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doc" ContentType="application/msword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tiff" ContentType="image/tiff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307" r:id="rId2"/>
    <p:sldId id="300" r:id="rId3"/>
    <p:sldId id="333" r:id="rId4"/>
    <p:sldId id="257" r:id="rId5"/>
    <p:sldId id="316" r:id="rId6"/>
    <p:sldId id="291" r:id="rId7"/>
    <p:sldId id="290" r:id="rId8"/>
    <p:sldId id="276" r:id="rId9"/>
    <p:sldId id="268" r:id="rId10"/>
    <p:sldId id="317" r:id="rId11"/>
    <p:sldId id="334" r:id="rId12"/>
    <p:sldId id="319" r:id="rId13"/>
    <p:sldId id="324" r:id="rId14"/>
    <p:sldId id="321" r:id="rId15"/>
    <p:sldId id="272" r:id="rId16"/>
    <p:sldId id="327" r:id="rId17"/>
    <p:sldId id="328" r:id="rId18"/>
    <p:sldId id="331" r:id="rId19"/>
    <p:sldId id="315" r:id="rId20"/>
    <p:sldId id="302" r:id="rId21"/>
    <p:sldId id="326" r:id="rId22"/>
    <p:sldId id="277" r:id="rId23"/>
    <p:sldId id="325" r:id="rId24"/>
    <p:sldId id="292" r:id="rId25"/>
    <p:sldId id="270" r:id="rId26"/>
    <p:sldId id="322" r:id="rId27"/>
    <p:sldId id="305" r:id="rId28"/>
    <p:sldId id="299" r:id="rId29"/>
    <p:sldId id="312" r:id="rId30"/>
    <p:sldId id="332" r:id="rId31"/>
    <p:sldId id="330" r:id="rId32"/>
    <p:sldId id="311" r:id="rId33"/>
    <p:sldId id="279" r:id="rId34"/>
    <p:sldId id="280" r:id="rId35"/>
    <p:sldId id="281" r:id="rId36"/>
    <p:sldId id="282" r:id="rId37"/>
    <p:sldId id="283" r:id="rId38"/>
    <p:sldId id="309" r:id="rId39"/>
    <p:sldId id="310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DD06"/>
    <a:srgbClr val="EEEDEB"/>
    <a:srgbClr val="0DE6EE"/>
    <a:srgbClr val="0386D3"/>
    <a:srgbClr val="2FBD05"/>
    <a:srgbClr val="E0DF02"/>
    <a:srgbClr val="0CBAC0"/>
    <a:srgbClr val="E0CA0C"/>
    <a:srgbClr val="E0570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77" autoAdjust="0"/>
    <p:restoredTop sz="90929"/>
  </p:normalViewPr>
  <p:slideViewPr>
    <p:cSldViewPr>
      <p:cViewPr varScale="1">
        <p:scale>
          <a:sx n="66" d="100"/>
          <a:sy n="66" d="100"/>
        </p:scale>
        <p:origin x="-91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AB80A-7FB8-4246-A570-FCCA8B4C641E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367B9-55FF-5040-82DE-8F3182A98D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85552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2618DD9-8107-F34C-924F-121D92131E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58247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B5D73B-BD73-6746-9EEF-1F59FE84B2C1}" type="slidenum">
              <a:rPr lang="en-US"/>
              <a:pPr/>
              <a:t>1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WEB SITE,</a:t>
            </a:r>
          </a:p>
          <a:p>
            <a:r>
              <a:rPr lang="en-US" dirty="0" smtClean="0"/>
              <a:t>38 people completed the warmup</a:t>
            </a:r>
            <a:r>
              <a:rPr lang="en-US" baseline="0" dirty="0" smtClean="0"/>
              <a:t> Some did it way early, others really pushed to do it late last night. Thanks to both groups!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great answers. Which of these do</a:t>
            </a:r>
            <a:r>
              <a:rPr lang="en-US" baseline="0" dirty="0" smtClean="0"/>
              <a:t> you like</a:t>
            </a:r>
            <a:r>
              <a:rPr lang="en-US" dirty="0" smtClean="0"/>
              <a:t>? Why?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8DD9-8107-F34C-924F-121D92131E2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5149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F9F46D-B9DF-EE4A-B44C-4AC0FE8EBCD2}" type="slidenum">
              <a:rPr lang="en-US"/>
              <a:pPr/>
              <a:t>12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00D765-248C-DB4C-9F77-7D3DEEF839DB}" type="slidenum">
              <a:rPr lang="en-US"/>
              <a:pPr/>
              <a:t>13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A4FCBC-A3FA-5744-916E-EDEC4A338D72}" type="slidenum">
              <a:rPr lang="en-US"/>
              <a:pPr/>
              <a:t>14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5ADA1E-2EEE-6D4A-BFBD-53200ED4B475}" type="slidenum">
              <a:rPr lang="en-US"/>
              <a:pPr/>
              <a:t>15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8DD9-8107-F34C-924F-121D92131E2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51617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Discussion of one or two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8DD9-8107-F34C-924F-121D92131E2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06055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809A5C-8C8C-B94D-A8EC-6E523E30E5C7}" type="slidenum">
              <a:rPr lang="en-US"/>
              <a:pPr/>
              <a:t>22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809A5C-8C8C-B94D-A8EC-6E523E30E5C7}" type="slidenum">
              <a:rPr lang="en-US"/>
              <a:pPr/>
              <a:t>23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2DB745-A268-2D43-A944-6F9DC86DF53A}" type="slidenum">
              <a:rPr lang="en-US"/>
              <a:pPr/>
              <a:t>24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D0E2AB-38FC-E945-97A6-15598AD59B6F}" type="slidenum">
              <a:rPr lang="en-US"/>
              <a:pPr/>
              <a:t>2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637FA5-0A5E-E047-A40F-5FA5541063CA}" type="slidenum">
              <a:rPr lang="en-US"/>
              <a:pPr/>
              <a:t>25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A4FCBC-A3FA-5744-916E-EDEC4A338D72}" type="slidenum">
              <a:rPr lang="en-US"/>
              <a:pPr/>
              <a:t>26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159D03-5250-E14B-9385-AABDA8B5D6ED}" type="slidenum">
              <a:rPr lang="en-US"/>
              <a:pPr/>
              <a:t>27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13CF94-B153-0D43-A61D-EF93871533E8}" type="slidenum">
              <a:rPr lang="en-US"/>
              <a:pPr/>
              <a:t>28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D11BF1-07C9-6F4A-93BD-8FC12BED923E}" type="slidenum">
              <a:rPr lang="en-US"/>
              <a:pPr/>
              <a:t>29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B5D73B-BD73-6746-9EEF-1F59FE84B2C1}" type="slidenum">
              <a:rPr lang="en-US"/>
              <a:pPr/>
              <a:t>30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E24D0B-7FAB-AA47-A530-853D17658E06}" type="slidenum">
              <a:rPr lang="en-US"/>
              <a:pPr/>
              <a:t>31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B6023C-CF0D-7949-ABF7-23B5FDD9A8E4}" type="slidenum">
              <a:rPr lang="en-US"/>
              <a:pPr/>
              <a:t>32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EA5085-574E-4647-B7C7-6AAE421E0420}" type="slidenum">
              <a:rPr lang="en-US"/>
              <a:pPr/>
              <a:t>33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4793F6-FA3B-0F40-BBE5-CCC77F8EB841}" type="slidenum">
              <a:rPr lang="en-US"/>
              <a:pPr/>
              <a:t>34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D0E2AB-38FC-E945-97A6-15598AD59B6F}" type="slidenum">
              <a:rPr lang="en-US"/>
              <a:pPr/>
              <a:t>3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</a:t>
            </a:r>
            <a:r>
              <a:rPr lang="en-US" baseline="0" dirty="0" smtClean="0"/>
              <a:t> MANY more requests for specific details, motivating students, time requirements, etc.</a:t>
            </a:r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20E4AD-B36D-8E43-B88C-0A6AC34E057A}" type="slidenum">
              <a:rPr lang="en-US"/>
              <a:pPr/>
              <a:t>35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D0568E-CCA3-3243-B39A-AFFFE48F6038}" type="slidenum">
              <a:rPr lang="en-US"/>
              <a:pPr/>
              <a:t>36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2F01BD-0F02-BF4F-B2EC-E1BF534265A1}" type="slidenum">
              <a:rPr lang="en-US"/>
              <a:pPr/>
              <a:t>37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80C15F-059F-E245-AE48-9267234A2205}" type="slidenum">
              <a:rPr lang="en-US"/>
              <a:pPr/>
              <a:t>4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excerpts:</a:t>
            </a:r>
            <a:r>
              <a:rPr lang="en-US" baseline="0" dirty="0" smtClean="0"/>
              <a:t> w</a:t>
            </a:r>
            <a:r>
              <a:rPr lang="en-US" dirty="0" smtClean="0"/>
              <a:t>hat is the common thread? What are the dangers of basing your teaching on</a:t>
            </a:r>
            <a:r>
              <a:rPr lang="en-US" baseline="0" dirty="0" smtClean="0"/>
              <a:t> your personal experience?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8DD9-8107-F34C-924F-121D92131E2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3046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0DCB0A-A75F-8B4A-817F-B9FACF2AF080}" type="slidenum">
              <a:rPr lang="en-US"/>
              <a:pPr/>
              <a:t>6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Ed and Steve both mentioned this, but we can’t emphasize this enough… You are just not typical.</a:t>
            </a:r>
            <a:endParaRPr lang="en-US" dirty="0"/>
          </a:p>
          <a:p>
            <a:r>
              <a:rPr lang="en-US" dirty="0" smtClean="0"/>
              <a:t>For</a:t>
            </a:r>
            <a:r>
              <a:rPr lang="en-US" baseline="0" dirty="0" smtClean="0"/>
              <a:t> our students, we need alternatives!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C10A49-2BDB-FD4D-9B22-302D73237EF6}" type="slidenum">
              <a:rPr lang="en-US"/>
              <a:pPr/>
              <a:t>7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A4FCBC-A3FA-5744-916E-EDEC4A338D72}" type="slidenum">
              <a:rPr lang="en-US"/>
              <a:pPr/>
              <a:t>8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8B403B-E52F-1A42-AA39-A3F918938B66}" type="slidenum">
              <a:rPr lang="en-US"/>
              <a:pPr/>
              <a:t>9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6/21/16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3672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6/21/16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8041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6/21/16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792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6/21/16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5517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6/21/16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4814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6/21/16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2495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6/21/16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0231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6/21/16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7496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6/21/16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5947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6/21/16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3148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6/21/16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244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127D0"/>
            </a:gs>
            <a:gs pos="100000">
              <a:srgbClr val="20216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386D3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smtClean="0"/>
              <a:t>6/21/16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386D3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7924800" y="62484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fld id="{DD44BEE5-B1D1-FC4F-BFE2-456379DEEF7F}" type="slidenum">
              <a:rPr lang="en-US" sz="1400">
                <a:solidFill>
                  <a:srgbClr val="0386D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>
                <a:spcBef>
                  <a:spcPct val="50000"/>
                </a:spcBef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rgbClr val="EEEDEB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EEEDEB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  <a:cs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EEEDEB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  <a:cs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EEEDEB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  <a:cs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EEEDEB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EEEDEB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EEEDEB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EEEDEB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EEEDEB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E0DF02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2FBD05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ebphysics.iupui.edu/warmup/physics_archive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_-_2003_Document1.doc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Word_97_-_2003_Document2.doc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6/21/16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295400"/>
          </a:xfrm>
        </p:spPr>
        <p:txBody>
          <a:bodyPr/>
          <a:lstStyle/>
          <a:p>
            <a:pPr algn="ctr"/>
            <a:r>
              <a:rPr lang="en-US" dirty="0"/>
              <a:t>How to get your Students to Prepare for Every Class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0400"/>
            <a:ext cx="6400800" cy="1371600"/>
          </a:xfrm>
        </p:spPr>
        <p:txBody>
          <a:bodyPr/>
          <a:lstStyle/>
          <a:p>
            <a:r>
              <a:rPr lang="en-US" dirty="0"/>
              <a:t>Just-in-Time Teaching (JiTT)</a:t>
            </a:r>
          </a:p>
          <a:p>
            <a:r>
              <a:rPr lang="en-US" sz="2800" dirty="0">
                <a:solidFill>
                  <a:srgbClr val="2FBD05"/>
                </a:solidFill>
              </a:rPr>
              <a:t>A. Gavrin, IUPUI</a:t>
            </a:r>
            <a:endParaRPr lang="en-US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685800" y="4572000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accent1"/>
                </a:solidFill>
              </a:rPr>
              <a:t>http://</a:t>
            </a:r>
            <a:r>
              <a:rPr lang="en-US" dirty="0" err="1">
                <a:solidFill>
                  <a:schemeClr val="accent1"/>
                </a:solidFill>
              </a:rPr>
              <a:t>webphysics.iupui.edu</a:t>
            </a:r>
            <a:r>
              <a:rPr lang="en-US">
                <a:solidFill>
                  <a:schemeClr val="accent1"/>
                </a:solidFill>
              </a:rPr>
              <a:t>/</a:t>
            </a:r>
            <a:r>
              <a:rPr lang="en-US" smtClean="0">
                <a:solidFill>
                  <a:schemeClr val="accent1"/>
                </a:solidFill>
              </a:rPr>
              <a:t>nfw_fall16</a:t>
            </a:r>
            <a:r>
              <a:rPr lang="en-US" dirty="0" smtClean="0">
                <a:solidFill>
                  <a:schemeClr val="accent1"/>
                </a:solidFill>
              </a:rPr>
              <a:t>/</a:t>
            </a:r>
            <a:r>
              <a:rPr lang="en-US" dirty="0" err="1">
                <a:solidFill>
                  <a:schemeClr val="accent1"/>
                </a:solidFill>
              </a:rPr>
              <a:t>index.html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3755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en-US" dirty="0" smtClean="0"/>
              <a:t>What is JiTT?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5334000"/>
          </a:xfrm>
        </p:spPr>
        <p:txBody>
          <a:bodyPr/>
          <a:lstStyle/>
          <a:p>
            <a:r>
              <a:rPr lang="en-US" dirty="0"/>
              <a:t>A1: A method </a:t>
            </a:r>
            <a:r>
              <a:rPr lang="en-US" u="sng" dirty="0"/>
              <a:t>motivating students to prepare</a:t>
            </a:r>
            <a:r>
              <a:rPr lang="en-US" dirty="0"/>
              <a:t> before the class</a:t>
            </a:r>
            <a:endParaRPr lang="en-US" dirty="0" smtClean="0"/>
          </a:p>
          <a:p>
            <a:r>
              <a:rPr lang="en-US" dirty="0" smtClean="0"/>
              <a:t>Betsy</a:t>
            </a:r>
            <a:r>
              <a:rPr lang="en-US" dirty="0"/>
              <a:t>: I think </a:t>
            </a:r>
            <a:r>
              <a:rPr lang="en-US" dirty="0" err="1"/>
              <a:t>JiTT</a:t>
            </a:r>
            <a:r>
              <a:rPr lang="en-US" dirty="0"/>
              <a:t> is a way to </a:t>
            </a:r>
            <a:r>
              <a:rPr lang="en-US" u="sng" dirty="0"/>
              <a:t>bridge student learning in and out of class</a:t>
            </a:r>
            <a:r>
              <a:rPr lang="en-US" u="sng" dirty="0" smtClean="0"/>
              <a:t>.</a:t>
            </a:r>
          </a:p>
          <a:p>
            <a:r>
              <a:rPr lang="en-US" dirty="0"/>
              <a:t>CK: </a:t>
            </a:r>
            <a:r>
              <a:rPr lang="en-US" dirty="0" err="1"/>
              <a:t>JiTT</a:t>
            </a:r>
            <a:r>
              <a:rPr lang="en-US" dirty="0"/>
              <a:t> is a way to </a:t>
            </a:r>
            <a:r>
              <a:rPr lang="en-US" u="sng" dirty="0"/>
              <a:t>provide kindling for effective class discussion </a:t>
            </a:r>
            <a:r>
              <a:rPr lang="en-US" dirty="0"/>
              <a:t>and to move content delivery outside of class time </a:t>
            </a:r>
            <a:endParaRPr lang="en-US" dirty="0" smtClean="0"/>
          </a:p>
          <a:p>
            <a:r>
              <a:rPr lang="en-US" dirty="0"/>
              <a:t>Calvin: A </a:t>
            </a:r>
            <a:r>
              <a:rPr lang="en-US" u="sng" dirty="0"/>
              <a:t>formative assessment </a:t>
            </a:r>
            <a:r>
              <a:rPr lang="en-US" dirty="0"/>
              <a:t>that helps guide the use of meeting times to be more engaging, efficient, and useful.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6/21/16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New Faculty Workshop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563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127D0"/>
            </a:gs>
            <a:gs pos="100000">
              <a:srgbClr val="20216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Lightning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b="1" dirty="0" smtClean="0"/>
              <a:t>Use Warmup exercises to</a:t>
            </a:r>
          </a:p>
          <a:p>
            <a:pPr lvl="1"/>
            <a:r>
              <a:rPr lang="en-US" b="1" dirty="0" smtClean="0"/>
              <a:t>Motivate and improve preparation</a:t>
            </a:r>
          </a:p>
          <a:p>
            <a:pPr lvl="1"/>
            <a:r>
              <a:rPr lang="en-US" b="1" dirty="0" smtClean="0"/>
              <a:t>Help </a:t>
            </a:r>
            <a:r>
              <a:rPr lang="en-US" b="1" dirty="0"/>
              <a:t>faculty</a:t>
            </a:r>
            <a:r>
              <a:rPr lang="en-US" b="1" dirty="0" smtClean="0"/>
              <a:t> focus class</a:t>
            </a:r>
          </a:p>
          <a:p>
            <a:pPr lvl="1"/>
            <a:r>
              <a:rPr lang="en-US" b="1" dirty="0" smtClean="0"/>
              <a:t>Provide “conversation starters”</a:t>
            </a:r>
          </a:p>
          <a:p>
            <a:r>
              <a:rPr lang="en-US" sz="3000" b="1" dirty="0" err="1" smtClean="0"/>
              <a:t>WarmUp</a:t>
            </a:r>
            <a:r>
              <a:rPr lang="en-US" sz="3000" b="1" dirty="0" smtClean="0"/>
              <a:t> </a:t>
            </a:r>
            <a:r>
              <a:rPr lang="en-US" sz="3000" b="1" dirty="0"/>
              <a:t>= Online, pre-class reading quiz:</a:t>
            </a:r>
          </a:p>
          <a:p>
            <a:pPr lvl="1"/>
            <a:r>
              <a:rPr lang="en-US" b="1" dirty="0"/>
              <a:t>Due few hours before class</a:t>
            </a:r>
          </a:p>
          <a:p>
            <a:pPr lvl="1"/>
            <a:r>
              <a:rPr lang="en-US" b="1" dirty="0"/>
              <a:t>A few open-ended conceptual questions</a:t>
            </a:r>
          </a:p>
          <a:p>
            <a:pPr lvl="1"/>
            <a:r>
              <a:rPr lang="en-US" b="1" dirty="0"/>
              <a:t>Cover that day</a:t>
            </a:r>
            <a:r>
              <a:rPr lang="ja-JP" altLang="en-US" b="1" dirty="0"/>
              <a:t>’</a:t>
            </a:r>
            <a:r>
              <a:rPr lang="en-US" b="1" dirty="0"/>
              <a:t>s material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6/21/16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9988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6/21/16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Just-in-Time Teaching (JiTT)</a:t>
            </a:r>
          </a:p>
        </p:txBody>
      </p:sp>
      <p:sp>
        <p:nvSpPr>
          <p:cNvPr id="18467" name="AutoShape 35"/>
          <p:cNvSpPr>
            <a:spLocks noChangeArrowheads="1"/>
          </p:cNvSpPr>
          <p:nvPr/>
        </p:nvSpPr>
        <p:spPr bwMode="auto">
          <a:xfrm>
            <a:off x="2362200" y="1600200"/>
            <a:ext cx="4495800" cy="1644650"/>
          </a:xfrm>
          <a:prstGeom prst="curvedDownArrow">
            <a:avLst>
              <a:gd name="adj1" fmla="val 65556"/>
              <a:gd name="adj2" fmla="val 131111"/>
              <a:gd name="adj3" fmla="val 33333"/>
            </a:avLst>
          </a:prstGeom>
          <a:solidFill>
            <a:srgbClr val="0CBA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8" name="AutoShape 36"/>
          <p:cNvSpPr>
            <a:spLocks noChangeArrowheads="1"/>
          </p:cNvSpPr>
          <p:nvPr/>
        </p:nvSpPr>
        <p:spPr bwMode="auto">
          <a:xfrm rot="-10785619">
            <a:off x="1980655" y="4006848"/>
            <a:ext cx="4495800" cy="1555901"/>
          </a:xfrm>
          <a:prstGeom prst="curvedDownArrow">
            <a:avLst>
              <a:gd name="adj1" fmla="val 69412"/>
              <a:gd name="adj2" fmla="val 138824"/>
              <a:gd name="adj3" fmla="val 33333"/>
            </a:avLst>
          </a:prstGeom>
          <a:solidFill>
            <a:srgbClr val="0CBA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9" name="Rectangle 37"/>
          <p:cNvSpPr>
            <a:spLocks noChangeArrowheads="1"/>
          </p:cNvSpPr>
          <p:nvPr/>
        </p:nvSpPr>
        <p:spPr bwMode="auto">
          <a:xfrm>
            <a:off x="3352800" y="2254250"/>
            <a:ext cx="20701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E0DF0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World Wide</a:t>
            </a:r>
          </a:p>
          <a:p>
            <a:pPr algn="ctr"/>
            <a:r>
              <a:rPr lang="en-US" sz="2800" b="1">
                <a:solidFill>
                  <a:srgbClr val="E0DF0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Web</a:t>
            </a:r>
            <a:endParaRPr lang="en-US" sz="28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70" name="Rectangle 38"/>
          <p:cNvSpPr>
            <a:spLocks noChangeArrowheads="1"/>
          </p:cNvSpPr>
          <p:nvPr/>
        </p:nvSpPr>
        <p:spPr bwMode="auto">
          <a:xfrm>
            <a:off x="3524250" y="4387850"/>
            <a:ext cx="19621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E0DF0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Assignment</a:t>
            </a:r>
          </a:p>
          <a:p>
            <a:pPr algn="ctr"/>
            <a:r>
              <a:rPr lang="en-US" sz="2800" b="1" dirty="0">
                <a:solidFill>
                  <a:srgbClr val="E0DF0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Design</a:t>
            </a:r>
            <a:endParaRPr lang="en-US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71" name="Rectangle 39"/>
          <p:cNvSpPr>
            <a:spLocks noChangeArrowheads="1"/>
          </p:cNvSpPr>
          <p:nvPr/>
        </p:nvSpPr>
        <p:spPr bwMode="auto">
          <a:xfrm>
            <a:off x="1752600" y="3402013"/>
            <a:ext cx="21256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CDF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Homework</a:t>
            </a:r>
            <a:endParaRPr lang="en-US" sz="3200" b="1">
              <a:solidFill>
                <a:srgbClr val="CDF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72" name="Rectangle 40"/>
          <p:cNvSpPr>
            <a:spLocks noChangeArrowheads="1"/>
          </p:cNvSpPr>
          <p:nvPr/>
        </p:nvSpPr>
        <p:spPr bwMode="auto">
          <a:xfrm>
            <a:off x="4876800" y="3397250"/>
            <a:ext cx="2035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CDF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Classroom</a:t>
            </a:r>
            <a:endParaRPr lang="en-US" sz="3200" b="1">
              <a:solidFill>
                <a:srgbClr val="CDF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057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6/21/16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Digression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JiTT described in your words</a:t>
            </a:r>
          </a:p>
          <a:p>
            <a:r>
              <a:rPr lang="ja-JP" altLang="en-US" dirty="0"/>
              <a:t>“</a:t>
            </a:r>
            <a:r>
              <a:rPr lang="en-US" dirty="0"/>
              <a:t>preview</a:t>
            </a:r>
            <a:r>
              <a:rPr lang="ja-JP" altLang="en-US" dirty="0"/>
              <a:t>”</a:t>
            </a:r>
            <a:r>
              <a:rPr lang="en-US" dirty="0"/>
              <a:t> of important concepts</a:t>
            </a:r>
          </a:p>
          <a:p>
            <a:r>
              <a:rPr lang="en-US" dirty="0" smtClean="0"/>
              <a:t>Jargon </a:t>
            </a:r>
            <a:r>
              <a:rPr lang="en-US" dirty="0"/>
              <a:t>already familiar (JiTT, </a:t>
            </a:r>
            <a:r>
              <a:rPr lang="en-US" dirty="0" err="1" smtClean="0"/>
              <a:t>Warmup</a:t>
            </a:r>
            <a:r>
              <a:rPr lang="en-US" dirty="0" smtClean="0"/>
              <a:t>)</a:t>
            </a:r>
          </a:p>
          <a:p>
            <a:r>
              <a:rPr lang="en-US" dirty="0" smtClean="0"/>
              <a:t>Big idea (connect class to HW) already present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525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6/21/16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r>
              <a:rPr lang="en-US" dirty="0">
                <a:sym typeface="Wingdings" charset="0"/>
              </a:rPr>
              <a:t></a:t>
            </a:r>
            <a:endParaRPr lang="en-US" dirty="0"/>
          </a:p>
          <a:p>
            <a:r>
              <a:rPr lang="en-US" dirty="0"/>
              <a:t>Just-in-Time Teaching</a:t>
            </a:r>
          </a:p>
          <a:p>
            <a:pPr lvl="1"/>
            <a:r>
              <a:rPr lang="en-US" b="1" dirty="0"/>
              <a:t>Background </a:t>
            </a:r>
            <a:r>
              <a:rPr lang="en-US" b="1" dirty="0">
                <a:sym typeface="Wingdings" charset="0"/>
              </a:rPr>
              <a:t></a:t>
            </a:r>
            <a:endParaRPr lang="en-US" b="1" dirty="0"/>
          </a:p>
          <a:p>
            <a:pPr lvl="1"/>
            <a:r>
              <a:rPr lang="en-US" b="1" dirty="0"/>
              <a:t>Implementation</a:t>
            </a:r>
          </a:p>
          <a:p>
            <a:pPr lvl="1"/>
            <a:r>
              <a:rPr lang="en-US" b="1" dirty="0"/>
              <a:t>Aside: How to get great student evaluations</a:t>
            </a:r>
          </a:p>
          <a:p>
            <a:r>
              <a:rPr lang="en-US" dirty="0" smtClean="0">
                <a:sym typeface="Wingdings" charset="0"/>
              </a:rPr>
              <a:t>Getting started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195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6/21/16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10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i="1" dirty="0"/>
              <a:t>Question: Is it possible to add heat to an ideal gas without changing its temperature? If it is possible, please explain how it is done.</a:t>
            </a:r>
            <a:endParaRPr lang="en-US" dirty="0"/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ja-JP" altLang="en-US" sz="2600" dirty="0"/>
              <a:t>“</a:t>
            </a:r>
            <a:r>
              <a:rPr lang="en-US" sz="2600" dirty="0"/>
              <a:t>It is not possible because the internal energy of an ideal gas only depends on the temperature.... the internal energy will increase when the temperature rises.…</a:t>
            </a:r>
            <a:r>
              <a:rPr lang="ja-JP" altLang="en-US" sz="2600" dirty="0"/>
              <a:t>”</a:t>
            </a:r>
            <a:endParaRPr lang="en-US" sz="2600" dirty="0"/>
          </a:p>
          <a:p>
            <a:pPr lvl="1">
              <a:lnSpc>
                <a:spcPct val="90000"/>
              </a:lnSpc>
            </a:pPr>
            <a:r>
              <a:rPr lang="ja-JP" altLang="en-US" sz="2600" dirty="0"/>
              <a:t>“</a:t>
            </a:r>
            <a:r>
              <a:rPr lang="en-US" sz="2600" dirty="0"/>
              <a:t>If you add heat to a system while the system is doing the corresponding amount of work, the temperature will not change</a:t>
            </a:r>
            <a:r>
              <a:rPr lang="en-US" sz="2600" dirty="0" smtClean="0"/>
              <a:t>.”</a:t>
            </a:r>
          </a:p>
          <a:p>
            <a:pPr lvl="1">
              <a:lnSpc>
                <a:spcPct val="90000"/>
              </a:lnSpc>
            </a:pPr>
            <a:r>
              <a:rPr lang="ja-JP" altLang="en-US" sz="2600" dirty="0" smtClean="0"/>
              <a:t>“</a:t>
            </a:r>
            <a:r>
              <a:rPr lang="en-US" sz="2600" dirty="0"/>
              <a:t>It is possible to add heat to an ideal gas without it changing </a:t>
            </a:r>
            <a:r>
              <a:rPr lang="en-US" sz="2600" dirty="0" smtClean="0"/>
              <a:t>it‘s </a:t>
            </a:r>
            <a:r>
              <a:rPr lang="en-US" sz="2600" dirty="0"/>
              <a:t>temperature by the gas receiving the heat, and the atoms of that gas getting excited enough to disperse that heat as fast as they receive it…</a:t>
            </a:r>
            <a:r>
              <a:rPr lang="ja-JP" altLang="en-US" sz="2600" dirty="0" smtClean="0"/>
              <a:t>”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en-US" dirty="0" smtClean="0"/>
              <a:t>More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4876800"/>
          </a:xfrm>
        </p:spPr>
        <p:txBody>
          <a:bodyPr/>
          <a:lstStyle/>
          <a:p>
            <a:r>
              <a:rPr lang="en-US" sz="2800" dirty="0"/>
              <a:t>In a few sentences, explain what an "impulse" is, and how it can be calculated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A </a:t>
            </a:r>
            <a:r>
              <a:rPr lang="en-US" sz="2800" dirty="0"/>
              <a:t>ford Mustang weighs about 3500 pounds, and can accelerate from 0-60 MPH in about 5 seconds. What force is responsible for this acceleration? What is its approximate magnitude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In </a:t>
            </a:r>
            <a:r>
              <a:rPr lang="en-US" sz="2800" dirty="0"/>
              <a:t>a sentence or two, please describe the difference between "gauge pressure" and "absolute pressure</a:t>
            </a:r>
            <a:r>
              <a:rPr lang="en-US" sz="2800" dirty="0" smtClean="0"/>
              <a:t>? When </a:t>
            </a:r>
            <a:r>
              <a:rPr lang="en-US" sz="2800" dirty="0"/>
              <a:t>would you want to use each?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6/21/16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5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 smtClean="0"/>
              <a:t>Impulse responses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4876800"/>
          </a:xfrm>
        </p:spPr>
        <p:txBody>
          <a:bodyPr/>
          <a:lstStyle/>
          <a:p>
            <a:r>
              <a:rPr lang="en-US" sz="2800" dirty="0"/>
              <a:t>impulse is the change in momentum over time. it can be calculated by integrating force as a function of time</a:t>
            </a:r>
          </a:p>
          <a:p>
            <a:r>
              <a:rPr lang="en-US" sz="2800" dirty="0"/>
              <a:t>…its the force integrated over the time period or the change in momentum in that time period. </a:t>
            </a:r>
          </a:p>
          <a:p>
            <a:endParaRPr lang="en-US" sz="2800" dirty="0"/>
          </a:p>
          <a:p>
            <a:r>
              <a:rPr lang="en-US" sz="2800" dirty="0"/>
              <a:t>An impulse is a large amount of force that acts on an object of a short amount of time.</a:t>
            </a:r>
          </a:p>
          <a:p>
            <a:r>
              <a:rPr lang="en-US" sz="2800" dirty="0"/>
              <a:t>An impulse is the moment at which two objects initially collide and exert enormous force upon each other.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6/21/16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44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the book say?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IMPULSE</a:t>
            </a:r>
          </a:p>
          <a:p>
            <a:pPr marL="0" indent="0">
              <a:buNone/>
            </a:pPr>
            <a:r>
              <a:rPr lang="en-US" dirty="0" smtClean="0"/>
              <a:t>When </a:t>
            </a:r>
            <a:r>
              <a:rPr lang="en-US" dirty="0"/>
              <a:t>two objects collide, they usually exert very large forces on each other for a very brief time. The force exerted by a baseball bat on a ball, for example, may be several thousand times the weight of the ball, but this enormous force is exerted for only a millisecond or so. Such forces are sometimes called </a:t>
            </a:r>
            <a:r>
              <a:rPr lang="en-US" i="1"/>
              <a:t>impulsive </a:t>
            </a:r>
            <a:r>
              <a:rPr lang="en-US" i="1" smtClean="0"/>
              <a:t>forces….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6/21/16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680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a good </a:t>
            </a:r>
            <a:r>
              <a:rPr lang="en-US" dirty="0" err="1" smtClean="0"/>
              <a:t>Warmup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4876800"/>
          </a:xfrm>
        </p:spPr>
        <p:txBody>
          <a:bodyPr/>
          <a:lstStyle/>
          <a:p>
            <a:r>
              <a:rPr lang="en-US" sz="2800" dirty="0" smtClean="0"/>
              <a:t>Kenny: </a:t>
            </a:r>
            <a:r>
              <a:rPr lang="en-US" sz="2800" dirty="0"/>
              <a:t>should </a:t>
            </a:r>
            <a:r>
              <a:rPr lang="en-US" sz="2800" u="sng" dirty="0"/>
              <a:t>be thought provoking </a:t>
            </a:r>
            <a:r>
              <a:rPr lang="en-US" sz="2800" dirty="0"/>
              <a:t>in the direction of the </a:t>
            </a:r>
            <a:r>
              <a:rPr lang="en-US" sz="2800" u="sng" dirty="0"/>
              <a:t>concepts to be introduced in the </a:t>
            </a:r>
            <a:r>
              <a:rPr lang="en-US" sz="2800" u="sng" dirty="0" smtClean="0"/>
              <a:t>class</a:t>
            </a:r>
          </a:p>
          <a:p>
            <a:r>
              <a:rPr lang="en-US" sz="2800" dirty="0" err="1" smtClean="0"/>
              <a:t>Jez</a:t>
            </a:r>
            <a:r>
              <a:rPr lang="en-US" sz="2800" dirty="0"/>
              <a:t>:  </a:t>
            </a:r>
            <a:r>
              <a:rPr lang="en-US" sz="2800" dirty="0" smtClean="0"/>
              <a:t>…should </a:t>
            </a:r>
            <a:r>
              <a:rPr lang="en-US" sz="2800" dirty="0"/>
              <a:t>ask students to </a:t>
            </a:r>
            <a:r>
              <a:rPr lang="en-US" sz="2800" u="sng" dirty="0"/>
              <a:t>think critically about the material they've </a:t>
            </a:r>
            <a:r>
              <a:rPr lang="en-US" sz="2800" u="sng" dirty="0" smtClean="0"/>
              <a:t>read</a:t>
            </a:r>
            <a:r>
              <a:rPr lang="en-US" sz="2800" dirty="0" smtClean="0"/>
              <a:t> … </a:t>
            </a:r>
            <a:r>
              <a:rPr lang="en-US" sz="2800" dirty="0"/>
              <a:t>should be more </a:t>
            </a:r>
            <a:r>
              <a:rPr lang="en-US" sz="2800" u="sng" dirty="0"/>
              <a:t>open-ended and kind of ambiguous</a:t>
            </a:r>
          </a:p>
          <a:p>
            <a:r>
              <a:rPr lang="en-US" sz="2800" dirty="0" smtClean="0"/>
              <a:t>MSW</a:t>
            </a:r>
            <a:r>
              <a:rPr lang="en-US" sz="2800" dirty="0"/>
              <a:t>: </a:t>
            </a:r>
            <a:r>
              <a:rPr lang="en-US" sz="2800" dirty="0" smtClean="0"/>
              <a:t>…must </a:t>
            </a:r>
            <a:r>
              <a:rPr lang="en-US" sz="2800" dirty="0"/>
              <a:t>provide some kind of </a:t>
            </a:r>
            <a:r>
              <a:rPr lang="en-US" sz="2800" u="sng" dirty="0"/>
              <a:t>stimulus for in-class </a:t>
            </a:r>
            <a:r>
              <a:rPr lang="en-US" sz="2800" u="sng" dirty="0" smtClean="0"/>
              <a:t>discussion</a:t>
            </a:r>
            <a:r>
              <a:rPr lang="en-US" sz="2800" dirty="0" smtClean="0"/>
              <a:t>….</a:t>
            </a:r>
          </a:p>
          <a:p>
            <a:r>
              <a:rPr lang="en-US" sz="2800" dirty="0" err="1" smtClean="0"/>
              <a:t>Amhart</a:t>
            </a:r>
            <a:r>
              <a:rPr lang="en-US" sz="2800" dirty="0"/>
              <a:t>: An exercise that </a:t>
            </a:r>
            <a:r>
              <a:rPr lang="en-US" sz="2800" u="sng" dirty="0"/>
              <a:t>isn't too complicated </a:t>
            </a:r>
            <a:r>
              <a:rPr lang="en-US" sz="2800" dirty="0"/>
              <a:t>that </a:t>
            </a:r>
            <a:r>
              <a:rPr lang="en-US" sz="2800" u="sng" dirty="0"/>
              <a:t>focuses on the main points of the reading </a:t>
            </a:r>
            <a:r>
              <a:rPr lang="en-US" sz="2800" dirty="0"/>
              <a:t>for the day.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6/21/16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80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6/21/16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New Faculty Workshop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en-US" dirty="0"/>
              <a:t>A few of your comments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838200"/>
            <a:ext cx="8839200" cy="5181600"/>
          </a:xfrm>
        </p:spPr>
        <p:txBody>
          <a:bodyPr/>
          <a:lstStyle/>
          <a:p>
            <a:r>
              <a:rPr lang="en-US" sz="3000" dirty="0" smtClean="0"/>
              <a:t>Nancy   : </a:t>
            </a:r>
            <a:r>
              <a:rPr lang="en-US" sz="3000" dirty="0"/>
              <a:t>I would also like to learn more about effectively using JITT for </a:t>
            </a:r>
            <a:r>
              <a:rPr lang="en-US" sz="3000" u="sng" dirty="0"/>
              <a:t>large enrollment class</a:t>
            </a:r>
            <a:r>
              <a:rPr lang="en-US" sz="3000" dirty="0"/>
              <a:t>. </a:t>
            </a:r>
            <a:endParaRPr lang="en-US" sz="3000" dirty="0" smtClean="0"/>
          </a:p>
          <a:p>
            <a:r>
              <a:rPr lang="en-US" sz="3000" dirty="0"/>
              <a:t>Spaniard: I'd like to hear more about doing this in </a:t>
            </a:r>
            <a:r>
              <a:rPr lang="en-US" sz="3000" u="sng" dirty="0"/>
              <a:t>large enrollment courses </a:t>
            </a:r>
            <a:r>
              <a:rPr lang="en-US" sz="3000" dirty="0"/>
              <a:t>as well as upper level courses. </a:t>
            </a:r>
            <a:endParaRPr lang="en-US" sz="3000" dirty="0" smtClean="0"/>
          </a:p>
          <a:p>
            <a:r>
              <a:rPr lang="en-US" sz="3000" dirty="0" smtClean="0"/>
              <a:t>Professor X</a:t>
            </a:r>
            <a:r>
              <a:rPr lang="en-US" sz="3000" dirty="0"/>
              <a:t>:  I am curious how to implement this technique in a </a:t>
            </a:r>
            <a:r>
              <a:rPr lang="en-US" sz="3000" u="sng" dirty="0"/>
              <a:t>large lecture class </a:t>
            </a:r>
            <a:endParaRPr lang="en-US" sz="3000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archive of Warmup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4876800"/>
          </a:xfrm>
        </p:spPr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rgbClr val="35DD06"/>
                </a:solidFill>
                <a:hlinkClick r:id="rId2"/>
              </a:rPr>
              <a:t>http://webphysics.iupui.edu/warmup/</a:t>
            </a:r>
            <a:r>
              <a:rPr lang="fr-FR" b="1" dirty="0" smtClean="0">
                <a:solidFill>
                  <a:srgbClr val="35DD06"/>
                </a:solidFill>
                <a:hlinkClick r:id="rId2"/>
              </a:rPr>
              <a:t>physics_archive.html</a:t>
            </a:r>
            <a:endParaRPr lang="fr-FR" b="1" dirty="0">
              <a:solidFill>
                <a:srgbClr val="35DD06"/>
              </a:solidFill>
            </a:endParaRPr>
          </a:p>
          <a:p>
            <a:r>
              <a:rPr lang="fr-FR" sz="2800" dirty="0" err="1" smtClean="0"/>
              <a:t>Introductory</a:t>
            </a:r>
            <a:r>
              <a:rPr lang="fr-FR" sz="2800" dirty="0" smtClean="0"/>
              <a:t> </a:t>
            </a:r>
            <a:r>
              <a:rPr lang="fr-FR" sz="2800" dirty="0" err="1" smtClean="0"/>
              <a:t>physics</a:t>
            </a:r>
            <a:r>
              <a:rPr lang="fr-FR" sz="2800" dirty="0" smtClean="0"/>
              <a:t> (2 </a:t>
            </a:r>
            <a:r>
              <a:rPr lang="fr-FR" sz="2800" dirty="0" err="1" smtClean="0"/>
              <a:t>semester</a:t>
            </a:r>
            <a:r>
              <a:rPr lang="fr-FR" sz="2800" dirty="0" smtClean="0"/>
              <a:t> </a:t>
            </a:r>
            <a:r>
              <a:rPr lang="fr-FR" sz="2800" dirty="0" err="1" smtClean="0"/>
              <a:t>sequence</a:t>
            </a:r>
            <a:r>
              <a:rPr lang="fr-FR" sz="2800" dirty="0" smtClean="0"/>
              <a:t>)</a:t>
            </a:r>
          </a:p>
          <a:p>
            <a:r>
              <a:rPr lang="fr-FR" sz="2800" dirty="0" err="1" smtClean="0"/>
              <a:t>Statistical</a:t>
            </a:r>
            <a:r>
              <a:rPr lang="fr-FR" sz="2800" dirty="0" smtClean="0"/>
              <a:t>/Thermal </a:t>
            </a:r>
            <a:r>
              <a:rPr lang="fr-FR" sz="2800" dirty="0" err="1" smtClean="0"/>
              <a:t>Physics</a:t>
            </a:r>
            <a:r>
              <a:rPr lang="fr-FR" sz="2800" dirty="0" smtClean="0"/>
              <a:t> (2 sets)</a:t>
            </a:r>
          </a:p>
          <a:p>
            <a:r>
              <a:rPr lang="en-US" sz="2800" dirty="0" smtClean="0"/>
              <a:t>Intermediate Mechanics (2 sets)</a:t>
            </a:r>
          </a:p>
          <a:p>
            <a:r>
              <a:rPr lang="en-US" sz="2800" dirty="0" smtClean="0"/>
              <a:t>Modern Physics, Quantum Mechanics</a:t>
            </a:r>
          </a:p>
          <a:p>
            <a:r>
              <a:rPr lang="en-US" sz="2800" dirty="0" smtClean="0"/>
              <a:t>Intermediate E&amp;M (2 semester sequence)</a:t>
            </a:r>
          </a:p>
          <a:p>
            <a:r>
              <a:rPr lang="en-US" sz="2800" dirty="0" smtClean="0"/>
              <a:t>Mathematical Methods</a:t>
            </a:r>
          </a:p>
          <a:p>
            <a:r>
              <a:rPr lang="en-US" sz="2800" dirty="0" smtClean="0"/>
              <a:t>Optics, Intro Astronomy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Needed: Condensed matter, other specialties…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6/21/16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716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drive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Write one </a:t>
            </a:r>
            <a:r>
              <a:rPr lang="en-US" dirty="0" err="1" smtClean="0"/>
              <a:t>warmup</a:t>
            </a:r>
            <a:r>
              <a:rPr lang="en-US" dirty="0" smtClean="0"/>
              <a:t> question you can use.</a:t>
            </a:r>
          </a:p>
          <a:p>
            <a:r>
              <a:rPr lang="en-US" dirty="0" smtClean="0"/>
              <a:t>Target the course you will likely teach next</a:t>
            </a:r>
          </a:p>
          <a:p>
            <a:r>
              <a:rPr lang="en-US" dirty="0" smtClean="0"/>
              <a:t>You have three minutes, go!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6/21/16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600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6/21/16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534400" cy="609600"/>
          </a:xfrm>
        </p:spPr>
        <p:txBody>
          <a:bodyPr/>
          <a:lstStyle/>
          <a:p>
            <a:r>
              <a:rPr lang="en-US" sz="3600"/>
              <a:t>Choosing and using student responses</a:t>
            </a:r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305800" cy="4953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r>
              <a:rPr lang="en-US" dirty="0"/>
              <a:t>Always say something </a:t>
            </a:r>
            <a:r>
              <a:rPr lang="en-US" dirty="0" smtClean="0"/>
              <a:t>positive</a:t>
            </a:r>
            <a:endParaRPr lang="en-US" dirty="0"/>
          </a:p>
          <a:p>
            <a:pPr lvl="1"/>
            <a:r>
              <a:rPr lang="en-US" b="1" dirty="0"/>
              <a:t>This is true, but what if something else occurs simultaneously…</a:t>
            </a:r>
          </a:p>
          <a:p>
            <a:pPr lvl="1"/>
            <a:r>
              <a:rPr lang="en-US" b="1" dirty="0"/>
              <a:t>This makes sense, but something is missing…</a:t>
            </a:r>
          </a:p>
          <a:p>
            <a:pPr lvl="1"/>
            <a:r>
              <a:rPr lang="en-US" b="1" dirty="0"/>
              <a:t>This is a great response… how would we know how much heat to add?</a:t>
            </a:r>
          </a:p>
          <a:p>
            <a:pPr lvl="1"/>
            <a:r>
              <a:rPr lang="en-US" b="1" dirty="0"/>
              <a:t>This is correct, but the reasoning isn’t quite right…</a:t>
            </a:r>
          </a:p>
          <a:p>
            <a:pPr lvl="1"/>
            <a:r>
              <a:rPr lang="en-US" b="1" dirty="0"/>
              <a:t>This has a great beginning, but more could be added…</a:t>
            </a:r>
          </a:p>
          <a:p>
            <a:pPr marL="457200" lvl="1" indent="0">
              <a:buNone/>
            </a:pPr>
            <a:endParaRPr lang="en-US" sz="20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6/21/16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534400" cy="609600"/>
          </a:xfrm>
        </p:spPr>
        <p:txBody>
          <a:bodyPr/>
          <a:lstStyle/>
          <a:p>
            <a:r>
              <a:rPr lang="en-US" sz="3600"/>
              <a:t>Choosing and using student responses</a:t>
            </a:r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7244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r>
              <a:rPr lang="en-US" dirty="0" smtClean="0"/>
              <a:t>Peer Instruction/Think-Pair-Share</a:t>
            </a:r>
          </a:p>
          <a:p>
            <a:pPr lvl="1"/>
            <a:r>
              <a:rPr lang="en-US" b="1" kern="1200" dirty="0">
                <a:cs typeface="ＭＳ Ｐゴシック" charset="0"/>
              </a:rPr>
              <a:t>Question 3 on the last </a:t>
            </a:r>
            <a:r>
              <a:rPr lang="en-US" b="1" kern="1200" dirty="0" err="1">
                <a:cs typeface="ＭＳ Ｐゴシック" charset="0"/>
              </a:rPr>
              <a:t>warmup</a:t>
            </a:r>
            <a:r>
              <a:rPr lang="en-US" b="1" kern="1200" dirty="0">
                <a:cs typeface="ＭＳ Ｐゴシック" charset="0"/>
              </a:rPr>
              <a:t> was pretty tough. Now that we’ve talked about it, let’s do it again with clickers (or cards!)</a:t>
            </a:r>
          </a:p>
          <a:p>
            <a:pPr lvl="1"/>
            <a:r>
              <a:rPr lang="en-US" b="1" kern="1200" dirty="0">
                <a:cs typeface="ＭＳ Ｐゴシック" charset="0"/>
              </a:rPr>
              <a:t>Here’s a clicker question based on the </a:t>
            </a:r>
            <a:r>
              <a:rPr lang="en-US" b="1" kern="1200" dirty="0" err="1">
                <a:cs typeface="ＭＳ Ｐゴシック" charset="0"/>
              </a:rPr>
              <a:t>warmup</a:t>
            </a:r>
            <a:endParaRPr lang="en-US" b="1" kern="1200" dirty="0">
              <a:cs typeface="ＭＳ Ｐゴシック" charset="0"/>
            </a:endParaRPr>
          </a:p>
          <a:p>
            <a:pPr lvl="1"/>
            <a:r>
              <a:rPr lang="en-US" b="1" kern="1200" dirty="0">
                <a:cs typeface="ＭＳ Ｐゴシック" charset="0"/>
              </a:rPr>
              <a:t>Here are three answers to last night’s </a:t>
            </a:r>
            <a:r>
              <a:rPr lang="en-US" b="1" kern="1200" dirty="0" err="1">
                <a:cs typeface="ＭＳ Ｐゴシック" charset="0"/>
              </a:rPr>
              <a:t>warmup</a:t>
            </a:r>
            <a:r>
              <a:rPr lang="en-US" b="1" kern="1200" dirty="0">
                <a:cs typeface="ＭＳ Ｐゴシック" charset="0"/>
              </a:rPr>
              <a:t>, which is the best?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400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6/21/16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Tips and Pitfalls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0010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Explain methods and purpose on first day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No need to review all responses before </a:t>
            </a:r>
            <a:r>
              <a:rPr lang="en-US" sz="2800" dirty="0" smtClean="0"/>
              <a:t>class: </a:t>
            </a:r>
            <a:r>
              <a:rPr lang="en-US" sz="2800" dirty="0"/>
              <a:t>sample for </a:t>
            </a:r>
            <a:r>
              <a:rPr lang="ja-JP" altLang="en-US" sz="2800" dirty="0"/>
              <a:t>“</a:t>
            </a:r>
            <a:r>
              <a:rPr lang="en-US" sz="2800" dirty="0"/>
              <a:t>useful</a:t>
            </a:r>
            <a:r>
              <a:rPr lang="ja-JP" altLang="en-US" sz="2800" dirty="0"/>
              <a:t>”</a:t>
            </a:r>
            <a:r>
              <a:rPr lang="en-US" sz="2800" dirty="0"/>
              <a:t> quotes, grade later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Focus on students strengths, too, not just misconceptions and other problems.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Use answers from many students: not favorites.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Do not </a:t>
            </a:r>
            <a:r>
              <a:rPr lang="ja-JP" altLang="en-US" sz="2800" dirty="0"/>
              <a:t>“</a:t>
            </a:r>
            <a:r>
              <a:rPr lang="en-US" sz="2800" dirty="0"/>
              <a:t>isolate</a:t>
            </a:r>
            <a:r>
              <a:rPr lang="ja-JP" altLang="en-US" sz="2800" dirty="0"/>
              <a:t>”</a:t>
            </a:r>
            <a:r>
              <a:rPr lang="en-US" sz="2800" dirty="0"/>
              <a:t> w</a:t>
            </a:r>
            <a:r>
              <a:rPr lang="en-US" sz="2800" dirty="0" smtClean="0"/>
              <a:t>armups – use throughout session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Must be routine. </a:t>
            </a:r>
            <a:r>
              <a:rPr lang="en-US" sz="2800" dirty="0" smtClean="0"/>
              <a:t>Don’t </a:t>
            </a:r>
            <a:r>
              <a:rPr lang="en-US" sz="2800" dirty="0"/>
              <a:t>start/stop </a:t>
            </a:r>
            <a:r>
              <a:rPr lang="en-US" sz="2800" dirty="0" smtClean="0"/>
              <a:t>mid-semester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Upper level students can handle more </a:t>
            </a:r>
            <a:r>
              <a:rPr lang="ja-JP" altLang="en-US" sz="2800" dirty="0"/>
              <a:t>“</a:t>
            </a:r>
            <a:r>
              <a:rPr lang="en-US" sz="2800" dirty="0"/>
              <a:t>exploratory</a:t>
            </a:r>
            <a:r>
              <a:rPr lang="ja-JP" altLang="en-US" sz="2800" dirty="0"/>
              <a:t>”</a:t>
            </a:r>
            <a:r>
              <a:rPr lang="en-US" sz="2800" dirty="0"/>
              <a:t> questions, connections to </a:t>
            </a:r>
            <a:r>
              <a:rPr lang="en-US" sz="2800" dirty="0" smtClean="0"/>
              <a:t>prerequisites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Faculty cedes some control!</a:t>
            </a:r>
            <a:endParaRPr lang="en-US" sz="2800" dirty="0"/>
          </a:p>
          <a:p>
            <a:pPr>
              <a:lnSpc>
                <a:spcPct val="90000"/>
              </a:lnSpc>
            </a:pP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6/21/16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685800" y="12954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rgbClr val="E0DF0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Students better prepared for class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800" b="1" dirty="0">
                <a:solidFill>
                  <a:srgbClr val="2FBD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Familiar with jargon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800" b="1" dirty="0">
                <a:solidFill>
                  <a:srgbClr val="2FBD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Given thought to ideas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rgbClr val="E0DF0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Faculty better prepared for students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800" b="1" dirty="0">
                <a:solidFill>
                  <a:srgbClr val="2FBD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Misconceptions identified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800" b="1" dirty="0">
                <a:solidFill>
                  <a:srgbClr val="2FBD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Just in time adjustment to coverage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rgbClr val="E0DF0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Class time spent more productively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800" b="1" dirty="0">
                <a:solidFill>
                  <a:srgbClr val="2FBD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Students interact during class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6/21/16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r>
              <a:rPr lang="en-US" dirty="0">
                <a:sym typeface="Wingdings" charset="0"/>
              </a:rPr>
              <a:t></a:t>
            </a:r>
            <a:endParaRPr lang="en-US" dirty="0"/>
          </a:p>
          <a:p>
            <a:r>
              <a:rPr lang="en-US" dirty="0"/>
              <a:t>Just-in-Time Teaching</a:t>
            </a:r>
          </a:p>
          <a:p>
            <a:pPr lvl="1"/>
            <a:r>
              <a:rPr lang="en-US" dirty="0" smtClean="0"/>
              <a:t>Background </a:t>
            </a:r>
            <a:r>
              <a:rPr lang="en-US" dirty="0">
                <a:sym typeface="Wingdings" charset="0"/>
              </a:rPr>
              <a:t></a:t>
            </a:r>
            <a:endParaRPr lang="en-US" dirty="0"/>
          </a:p>
          <a:p>
            <a:pPr lvl="1"/>
            <a:r>
              <a:rPr lang="en-US" dirty="0"/>
              <a:t>Implementation </a:t>
            </a:r>
            <a:r>
              <a:rPr lang="en-US" dirty="0">
                <a:sym typeface="Wingdings" charset="0"/>
              </a:rPr>
              <a:t></a:t>
            </a:r>
            <a:endParaRPr lang="en-US" dirty="0" smtClean="0"/>
          </a:p>
          <a:p>
            <a:pPr lvl="1"/>
            <a:r>
              <a:rPr lang="en-US" dirty="0"/>
              <a:t>Aside: How to get great student </a:t>
            </a:r>
            <a:r>
              <a:rPr lang="en-US" dirty="0" smtClean="0"/>
              <a:t>evaluations</a:t>
            </a:r>
            <a:endParaRPr lang="en-US" dirty="0"/>
          </a:p>
          <a:p>
            <a:r>
              <a:rPr lang="en-US" dirty="0" smtClean="0">
                <a:sym typeface="Wingdings" charset="0"/>
              </a:rPr>
              <a:t>Getting started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8727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6/21/16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New Faculty Workshop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get great student evaluations</a:t>
            </a: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458200" cy="4800600"/>
          </a:xfrm>
        </p:spPr>
        <p:txBody>
          <a:bodyPr/>
          <a:lstStyle/>
          <a:p>
            <a:r>
              <a:rPr lang="en-US" dirty="0"/>
              <a:t>First five minutes are critical!</a:t>
            </a:r>
          </a:p>
          <a:p>
            <a:r>
              <a:rPr lang="en-US" dirty="0" smtClean="0"/>
              <a:t>Be a leader—college is hard, and students look to you for motivation, don’t disappoint them.</a:t>
            </a:r>
          </a:p>
          <a:p>
            <a:r>
              <a:rPr lang="en-US" dirty="0" smtClean="0"/>
              <a:t>Build a team—let students know that you and they are working towards a common goal.</a:t>
            </a:r>
          </a:p>
          <a:p>
            <a:r>
              <a:rPr lang="en-US" dirty="0" smtClean="0"/>
              <a:t>Earn trust—take time on the first day of class to explain what you are doing and why.</a:t>
            </a:r>
          </a:p>
          <a:p>
            <a:r>
              <a:rPr lang="en-US" dirty="0" smtClean="0"/>
              <a:t>Hold yourself and your students to high standards—if you work hard, they will too.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314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6/21/16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924800" cy="838200"/>
          </a:xfrm>
        </p:spPr>
        <p:txBody>
          <a:bodyPr/>
          <a:lstStyle/>
          <a:p>
            <a:r>
              <a:rPr lang="en-US" dirty="0" smtClean="0"/>
              <a:t>Getting started: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153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E0DF0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2FBD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b="1" dirty="0" smtClean="0"/>
              <a:t>Use handout to write two more questions</a:t>
            </a:r>
          </a:p>
          <a:p>
            <a:r>
              <a:rPr lang="en-US" b="1" dirty="0" smtClean="0"/>
              <a:t>You have 5 minutes, GO!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6/21/16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JiTT is based on feedback between homework and classroom</a:t>
            </a:r>
          </a:p>
          <a:p>
            <a:r>
              <a:rPr lang="en-US"/>
              <a:t>WarmUp exercise: a pre-class, online reading quiz</a:t>
            </a:r>
          </a:p>
          <a:p>
            <a:r>
              <a:rPr lang="en-US"/>
              <a:t>Improved study habits, retention, content knowledge, morale. </a:t>
            </a:r>
          </a:p>
          <a:p>
            <a:r>
              <a:rPr lang="en-US"/>
              <a:t>Instructor knowledge of student difficulties</a:t>
            </a:r>
          </a:p>
          <a:p>
            <a:r>
              <a:rPr lang="en-US"/>
              <a:t>Easily adopted and adapted</a:t>
            </a:r>
          </a:p>
        </p:txBody>
      </p:sp>
    </p:spTree>
    <p:extLst>
      <p:ext uri="{BB962C8B-B14F-4D97-AF65-F5344CB8AC3E}">
        <p14:creationId xmlns:p14="http://schemas.microsoft.com/office/powerpoint/2010/main" xmlns="" val="251576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6/21/16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New Faculty Workshop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en-US" dirty="0"/>
              <a:t>A few </a:t>
            </a:r>
            <a:r>
              <a:rPr lang="en-US" dirty="0" smtClean="0"/>
              <a:t>more of </a:t>
            </a:r>
            <a:r>
              <a:rPr lang="en-US" dirty="0"/>
              <a:t>your comments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838200"/>
            <a:ext cx="8839200" cy="5181600"/>
          </a:xfrm>
        </p:spPr>
        <p:txBody>
          <a:bodyPr/>
          <a:lstStyle/>
          <a:p>
            <a:r>
              <a:rPr lang="en-US" sz="3000" dirty="0"/>
              <a:t>Ruby: </a:t>
            </a:r>
            <a:r>
              <a:rPr lang="en-US" sz="3000" u="sng" dirty="0"/>
              <a:t>How to come up with warm up problems</a:t>
            </a:r>
            <a:r>
              <a:rPr lang="en-US" sz="3000" dirty="0"/>
              <a:t>. What makes a good one. </a:t>
            </a:r>
            <a:endParaRPr lang="en-US" sz="3000" dirty="0" smtClean="0"/>
          </a:p>
          <a:p>
            <a:r>
              <a:rPr lang="en-US" sz="3000" dirty="0"/>
              <a:t>Sara:  I'd like to spend extra time on </a:t>
            </a:r>
            <a:r>
              <a:rPr lang="en-US" sz="3000" u="sng" dirty="0"/>
              <a:t>how to write good questions</a:t>
            </a:r>
            <a:r>
              <a:rPr lang="en-US" sz="3000" u="sng" dirty="0" smtClean="0"/>
              <a:t>,…</a:t>
            </a:r>
            <a:endParaRPr lang="en-US" sz="3000" u="sng" dirty="0"/>
          </a:p>
          <a:p>
            <a:r>
              <a:rPr lang="en-US" sz="3000" dirty="0" smtClean="0"/>
              <a:t>Elle</a:t>
            </a:r>
            <a:r>
              <a:rPr lang="en-US" sz="3000" dirty="0"/>
              <a:t>: 1. </a:t>
            </a:r>
            <a:r>
              <a:rPr lang="en-US" sz="3000" u="sng" dirty="0"/>
              <a:t>How to design effective pre-class </a:t>
            </a:r>
            <a:r>
              <a:rPr lang="en-US" sz="3000" u="sng" dirty="0" smtClean="0"/>
              <a:t>exercises    </a:t>
            </a:r>
            <a:r>
              <a:rPr lang="en-US" sz="3000" dirty="0" smtClean="0"/>
              <a:t>2</a:t>
            </a:r>
            <a:r>
              <a:rPr lang="en-US" sz="3000" dirty="0"/>
              <a:t>. How to not become overwhelmed with reading the open-ended question responses for </a:t>
            </a:r>
            <a:r>
              <a:rPr lang="en-US" sz="3000" u="sng" dirty="0"/>
              <a:t>class sizes of 100</a:t>
            </a:r>
            <a:r>
              <a:rPr lang="en-US" sz="3000" u="sng" dirty="0" smtClean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xmlns="" val="327227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6/21/16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3" descr="JiTT wordl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22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789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6/21/16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772400" cy="762000"/>
          </a:xfrm>
        </p:spPr>
        <p:txBody>
          <a:bodyPr/>
          <a:lstStyle/>
          <a:p>
            <a:r>
              <a:rPr lang="en-US"/>
              <a:t>Chemistry example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4800600" cy="205740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sz="2600"/>
              <a:t>This picture depicts matter at the submicroscopic level. Describe what you see and take a guess as to what the identity of the substance is.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19200"/>
            <a:ext cx="3352800" cy="175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609600" y="3124200"/>
            <a:ext cx="7848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ja-JP" altLang="en-US">
                <a:solidFill>
                  <a:srgbClr val="2FBD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“</a:t>
            </a:r>
            <a:r>
              <a:rPr lang="en-US">
                <a:solidFill>
                  <a:srgbClr val="2FBD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The particles are well spaced out so I would guess the substance to be a gas. The substance is a gas composed of 2 elements that are in an equal ratio.</a:t>
            </a:r>
            <a:r>
              <a:rPr lang="ja-JP" altLang="en-US">
                <a:solidFill>
                  <a:srgbClr val="2FBD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”</a:t>
            </a:r>
            <a:endParaRPr lang="en-US">
              <a:solidFill>
                <a:srgbClr val="2FBD0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ja-JP" altLang="en-US">
                <a:solidFill>
                  <a:srgbClr val="2FBD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“</a:t>
            </a:r>
            <a:r>
              <a:rPr lang="en-US">
                <a:solidFill>
                  <a:srgbClr val="2FBD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After reading Chapter 1 in the book I would guess that the substance is water in the form of a solid because the atoms are in order. However, I could be wrong because I think the atoms in a solid might be closer together.</a:t>
            </a:r>
            <a:r>
              <a:rPr lang="ja-JP" altLang="en-US">
                <a:solidFill>
                  <a:srgbClr val="2FBD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”</a:t>
            </a:r>
            <a:endParaRPr lang="en-US" sz="2800">
              <a:solidFill>
                <a:srgbClr val="2FBD0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618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6/21/16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Challenges </a:t>
            </a:r>
            <a:r>
              <a:rPr lang="en-US" dirty="0">
                <a:sym typeface="Wingdings" charset="0"/>
              </a:rPr>
              <a:t></a:t>
            </a:r>
            <a:endParaRPr lang="en-US" dirty="0"/>
          </a:p>
          <a:p>
            <a:r>
              <a:rPr lang="en-US" dirty="0"/>
              <a:t>Just-in-Time Teaching </a:t>
            </a:r>
            <a:r>
              <a:rPr lang="en-US" dirty="0">
                <a:sym typeface="Wingdings" charset="0"/>
              </a:rPr>
              <a:t></a:t>
            </a:r>
            <a:endParaRPr lang="en-US" dirty="0"/>
          </a:p>
          <a:p>
            <a:pPr lvl="1"/>
            <a:r>
              <a:rPr lang="en-US" dirty="0"/>
              <a:t>Background </a:t>
            </a:r>
            <a:r>
              <a:rPr lang="en-US" dirty="0">
                <a:sym typeface="Wingdings" charset="0"/>
              </a:rPr>
              <a:t></a:t>
            </a:r>
            <a:endParaRPr lang="en-US" dirty="0"/>
          </a:p>
          <a:p>
            <a:pPr lvl="1"/>
            <a:r>
              <a:rPr lang="en-US" dirty="0"/>
              <a:t>implementation </a:t>
            </a:r>
            <a:r>
              <a:rPr lang="en-US" dirty="0" smtClean="0">
                <a:sym typeface="Wingdings" charset="0"/>
              </a:rPr>
              <a:t></a:t>
            </a:r>
          </a:p>
          <a:p>
            <a:pPr lvl="1"/>
            <a:r>
              <a:rPr lang="en-US" dirty="0" smtClean="0"/>
              <a:t>Aside</a:t>
            </a:r>
            <a:r>
              <a:rPr lang="en-US" dirty="0"/>
              <a:t>: How to get great student </a:t>
            </a:r>
            <a:r>
              <a:rPr lang="en-US" dirty="0" smtClean="0"/>
              <a:t>evaluations </a:t>
            </a:r>
            <a:r>
              <a:rPr lang="en-US" dirty="0" smtClean="0">
                <a:sym typeface="Wingdings" charset="0"/>
              </a:rPr>
              <a:t></a:t>
            </a:r>
            <a:endParaRPr lang="en-US" dirty="0"/>
          </a:p>
          <a:p>
            <a:r>
              <a:rPr lang="en-US" dirty="0" smtClean="0"/>
              <a:t>Assessment </a:t>
            </a:r>
            <a:r>
              <a:rPr lang="en-US" dirty="0" smtClean="0">
                <a:sym typeface="Wingdings" charset="0"/>
              </a:rPr>
              <a:t></a:t>
            </a:r>
          </a:p>
          <a:p>
            <a:r>
              <a:rPr lang="en-US" dirty="0" smtClean="0">
                <a:sym typeface="Wingdings" charset="0"/>
              </a:rPr>
              <a:t>Getting started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4068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6/21/16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4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Study Habits (N=155, biology)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1676400"/>
          </a:xfrm>
        </p:spPr>
        <p:txBody>
          <a:bodyPr/>
          <a:lstStyle/>
          <a:p>
            <a:pPr>
              <a:buFontTx/>
              <a:buNone/>
            </a:pPr>
            <a:r>
              <a:rPr lang="en-US" sz="3000"/>
              <a:t>Q1 Do the WarmUps help you stay caught up?</a:t>
            </a:r>
          </a:p>
          <a:p>
            <a:pPr>
              <a:buFontTx/>
              <a:buNone/>
            </a:pPr>
            <a:r>
              <a:rPr lang="en-US" sz="3000"/>
              <a:t>Q2 Do you </a:t>
            </a:r>
            <a:r>
              <a:rPr lang="ja-JP" altLang="en-US" sz="3000"/>
              <a:t>“</a:t>
            </a:r>
            <a:r>
              <a:rPr lang="en-US" sz="3000"/>
              <a:t>Cram</a:t>
            </a:r>
            <a:r>
              <a:rPr lang="ja-JP" altLang="en-US" sz="3000"/>
              <a:t>”</a:t>
            </a:r>
            <a:r>
              <a:rPr lang="en-US" sz="3000"/>
              <a:t> before tests in this course?</a:t>
            </a:r>
          </a:p>
          <a:p>
            <a:pPr>
              <a:buFontTx/>
              <a:buNone/>
            </a:pPr>
            <a:r>
              <a:rPr lang="en-US" sz="3000"/>
              <a:t>Q3 Do you </a:t>
            </a:r>
            <a:r>
              <a:rPr lang="ja-JP" altLang="en-US" sz="3000"/>
              <a:t>“</a:t>
            </a:r>
            <a:r>
              <a:rPr lang="en-US" sz="3000"/>
              <a:t>Cram</a:t>
            </a:r>
            <a:r>
              <a:rPr lang="ja-JP" altLang="en-US" sz="3000"/>
              <a:t>”</a:t>
            </a:r>
            <a:r>
              <a:rPr lang="en-US" sz="3000"/>
              <a:t> in your other courses?</a:t>
            </a:r>
            <a:endParaRPr lang="en-US" sz="3400"/>
          </a:p>
        </p:txBody>
      </p:sp>
      <p:graphicFrame>
        <p:nvGraphicFramePr>
          <p:cNvPr id="28759" name="Group 87"/>
          <p:cNvGraphicFramePr>
            <a:graphicFrameLocks noGrp="1"/>
          </p:cNvGraphicFramePr>
          <p:nvPr/>
        </p:nvGraphicFramePr>
        <p:xfrm>
          <a:off x="1447800" y="2971800"/>
          <a:ext cx="6096000" cy="3124200"/>
        </p:xfrm>
        <a:graphic>
          <a:graphicData uri="http://schemas.openxmlformats.org/drawingml/2006/table">
            <a:tbl>
              <a:tblPr/>
              <a:tblGrid>
                <a:gridCol w="2057400"/>
                <a:gridCol w="1371600"/>
                <a:gridCol w="1371600"/>
                <a:gridCol w="1295400"/>
              </a:tblGrid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1- 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2- 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3- 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“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ja-JP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”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 students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85%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14%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43%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“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  <a:r>
                        <a:rPr kumimoji="0" lang="ja-JP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”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 students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89 %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39%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61%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“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  <a:r>
                        <a:rPr kumimoji="0" lang="ja-JP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”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 students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89%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47%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68%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“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</a:t>
                      </a:r>
                      <a:r>
                        <a:rPr kumimoji="0" lang="ja-JP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”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 students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84%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68%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68%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“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  <a:r>
                        <a:rPr kumimoji="0" lang="ja-JP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”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 students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92%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58%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58%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6/21/16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/>
          <a:lstStyle/>
          <a:p>
            <a:r>
              <a:rPr lang="en-US" sz="3600"/>
              <a:t>Retention (N~</a:t>
            </a:r>
            <a:r>
              <a:rPr lang="en-US" altLang="ja-JP" sz="3600">
                <a:latin typeface="Times" charset="0"/>
              </a:rPr>
              <a:t>8</a:t>
            </a:r>
            <a:r>
              <a:rPr lang="en-US" sz="3600"/>
              <a:t>0-150/semester)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39" r="11539"/>
          <a:stretch>
            <a:fillRect/>
          </a:stretch>
        </p:blipFill>
        <p:spPr bwMode="auto">
          <a:xfrm>
            <a:off x="381000" y="838200"/>
            <a:ext cx="822642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84" r="15384"/>
          <a:stretch>
            <a:fillRect/>
          </a:stretch>
        </p:blipFill>
        <p:spPr bwMode="auto">
          <a:xfrm>
            <a:off x="914400" y="3429000"/>
            <a:ext cx="7313613" cy="287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6/21/16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Cognitive (biology, N~200)</a:t>
            </a:r>
          </a:p>
        </p:txBody>
      </p:sp>
      <p:graphicFrame>
        <p:nvGraphicFramePr>
          <p:cNvPr id="307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46753952"/>
              </p:ext>
            </p:extLst>
          </p:nvPr>
        </p:nvGraphicFramePr>
        <p:xfrm>
          <a:off x="1130647" y="1143001"/>
          <a:ext cx="7098953" cy="5257800"/>
        </p:xfrm>
        <a:graphic>
          <a:graphicData uri="http://schemas.openxmlformats.org/presentationml/2006/ole">
            <p:oleObj spid="_x0000_s30969" name="Document" r:id="rId4" imgW="6098040" imgH="450720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6/21/16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Affective (E&amp;M, N~60)</a:t>
            </a:r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457200" y="1371600"/>
          <a:ext cx="8305800" cy="4724400"/>
        </p:xfrm>
        <a:graphic>
          <a:graphicData uri="http://schemas.openxmlformats.org/presentationml/2006/ole">
            <p:oleObj spid="_x0000_s31991" name="Document" r:id="rId4" imgW="6070680" imgH="282492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6/21/16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Student Comments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839200" cy="4876800"/>
          </a:xfrm>
        </p:spPr>
        <p:txBody>
          <a:bodyPr/>
          <a:lstStyle/>
          <a:p>
            <a:r>
              <a:rPr lang="ja-JP" altLang="en-US" sz="2700" dirty="0"/>
              <a:t>“</a:t>
            </a:r>
            <a:r>
              <a:rPr lang="en-US" sz="2700" dirty="0"/>
              <a:t>This was a fantastic course. It was the hardest course I</a:t>
            </a:r>
            <a:r>
              <a:rPr lang="ja-JP" altLang="en-US" sz="2700" dirty="0"/>
              <a:t>’</a:t>
            </a:r>
            <a:r>
              <a:rPr lang="en-US" sz="2700" dirty="0" err="1"/>
              <a:t>ve</a:t>
            </a:r>
            <a:r>
              <a:rPr lang="en-US" sz="2700" dirty="0"/>
              <a:t> taken yet, but also the most fun.</a:t>
            </a:r>
            <a:r>
              <a:rPr lang="ja-JP" altLang="en-US" sz="2700" dirty="0"/>
              <a:t>”</a:t>
            </a:r>
            <a:endParaRPr lang="en-US" sz="2700" dirty="0"/>
          </a:p>
          <a:p>
            <a:r>
              <a:rPr lang="en-US" sz="2700" dirty="0">
                <a:latin typeface="Times" charset="0"/>
              </a:rPr>
              <a:t>I think the </a:t>
            </a:r>
            <a:r>
              <a:rPr lang="en-US" sz="2700" dirty="0" err="1">
                <a:latin typeface="Times" charset="0"/>
              </a:rPr>
              <a:t>WarmUps</a:t>
            </a:r>
            <a:r>
              <a:rPr lang="en-US" sz="2700" dirty="0">
                <a:latin typeface="Times" charset="0"/>
              </a:rPr>
              <a:t> are a good idea because they give students a chance to think about the material prior to lecture.</a:t>
            </a:r>
            <a:endParaRPr lang="en-US" sz="2700" dirty="0"/>
          </a:p>
          <a:p>
            <a:r>
              <a:rPr lang="en-US" sz="2700" dirty="0"/>
              <a:t>"This course was very well structured. It was obvious that a lot of time was spent in preparation for it.</a:t>
            </a:r>
            <a:r>
              <a:rPr lang="ja-JP" altLang="en-US" sz="2700" dirty="0"/>
              <a:t>”</a:t>
            </a:r>
            <a:endParaRPr lang="en-US" sz="2700" dirty="0"/>
          </a:p>
          <a:p>
            <a:r>
              <a:rPr lang="en-US" sz="2700" dirty="0"/>
              <a:t>"152 &amp; 251 have made me reach more than any courses I have taken.</a:t>
            </a:r>
            <a:r>
              <a:rPr lang="ja-JP" altLang="en-US" sz="2700" dirty="0"/>
              <a:t>”</a:t>
            </a:r>
            <a:endParaRPr lang="en-US" sz="2700" dirty="0"/>
          </a:p>
          <a:p>
            <a:r>
              <a:rPr lang="en-US" sz="2700" dirty="0"/>
              <a:t>Don</a:t>
            </a:r>
            <a:r>
              <a:rPr lang="ja-JP" altLang="en-US" sz="2700" dirty="0"/>
              <a:t>’</a:t>
            </a:r>
            <a:r>
              <a:rPr lang="en-US" sz="2700" dirty="0"/>
              <a:t>t tell anyone, but I think I will greatly miss my physics class.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smartPhysics</a:t>
            </a:r>
            <a:r>
              <a:rPr lang="en-US" dirty="0" smtClean="0"/>
              <a:t> checkpoint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6/21/16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dirty="0" smtClean="0"/>
              <a:t>1. Two </a:t>
            </a:r>
            <a:r>
              <a:rPr lang="en-US" sz="2400" dirty="0"/>
              <a:t>equal, but opposite charges are placed on the x axis. The positive charge is placed at to the left of the origin and the negative charge is placed to the right, as shown in the </a:t>
            </a:r>
            <a:r>
              <a:rPr lang="en-US" sz="2400" dirty="0" smtClean="0"/>
              <a:t>figure. </a:t>
            </a:r>
            <a:r>
              <a:rPr lang="en-US" sz="2400" dirty="0"/>
              <a:t>What is the direction of the electric field at point A</a:t>
            </a:r>
            <a:r>
              <a:rPr lang="en-US" sz="2400" dirty="0" smtClean="0"/>
              <a:t>?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  <a:tabLst>
                <a:tab pos="1314450" algn="l"/>
                <a:tab pos="2913063" algn="l"/>
              </a:tabLst>
            </a:pPr>
            <a:r>
              <a:rPr lang="en-US" sz="2400" dirty="0"/>
              <a:t>a</a:t>
            </a:r>
            <a:r>
              <a:rPr lang="en-US" sz="2400" dirty="0" smtClean="0"/>
              <a:t>) up	b) down	c) left		d) right		e) zero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  <a:tabLst>
                <a:tab pos="1314450" algn="l"/>
                <a:tab pos="2913063" algn="l"/>
              </a:tabLst>
            </a:pPr>
            <a:r>
              <a:rPr lang="en-US" sz="2400" dirty="0" smtClean="0"/>
              <a:t>2. Explain your reasoning</a:t>
            </a:r>
            <a:endParaRPr lang="en-US" sz="2400" dirty="0"/>
          </a:p>
        </p:txBody>
      </p:sp>
      <p:pic>
        <p:nvPicPr>
          <p:cNvPr id="13" name="Content Placeholder 7"/>
          <p:cNvPicPr>
            <a:picLocks noChangeAspect="1"/>
          </p:cNvPicPr>
          <p:nvPr/>
        </p:nvPicPr>
        <p:blipFill rotWithShape="1">
          <a:blip r:embed="rId2"/>
          <a:srcRect l="-1" t="-1215" r="1" b="-598"/>
          <a:stretch/>
        </p:blipFill>
        <p:spPr bwMode="auto">
          <a:xfrm>
            <a:off x="1981200" y="4038600"/>
            <a:ext cx="5410200" cy="217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xmlns="" val="233805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smartPhysics</a:t>
            </a:r>
            <a:r>
              <a:rPr lang="en-US" dirty="0" smtClean="0"/>
              <a:t>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4876800"/>
          </a:xfrm>
        </p:spPr>
        <p:txBody>
          <a:bodyPr anchor="t" anchorCtr="0"/>
          <a:lstStyle/>
          <a:p>
            <a:pPr marL="0" indent="0">
              <a:spcBef>
                <a:spcPts val="0"/>
              </a:spcBef>
              <a:buNone/>
            </a:pPr>
            <a:r>
              <a:rPr lang="fi-FI" sz="2000" b="1" dirty="0" smtClean="0"/>
              <a:t>Aaron (</a:t>
            </a:r>
            <a:r>
              <a:rPr lang="fi-FI" sz="2000" b="1" dirty="0" err="1" smtClean="0"/>
              <a:t>aaron@</a:t>
            </a:r>
            <a:r>
              <a:rPr lang="fi-FI" sz="2000" b="1" dirty="0" err="1"/>
              <a:t>iupui.edu</a:t>
            </a:r>
            <a:r>
              <a:rPr lang="fi-FI" sz="2000" b="1" dirty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/>
              <a:t>1) 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/>
              <a:t>2) the field from Q+ points up and to the right, while Q- points down and to the right therefore when adding them together it points to the right.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2000" b="1" dirty="0" smtClean="0"/>
              <a:t>Beatrice (</a:t>
            </a:r>
            <a:r>
              <a:rPr lang="fi-FI" sz="2000" b="1" dirty="0" err="1" smtClean="0"/>
              <a:t>beatrice@iupui.edu</a:t>
            </a:r>
            <a:r>
              <a:rPr lang="fi-FI" sz="2000" b="1" dirty="0" smtClean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1) 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2) point A is equidistant from each charge and they would therefore cancel out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2000" b="1" dirty="0" err="1" smtClean="0"/>
              <a:t>Ada</a:t>
            </a:r>
            <a:r>
              <a:rPr lang="fi-FI" sz="2000" b="1" dirty="0" smtClean="0"/>
              <a:t> </a:t>
            </a:r>
            <a:r>
              <a:rPr lang="fi-FI" sz="2000" b="1" dirty="0"/>
              <a:t>(</a:t>
            </a:r>
            <a:r>
              <a:rPr lang="fi-FI" sz="2000" b="1" dirty="0" err="1"/>
              <a:t>ada@iupui.edu</a:t>
            </a:r>
            <a:r>
              <a:rPr lang="fi-FI" sz="2000" b="1" dirty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/>
              <a:t>1) 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/>
              <a:t>2) The charges will cancel out so the direction of the force will be down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/>
              <a:t>Ahmed </a:t>
            </a:r>
            <a:r>
              <a:rPr lang="de-DE" sz="2000" b="1" dirty="0"/>
              <a:t>(</a:t>
            </a:r>
            <a:r>
              <a:rPr lang="de-DE" sz="2000" b="1" dirty="0" err="1"/>
              <a:t>ahmed@imail.iu.edu</a:t>
            </a:r>
            <a:r>
              <a:rPr lang="de-DE" sz="2000" b="1" dirty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/>
              <a:t>1) 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/>
              <a:t>2) the field is toward the negative charge and away from </a:t>
            </a:r>
            <a:r>
              <a:rPr lang="en-US" sz="2000" b="1" dirty="0" smtClean="0"/>
              <a:t>the </a:t>
            </a:r>
            <a:r>
              <a:rPr lang="en-US" sz="2000" b="1" dirty="0"/>
              <a:t>positive charge which makes the direction to the right</a:t>
            </a:r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6/21/16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76200"/>
            <a:ext cx="2336800" cy="1752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457200" y="1295400"/>
            <a:ext cx="2895600" cy="304800"/>
          </a:xfrm>
          <a:prstGeom prst="rect">
            <a:avLst/>
          </a:prstGeom>
          <a:solidFill>
            <a:srgbClr val="0DE6EE">
              <a:alpha val="3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57200" y="2514600"/>
            <a:ext cx="3352800" cy="304800"/>
          </a:xfrm>
          <a:prstGeom prst="rect">
            <a:avLst/>
          </a:prstGeom>
          <a:solidFill>
            <a:srgbClr val="0DE6EE">
              <a:alpha val="3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57200" y="3733800"/>
            <a:ext cx="2438400" cy="304800"/>
          </a:xfrm>
          <a:prstGeom prst="rect">
            <a:avLst/>
          </a:prstGeom>
          <a:solidFill>
            <a:srgbClr val="0DE6EE">
              <a:alpha val="3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57200" y="4648200"/>
            <a:ext cx="3429000" cy="304800"/>
          </a:xfrm>
          <a:prstGeom prst="rect">
            <a:avLst/>
          </a:prstGeom>
          <a:solidFill>
            <a:srgbClr val="0DE6EE">
              <a:alpha val="3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118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6/21/16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  <a:p>
            <a:r>
              <a:rPr lang="en-US" dirty="0"/>
              <a:t>Just-in-Time Teaching</a:t>
            </a:r>
          </a:p>
          <a:p>
            <a:pPr lvl="1"/>
            <a:r>
              <a:rPr lang="en-US" b="1" dirty="0"/>
              <a:t>Background</a:t>
            </a:r>
          </a:p>
          <a:p>
            <a:pPr lvl="1"/>
            <a:r>
              <a:rPr lang="en-US" b="1" dirty="0"/>
              <a:t>Implementation</a:t>
            </a:r>
          </a:p>
          <a:p>
            <a:pPr lvl="1"/>
            <a:r>
              <a:rPr lang="en-US" b="1" dirty="0"/>
              <a:t>Aside: How to get great student evaluations</a:t>
            </a:r>
          </a:p>
          <a:p>
            <a:r>
              <a:rPr lang="en-US" dirty="0" smtClean="0"/>
              <a:t>Getting started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you decide how to teach?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4582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 </a:t>
            </a:r>
            <a:r>
              <a:rPr lang="en-US" sz="2800" dirty="0" err="1" smtClean="0"/>
              <a:t>Carolinita</a:t>
            </a:r>
            <a:r>
              <a:rPr lang="en-US" sz="2800" dirty="0"/>
              <a:t> </a:t>
            </a:r>
            <a:r>
              <a:rPr lang="en-US" sz="2800" dirty="0" smtClean="0"/>
              <a:t>: …</a:t>
            </a:r>
            <a:r>
              <a:rPr lang="en-US" sz="2800" u="sng" dirty="0" err="1" smtClean="0"/>
              <a:t>i</a:t>
            </a:r>
            <a:r>
              <a:rPr lang="en-US" sz="2800" u="sng" dirty="0"/>
              <a:t>) what worked (or didn't work) for me </a:t>
            </a:r>
            <a:r>
              <a:rPr lang="en-US" sz="2800" dirty="0"/>
              <a:t>as a student and ii) what </a:t>
            </a:r>
            <a:r>
              <a:rPr lang="en-US" sz="2800" u="sng" dirty="0"/>
              <a:t>teachers I respect </a:t>
            </a:r>
            <a:r>
              <a:rPr lang="en-US" sz="2800" dirty="0"/>
              <a:t>consider useful teaching methods. 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      </a:t>
            </a:r>
            <a:r>
              <a:rPr lang="en-US" sz="2800" dirty="0"/>
              <a:t>: </a:t>
            </a:r>
            <a:r>
              <a:rPr lang="en-US" sz="2800" dirty="0" smtClean="0"/>
              <a:t>…mainly</a:t>
            </a:r>
            <a:r>
              <a:rPr lang="en-US" sz="2800" dirty="0"/>
              <a:t>, </a:t>
            </a:r>
            <a:r>
              <a:rPr lang="en-US" sz="2800" u="sng" dirty="0"/>
              <a:t>I had teachers who had impressed and inspired </a:t>
            </a:r>
            <a:r>
              <a:rPr lang="en-US" sz="2800" u="sng" dirty="0" smtClean="0"/>
              <a:t>me</a:t>
            </a:r>
            <a:r>
              <a:rPr lang="en-US" sz="2800" dirty="0" smtClean="0"/>
              <a:t>...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     </a:t>
            </a:r>
            <a:r>
              <a:rPr lang="en-US" sz="2800" dirty="0"/>
              <a:t>: I base my teaching methods on </a:t>
            </a:r>
            <a:r>
              <a:rPr lang="en-US" sz="2800" u="sng" dirty="0"/>
              <a:t>my own experiences as a </a:t>
            </a:r>
            <a:r>
              <a:rPr lang="en-US" sz="2800" u="sng" dirty="0" smtClean="0"/>
              <a:t>student….</a:t>
            </a:r>
          </a:p>
          <a:p>
            <a:pPr>
              <a:lnSpc>
                <a:spcPct val="90000"/>
              </a:lnSpc>
            </a:pPr>
            <a:r>
              <a:rPr lang="en-US" sz="2800" dirty="0" err="1" smtClean="0"/>
              <a:t>ClulessTeacher</a:t>
            </a:r>
            <a:r>
              <a:rPr lang="en-US" sz="2800" dirty="0"/>
              <a:t>: A lot of the PER literature guides what I do in a large-lecture (~300 student) setting.  I try to have a large number of clicker questions each lecture (~6) for the students to work on and apply the concepts we've been working with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6/21/16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New Faculty Workshop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828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6/21/16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 smtClean="0"/>
              <a:t>Danger of using “own experience”?</a:t>
            </a:r>
            <a:endParaRPr lang="en-US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848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</a:t>
            </a:r>
            <a:r>
              <a:rPr lang="en-US" dirty="0" smtClean="0"/>
              <a:t>lasses </a:t>
            </a:r>
            <a:r>
              <a:rPr lang="en-US" dirty="0"/>
              <a:t>designed </a:t>
            </a:r>
            <a:r>
              <a:rPr lang="en-US" dirty="0" smtClean="0"/>
              <a:t>for professors</a:t>
            </a:r>
            <a:r>
              <a:rPr lang="en-US" dirty="0"/>
              <a:t> </a:t>
            </a:r>
            <a:r>
              <a:rPr lang="en-US" dirty="0" smtClean="0"/>
              <a:t>or “pre-professors”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Problem: Students do not learn like we do</a:t>
            </a:r>
          </a:p>
          <a:p>
            <a:pPr lvl="1">
              <a:lnSpc>
                <a:spcPct val="90000"/>
              </a:lnSpc>
            </a:pPr>
            <a:r>
              <a:rPr lang="en-US" sz="3000" dirty="0" smtClean="0">
                <a:solidFill>
                  <a:srgbClr val="35DD06"/>
                </a:solidFill>
              </a:rPr>
              <a:t>Not </a:t>
            </a:r>
            <a:r>
              <a:rPr lang="en-US" b="1" dirty="0"/>
              <a:t>motivated</a:t>
            </a:r>
            <a:r>
              <a:rPr lang="en-US" sz="3000" dirty="0">
                <a:solidFill>
                  <a:srgbClr val="35DD06"/>
                </a:solidFill>
              </a:rPr>
              <a:t> to be experts</a:t>
            </a:r>
          </a:p>
          <a:p>
            <a:pPr lvl="1">
              <a:lnSpc>
                <a:spcPct val="90000"/>
              </a:lnSpc>
            </a:pPr>
            <a:r>
              <a:rPr lang="en-US" sz="3000" dirty="0" smtClean="0">
                <a:solidFill>
                  <a:srgbClr val="35DD06"/>
                </a:solidFill>
              </a:rPr>
              <a:t>Need </a:t>
            </a:r>
            <a:r>
              <a:rPr lang="en-US" sz="3000" dirty="0">
                <a:solidFill>
                  <a:srgbClr val="35DD06"/>
                </a:solidFill>
              </a:rPr>
              <a:t>more time to think</a:t>
            </a:r>
          </a:p>
          <a:p>
            <a:pPr lvl="1">
              <a:lnSpc>
                <a:spcPct val="90000"/>
              </a:lnSpc>
            </a:pPr>
            <a:r>
              <a:rPr lang="en-US" sz="3000" dirty="0" smtClean="0">
                <a:solidFill>
                  <a:srgbClr val="35DD06"/>
                </a:solidFill>
              </a:rPr>
              <a:t>Not </a:t>
            </a:r>
            <a:r>
              <a:rPr lang="en-US" sz="3000" dirty="0">
                <a:solidFill>
                  <a:srgbClr val="35DD06"/>
                </a:solidFill>
              </a:rPr>
              <a:t>as good at working alone</a:t>
            </a:r>
          </a:p>
          <a:p>
            <a:pPr lvl="1">
              <a:lnSpc>
                <a:spcPct val="90000"/>
              </a:lnSpc>
            </a:pPr>
            <a:r>
              <a:rPr lang="en-US" sz="3000" dirty="0" smtClean="0">
                <a:solidFill>
                  <a:srgbClr val="35DD06"/>
                </a:solidFill>
              </a:rPr>
              <a:t>Not </a:t>
            </a:r>
            <a:r>
              <a:rPr lang="en-US" sz="3000" dirty="0">
                <a:solidFill>
                  <a:srgbClr val="35DD06"/>
                </a:solidFill>
              </a:rPr>
              <a:t>as good at judging their own </a:t>
            </a:r>
            <a:r>
              <a:rPr lang="en-US" sz="3000" dirty="0" smtClean="0">
                <a:solidFill>
                  <a:srgbClr val="35DD06"/>
                </a:solidFill>
              </a:rPr>
              <a:t>performance</a:t>
            </a:r>
            <a:endParaRPr lang="en-US" sz="3000" dirty="0">
              <a:solidFill>
                <a:srgbClr val="35DD06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3000" dirty="0" smtClean="0">
                <a:solidFill>
                  <a:srgbClr val="35DD06"/>
                </a:solidFill>
              </a:rPr>
              <a:t>Many under greater pressure</a:t>
            </a:r>
          </a:p>
          <a:p>
            <a:pPr>
              <a:lnSpc>
                <a:spcPct val="90000"/>
              </a:lnSpc>
            </a:pPr>
            <a:r>
              <a:rPr lang="en-US" dirty="0"/>
              <a:t>See R. Felder references on web site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609600" y="4038600"/>
            <a:ext cx="7772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600">
              <a:solidFill>
                <a:srgbClr val="E0DF0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600">
              <a:solidFill>
                <a:srgbClr val="E0DF0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6/21/16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Digression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1981200"/>
          </a:xfrm>
        </p:spPr>
        <p:txBody>
          <a:bodyPr/>
          <a:lstStyle/>
          <a:p>
            <a:r>
              <a:rPr lang="en-US" dirty="0"/>
              <a:t>Could have spent time </a:t>
            </a:r>
            <a:r>
              <a:rPr lang="ja-JP" altLang="en-US" dirty="0"/>
              <a:t>“</a:t>
            </a:r>
            <a:r>
              <a:rPr lang="en-US" dirty="0"/>
              <a:t>collecting data</a:t>
            </a:r>
            <a:r>
              <a:rPr lang="ja-JP" altLang="en-US" dirty="0"/>
              <a:t>”</a:t>
            </a:r>
            <a:endParaRPr lang="en-US" dirty="0"/>
          </a:p>
          <a:p>
            <a:r>
              <a:rPr lang="en-US" dirty="0"/>
              <a:t>Instead, spent time discussing it</a:t>
            </a:r>
          </a:p>
          <a:p>
            <a:r>
              <a:rPr lang="en-US" b="1" dirty="0"/>
              <a:t>Same content covered at greater depth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6/21/16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r>
              <a:rPr lang="en-US" dirty="0">
                <a:sym typeface="Wingdings" charset="0"/>
              </a:rPr>
              <a:t></a:t>
            </a:r>
            <a:endParaRPr lang="en-US" dirty="0"/>
          </a:p>
          <a:p>
            <a:r>
              <a:rPr lang="en-US" dirty="0"/>
              <a:t>Just-in-Time Teaching</a:t>
            </a:r>
          </a:p>
          <a:p>
            <a:pPr lvl="1"/>
            <a:r>
              <a:rPr lang="en-US" b="1" dirty="0"/>
              <a:t>Background</a:t>
            </a:r>
          </a:p>
          <a:p>
            <a:pPr lvl="1"/>
            <a:r>
              <a:rPr lang="en-US" b="1" dirty="0"/>
              <a:t>Implementation</a:t>
            </a:r>
          </a:p>
          <a:p>
            <a:pPr lvl="1"/>
            <a:r>
              <a:rPr lang="en-US" b="1" dirty="0"/>
              <a:t>Aside: How to get great student evaluations</a:t>
            </a:r>
          </a:p>
          <a:p>
            <a:r>
              <a:rPr lang="en-US" dirty="0" smtClean="0">
                <a:sym typeface="Wingdings" charset="0"/>
              </a:rPr>
              <a:t>Getting started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6/21/16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Faculty Workshop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(original) settings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153400" cy="4876800"/>
          </a:xfrm>
        </p:spPr>
        <p:txBody>
          <a:bodyPr/>
          <a:lstStyle/>
          <a:p>
            <a:r>
              <a:rPr lang="en-US" dirty="0" smtClean="0"/>
              <a:t>IUPUI: Large, public, urban university</a:t>
            </a:r>
          </a:p>
          <a:p>
            <a:pPr lvl="1"/>
            <a:r>
              <a:rPr lang="en-US" b="1" dirty="0"/>
              <a:t>30,000</a:t>
            </a:r>
            <a:r>
              <a:rPr lang="en-US" dirty="0" smtClean="0"/>
              <a:t> </a:t>
            </a:r>
            <a:r>
              <a:rPr lang="en-US" b="1" dirty="0"/>
              <a:t>students, almost 100% live off campus</a:t>
            </a:r>
          </a:p>
          <a:p>
            <a:pPr lvl="1"/>
            <a:r>
              <a:rPr lang="en-US" b="1" dirty="0"/>
              <a:t>Most work &gt; 25 hours/week</a:t>
            </a:r>
          </a:p>
          <a:p>
            <a:r>
              <a:rPr lang="en-US" dirty="0" smtClean="0"/>
              <a:t>US Air Force Academy: Military College</a:t>
            </a:r>
          </a:p>
          <a:p>
            <a:pPr lvl="1"/>
            <a:r>
              <a:rPr lang="en-US" b="1" dirty="0"/>
              <a:t>All students take physics, even history majors</a:t>
            </a:r>
          </a:p>
          <a:p>
            <a:pPr lvl="1"/>
            <a:r>
              <a:rPr lang="en-US" b="1" dirty="0"/>
              <a:t>All play sports, train for military</a:t>
            </a:r>
          </a:p>
          <a:p>
            <a:r>
              <a:rPr lang="en-US" dirty="0" smtClean="0"/>
              <a:t>Davidson College: Small liberal arts college</a:t>
            </a:r>
          </a:p>
          <a:p>
            <a:pPr lvl="1"/>
            <a:r>
              <a:rPr lang="en-US" b="1" dirty="0"/>
              <a:t>Highly selective</a:t>
            </a:r>
          </a:p>
          <a:p>
            <a:pPr lvl="1"/>
            <a:r>
              <a:rPr lang="en-US" b="1" dirty="0"/>
              <a:t>Small classes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 New Roman"/>
        <a:ea typeface="ＭＳ Ｐゴシック"/>
        <a:cs typeface="ＭＳ Ｐゴシック"/>
      </a:majorFont>
      <a:minorFont>
        <a:latin typeface="Times New Roman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8427</TotalTime>
  <Words>2386</Words>
  <Application>Microsoft Office PowerPoint</Application>
  <PresentationFormat>On-screen Show (4:3)</PresentationFormat>
  <Paragraphs>360</Paragraphs>
  <Slides>39</Slides>
  <Notes>32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Blank Presentation</vt:lpstr>
      <vt:lpstr>Document</vt:lpstr>
      <vt:lpstr>How to get your Students to Prepare for Every Class</vt:lpstr>
      <vt:lpstr>A few of your comments</vt:lpstr>
      <vt:lpstr>A few more of your comments</vt:lpstr>
      <vt:lpstr>Outline</vt:lpstr>
      <vt:lpstr>How did you decide how to teach?</vt:lpstr>
      <vt:lpstr>Danger of using “own experience”?</vt:lpstr>
      <vt:lpstr>Digression</vt:lpstr>
      <vt:lpstr>Outline</vt:lpstr>
      <vt:lpstr>The (original) settings</vt:lpstr>
      <vt:lpstr>What is JiTT?</vt:lpstr>
      <vt:lpstr>Lightning summary</vt:lpstr>
      <vt:lpstr>Just-in-Time Teaching (JiTT)</vt:lpstr>
      <vt:lpstr>Another Digression</vt:lpstr>
      <vt:lpstr>Outline</vt:lpstr>
      <vt:lpstr>Example</vt:lpstr>
      <vt:lpstr>More Examples</vt:lpstr>
      <vt:lpstr>Impulse responses </vt:lpstr>
      <vt:lpstr>What does the book say?</vt:lpstr>
      <vt:lpstr>What makes a good Warmup?</vt:lpstr>
      <vt:lpstr>Online archive of Warmup exercises</vt:lpstr>
      <vt:lpstr>Test drive</vt:lpstr>
      <vt:lpstr>Choosing and using student responses</vt:lpstr>
      <vt:lpstr>Choosing and using student responses</vt:lpstr>
      <vt:lpstr>Tips and Pitfalls</vt:lpstr>
      <vt:lpstr>Results</vt:lpstr>
      <vt:lpstr>Outline</vt:lpstr>
      <vt:lpstr>How to get great student evaluations</vt:lpstr>
      <vt:lpstr>Getting started:</vt:lpstr>
      <vt:lpstr>Summary</vt:lpstr>
      <vt:lpstr>Slide 30</vt:lpstr>
      <vt:lpstr>Chemistry example</vt:lpstr>
      <vt:lpstr>Outline</vt:lpstr>
      <vt:lpstr>Study Habits (N=155, biology)</vt:lpstr>
      <vt:lpstr>Retention (N~80-150/semester)</vt:lpstr>
      <vt:lpstr>Cognitive (biology, N~200)</vt:lpstr>
      <vt:lpstr>Affective (E&amp;M, N~60)</vt:lpstr>
      <vt:lpstr>Student Comments</vt:lpstr>
      <vt:lpstr>smartPhysics checkpoint</vt:lpstr>
      <vt:lpstr>smartPhysics output</vt:lpstr>
    </vt:vector>
  </TitlesOfParts>
  <Company>A Gavrin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get your Students to Prepare for Every Class</dc:title>
  <dc:creator>A Gavrin</dc:creator>
  <cp:lastModifiedBy>rhilborn</cp:lastModifiedBy>
  <cp:revision>291</cp:revision>
  <dcterms:created xsi:type="dcterms:W3CDTF">2009-11-09T16:04:44Z</dcterms:created>
  <dcterms:modified xsi:type="dcterms:W3CDTF">2016-11-21T13:20:03Z</dcterms:modified>
</cp:coreProperties>
</file>