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00" r:id="rId3"/>
    <p:sldId id="268" r:id="rId4"/>
    <p:sldId id="264" r:id="rId5"/>
    <p:sldId id="270" r:id="rId6"/>
    <p:sldId id="265" r:id="rId7"/>
    <p:sldId id="267" r:id="rId8"/>
    <p:sldId id="275" r:id="rId9"/>
    <p:sldId id="277" r:id="rId10"/>
    <p:sldId id="290" r:id="rId11"/>
    <p:sldId id="258" r:id="rId12"/>
    <p:sldId id="285" r:id="rId13"/>
    <p:sldId id="299" r:id="rId14"/>
    <p:sldId id="292" r:id="rId15"/>
    <p:sldId id="294" r:id="rId16"/>
    <p:sldId id="293" r:id="rId17"/>
    <p:sldId id="262" r:id="rId18"/>
    <p:sldId id="272" r:id="rId19"/>
    <p:sldId id="288" r:id="rId20"/>
    <p:sldId id="274" r:id="rId21"/>
    <p:sldId id="286" r:id="rId22"/>
    <p:sldId id="287" r:id="rId23"/>
    <p:sldId id="273" r:id="rId24"/>
    <p:sldId id="276" r:id="rId25"/>
    <p:sldId id="259" r:id="rId26"/>
    <p:sldId id="291" r:id="rId27"/>
    <p:sldId id="295" r:id="rId28"/>
    <p:sldId id="296" r:id="rId29"/>
    <p:sldId id="298" r:id="rId30"/>
    <p:sldId id="297" r:id="rId31"/>
    <p:sldId id="266" r:id="rId32"/>
    <p:sldId id="269" r:id="rId33"/>
    <p:sldId id="261" r:id="rId34"/>
    <p:sldId id="284" r:id="rId35"/>
    <p:sldId id="280" r:id="rId36"/>
    <p:sldId id="278" r:id="rId37"/>
    <p:sldId id="279" r:id="rId38"/>
    <p:sldId id="281" r:id="rId39"/>
    <p:sldId id="282" r:id="rId40"/>
    <p:sldId id="28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07" autoAdjust="0"/>
    <p:restoredTop sz="89672" autoAdjust="0"/>
  </p:normalViewPr>
  <p:slideViewPr>
    <p:cSldViewPr>
      <p:cViewPr>
        <p:scale>
          <a:sx n="73" d="100"/>
          <a:sy n="73" d="100"/>
        </p:scale>
        <p:origin x="-72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460B7-B037-4622-860A-A4485799F8E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75D0F-C128-4213-B547-258DF3735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0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11761-CC4D-4DDC-98EA-58E7E8B863E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7E531-E6CB-4E8E-B163-075A4DC21A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build and study interactive sims</a:t>
            </a:r>
            <a:endParaRPr lang="en-US" baseline="0" dirty="0" smtClean="0"/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 sims: CCK, Faraday (tabs), Build an atom (game), Buoyancy (3D)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4E2A-5F51-488E-966B-4C24FC8049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6EDD9-E3BC-4D94-8BC1-4170BE57663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001022-5E0C-4646-96DA-F8F732D3F6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897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6" y="4343401"/>
            <a:ext cx="5035550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101" tIns="43053" rIns="86101" bIns="4305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001022-5E0C-4646-96DA-F8F732D3F6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897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6" y="4343401"/>
            <a:ext cx="5035550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101" tIns="43053" rIns="86101" bIns="4305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 smtClean="0"/>
              <a:t>Get input from audience: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Why is this sim better?</a:t>
            </a:r>
          </a:p>
          <a:p>
            <a:pPr>
              <a:spcBef>
                <a:spcPct val="0"/>
              </a:spcBef>
            </a:pPr>
            <a:r>
              <a:rPr lang="en-US" b="0" baseline="0" dirty="0" smtClean="0"/>
              <a:t>Matches how people learn: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Cognitive demand: </a:t>
            </a:r>
            <a:r>
              <a:rPr lang="en-US" i="1" dirty="0">
                <a:latin typeface="Arial" pitchFamily="34" charset="0"/>
              </a:rPr>
              <a:t>Novices don’t know what to focus on. They treat everything equally important.  Much more than short-term working memory can handle, overwhelming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Interactivity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Shows expert models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Construction of understanding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Related to students’ life</a:t>
            </a:r>
            <a:endParaRPr lang="en-US" b="0" i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054B9-CA3F-42F1-A801-E875A1EC8903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DDC50-FA10-456C-96EA-0565DFE3EBE0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9E8AB-369F-40F1-83AD-BD184C137FB9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Demo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4E2A-5F51-488E-966B-4C24FC8049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3BB67-BB5B-49BB-BCCB-F3B7A5DE94B1}" type="slidenum">
              <a:rPr lang="en-US"/>
              <a:pPr/>
              <a:t>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6EDD9-E3BC-4D94-8BC1-4170BE5766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Serbia,</a:t>
            </a:r>
            <a:r>
              <a:rPr lang="en-US" baseline="0" dirty="0" smtClean="0"/>
              <a:t> Vietnam, </a:t>
            </a:r>
            <a:r>
              <a:rPr lang="en-US" dirty="0" smtClean="0"/>
              <a:t>High school teachers in Uganda, Brazil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4E2A-5F51-488E-966B-4C24FC8049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28D69-4463-4827-BFA2-2191ADB0965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24FFD2-85CC-4B42-AB0A-9A1CA2B52A4C}" type="slidenum">
              <a:rPr lang="en-US">
                <a:latin typeface="Times" charset="0"/>
                <a:ea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Times" charset="0"/>
              <a:ea typeface="Osaka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Start with research literature: How people learn, how students</a:t>
            </a:r>
            <a:r>
              <a:rPr lang="en-US" baseline="0" dirty="0" smtClean="0"/>
              <a:t> learn</a:t>
            </a:r>
            <a:r>
              <a:rPr lang="en-US" dirty="0" smtClean="0"/>
              <a:t> chemistry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Research informs</a:t>
            </a:r>
            <a:r>
              <a:rPr lang="en-US" baseline="0" dirty="0" smtClean="0"/>
              <a:t> our learning goal &amp; </a:t>
            </a:r>
            <a:r>
              <a:rPr lang="en-US" dirty="0" smtClean="0"/>
              <a:t>initial design</a:t>
            </a:r>
            <a:endParaRPr lang="en-US" baseline="0" dirty="0" smtClean="0"/>
          </a:p>
          <a:p>
            <a:pPr>
              <a:spcBef>
                <a:spcPct val="20000"/>
              </a:spcBef>
            </a:pPr>
            <a:r>
              <a:rPr lang="en-US" baseline="0" dirty="0" smtClean="0"/>
              <a:t>After initial design, we </a:t>
            </a:r>
            <a:r>
              <a:rPr lang="en-US" dirty="0" smtClean="0"/>
              <a:t>interview students and often redesign the sim; interviews add to the research base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After redesign,</a:t>
            </a:r>
            <a:r>
              <a:rPr lang="en-US" baseline="0" dirty="0" smtClean="0"/>
              <a:t> w</a:t>
            </a:r>
            <a:r>
              <a:rPr lang="en-US" dirty="0" smtClean="0"/>
              <a:t>e and others</a:t>
            </a:r>
            <a:r>
              <a:rPr lang="en-US" baseline="0" dirty="0" smtClean="0"/>
              <a:t> </a:t>
            </a:r>
            <a:r>
              <a:rPr lang="en-US" dirty="0" smtClean="0"/>
              <a:t>use</a:t>
            </a:r>
            <a:r>
              <a:rPr lang="en-US" baseline="0" dirty="0" smtClean="0"/>
              <a:t> the </a:t>
            </a:r>
            <a:r>
              <a:rPr lang="en-US" dirty="0" err="1" smtClean="0"/>
              <a:t>sims</a:t>
            </a:r>
            <a:r>
              <a:rPr lang="en-US" dirty="0" smtClean="0"/>
              <a:t> in classrooms; data adds to the research base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4E2A-5F51-488E-966B-4C24FC80496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6EDD9-E3BC-4D94-8BC1-4170BE57663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6D9D-2B1D-4A88-B4B3-D0A7BA5BD7B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PhET/video/PhET%203%20clips%20Classroom%20and%20Lecture%20W-TC(2).mov" TargetMode="Externa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hethelp@colorado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hyperlink" Target="http://www.hewlett.org/Default.htm" TargetMode="External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s/faraday/faraday.jnl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305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PhET Interactive Simulations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752600" y="46482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590800" y="2590800"/>
            <a:ext cx="373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Michael Dubson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U. Colorado at Boulder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Physics Dept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57200" y="1143000"/>
            <a:ext cx="7315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Effective classroom use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110" name="Line 30"/>
          <p:cNvSpPr>
            <a:spLocks noChangeShapeType="1"/>
          </p:cNvSpPr>
          <p:nvPr/>
        </p:nvSpPr>
        <p:spPr bwMode="auto">
          <a:xfrm>
            <a:off x="457200" y="1143000"/>
            <a:ext cx="0" cy="12795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31"/>
          <p:cNvSpPr>
            <a:spLocks noChangeShapeType="1"/>
          </p:cNvSpPr>
          <p:nvPr/>
        </p:nvSpPr>
        <p:spPr bwMode="auto">
          <a:xfrm>
            <a:off x="304800" y="2057400"/>
            <a:ext cx="8077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90600" y="46482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NSF New Faculty Workshop, November 2014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39000" cy="3459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How might you use these </a:t>
            </a:r>
            <a:r>
              <a:rPr lang="en-US" dirty="0" err="1" smtClean="0">
                <a:solidFill>
                  <a:srgbClr val="FFFF00"/>
                </a:solidFill>
              </a:rPr>
              <a:t>sims</a:t>
            </a:r>
            <a:r>
              <a:rPr lang="en-US" dirty="0" smtClean="0">
                <a:solidFill>
                  <a:srgbClr val="FFFF00"/>
                </a:solidFill>
              </a:rPr>
              <a:t> in your school?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Designed for versatile use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239000" cy="3352800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Pre-lecture assignment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Lecture Demonstration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Clicker Questions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activity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or Recitation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105400"/>
            <a:ext cx="7360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No silver bullet: context and activity critical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3352800" y="274638"/>
            <a:ext cx="53340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002060"/>
                </a:solidFill>
              </a:rPr>
              <a:t>Make easy to use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24000"/>
            <a:ext cx="9144000" cy="4594225"/>
          </a:xfrm>
          <a:prstGeom prst="rect">
            <a:avLst/>
          </a:prstGeom>
        </p:spPr>
        <p:txBody>
          <a:bodyPr/>
          <a:lstStyle/>
          <a:p>
            <a:pPr marL="228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600" kern="0" dirty="0">
                <a:solidFill>
                  <a:schemeClr val="bg1"/>
                </a:solidFill>
              </a:rPr>
              <a:t> </a:t>
            </a:r>
            <a:r>
              <a:rPr lang="en-US" sz="2600" kern="0" dirty="0" smtClean="0">
                <a:solidFill>
                  <a:schemeClr val="bg1"/>
                </a:solidFill>
              </a:rPr>
              <a:t>Flexibility for you to  </a:t>
            </a:r>
            <a:endParaRPr lang="en-US" sz="2600" kern="0" dirty="0">
              <a:solidFill>
                <a:schemeClr val="bg1"/>
              </a:solidFill>
            </a:endParaRPr>
          </a:p>
          <a:p>
            <a:pPr marL="739775" lvl="1" indent="-3968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600" kern="0" dirty="0">
                <a:solidFill>
                  <a:schemeClr val="bg1"/>
                </a:solidFill>
              </a:rPr>
              <a:t>	Pick and choose which </a:t>
            </a:r>
            <a:r>
              <a:rPr lang="en-US" sz="2600" kern="0" dirty="0" err="1">
                <a:solidFill>
                  <a:schemeClr val="bg1"/>
                </a:solidFill>
              </a:rPr>
              <a:t>sims</a:t>
            </a:r>
            <a:r>
              <a:rPr lang="en-US" sz="2600" kern="0" dirty="0">
                <a:solidFill>
                  <a:schemeClr val="bg1"/>
                </a:solidFill>
              </a:rPr>
              <a:t> to use</a:t>
            </a:r>
          </a:p>
          <a:p>
            <a:pPr marL="739775" lvl="1" indent="-3968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600" kern="0" dirty="0">
                <a:solidFill>
                  <a:schemeClr val="bg1"/>
                </a:solidFill>
              </a:rPr>
              <a:t>	Customize use …</a:t>
            </a:r>
            <a:br>
              <a:rPr lang="en-US" sz="2600" kern="0" dirty="0">
                <a:solidFill>
                  <a:schemeClr val="bg1"/>
                </a:solidFill>
              </a:rPr>
            </a:br>
            <a:r>
              <a:rPr lang="en-US" sz="2600" kern="0" dirty="0">
                <a:solidFill>
                  <a:schemeClr val="bg1"/>
                </a:solidFill>
              </a:rPr>
              <a:t>		to </a:t>
            </a:r>
            <a:r>
              <a:rPr lang="en-US" sz="2600" u="sng" kern="0" dirty="0">
                <a:solidFill>
                  <a:schemeClr val="bg1"/>
                </a:solidFill>
              </a:rPr>
              <a:t>your</a:t>
            </a:r>
            <a:r>
              <a:rPr lang="en-US" sz="2600" kern="0" dirty="0">
                <a:solidFill>
                  <a:schemeClr val="bg1"/>
                </a:solidFill>
              </a:rPr>
              <a:t> environment and </a:t>
            </a:r>
            <a:r>
              <a:rPr lang="en-US" sz="2600" u="sng" kern="0" dirty="0">
                <a:solidFill>
                  <a:schemeClr val="bg1"/>
                </a:solidFill>
              </a:rPr>
              <a:t>your</a:t>
            </a:r>
            <a:r>
              <a:rPr lang="en-US" sz="2600" kern="0" dirty="0">
                <a:solidFill>
                  <a:schemeClr val="bg1"/>
                </a:solidFill>
              </a:rPr>
              <a:t> learning goal</a:t>
            </a:r>
          </a:p>
          <a:p>
            <a:pPr marL="739775" lvl="1" indent="-3968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600" kern="0" dirty="0">
                <a:solidFill>
                  <a:schemeClr val="bg1"/>
                </a:solidFill>
              </a:rPr>
              <a:t>  </a:t>
            </a:r>
            <a:r>
              <a:rPr lang="en-US" sz="2600" kern="0" dirty="0" smtClean="0">
                <a:solidFill>
                  <a:schemeClr val="bg1"/>
                </a:solidFill>
              </a:rPr>
              <a:t>Search database </a:t>
            </a:r>
            <a:r>
              <a:rPr lang="en-US" sz="2600" kern="0" dirty="0">
                <a:solidFill>
                  <a:schemeClr val="bg1"/>
                </a:solidFill>
              </a:rPr>
              <a:t>of activities </a:t>
            </a:r>
            <a:r>
              <a:rPr lang="en-US" sz="2000" kern="0" dirty="0" smtClean="0">
                <a:solidFill>
                  <a:schemeClr val="bg1"/>
                </a:solidFill>
              </a:rPr>
              <a:t>(&gt;500 by </a:t>
            </a:r>
            <a:r>
              <a:rPr lang="en-US" sz="2000" kern="0" dirty="0" err="1">
                <a:solidFill>
                  <a:schemeClr val="bg1"/>
                </a:solidFill>
              </a:rPr>
              <a:t>PhET</a:t>
            </a:r>
            <a:r>
              <a:rPr lang="en-US" sz="2000" kern="0" dirty="0">
                <a:solidFill>
                  <a:schemeClr val="bg1"/>
                </a:solidFill>
              </a:rPr>
              <a:t> or Teacher-users) </a:t>
            </a:r>
          </a:p>
          <a:p>
            <a:pPr marL="739775" lvl="1" indent="-396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en-US" sz="2600" kern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4038600"/>
            <a:ext cx="571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CCK in grade school: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	“Make the light bulb light”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CCK in college: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	“Explain why the light dims 	when you turn the heater on”</a:t>
            </a:r>
          </a:p>
        </p:txBody>
      </p:sp>
      <p:pic>
        <p:nvPicPr>
          <p:cNvPr id="6" name="Picture 5" descr="cck-screensho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2857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4038600"/>
            <a:ext cx="28191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Circuit Construction Kit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F81BD">
              <a:lumMod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Versatile!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63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5562600" cy="2743200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Friction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Energy Skate Park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386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move the zero of PE up to the starting point of the Skateboarder (skateboarder still starts from rest).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total energy of the system is now: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A) Zero	B)  positive   C) negative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D) Depends on the position of the skateboarder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Example: Concept Tests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EnergySkateP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000"/>
            <a:ext cx="5105400" cy="359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1242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 the circuit, what happens to the brightness of bulb 1, when bulb 2 burns out?   (When a bulb burns out, its resistance becomes infinite.)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A) Bulb 1 gets brighter  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B) Bulb 1 gets dimmer.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C)  Its brightness remains the same.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   (Hint: What happens to the current from the battery when bulb 2 burns out.)</a:t>
            </a:r>
          </a:p>
          <a:p>
            <a:endParaRPr lang="en-US" dirty="0"/>
          </a:p>
        </p:txBody>
      </p:sp>
      <p:pic>
        <p:nvPicPr>
          <p:cNvPr id="3" name="Picture 2" descr="circuitConcept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57200"/>
            <a:ext cx="32004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veFit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5735896" cy="4285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6482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If we increase the error bar on the date point shown,   what happens to the slope of the best-fit line?</a:t>
            </a:r>
          </a:p>
          <a:p>
            <a:pPr marL="342900" indent="-342900">
              <a:buAutoNum type="alphaUcParenR"/>
            </a:pPr>
            <a:r>
              <a:rPr lang="en-US" sz="2400" dirty="0" smtClean="0">
                <a:solidFill>
                  <a:schemeClr val="bg1"/>
                </a:solidFill>
              </a:rPr>
              <a:t>It becomes more negative (line tilts CW).  </a:t>
            </a:r>
          </a:p>
          <a:p>
            <a:pPr marL="342900" indent="-342900">
              <a:buAutoNum type="alphaUcParenR"/>
            </a:pPr>
            <a:r>
              <a:rPr lang="en-US" sz="2400" dirty="0" smtClean="0">
                <a:solidFill>
                  <a:schemeClr val="bg1"/>
                </a:solidFill>
              </a:rPr>
              <a:t>It becomes less negative (line tilts CCW).</a:t>
            </a:r>
          </a:p>
          <a:p>
            <a:pPr marL="342900" indent="-342900">
              <a:buAutoNum type="alphaUcParenR"/>
            </a:pPr>
            <a:r>
              <a:rPr lang="en-US" sz="2400" dirty="0" smtClean="0">
                <a:solidFill>
                  <a:schemeClr val="bg1"/>
                </a:solidFill>
              </a:rPr>
              <a:t>It does not change.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2068945">
            <a:off x="4257418" y="888673"/>
            <a:ext cx="1043267" cy="28920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73"/>
          <p:cNvSpPr txBox="1">
            <a:spLocks noChangeArrowheads="1"/>
          </p:cNvSpPr>
          <p:nvPr/>
        </p:nvSpPr>
        <p:spPr bwMode="auto">
          <a:xfrm>
            <a:off x="29718000" y="1143000"/>
            <a:ext cx="10115620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0050" indent="-400050"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Symbol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over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  <a:ea typeface="Batang" pitchFamily="18" charset="-127"/>
              </a:rPr>
              <a:t>15 million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Batang" pitchFamily="18" charset="-12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  <a:ea typeface="Batang" pitchFamily="18" charset="-127"/>
              </a:rPr>
              <a:t>sims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 run online 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Batang" pitchFamily="18" charset="-127"/>
              </a:rPr>
              <a:t>per year</a:t>
            </a:r>
            <a:endParaRPr lang="en-US" sz="3200" dirty="0">
              <a:solidFill>
                <a:srgbClr val="000000"/>
              </a:solidFill>
              <a:latin typeface="+mn-lt"/>
              <a:ea typeface="Batang" pitchFamily="18" charset="-127"/>
            </a:endParaRPr>
          </a:p>
          <a:p>
            <a:pPr algn="l" eaLnBrk="1" hangingPunct="1">
              <a:spcBef>
                <a:spcPct val="20000"/>
              </a:spcBef>
              <a:buFont typeface="Symbol" pitchFamily="18" charset="2"/>
              <a:buChar char=""/>
            </a:pPr>
            <a:r>
              <a:rPr lang="en-US" sz="3200" dirty="0" smtClean="0">
                <a:solidFill>
                  <a:srgbClr val="000000"/>
                </a:solidFill>
                <a:latin typeface="+mn-lt"/>
                <a:ea typeface="Batang" pitchFamily="18" charset="-127"/>
              </a:rPr>
              <a:t>usage doubles every year</a:t>
            </a:r>
          </a:p>
          <a:p>
            <a:pPr algn="l" eaLnBrk="1" hangingPunct="1">
              <a:spcBef>
                <a:spcPct val="20000"/>
              </a:spcBef>
              <a:buFont typeface="Symbol" pitchFamily="18" charset="2"/>
              <a:buChar char=""/>
            </a:pPr>
            <a:r>
              <a:rPr lang="en-US" sz="3200" dirty="0" smtClean="0">
                <a:solidFill>
                  <a:srgbClr val="000000"/>
                </a:solidFill>
                <a:latin typeface="+mn-lt"/>
                <a:ea typeface="Batang" pitchFamily="18" charset="-127"/>
              </a:rPr>
              <a:t>K-12 schools in every state, and over 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900 different US colleges and 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Batang" pitchFamily="18" charset="-127"/>
              </a:rPr>
              <a:t>universities</a:t>
            </a:r>
            <a:endParaRPr lang="en-US" sz="3200" dirty="0">
              <a:solidFill>
                <a:srgbClr val="000000"/>
              </a:solidFill>
              <a:latin typeface="+mn-lt"/>
              <a:ea typeface="Batang" pitchFamily="18" charset="-127"/>
            </a:endParaRPr>
          </a:p>
          <a:p>
            <a:pPr algn="l" eaLnBrk="1" hangingPunct="1">
              <a:spcBef>
                <a:spcPct val="20000"/>
              </a:spcBef>
              <a:buFont typeface="Symbol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Translations into 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Batang" pitchFamily="18" charset="-127"/>
              </a:rPr>
              <a:t>over 50 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different languages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1020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Why is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PhET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successful?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5181600" cy="2438400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Diverse design team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User interviews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Classroom testing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Research-based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813" t="19000" r="27812" b="26000"/>
          <a:stretch>
            <a:fillRect/>
          </a:stretch>
        </p:blipFill>
        <p:spPr bwMode="auto">
          <a:xfrm>
            <a:off x="762000" y="3886200"/>
            <a:ext cx="2819400" cy="1782379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86200"/>
            <a:ext cx="3533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429000"/>
            <a:ext cx="4419600" cy="3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76400" y="152400"/>
            <a:ext cx="4086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Philosophy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9144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Inviting, intuitive interface, usable without instructions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Highly interactive: instant animated feedback as students explore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Accurate, dynamic visual representations;  show the invisible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Allow actions that would be difficult or impossible in the real world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Game-like environment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Interface design that implicitly scaffolds inquiry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435" y="1720495"/>
            <a:ext cx="4745165" cy="35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228600" y="3044760"/>
            <a:ext cx="2408977" cy="1111897"/>
          </a:xfrm>
          <a:prstGeom prst="wedgeRoundRectCallout">
            <a:avLst>
              <a:gd name="adj1" fmla="val 66000"/>
              <a:gd name="adj2" fmla="val -26860"/>
              <a:gd name="adj3" fmla="val 16667"/>
            </a:avLst>
          </a:prstGeom>
          <a:solidFill>
            <a:srgbClr val="FFE9A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Provide real-time, animated feedback as students play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35811" y="3507125"/>
            <a:ext cx="2755789" cy="1391245"/>
          </a:xfrm>
          <a:prstGeom prst="wedgeRoundRectCallout">
            <a:avLst>
              <a:gd name="adj1" fmla="val -78353"/>
              <a:gd name="adj2" fmla="val -9321"/>
              <a:gd name="adj3" fmla="val 16667"/>
            </a:avLst>
          </a:prstGeom>
          <a:solidFill>
            <a:srgbClr val="E9E5E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Implicitly scaffold inquiry through design of controls and representations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66099" y="2002770"/>
            <a:ext cx="2996901" cy="746569"/>
          </a:xfrm>
          <a:prstGeom prst="wedgeRoundRectCallout">
            <a:avLst>
              <a:gd name="adj1" fmla="val -87909"/>
              <a:gd name="adj2" fmla="val 204950"/>
              <a:gd name="adj3" fmla="val 16667"/>
            </a:avLst>
          </a:prstGeom>
          <a:solidFill>
            <a:srgbClr val="FAF1F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Make simulations highly interactive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43000" y="838200"/>
            <a:ext cx="2729591" cy="1393170"/>
          </a:xfrm>
          <a:prstGeom prst="wedgeRoundRectCallout">
            <a:avLst>
              <a:gd name="adj1" fmla="val 39246"/>
              <a:gd name="adj2" fmla="val 100280"/>
              <a:gd name="adj3" fmla="val 16667"/>
            </a:avLst>
          </a:prstGeom>
          <a:solidFill>
            <a:srgbClr val="E6EED6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 accurate, dynamic visual representations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Show the invisible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181600" y="5507970"/>
            <a:ext cx="2391893" cy="1123324"/>
          </a:xfrm>
          <a:prstGeom prst="wedgeRoundRectCallout">
            <a:avLst>
              <a:gd name="adj1" fmla="val -46535"/>
              <a:gd name="adj2" fmla="val -146180"/>
              <a:gd name="adj3" fmla="val 16667"/>
            </a:avLst>
          </a:prstGeom>
          <a:solidFill>
            <a:srgbClr val="E0DCCA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Provide an intuitive interface, usable without instructions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360951" y="905747"/>
            <a:ext cx="2801849" cy="664909"/>
          </a:xfrm>
          <a:prstGeom prst="wedgeRoundRectCallout">
            <a:avLst>
              <a:gd name="adj1" fmla="val -43331"/>
              <a:gd name="adj2" fmla="val 11132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Create a game-like environment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Research-Based Design supports inquiry-learning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43267" y="5445356"/>
            <a:ext cx="3183609" cy="1123324"/>
          </a:xfrm>
          <a:prstGeom prst="wedgeRoundRectCallout">
            <a:avLst>
              <a:gd name="adj1" fmla="val 18738"/>
              <a:gd name="adj2" fmla="val -18179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Allow actions that would be difficult or impossible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26757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838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Have you ever visited the </a:t>
            </a:r>
            <a:r>
              <a:rPr lang="en-US" sz="4400" dirty="0" err="1" smtClean="0">
                <a:solidFill>
                  <a:srgbClr val="FFFF00"/>
                </a:solidFill>
              </a:rPr>
              <a:t>PhET</a:t>
            </a:r>
            <a:r>
              <a:rPr lang="en-US" sz="4400" dirty="0" smtClean="0">
                <a:solidFill>
                  <a:srgbClr val="FFFF00"/>
                </a:solidFill>
              </a:rPr>
              <a:t> site?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r>
              <a:rPr lang="en-US" sz="3200" dirty="0" smtClean="0">
                <a:solidFill>
                  <a:schemeClr val="bg1"/>
                </a:solidFill>
              </a:rPr>
              <a:t> No, tell me about it.</a:t>
            </a:r>
          </a:p>
          <a:p>
            <a:pPr marL="342900" indent="-342900">
              <a:buAutoNum type="alphaUcParenR"/>
            </a:pPr>
            <a:r>
              <a:rPr lang="en-US" sz="3200" dirty="0" smtClean="0">
                <a:solidFill>
                  <a:schemeClr val="bg1"/>
                </a:solidFill>
              </a:rPr>
              <a:t> I’ve visited the site, but not used the </a:t>
            </a:r>
            <a:r>
              <a:rPr lang="en-US" sz="3200" dirty="0" err="1" smtClean="0">
                <a:solidFill>
                  <a:schemeClr val="bg1"/>
                </a:solidFill>
              </a:rPr>
              <a:t>sims</a:t>
            </a:r>
            <a:r>
              <a:rPr lang="en-US" sz="3200" dirty="0" smtClean="0">
                <a:solidFill>
                  <a:schemeClr val="bg1"/>
                </a:solidFill>
              </a:rPr>
              <a:t> extensively.</a:t>
            </a:r>
          </a:p>
          <a:p>
            <a:pPr marL="342900" indent="-342900">
              <a:buAutoNum type="alphaUcParenR"/>
            </a:pPr>
            <a:r>
              <a:rPr lang="en-US" sz="3200" dirty="0" smtClean="0">
                <a:solidFill>
                  <a:schemeClr val="bg1"/>
                </a:solidFill>
              </a:rPr>
              <a:t> I’ve </a:t>
            </a:r>
            <a:r>
              <a:rPr lang="en-US" sz="3200" dirty="0">
                <a:solidFill>
                  <a:schemeClr val="bg1"/>
                </a:solidFill>
              </a:rPr>
              <a:t>visited the site, </a:t>
            </a:r>
            <a:r>
              <a:rPr lang="en-US" sz="3200" dirty="0" smtClean="0">
                <a:solidFill>
                  <a:schemeClr val="bg1"/>
                </a:solidFill>
              </a:rPr>
              <a:t>and have played with several </a:t>
            </a:r>
            <a:r>
              <a:rPr lang="en-US" sz="3200" dirty="0" err="1" smtClean="0">
                <a:solidFill>
                  <a:schemeClr val="bg1"/>
                </a:solidFill>
              </a:rPr>
              <a:t>sims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lphaUcParenR"/>
            </a:pPr>
            <a:r>
              <a:rPr lang="en-US" sz="3200" dirty="0" smtClean="0">
                <a:solidFill>
                  <a:schemeClr val="bg1"/>
                </a:solidFill>
              </a:rPr>
              <a:t> I have used the </a:t>
            </a:r>
            <a:r>
              <a:rPr lang="en-US" sz="3200" dirty="0" err="1" smtClean="0">
                <a:solidFill>
                  <a:schemeClr val="bg1"/>
                </a:solidFill>
              </a:rPr>
              <a:t>sims</a:t>
            </a:r>
            <a:r>
              <a:rPr lang="en-US" sz="3200" dirty="0" smtClean="0">
                <a:solidFill>
                  <a:schemeClr val="bg1"/>
                </a:solidFill>
              </a:rPr>
              <a:t> in teaching a class.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17"/>
          <p:cNvSpPr>
            <a:spLocks noChangeShapeType="1"/>
          </p:cNvSpPr>
          <p:nvPr/>
        </p:nvSpPr>
        <p:spPr bwMode="auto">
          <a:xfrm flipV="1">
            <a:off x="5943600" y="5410200"/>
            <a:ext cx="609600" cy="55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 rot="8473746" flipH="1">
            <a:off x="5654021" y="2571344"/>
            <a:ext cx="788901" cy="343680"/>
          </a:xfrm>
          <a:prstGeom prst="rightArrow">
            <a:avLst>
              <a:gd name="adj1" fmla="val 44954"/>
              <a:gd name="adj2" fmla="val 68941"/>
            </a:avLst>
          </a:prstGeom>
          <a:solidFill>
            <a:srgbClr val="00B05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23"/>
          <p:cNvSpPr>
            <a:spLocks noChangeArrowheads="1"/>
          </p:cNvSpPr>
          <p:nvPr/>
        </p:nvSpPr>
        <p:spPr bwMode="auto">
          <a:xfrm rot="16200000" flipH="1">
            <a:off x="3966470" y="4792199"/>
            <a:ext cx="1211060" cy="313462"/>
          </a:xfrm>
          <a:prstGeom prst="rightArrow">
            <a:avLst>
              <a:gd name="adj1" fmla="val 44954"/>
              <a:gd name="adj2" fmla="val 68998"/>
            </a:avLst>
          </a:prstGeom>
          <a:solidFill>
            <a:srgbClr val="00B05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auto">
          <a:xfrm rot="2066820" flipH="1">
            <a:off x="5531168" y="3899791"/>
            <a:ext cx="626152" cy="292133"/>
          </a:xfrm>
          <a:prstGeom prst="rightArrow">
            <a:avLst>
              <a:gd name="adj1" fmla="val 44954"/>
              <a:gd name="adj2" fmla="val 68942"/>
            </a:avLst>
          </a:prstGeom>
          <a:solidFill>
            <a:srgbClr val="00B0F0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3400" y="1905000"/>
            <a:ext cx="205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 design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57200" y="3886200"/>
            <a:ext cx="24384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Interviews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57600" y="57912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Redesign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77000" y="1905000"/>
            <a:ext cx="205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Final design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429000" y="2743200"/>
            <a:ext cx="2286000" cy="1371600"/>
          </a:xfrm>
          <a:prstGeom prst="ellipse">
            <a:avLst/>
          </a:prstGeom>
          <a:solidFill>
            <a:srgbClr val="00B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Research</a:t>
            </a:r>
          </a:p>
        </p:txBody>
      </p:sp>
      <p:sp>
        <p:nvSpPr>
          <p:cNvPr id="75" name="Oval 74"/>
          <p:cNvSpPr/>
          <p:nvPr/>
        </p:nvSpPr>
        <p:spPr>
          <a:xfrm>
            <a:off x="6096000" y="3886200"/>
            <a:ext cx="25908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Classrooms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1447800" y="2743200"/>
            <a:ext cx="1524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13126254">
            <a:off x="2687693" y="2571344"/>
            <a:ext cx="788901" cy="343680"/>
          </a:xfrm>
          <a:prstGeom prst="rightArrow">
            <a:avLst>
              <a:gd name="adj1" fmla="val 44954"/>
              <a:gd name="adj2" fmla="val 68941"/>
            </a:avLst>
          </a:prstGeom>
          <a:solidFill>
            <a:srgbClr val="00B05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20186624">
            <a:off x="2779671" y="3854299"/>
            <a:ext cx="670220" cy="322263"/>
          </a:xfrm>
          <a:prstGeom prst="rightArrow">
            <a:avLst>
              <a:gd name="adj1" fmla="val 44954"/>
              <a:gd name="adj2" fmla="val 68942"/>
            </a:avLst>
          </a:prstGeom>
          <a:solidFill>
            <a:srgbClr val="00B0F0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V="1">
            <a:off x="7467600" y="2743200"/>
            <a:ext cx="1524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2590800" y="5410200"/>
            <a:ext cx="609600" cy="55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 flipV="1">
            <a:off x="2438400" y="5537200"/>
            <a:ext cx="609600" cy="55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 Process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 – 12 months,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</a:t>
            </a:r>
            <a:r>
              <a:rPr lang="en-US" dirty="0" smtClean="0">
                <a:solidFill>
                  <a:schemeClr val="bg1"/>
                </a:solidFill>
              </a:rPr>
              <a:t>$50K/</a:t>
            </a:r>
            <a:r>
              <a:rPr lang="en-US" dirty="0" err="1" smtClean="0">
                <a:solidFill>
                  <a:schemeClr val="bg1"/>
                </a:solidFill>
              </a:rPr>
              <a:t>sim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Compare these tools: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Your thoughts… </a:t>
            </a:r>
          </a:p>
        </p:txBody>
      </p:sp>
      <p:sp>
        <p:nvSpPr>
          <p:cNvPr id="5" name="AutoShape 2" descr="imap://perkinsk@culink.colorado.edu:993/fetch%3EUID%3E.INBOX%3E89483?part=1.2&amp;type=image/jpeg&amp;filename=parallel_cc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p://perkinsk@culink.colorado.edu:993/fetch%3EUID%3E.INBOX%3E89483?part=1.2&amp;type=image/jpeg&amp;filename=parallel_cc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2" y="2362200"/>
            <a:ext cx="384871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PhET</a:t>
            </a:r>
            <a:r>
              <a:rPr lang="en-US" dirty="0" smtClean="0">
                <a:solidFill>
                  <a:srgbClr val="FFFF00"/>
                </a:solidFill>
              </a:rPr>
              <a:t> in popular culture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ubson\Dropbox\Montreal2012\StrangeQuarkCo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1524000"/>
            <a:ext cx="771967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replace real equipment?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They can, but we don’t think they should.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Meant to compliment, not replace with lab equipment.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Sims lack real-world “dirt” effects, allow students to focus on physics concepts.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895600"/>
            <a:ext cx="8001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 Construction Kit vs. </a:t>
            </a:r>
            <a:r>
              <a:rPr lang="en-US" sz="4000" dirty="0" smtClean="0">
                <a:solidFill>
                  <a:schemeClr val="bg1"/>
                </a:solidFill>
              </a:rPr>
              <a:t>real circuits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“When learning about the real world is better done virtually.. “, N.D. Finkelstein et al., </a:t>
            </a:r>
            <a:r>
              <a:rPr lang="en-US" sz="2400" b="1" dirty="0" smtClean="0">
                <a:solidFill>
                  <a:srgbClr val="FFFF00"/>
                </a:solidFill>
              </a:rPr>
              <a:t>Phys. Rev. ST Phys. Educ. Res. 1</a:t>
            </a:r>
            <a:r>
              <a:rPr lang="en-US" sz="2400" dirty="0" smtClean="0">
                <a:solidFill>
                  <a:srgbClr val="FFFF00"/>
                </a:solidFill>
              </a:rPr>
              <a:t>, 010103, 2005.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who only used virtual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circuits, did equally well on building real circuits final.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Sims allow risk-free,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rapid inquiry cycle.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419600"/>
            <a:ext cx="4191000" cy="220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students learn if I just tell them to play with a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3152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Seldom.  Guided inquiry essential.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 data-base of classroom-tested activities available on the </a:t>
            </a:r>
            <a:r>
              <a:rPr lang="en-US" dirty="0" err="1" smtClean="0">
                <a:solidFill>
                  <a:schemeClr val="bg1"/>
                </a:solidFill>
              </a:rPr>
              <a:t>PhET</a:t>
            </a:r>
            <a:r>
              <a:rPr lang="en-US" dirty="0" smtClean="0">
                <a:solidFill>
                  <a:schemeClr val="bg1"/>
                </a:solidFill>
              </a:rPr>
              <a:t> site.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makes a good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activity?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2672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Minimum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instruction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Detailed procedures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inhibit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 exploration.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dirty="0" smtClean="0">
                <a:solidFill>
                  <a:schemeClr val="bg1"/>
                </a:solidFill>
              </a:rPr>
              <a:t>Clear Learning Goals</a:t>
            </a:r>
            <a:endParaRPr kumimoji="0" lang="en-US" sz="33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		Give students the </a:t>
            </a:r>
            <a:r>
              <a:rPr lang="en-US" sz="2600" i="1" dirty="0" smtClean="0">
                <a:solidFill>
                  <a:schemeClr val="bg1"/>
                </a:solidFill>
              </a:rPr>
              <a:t>goal</a:t>
            </a:r>
            <a:r>
              <a:rPr lang="en-US" sz="2600" dirty="0" smtClean="0">
                <a:solidFill>
                  <a:schemeClr val="bg1"/>
                </a:solidFill>
              </a:rPr>
              <a:t>, not the procedure.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activity or Lab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191000" cy="4495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Give directions on how to use the </a:t>
            </a:r>
            <a:r>
              <a:rPr lang="en-US" sz="2400" dirty="0" err="1" smtClean="0">
                <a:solidFill>
                  <a:schemeClr val="bg1"/>
                </a:solidFill>
              </a:rPr>
              <a:t>sim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Aft>
                <a:spcPts val="1200"/>
              </a:spcAft>
              <a:defRPr/>
            </a:pP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Result: Students are nervous, reluctant to try things, ask lots of questions about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sim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use, not learning goals.</a:t>
            </a:r>
          </a:p>
          <a:p>
            <a:pPr lvl="1">
              <a:spcAft>
                <a:spcPts val="1200"/>
              </a:spcAft>
              <a:defRPr/>
            </a:pPr>
            <a:endParaRPr lang="en-GB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7526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</a:rPr>
              <a:t>Provide activity and do not offer any pointers on the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</a:rPr>
              <a:t>sim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</a:rPr>
              <a:t> itself</a:t>
            </a:r>
          </a:p>
          <a:p>
            <a:pPr marL="285750" indent="-285750" eaLnBrk="0" hangingPunct="0">
              <a:spcBef>
                <a:spcPct val="20000"/>
              </a:spcBef>
              <a:spcAft>
                <a:spcPts val="1200"/>
              </a:spcAft>
              <a:defRPr/>
            </a:pPr>
            <a:endParaRPr lang="en-GB" sz="3600" kern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 eaLnBrk="0" hangingPunct="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Result</a:t>
            </a:r>
            <a:r>
              <a:rPr lang="en-GB" sz="2400" kern="0" dirty="0" smtClean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Students explore uninhibitedly</a:t>
            </a:r>
            <a:r>
              <a:rPr lang="en-GB" sz="2400" kern="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quickly find/learn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 </a:t>
            </a:r>
            <a:r>
              <a:rPr lang="en-GB" sz="2400" kern="0" dirty="0" smtClean="0">
                <a:solidFill>
                  <a:srgbClr val="FFFF00"/>
                </a:solidFill>
                <a:latin typeface="Comic Sans MS" pitchFamily="66" charset="0"/>
              </a:rPr>
              <a:t>all the controls,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become the “owner” of the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sim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Comic Sans MS" pitchFamily="66" charset="0"/>
            </a:endParaRPr>
          </a:p>
        </p:txBody>
      </p:sp>
      <p:pic>
        <p:nvPicPr>
          <p:cNvPr id="64514" name="Picture 2" descr="C:\Users\Wendy\AppData\Local\Microsoft\Windows\Temporary Internet Files\Content.IE5\DP14P84Y\MC9002792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951648" cy="1137057"/>
          </a:xfrm>
          <a:prstGeom prst="rect">
            <a:avLst/>
          </a:prstGeom>
          <a:noFill/>
        </p:spPr>
      </p:pic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14300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Worse: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143000"/>
            <a:ext cx="1576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Better: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Example Activity: Masses and Springs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5-10 minutes of play – No instructions.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Challenge 1:Using data from the </a:t>
            </a:r>
            <a:r>
              <a:rPr lang="en-US" dirty="0" err="1" smtClean="0">
                <a:solidFill>
                  <a:schemeClr val="bg1"/>
                </a:solidFill>
              </a:rPr>
              <a:t>sim</a:t>
            </a:r>
            <a:r>
              <a:rPr lang="en-US" dirty="0" smtClean="0">
                <a:solidFill>
                  <a:schemeClr val="bg1"/>
                </a:solidFill>
              </a:rPr>
              <a:t>, make a graph that shows whether or not the springs obey Hooke’s Law.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Challenge 2: What is the mass of the red weight?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Challenge 3: Determine the spring constant in two different ways: with your graph from (1) and with the stopwatch.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Cookbook directions (NOT effective):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Watch me while I show you the controls.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Measure the equilibrium extension of spring 1, for each of the 3 different known masses, and make a graph of stretch of the spring (on y-axis) vs. mass (on x-axis). From this, determine the spring constant k of the spring. Recall that </a:t>
            </a:r>
            <a:r>
              <a:rPr lang="en-US" dirty="0" err="1" smtClean="0">
                <a:solidFill>
                  <a:schemeClr val="bg1"/>
                </a:solidFill>
              </a:rPr>
              <a:t>F</a:t>
            </a:r>
            <a:r>
              <a:rPr lang="en-US" baseline="-25000" dirty="0" err="1" smtClean="0">
                <a:solidFill>
                  <a:schemeClr val="bg1"/>
                </a:solidFill>
              </a:rPr>
              <a:t>spring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</a:t>
            </a:r>
            <a:r>
              <a:rPr lang="en-US" dirty="0" err="1" smtClean="0">
                <a:solidFill>
                  <a:schemeClr val="bg1"/>
                </a:solidFill>
              </a:rPr>
              <a:t>kx</a:t>
            </a:r>
            <a:r>
              <a:rPr lang="en-US" dirty="0" smtClean="0">
                <a:solidFill>
                  <a:schemeClr val="bg1"/>
                </a:solidFill>
              </a:rPr>
              <a:t>, where x is the stretch of the spring. Don’t forget that weight is mg, where g = 9.8 m/s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8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would you like to see in </a:t>
            </a:r>
            <a:r>
              <a:rPr lang="en-US" dirty="0" err="1" smtClean="0">
                <a:solidFill>
                  <a:srgbClr val="FFFF00"/>
                </a:solidFill>
              </a:rPr>
              <a:t>PhET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1142999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Sim</a:t>
            </a:r>
            <a:r>
              <a:rPr lang="en-US" dirty="0" smtClean="0">
                <a:solidFill>
                  <a:schemeClr val="bg1"/>
                </a:solidFill>
              </a:rPr>
              <a:t> ideas?  New features?  ??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05200"/>
            <a:ext cx="841884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Door Prize! 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: You can see NEW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sims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in 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development, before they are published, at</a:t>
            </a: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http://www.colorado.edu/physics/phet/dev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B05BB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The Future…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More </a:t>
            </a:r>
            <a:r>
              <a:rPr lang="en-US" dirty="0" err="1" smtClean="0">
                <a:solidFill>
                  <a:schemeClr val="bg1"/>
                </a:solidFill>
              </a:rPr>
              <a:t>sims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Compatibility with </a:t>
            </a:r>
            <a:r>
              <a:rPr lang="en-US" dirty="0" err="1">
                <a:solidFill>
                  <a:schemeClr val="bg1"/>
                </a:solidFill>
              </a:rPr>
              <a:t>iPad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Classroom </a:t>
            </a:r>
            <a:r>
              <a:rPr lang="en-US" dirty="0" err="1" smtClean="0">
                <a:solidFill>
                  <a:schemeClr val="bg1"/>
                </a:solidFill>
              </a:rPr>
              <a:t>sim</a:t>
            </a:r>
            <a:r>
              <a:rPr lang="en-US" dirty="0" smtClean="0">
                <a:solidFill>
                  <a:schemeClr val="bg1"/>
                </a:solidFill>
              </a:rPr>
              <a:t> sharing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shot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362200"/>
            <a:ext cx="366078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04800"/>
            <a:ext cx="5943600" cy="944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Suite of </a:t>
            </a:r>
            <a:r>
              <a:rPr lang="en-US" sz="2800" b="1" dirty="0" smtClean="0">
                <a:solidFill>
                  <a:srgbClr val="FFFF00"/>
                </a:solidFill>
              </a:rPr>
              <a:t>&gt;100</a:t>
            </a:r>
            <a:r>
              <a:rPr lang="en-US" sz="2800" dirty="0" smtClean="0">
                <a:solidFill>
                  <a:srgbClr val="FFFF00"/>
                </a:solidFill>
              </a:rPr>
              <a:t> interactive </a:t>
            </a:r>
            <a:r>
              <a:rPr lang="en-US" sz="2800" dirty="0" err="1" smtClean="0">
                <a:solidFill>
                  <a:srgbClr val="FFFF00"/>
                </a:solidFill>
              </a:rPr>
              <a:t>sims</a:t>
            </a:r>
            <a:r>
              <a:rPr lang="en-US" sz="2800" dirty="0" smtClean="0">
                <a:solidFill>
                  <a:srgbClr val="FFFF00"/>
                </a:solidFill>
              </a:rPr>
              <a:t> for science education.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Research-based and user-tested.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Java, Flash, and HTML5, run in browser or offline.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</a:rPr>
              <a:t>Physics</a:t>
            </a:r>
            <a:r>
              <a:rPr lang="en-US" sz="2800" dirty="0" smtClean="0">
                <a:solidFill>
                  <a:srgbClr val="FFFF00"/>
                </a:solidFill>
              </a:rPr>
              <a:t>, Math, Chemistry, Earth Science, Biology. 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 All FREE.  </a:t>
            </a:r>
            <a:r>
              <a:rPr lang="en-US" sz="2800" dirty="0" smtClean="0">
                <a:solidFill>
                  <a:srgbClr val="FFFF00"/>
                </a:solidFill>
              </a:rPr>
              <a:t>Source code available.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400" y="1905000"/>
            <a:ext cx="8257309" cy="1828800"/>
            <a:chOff x="533400" y="2286000"/>
            <a:chExt cx="8257309" cy="1828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0625" r="10000" b="5000"/>
            <a:stretch>
              <a:fillRect/>
            </a:stretch>
          </p:blipFill>
          <p:spPr bwMode="auto">
            <a:xfrm>
              <a:off x="533400" y="2286000"/>
              <a:ext cx="2528802" cy="18288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2286000"/>
              <a:ext cx="277090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0625" r="10000" b="5000"/>
            <a:stretch>
              <a:fillRect/>
            </a:stretch>
          </p:blipFill>
          <p:spPr bwMode="auto">
            <a:xfrm>
              <a:off x="3276600" y="2286000"/>
              <a:ext cx="2528802" cy="18288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838200" y="1143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Originally,  the </a:t>
            </a:r>
            <a:r>
              <a:rPr lang="en-US" sz="2800" u="sng" dirty="0" smtClean="0">
                <a:solidFill>
                  <a:schemeClr val="bg1"/>
                </a:solidFill>
              </a:rPr>
              <a:t>Ph</a:t>
            </a:r>
            <a:r>
              <a:rPr lang="en-US" sz="2800" dirty="0" smtClean="0">
                <a:solidFill>
                  <a:schemeClr val="bg1"/>
                </a:solidFill>
              </a:rPr>
              <a:t>ysics </a:t>
            </a:r>
            <a:r>
              <a:rPr lang="en-US" sz="2800" u="sng" dirty="0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ducation </a:t>
            </a:r>
            <a:r>
              <a:rPr lang="en-US" sz="2800" u="sng" dirty="0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echnology project.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How can you contribute?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830669"/>
            <a:ext cx="6008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Email: </a:t>
            </a:r>
            <a:r>
              <a:rPr lang="en-US" sz="3600" dirty="0" smtClean="0">
                <a:solidFill>
                  <a:prstClr val="black"/>
                </a:solidFill>
                <a:hlinkClick r:id="rId3"/>
              </a:rPr>
              <a:t>phethelp@colorado.edu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29000" r="37500" b="63000"/>
          <a:stretch>
            <a:fillRect/>
          </a:stretch>
        </p:blipFill>
        <p:spPr bwMode="auto">
          <a:xfrm>
            <a:off x="0" y="1409348"/>
            <a:ext cx="5819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 noChangeAspect="1"/>
          </p:cNvGrpSpPr>
          <p:nvPr/>
        </p:nvGrpSpPr>
        <p:grpSpPr>
          <a:xfrm>
            <a:off x="4909307" y="2923168"/>
            <a:ext cx="3657600" cy="2781300"/>
            <a:chOff x="0" y="2000250"/>
            <a:chExt cx="5486400" cy="4171950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000250"/>
              <a:ext cx="5486400" cy="4171950"/>
            </a:xfrm>
            <a:prstGeom prst="rect">
              <a:avLst/>
            </a:prstGeom>
            <a:noFill/>
          </p:spPr>
        </p:pic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114300" y="3638550"/>
              <a:ext cx="8001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762000" y="2513013"/>
              <a:ext cx="342900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48317" y="2399948"/>
            <a:ext cx="1979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Report bugs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519" y="3476893"/>
            <a:ext cx="3448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F497D"/>
                </a:solidFill>
              </a:rPr>
              <a:t>Send us your ideas </a:t>
            </a:r>
            <a:br>
              <a:rPr lang="en-US" sz="3200" b="1" dirty="0" smtClean="0">
                <a:solidFill>
                  <a:srgbClr val="1F497D"/>
                </a:solidFill>
              </a:rPr>
            </a:br>
            <a:r>
              <a:rPr lang="en-US" sz="3200" b="1" dirty="0" smtClean="0">
                <a:solidFill>
                  <a:srgbClr val="1F497D"/>
                </a:solidFill>
              </a:rPr>
              <a:t>for new sims!</a:t>
            </a:r>
            <a:endParaRPr lang="en-US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495800" y="17526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 smtClean="0">
                <a:solidFill>
                  <a:srgbClr val="FFFF00"/>
                </a:solidFill>
                <a:latin typeface="+mj-lt"/>
              </a:rPr>
              <a:t>NSF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 smtClean="0">
                <a:solidFill>
                  <a:srgbClr val="FFFF00"/>
                </a:solidFill>
                <a:latin typeface="+mj-lt"/>
              </a:rPr>
              <a:t>Hewlett Foundation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 smtClean="0">
                <a:solidFill>
                  <a:srgbClr val="FFFF00"/>
                </a:solidFill>
                <a:latin typeface="+mj-lt"/>
              </a:rPr>
              <a:t>The O’Donnell Foundation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 smtClean="0">
                <a:solidFill>
                  <a:srgbClr val="FFFF00"/>
                </a:solidFill>
                <a:latin typeface="+mj-lt"/>
              </a:rPr>
              <a:t>King Saud University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 smtClean="0">
                <a:solidFill>
                  <a:srgbClr val="FFFF00"/>
                </a:solidFill>
                <a:latin typeface="+mj-lt"/>
              </a:rPr>
              <a:t>University of Colorado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 smtClean="0">
                <a:solidFill>
                  <a:srgbClr val="FFFF00"/>
                </a:solidFill>
                <a:latin typeface="+mj-lt"/>
              </a:rPr>
              <a:t>Carl </a:t>
            </a:r>
            <a:r>
              <a:rPr kumimoji="1" lang="en-US" sz="2800" dirty="0" err="1" smtClean="0">
                <a:solidFill>
                  <a:srgbClr val="FFFF00"/>
                </a:solidFill>
                <a:latin typeface="+mj-lt"/>
              </a:rPr>
              <a:t>Wieman</a:t>
            </a:r>
            <a:r>
              <a:rPr kumimoji="1" lang="en-US" sz="2800" dirty="0" smtClean="0">
                <a:solidFill>
                  <a:srgbClr val="FFFF00"/>
                </a:solidFill>
                <a:latin typeface="+mj-lt"/>
              </a:rPr>
              <a:t> &amp; Sarah Gilbert</a:t>
            </a:r>
            <a:endParaRPr kumimoji="1" lang="en-US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151" name="Picture 7" descr="CUl_seal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52155"/>
            <a:ext cx="838200" cy="915245"/>
          </a:xfrm>
          <a:prstGeom prst="rect">
            <a:avLst/>
          </a:prstGeom>
          <a:noFill/>
        </p:spPr>
      </p:pic>
      <p:pic>
        <p:nvPicPr>
          <p:cNvPr id="6152" name="Picture 8" descr="top_brand_croppe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7000"/>
            <a:ext cx="3657600" cy="520769"/>
          </a:xfrm>
          <a:prstGeom prst="rect">
            <a:avLst/>
          </a:prstGeom>
          <a:noFill/>
        </p:spPr>
      </p:pic>
      <p:pic>
        <p:nvPicPr>
          <p:cNvPr id="6153" name="Picture 9" descr="National Science Found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905000"/>
            <a:ext cx="609600" cy="619334"/>
          </a:xfrm>
          <a:prstGeom prst="rect">
            <a:avLst/>
          </a:prstGeom>
          <a:noFill/>
        </p:spPr>
      </p:pic>
      <p:pic>
        <p:nvPicPr>
          <p:cNvPr id="6183" name="Picture 39" descr="ImgCente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114800"/>
            <a:ext cx="1496424" cy="762000"/>
          </a:xfrm>
          <a:prstGeom prst="rect">
            <a:avLst/>
          </a:prstGeom>
          <a:noFill/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104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Current budget &gt; $1M / year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59436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9436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" name="Picture 1" descr="C:\Documents and Settings\Kathy\My Documents\CU\Conferences\2009_5_KSUVisit\Viewgraphs\ECSME at KS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962400"/>
            <a:ext cx="1905000" cy="98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We’re not sure.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Major funding from grants not sustainable.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Seeking corporate sponsors, large and small donors.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Your advise or $$ gratefully accepted.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	</a:t>
            </a:r>
            <a:r>
              <a:rPr lang="en-US" dirty="0" err="1" smtClean="0">
                <a:solidFill>
                  <a:srgbClr val="FFFF00"/>
                </a:solidFill>
              </a:rPr>
              <a:t>PhET</a:t>
            </a:r>
            <a:r>
              <a:rPr lang="en-US" dirty="0" smtClean="0">
                <a:solidFill>
                  <a:srgbClr val="FFFF00"/>
                </a:solidFill>
              </a:rPr>
              <a:t> Interactive Simulations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8382000" cy="3840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Suite of &gt;100 interactive simulations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Physics , Chemistry , Math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Expanding into biology, earth science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Research-based and user-tested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Free! </a:t>
            </a:r>
            <a:r>
              <a:rPr lang="en-US" dirty="0" smtClean="0">
                <a:solidFill>
                  <a:schemeClr val="bg1"/>
                </a:solidFill>
              </a:rPr>
              <a:t>Online or downloadable. (~130 MB)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Easy to use and incorporate in class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5400" y="5410200"/>
            <a:ext cx="6042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dirty="0">
                <a:solidFill>
                  <a:srgbClr val="FFFF00"/>
                </a:solidFill>
                <a:latin typeface="Helvetica" pitchFamily="124" charset="0"/>
              </a:rPr>
              <a:t>http://phet.colorado.edu</a:t>
            </a:r>
          </a:p>
        </p:txBody>
      </p:sp>
      <p:pic>
        <p:nvPicPr>
          <p:cNvPr id="7" name="Picture 4" descr="Phet-logo-s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7010"/>
            <a:ext cx="2057400" cy="99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 Slides Follow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60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Designing Activities: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What do students learn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in each activity? 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3400" y="2286000"/>
            <a:ext cx="8207375" cy="3733800"/>
            <a:chOff x="452" y="1888"/>
            <a:chExt cx="4754" cy="2317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488" y="1959"/>
              <a:ext cx="2216" cy="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rgbClr val="FFFF00"/>
                  </a:solidFill>
                </a:rPr>
                <a:t>Add 100 silver bromide pairs to the water.  How many silver and bromide ions dissolve in the water?  Repeat this for all salts.   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937" y="1944"/>
              <a:ext cx="2228" cy="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rgbClr val="FFFF00"/>
                  </a:solidFill>
                </a:rPr>
                <a:t>Investigate different salts.  What features do salts have in common, and how do salts differ from each other? 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52" y="1888"/>
              <a:ext cx="2260" cy="2297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889" y="1902"/>
              <a:ext cx="2317" cy="2303"/>
            </a:xfrm>
            <a:prstGeom prst="rect">
              <a:avLst/>
            </a:prstGeom>
            <a:noFill/>
            <a:ln w="7620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2388" t="13460" r="27492" b="13318"/>
          <a:stretch>
            <a:fillRect/>
          </a:stretch>
        </p:blipFill>
        <p:spPr bwMode="auto">
          <a:xfrm>
            <a:off x="6248400" y="152400"/>
            <a:ext cx="23225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42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1500" r="12500" b="5630"/>
          <a:stretch>
            <a:fillRect/>
          </a:stretch>
        </p:blipFill>
        <p:spPr bwMode="auto">
          <a:xfrm>
            <a:off x="1543140" y="1524000"/>
            <a:ext cx="60577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51146" y="304800"/>
            <a:ext cx="5593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Old</a:t>
            </a:r>
            <a:r>
              <a:rPr lang="en-US" sz="4400" dirty="0" smtClean="0">
                <a:solidFill>
                  <a:schemeClr val="bg1"/>
                </a:solidFill>
              </a:rPr>
              <a:t> Acid-Base Solutions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26112" y="304800"/>
            <a:ext cx="5838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New</a:t>
            </a:r>
            <a:r>
              <a:rPr lang="en-US" sz="4400" dirty="0" smtClean="0">
                <a:solidFill>
                  <a:schemeClr val="bg1"/>
                </a:solidFill>
              </a:rPr>
              <a:t> Acid-Base Solutions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8519" y="5715684"/>
            <a:ext cx="4408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Why is this sim better?</a:t>
            </a:r>
            <a:endParaRPr lang="en-US" sz="3600" i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4241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6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pPr eaLnBrk="0" hangingPunct="0">
              <a:spcAft>
                <a:spcPts val="500"/>
              </a:spcAft>
              <a:defRPr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Study:</a:t>
            </a:r>
            <a:b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Guidance</a:t>
            </a:r>
            <a:endParaRPr 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Compared two types of guidance</a:t>
            </a:r>
            <a:br>
              <a:rPr lang="en-US" sz="3000" dirty="0" smtClean="0">
                <a:solidFill>
                  <a:srgbClr val="FFFF00"/>
                </a:solidFill>
              </a:rPr>
            </a:br>
            <a:r>
              <a:rPr lang="en-US" sz="3000" dirty="0" smtClean="0">
                <a:solidFill>
                  <a:srgbClr val="FFFF00"/>
                </a:solidFill>
              </a:rPr>
              <a:t>Examined Student Behavior </a:t>
            </a:r>
          </a:p>
          <a:p>
            <a:pPr eaLnBrk="1" hangingPunct="1">
              <a:defRPr/>
            </a:pPr>
            <a:endParaRPr lang="en-US" sz="30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Sim pre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410200" y="2895600"/>
            <a:ext cx="3352800" cy="2819400"/>
            <a:chOff x="304800" y="2819400"/>
            <a:chExt cx="3352800" cy="2819400"/>
          </a:xfrm>
        </p:grpSpPr>
        <p:sp>
          <p:nvSpPr>
            <p:cNvPr id="11" name="Rectangle 10"/>
            <p:cNvSpPr/>
            <p:nvPr/>
          </p:nvSpPr>
          <p:spPr>
            <a:xfrm>
              <a:off x="457200" y="2932113"/>
              <a:ext cx="3124200" cy="954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Open Conceptual Questions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4608513"/>
              <a:ext cx="3124200" cy="954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Free exploration</a:t>
              </a:r>
              <a:b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</a:b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of </a:t>
              </a:r>
              <a:r>
                <a:rPr lang="en-US" sz="2800" dirty="0" err="1">
                  <a:solidFill>
                    <a:schemeClr val="bg1"/>
                  </a:solidFill>
                  <a:latin typeface="Comic Sans MS" pitchFamily="66" charset="0"/>
                </a:rPr>
                <a:t>sim</a:t>
              </a:r>
              <a:endParaRPr lang="en-US" sz="28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828800" y="3922713"/>
              <a:ext cx="228600" cy="76200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04800" y="2819400"/>
              <a:ext cx="3352800" cy="28194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1000" y="2819400"/>
            <a:ext cx="3505200" cy="3429000"/>
            <a:chOff x="5181600" y="2819400"/>
            <a:chExt cx="3505200" cy="3429000"/>
          </a:xfrm>
        </p:grpSpPr>
        <p:sp>
          <p:nvSpPr>
            <p:cNvPr id="17" name="Rectangle 16"/>
            <p:cNvSpPr/>
            <p:nvPr/>
          </p:nvSpPr>
          <p:spPr>
            <a:xfrm>
              <a:off x="5486400" y="2932113"/>
              <a:ext cx="3124200" cy="954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Open Conceptual Questions </a:t>
              </a:r>
              <a:r>
                <a:rPr lang="en-US" sz="2800" dirty="0" smtClean="0">
                  <a:solidFill>
                    <a:schemeClr val="bg1"/>
                  </a:solidFill>
                  <a:latin typeface="Comic Sans MS" pitchFamily="66" charset="0"/>
                </a:rPr>
                <a:t> +</a:t>
              </a:r>
              <a:endParaRPr lang="en-US" sz="28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4114800"/>
              <a:ext cx="31242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 smtClean="0">
                  <a:solidFill>
                    <a:schemeClr val="bg1"/>
                  </a:solidFill>
                  <a:latin typeface="Comic Sans MS" pitchFamily="66" charset="0"/>
                </a:rPr>
                <a:t>Guided </a:t>
              </a: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Activity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4000" y="4648200"/>
              <a:ext cx="3276600" cy="11430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1" dirty="0">
                  <a:solidFill>
                    <a:srgbClr val="FFFF00"/>
                  </a:solidFill>
                </a:rPr>
                <a:t>In the “Bar Magnet” tab, identify all controls,  … </a:t>
              </a:r>
            </a:p>
            <a:p>
              <a:pPr algn="ctr" fontAlgn="base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1" dirty="0">
                  <a:solidFill>
                    <a:srgbClr val="FFFF00"/>
                  </a:solidFill>
                </a:rPr>
                <a:t>What does the </a:t>
              </a:r>
              <a:r>
                <a:rPr lang="en-US" sz="2000" i="1" dirty="0" smtClean="0">
                  <a:solidFill>
                    <a:srgbClr val="FFFF00"/>
                  </a:solidFill>
                </a:rPr>
                <a:t/>
              </a:r>
              <a:br>
                <a:rPr lang="en-US" sz="2000" i="1" dirty="0" smtClean="0">
                  <a:solidFill>
                    <a:srgbClr val="FFFF00"/>
                  </a:solidFill>
                </a:rPr>
              </a:br>
              <a:r>
                <a:rPr lang="en-US" sz="2000" i="1" dirty="0" smtClean="0">
                  <a:solidFill>
                    <a:srgbClr val="FFFF00"/>
                  </a:solidFill>
                </a:rPr>
                <a:t>“</a:t>
              </a:r>
              <a:r>
                <a:rPr lang="en-US" sz="2000" i="1" dirty="0">
                  <a:solidFill>
                    <a:srgbClr val="FFFF00"/>
                  </a:solidFill>
                </a:rPr>
                <a:t>Strength” slider do?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81600" y="2819400"/>
              <a:ext cx="3505200" cy="3429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940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wrap="square"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Results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389128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Student Mode: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Students answer question and wait for the next.</a:t>
            </a:r>
          </a:p>
          <a:p>
            <a:pPr marL="57150" indent="0" eaLnBrk="1" hangingPunct="1">
              <a:buFontTx/>
              <a:buNone/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>“OK, continue?”</a:t>
            </a:r>
          </a:p>
          <a:p>
            <a:pPr marL="57150" indent="0" eaLnBrk="1" hangingPunct="1">
              <a:buFontTx/>
              <a:buNone/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>“Is that sufficient for step 2?</a:t>
            </a:r>
          </a:p>
          <a:p>
            <a:pPr marL="5715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Often don’t tie pieces together.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1981200"/>
            <a:ext cx="434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Scientist-like Exploration: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Explore </a:t>
            </a:r>
            <a:r>
              <a:rPr lang="en-US" sz="2400" dirty="0">
                <a:solidFill>
                  <a:schemeClr val="bg1"/>
                </a:solidFill>
              </a:rPr>
              <a:t>via their own questioning</a:t>
            </a:r>
            <a:endParaRPr lang="en-US" sz="20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i="1" dirty="0">
                <a:solidFill>
                  <a:schemeClr val="bg1"/>
                </a:solidFill>
              </a:rPr>
              <a:t>“Oh, I wasn’t expecting that”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i="1" dirty="0">
                <a:solidFill>
                  <a:schemeClr val="bg1"/>
                </a:solidFill>
              </a:rPr>
              <a:t>“I was looking around  to see if it was an effect of having more wires.”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800600" y="8382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FFFF00"/>
                </a:solidFill>
                <a:latin typeface="Comic Sans MS" pitchFamily="66" charset="0"/>
              </a:rPr>
              <a:t>Open Conceptual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Guided Activity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9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400800" cy="8683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PhET?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019800"/>
            <a:ext cx="6042025" cy="622300"/>
          </a:xfrm>
          <a:prstGeom prst="rect">
            <a:avLst/>
          </a:prstGeom>
          <a:solidFill>
            <a:srgbClr val="1B05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FFFF00"/>
                </a:solidFill>
              </a:rPr>
              <a:t>http://</a:t>
            </a:r>
            <a:r>
              <a:rPr lang="en-US" sz="4400" dirty="0" smtClean="0">
                <a:solidFill>
                  <a:srgbClr val="FFFF00"/>
                </a:solidFill>
              </a:rPr>
              <a:t>phet.colorado.edu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493785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4400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did students explore?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4191000"/>
            <a:ext cx="3581400" cy="1384995"/>
            <a:chOff x="5334000" y="2209790"/>
            <a:chExt cx="3505200" cy="1385202"/>
          </a:xfrm>
        </p:grpSpPr>
        <p:sp>
          <p:nvSpPr>
            <p:cNvPr id="4" name="Rounded Rectangle 3"/>
            <p:cNvSpPr/>
            <p:nvPr/>
          </p:nvSpPr>
          <p:spPr>
            <a:xfrm>
              <a:off x="5334000" y="2446362"/>
              <a:ext cx="228398" cy="15242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334000" y="2822655"/>
              <a:ext cx="228398" cy="152423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4000" y="3197361"/>
              <a:ext cx="228398" cy="15242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0795" y="2209790"/>
              <a:ext cx="3048405" cy="13852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Explored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Just noticed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Not noticed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1524000"/>
            <a:ext cx="693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12 features </a:t>
            </a:r>
            <a:r>
              <a:rPr lang="en-US" sz="2400" b="1" u="sng" dirty="0">
                <a:solidFill>
                  <a:srgbClr val="FFFF00"/>
                </a:solidFill>
              </a:rPr>
              <a:t>not</a:t>
            </a:r>
            <a:r>
              <a:rPr lang="en-US" sz="2400" b="1" dirty="0">
                <a:solidFill>
                  <a:srgbClr val="FFFF00"/>
                </a:solidFill>
              </a:rPr>
              <a:t> mentioned in the </a:t>
            </a:r>
            <a:r>
              <a:rPr lang="en-US" sz="2400" b="1" dirty="0" smtClean="0">
                <a:solidFill>
                  <a:srgbClr val="FFFF00"/>
                </a:solidFill>
              </a:rPr>
              <a:t>Cookbook activity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2819400" y="5562595"/>
            <a:ext cx="1600200" cy="433844"/>
            <a:chOff x="2847848" y="5410202"/>
            <a:chExt cx="1495552" cy="325481"/>
          </a:xfrm>
        </p:grpSpPr>
        <p:sp>
          <p:nvSpPr>
            <p:cNvPr id="17" name="Rectangle 16"/>
            <p:cNvSpPr/>
            <p:nvPr/>
          </p:nvSpPr>
          <p:spPr>
            <a:xfrm>
              <a:off x="2847848" y="5486409"/>
              <a:ext cx="1495552" cy="249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2537" name="TextBox 17"/>
            <p:cNvSpPr txBox="1">
              <a:spLocks noChangeArrowheads="1"/>
            </p:cNvSpPr>
            <p:nvPr/>
          </p:nvSpPr>
          <p:spPr bwMode="auto">
            <a:xfrm>
              <a:off x="2990282" y="5410202"/>
              <a:ext cx="1305487" cy="30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2060"/>
                  </a:solidFill>
                </a:rPr>
                <a:t>Cookbook</a:t>
              </a: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066800" y="5562600"/>
            <a:ext cx="1600200" cy="433847"/>
            <a:chOff x="2847848" y="5410200"/>
            <a:chExt cx="1495552" cy="325483"/>
          </a:xfrm>
        </p:grpSpPr>
        <p:sp>
          <p:nvSpPr>
            <p:cNvPr id="19" name="Rectangle 18"/>
            <p:cNvSpPr/>
            <p:nvPr/>
          </p:nvSpPr>
          <p:spPr>
            <a:xfrm>
              <a:off x="2847848" y="5486409"/>
              <a:ext cx="1495552" cy="249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3152672" y="5410200"/>
              <a:ext cx="1143097" cy="30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2060"/>
                  </a:solidFill>
                </a:rPr>
                <a:t>Open Q’s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059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5562600" cy="2743200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Circuit Construction kit.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Masses and Springs.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ETTe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33600"/>
            <a:ext cx="7594169" cy="24409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096000" cy="76993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is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idx="1"/>
          </p:nvPr>
        </p:nvSpPr>
        <p:spPr>
          <a:xfrm>
            <a:off x="685800" y="4800600"/>
            <a:ext cx="7467600" cy="1092200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 smtClean="0">
                <a:solidFill>
                  <a:schemeClr val="bg1"/>
                </a:solidFill>
                <a:latin typeface="GillSans" charset="0"/>
              </a:rPr>
              <a:t>University faculty, post-docs, </a:t>
            </a:r>
            <a:br>
              <a:rPr kumimoji="1" lang="en-US" sz="2800" dirty="0" smtClean="0">
                <a:solidFill>
                  <a:schemeClr val="bg1"/>
                </a:solidFill>
                <a:latin typeface="GillSans" charset="0"/>
              </a:rPr>
            </a:br>
            <a:r>
              <a:rPr kumimoji="1" lang="en-US" sz="2800" dirty="0" smtClean="0">
                <a:solidFill>
                  <a:schemeClr val="bg1"/>
                </a:solidFill>
                <a:latin typeface="GillSans" charset="0"/>
              </a:rPr>
              <a:t>K-12 teachers, software developers</a:t>
            </a:r>
            <a:endParaRPr kumimoji="1" lang="en-US" sz="2800" dirty="0">
              <a:solidFill>
                <a:schemeClr val="bg1"/>
              </a:solidFill>
              <a:latin typeface="GillSans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14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Founded by Carl </a:t>
            </a:r>
            <a:r>
              <a:rPr lang="en-US" sz="2800" dirty="0" err="1" smtClean="0">
                <a:solidFill>
                  <a:schemeClr val="bg2"/>
                </a:solidFill>
              </a:rPr>
              <a:t>Wieman</a:t>
            </a:r>
            <a:r>
              <a:rPr lang="en-US" sz="2800" dirty="0" smtClean="0">
                <a:solidFill>
                  <a:schemeClr val="bg2"/>
                </a:solidFill>
              </a:rPr>
              <a:t>, 2002 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Physics Education Research Group </a:t>
            </a:r>
            <a:r>
              <a:rPr lang="en-US" sz="2800" dirty="0" smtClean="0">
                <a:solidFill>
                  <a:schemeClr val="bg2"/>
                </a:solidFill>
              </a:rPr>
              <a:t>at CU Boulder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791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Prof. Kathy Perkins, CEO, education researcher, and grant-getter </a:t>
            </a:r>
            <a:r>
              <a:rPr lang="en-US" sz="2400" i="1" dirty="0" smtClean="0">
                <a:solidFill>
                  <a:srgbClr val="FFFF00"/>
                </a:solidFill>
              </a:rPr>
              <a:t>extraordinaire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3581400" y="2667000"/>
            <a:ext cx="1676400" cy="2286000"/>
          </a:xfrm>
          <a:prstGeom prst="irregularSeal1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3276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66801"/>
            <a:ext cx="8915400" cy="3657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Open-use License: </a:t>
            </a:r>
            <a:r>
              <a:rPr lang="en-US" sz="3000" dirty="0" smtClean="0">
                <a:solidFill>
                  <a:srgbClr val="FFFF00"/>
                </a:solidFill>
              </a:rPr>
              <a:t>Creative Commons - Attribution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Easy to translate for World-wide Use: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	Over 2700 translations in 59 languages,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</a:rPr>
              <a:t>		34% of use outside US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000" dirty="0" smtClean="0">
                <a:solidFill>
                  <a:srgbClr val="FFFF00"/>
                </a:solidFill>
              </a:rPr>
              <a:t>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&gt;40 million </a:t>
            </a:r>
            <a:r>
              <a:rPr lang="en-US" dirty="0" err="1" smtClean="0">
                <a:solidFill>
                  <a:srgbClr val="FFFF00"/>
                </a:solidFill>
              </a:rPr>
              <a:t>sims</a:t>
            </a:r>
            <a:r>
              <a:rPr lang="en-US" dirty="0" smtClean="0">
                <a:solidFill>
                  <a:srgbClr val="FFFF00"/>
                </a:solidFill>
              </a:rPr>
              <a:t> run in 2012, exponential growth</a:t>
            </a:r>
          </a:p>
          <a:p>
            <a:endParaRPr lang="en-US" dirty="0"/>
          </a:p>
        </p:txBody>
      </p:sp>
      <p:pic>
        <p:nvPicPr>
          <p:cNvPr id="7" name="Picture 4" descr="Phet-logo-s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7010"/>
            <a:ext cx="1752600" cy="85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3505200" y="2971800"/>
            <a:ext cx="521811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89362"/>
            <a:ext cx="4997011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086600" cy="1020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 around the world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r="4167" b="11112"/>
          <a:stretch>
            <a:fillRect/>
          </a:stretch>
        </p:blipFill>
        <p:spPr>
          <a:xfrm>
            <a:off x="990600" y="1431235"/>
            <a:ext cx="3200400" cy="2226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t="8333"/>
          <a:stretch>
            <a:fillRect/>
          </a:stretch>
        </p:blipFill>
        <p:spPr>
          <a:xfrm>
            <a:off x="990600" y="4217647"/>
            <a:ext cx="3200400" cy="22002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r="20000" b="5151"/>
          <a:stretch>
            <a:fillRect/>
          </a:stretch>
        </p:blipFill>
        <p:spPr bwMode="auto">
          <a:xfrm>
            <a:off x="4953000" y="3962400"/>
            <a:ext cx="3200400" cy="245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Kathy\Documents\CU\Proposals\2008_Hewlett_Renewal\ReportAboutInternationalUse\dsc017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4"/>
          <a:stretch/>
        </p:blipFill>
        <p:spPr bwMode="auto">
          <a:xfrm>
            <a:off x="4953000" y="1431235"/>
            <a:ext cx="3200400" cy="20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1455" y="36576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Serbia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513" y="6400800"/>
            <a:ext cx="123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Vietnam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2489" y="6400800"/>
            <a:ext cx="113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Uganda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7360" y="3505200"/>
            <a:ext cx="86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Brazil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2514600" cy="165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191000"/>
            <a:ext cx="2362200" cy="17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PhET’s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intended audience?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7391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Originally, college freshmen, physics </a:t>
            </a:r>
            <a:r>
              <a:rPr lang="en-US" sz="2400" dirty="0" err="1" smtClean="0">
                <a:solidFill>
                  <a:srgbClr val="FFFF00"/>
                </a:solidFill>
              </a:rPr>
              <a:t>sims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Now, grade school through grad school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err="1" smtClean="0">
                <a:solidFill>
                  <a:srgbClr val="FFFF00"/>
                </a:solidFill>
              </a:rPr>
              <a:t>sims</a:t>
            </a:r>
            <a:r>
              <a:rPr lang="en-US" sz="2400" dirty="0" smtClean="0">
                <a:solidFill>
                  <a:srgbClr val="FFFF00"/>
                </a:solidFill>
              </a:rPr>
              <a:t> are physics and math,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many chemistry,  some earth science and biology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2286000" cy="17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2209800" cy="162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4600" y="6019800"/>
            <a:ext cx="165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Build an Atom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953000"/>
            <a:ext cx="1649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QM Tunneling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5867400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Normal Modes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724400"/>
            <a:ext cx="1348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Arithmetic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Workout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15858</TotalTime>
  <Words>1494</Words>
  <Application>Microsoft Office PowerPoint</Application>
  <PresentationFormat>On-screen Show (4:3)</PresentationFormat>
  <Paragraphs>256</Paragraphs>
  <Slides>40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PhET Interactive Simulations</vt:lpstr>
      <vt:lpstr>PowerPoint Presentation</vt:lpstr>
      <vt:lpstr>What is PhET?</vt:lpstr>
      <vt:lpstr>Where is PhET?</vt:lpstr>
      <vt:lpstr>PowerPoint Presentation</vt:lpstr>
      <vt:lpstr>Who is PhET? </vt:lpstr>
      <vt:lpstr>Accessible</vt:lpstr>
      <vt:lpstr>PhET around the world</vt:lpstr>
      <vt:lpstr>What is PhET’s intended audience?</vt:lpstr>
      <vt:lpstr>How might you use these sims in your school?</vt:lpstr>
      <vt:lpstr>Designed for versatile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PhET successful?</vt:lpstr>
      <vt:lpstr>PowerPoint Presentation</vt:lpstr>
      <vt:lpstr>PowerPoint Presentation</vt:lpstr>
      <vt:lpstr>PhET Design Process 2 – 12 months, $50K/sim</vt:lpstr>
      <vt:lpstr>Compare these tools: </vt:lpstr>
      <vt:lpstr>PhET in popular culture</vt:lpstr>
      <vt:lpstr>Can PhET sims replace real equipment?</vt:lpstr>
      <vt:lpstr>Do students learn if I just tell them to play with a sim?</vt:lpstr>
      <vt:lpstr>In-Class activity or Lab</vt:lpstr>
      <vt:lpstr>Example Activity: Masses and Springs</vt:lpstr>
      <vt:lpstr>Cookbook directions (NOT effective):</vt:lpstr>
      <vt:lpstr>What would you like to see in PhET?</vt:lpstr>
      <vt:lpstr>The Future…</vt:lpstr>
      <vt:lpstr>How can you contribute?</vt:lpstr>
      <vt:lpstr>How can PhET be free?  Current budget &gt; $1M / year</vt:lpstr>
      <vt:lpstr>How can PhET stay free?</vt:lpstr>
      <vt:lpstr> PhET Interactive Simulations</vt:lpstr>
      <vt:lpstr>Extra Slides Follow</vt:lpstr>
      <vt:lpstr>Designing Activities:  What do students learn  in each activity? </vt:lpstr>
      <vt:lpstr>PowerPoint Presentation</vt:lpstr>
      <vt:lpstr>PowerPoint Presentation</vt:lpstr>
      <vt:lpstr>Interview Study: Type of Guidance</vt:lpstr>
      <vt:lpstr>Results</vt:lpstr>
      <vt:lpstr>What did students explore?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PhET Michael Dubson U.Colorado at Boulder Physics Dept</dc:title>
  <dc:creator>Dubson</dc:creator>
  <cp:lastModifiedBy>rhilborn</cp:lastModifiedBy>
  <cp:revision>129</cp:revision>
  <cp:lastPrinted>2012-04-01T02:02:53Z</cp:lastPrinted>
  <dcterms:created xsi:type="dcterms:W3CDTF">2011-07-12T17:22:25Z</dcterms:created>
  <dcterms:modified xsi:type="dcterms:W3CDTF">2014-11-19T15:12:42Z</dcterms:modified>
</cp:coreProperties>
</file>