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A"/>
    <a:srgbClr val="00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240" y="62"/>
      </p:cViewPr>
      <p:guideLst>
        <p:guide orient="horz" pos="39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DEC74-69E8-D241-8E7A-C3FF540282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4AD28-CBE5-5D4A-9F2B-22D2B754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6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A83E-222E-1341-822A-1DB8451B51C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28305-CB30-0945-B9A2-EE3E4213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497"/>
            <a:ext cx="9144000" cy="4643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645" y="1566042"/>
            <a:ext cx="7709338" cy="1386873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645" y="3044990"/>
            <a:ext cx="7709338" cy="674128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Name, title and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0"/>
            <a:ext cx="9144000" cy="1014884"/>
          </a:xfrm>
          <a:prstGeom prst="rect">
            <a:avLst/>
          </a:prstGeom>
          <a:solidFill>
            <a:srgbClr val="00669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1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365126"/>
            <a:ext cx="7358903" cy="670299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185705"/>
            <a:ext cx="7358903" cy="47847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973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BD4F0-24DC-3843-845A-2FA1243C0D6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A3877B-393D-7E44-90D0-9894BC57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6310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142"/>
            <a:ext cx="8001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252413" y="6400404"/>
            <a:ext cx="11596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750" dirty="0" err="1">
                <a:solidFill>
                  <a:srgbClr val="006699"/>
                </a:solidFill>
                <a:latin typeface="Montserrat" charset="0"/>
                <a:ea typeface="Montserrat" charset="0"/>
                <a:cs typeface="Montserrat" charset="0"/>
              </a:rPr>
              <a:t>publishing.aip.org</a:t>
            </a:r>
            <a:endParaRPr lang="en-US" altLang="x-none" sz="750" dirty="0">
              <a:latin typeface="Montserrat" charset="0"/>
              <a:ea typeface="Montserrat" charset="0"/>
              <a:cs typeface="Montserrat" charset="0"/>
            </a:endParaRPr>
          </a:p>
          <a:p>
            <a:pPr eaLnBrk="1" hangingPunct="1"/>
            <a:endParaRPr lang="en-US" altLang="x-none" sz="75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3369469" y="6400404"/>
            <a:ext cx="222689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750" dirty="0">
                <a:latin typeface="Montserrat" charset="0"/>
                <a:ea typeface="Montserrat" charset="0"/>
                <a:cs typeface="Montserrat" charset="0"/>
              </a:rPr>
              <a:t>Proprietary &amp; Confidential (AIP Publishing)</a:t>
            </a:r>
            <a:endParaRPr lang="en-US" altLang="x-none" sz="750" dirty="0"/>
          </a:p>
        </p:txBody>
      </p:sp>
      <p:pic>
        <p:nvPicPr>
          <p:cNvPr id="9" name="Picture 8" descr="C:\Users\bmaddox\Desktop\uploads\tanjasPresentation\AIP-1840-AIP-Publishing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49" y="6314799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7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65" y="172179"/>
            <a:ext cx="7358903" cy="6702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Exhibitor/Sponsorship Overview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3162B7-0432-4009-A5CE-06517190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5" y="2046914"/>
            <a:ext cx="7550070" cy="25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37D3A20-D35C-4827-871D-61DB3172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6365"/>
              </p:ext>
            </p:extLst>
          </p:nvPr>
        </p:nvGraphicFramePr>
        <p:xfrm>
          <a:off x="691915" y="1510797"/>
          <a:ext cx="7760169" cy="3656826"/>
        </p:xfrm>
        <a:graphic>
          <a:graphicData uri="http://schemas.openxmlformats.org/drawingml/2006/table">
            <a:tbl>
              <a:tblPr/>
              <a:tblGrid>
                <a:gridCol w="7760169">
                  <a:extLst>
                    <a:ext uri="{9D8B030D-6E8A-4147-A177-3AD203B41FA5}">
                      <a16:colId xmlns:a16="http://schemas.microsoft.com/office/drawing/2014/main" xmlns="" val="765303149"/>
                    </a:ext>
                  </a:extLst>
                </a:gridCol>
              </a:tblGrid>
              <a:tr h="377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Gold: Presenting Sponsor $9,000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5581886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Banners on Conference Page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9286208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 Page Placement Linking to Sponsor Page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8838100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Dedicated Emails to Registrants (One Pre-Meeting &amp; Two Post-Meeting)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8772983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Logos integrated into Virtual Coffee Breaks + Poster Sessions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748273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Commercial Workshops (Pre-Recorded)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4030008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Larger Logo in Virtual Background Used by Speakers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396897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Larger Logo in AAPT Emails to Attendees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824166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Pre-Roll Ads In Plenaries/Other Live Events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728785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 Mention in Plenaries, Opening, and Closing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33466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Journal Article Download Ad, The Physics Teacher*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837861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Banner Campaign: Contextual or The Physics Teacher*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5172235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Full Page Ad, The Physics Teacher*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73332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CB115174-C12F-46E5-9B64-6F1D3BBCF7FF}"/>
              </a:ext>
            </a:extLst>
          </p:cNvPr>
          <p:cNvSpPr txBox="1">
            <a:spLocks/>
          </p:cNvSpPr>
          <p:nvPr/>
        </p:nvSpPr>
        <p:spPr>
          <a:xfrm>
            <a:off x="796965" y="172179"/>
            <a:ext cx="7358903" cy="6702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Gold: Presenting Sponsor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One Available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36F818-4D2B-41DF-AB70-9A4CF1FB0B05}"/>
              </a:ext>
            </a:extLst>
          </p:cNvPr>
          <p:cNvSpPr txBox="1"/>
          <p:nvPr/>
        </p:nvSpPr>
        <p:spPr>
          <a:xfrm>
            <a:off x="6098796" y="5221882"/>
            <a:ext cx="270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*Advertising cannot be used as a credit on existing ad campaigns and must be reserved before September 30, 2020. Subject to approval.</a:t>
            </a:r>
          </a:p>
        </p:txBody>
      </p:sp>
    </p:spTree>
    <p:extLst>
      <p:ext uri="{BB962C8B-B14F-4D97-AF65-F5344CB8AC3E}">
        <p14:creationId xmlns:p14="http://schemas.microsoft.com/office/powerpoint/2010/main" val="100444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60576DF-330A-4895-B304-E82C03353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18313"/>
              </p:ext>
            </p:extLst>
          </p:nvPr>
        </p:nvGraphicFramePr>
        <p:xfrm>
          <a:off x="1979627" y="1514475"/>
          <a:ext cx="5067300" cy="2219325"/>
        </p:xfrm>
        <a:graphic>
          <a:graphicData uri="http://schemas.openxmlformats.org/drawingml/2006/table">
            <a:tbl>
              <a:tblPr/>
              <a:tblGrid>
                <a:gridCol w="5067300">
                  <a:extLst>
                    <a:ext uri="{9D8B030D-6E8A-4147-A177-3AD203B41FA5}">
                      <a16:colId xmlns:a16="http://schemas.microsoft.com/office/drawing/2014/main" xmlns="" val="3398909655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Silver: Supporting Sponsor $5,000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(Four Available)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544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Banners on Conference Page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4316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 Page Placement Linking to Sponsor Page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7563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Dedicated Emails to Registrants (One Pre-Meeting &amp; One Post-Meeting)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7925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Logos integrated into Virtual Coffee Breaks + Poster Sessions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26490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Commercial Workshop (Pre-Recorded)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7555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Logo in Virtual Background Used by Speakers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8645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Logo in AAPT Emails to Attendees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24675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Journal Article Download Ad, The Physics Teacher*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8046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31029DB-AE62-4E5A-BF7C-41517501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43919"/>
              </p:ext>
            </p:extLst>
          </p:nvPr>
        </p:nvGraphicFramePr>
        <p:xfrm>
          <a:off x="1979627" y="3876592"/>
          <a:ext cx="5067300" cy="1114425"/>
        </p:xfrm>
        <a:graphic>
          <a:graphicData uri="http://schemas.openxmlformats.org/drawingml/2006/table">
            <a:tbl>
              <a:tblPr/>
              <a:tblGrid>
                <a:gridCol w="5067300">
                  <a:extLst>
                    <a:ext uri="{9D8B030D-6E8A-4147-A177-3AD203B41FA5}">
                      <a16:colId xmlns:a16="http://schemas.microsoft.com/office/drawing/2014/main" xmlns="" val="341426099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 $2,200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(Nine Available)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4229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Banners on Conference Page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67437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 Page Placement Linking to Sponsor Page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4988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Dedicated Email to Registrants (Pre-Meeting)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68666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Logos integrated into Coffee Breaks + Poster Sessions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507291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4F48A8-FDEE-423D-915D-89127C26FA3A}"/>
              </a:ext>
            </a:extLst>
          </p:cNvPr>
          <p:cNvSpPr txBox="1">
            <a:spLocks/>
          </p:cNvSpPr>
          <p:nvPr/>
        </p:nvSpPr>
        <p:spPr>
          <a:xfrm>
            <a:off x="796965" y="172179"/>
            <a:ext cx="7358903" cy="6702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Silver &amp; Bronze Sponsorship Packages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Four Available (Silver) &amp; Nine Available (Bronze)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B770A9-2F50-44C9-B799-C39CDECAEAD0}"/>
              </a:ext>
            </a:extLst>
          </p:cNvPr>
          <p:cNvSpPr txBox="1"/>
          <p:nvPr/>
        </p:nvSpPr>
        <p:spPr>
          <a:xfrm>
            <a:off x="6098796" y="5221882"/>
            <a:ext cx="270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*Advertising cannot be used as a credit on existing ad campaigns and must be reserved before September 30, 2020. Subject to approval.</a:t>
            </a:r>
          </a:p>
        </p:txBody>
      </p:sp>
    </p:spTree>
    <p:extLst>
      <p:ext uri="{BB962C8B-B14F-4D97-AF65-F5344CB8AC3E}">
        <p14:creationId xmlns:p14="http://schemas.microsoft.com/office/powerpoint/2010/main" val="296802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82C9608-4AC0-4F02-957B-8A17ACAD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0" y="1687863"/>
            <a:ext cx="2675170" cy="338181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F9D411B-8C30-4182-B326-DBC83E37F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232" y="1680168"/>
            <a:ext cx="3054124" cy="348227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276F69F-1A5F-4CE8-B79D-953C9610107A}"/>
              </a:ext>
            </a:extLst>
          </p:cNvPr>
          <p:cNvSpPr txBox="1">
            <a:spLocks/>
          </p:cNvSpPr>
          <p:nvPr/>
        </p:nvSpPr>
        <p:spPr>
          <a:xfrm>
            <a:off x="796965" y="172179"/>
            <a:ext cx="7358903" cy="6702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Conference Page &amp; Expo Page Banners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All Sponsor Levels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16ECB63-571C-494D-B2E4-C01054811C9E}"/>
              </a:ext>
            </a:extLst>
          </p:cNvPr>
          <p:cNvSpPr txBox="1">
            <a:spLocks/>
          </p:cNvSpPr>
          <p:nvPr/>
        </p:nvSpPr>
        <p:spPr>
          <a:xfrm>
            <a:off x="5894316" y="1482654"/>
            <a:ext cx="2374084" cy="2938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Expo Home Page</a:t>
            </a:r>
            <a:endParaRPr lang="en-US" sz="1400" b="1" i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6BDF8AF-D151-4E49-83BD-54F7817501DD}"/>
              </a:ext>
            </a:extLst>
          </p:cNvPr>
          <p:cNvSpPr txBox="1">
            <a:spLocks/>
          </p:cNvSpPr>
          <p:nvPr/>
        </p:nvSpPr>
        <p:spPr>
          <a:xfrm>
            <a:off x="1026143" y="1490698"/>
            <a:ext cx="2374084" cy="2938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Conference Home Page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63968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3962522-E899-410A-9BE1-35D65332EA81}"/>
              </a:ext>
            </a:extLst>
          </p:cNvPr>
          <p:cNvSpPr txBox="1">
            <a:spLocks/>
          </p:cNvSpPr>
          <p:nvPr/>
        </p:nvSpPr>
        <p:spPr>
          <a:xfrm>
            <a:off x="796965" y="172179"/>
            <a:ext cx="7358903" cy="6702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Exhibitor Page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All Sponsor Levels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61F3A704-3551-485B-BC2F-040C36198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4"/>
          <a:stretch/>
        </p:blipFill>
        <p:spPr>
          <a:xfrm>
            <a:off x="272908" y="1645249"/>
            <a:ext cx="4904310" cy="3320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1319F3-E105-4D49-834F-C9B91B792FFC}"/>
              </a:ext>
            </a:extLst>
          </p:cNvPr>
          <p:cNvSpPr txBox="1"/>
          <p:nvPr/>
        </p:nvSpPr>
        <p:spPr>
          <a:xfrm>
            <a:off x="5659773" y="2336186"/>
            <a:ext cx="3211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Social Links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Links to PDF, White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Attendee Chat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 to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 to Workshops</a:t>
            </a:r>
          </a:p>
        </p:txBody>
      </p:sp>
    </p:spTree>
    <p:extLst>
      <p:ext uri="{BB962C8B-B14F-4D97-AF65-F5344CB8AC3E}">
        <p14:creationId xmlns:p14="http://schemas.microsoft.com/office/powerpoint/2010/main" val="3462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3962522-E899-410A-9BE1-35D65332EA81}"/>
              </a:ext>
            </a:extLst>
          </p:cNvPr>
          <p:cNvSpPr txBox="1">
            <a:spLocks/>
          </p:cNvSpPr>
          <p:nvPr/>
        </p:nvSpPr>
        <p:spPr>
          <a:xfrm>
            <a:off x="796965" y="172179"/>
            <a:ext cx="7358903" cy="6702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Logos In Speakers Virtual Background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Gold Presenting Sponsor &amp; Silver Supporting Sponsor Only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5A3DA1B-E44A-4C86-A328-7ACBDC4E0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45" y="1094792"/>
            <a:ext cx="6031142" cy="363216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FF548E-2830-4B52-B14D-816917EE9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616" y="2387001"/>
            <a:ext cx="2177371" cy="20574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6089CF4-9A15-40F4-BEEE-CEFDB05A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91" y="2468952"/>
            <a:ext cx="1487685" cy="49507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346C59C-5727-42C1-A927-30E58F96C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251" y="3160839"/>
            <a:ext cx="929566" cy="149913"/>
          </a:xfrm>
          <a:prstGeom prst="rect">
            <a:avLst/>
          </a:prstGeom>
        </p:spPr>
      </p:pic>
      <p:pic>
        <p:nvPicPr>
          <p:cNvPr id="12" name="Picture 11" descr="A picture containing computer, sitting, table, keyboard&#10;&#10;Description automatically generated">
            <a:extLst>
              <a:ext uri="{FF2B5EF4-FFF2-40B4-BE49-F238E27FC236}">
                <a16:creationId xmlns:a16="http://schemas.microsoft.com/office/drawing/2014/main" xmlns="" id="{BDAE0D46-FBED-4492-AC73-18F6E7A2F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316" y="3684529"/>
            <a:ext cx="533624" cy="151562"/>
          </a:xfrm>
          <a:prstGeom prst="rect">
            <a:avLst/>
          </a:prstGeom>
        </p:spPr>
      </p:pic>
      <p:pic>
        <p:nvPicPr>
          <p:cNvPr id="13" name="Picture 12" descr="A picture containing computer, sitting, table, keyboard&#10;&#10;Description automatically generated">
            <a:extLst>
              <a:ext uri="{FF2B5EF4-FFF2-40B4-BE49-F238E27FC236}">
                <a16:creationId xmlns:a16="http://schemas.microsoft.com/office/drawing/2014/main" xmlns="" id="{9FFD6B6B-D452-4BFD-89EA-CBE29D7F2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52" y="3685367"/>
            <a:ext cx="533624" cy="151562"/>
          </a:xfrm>
          <a:prstGeom prst="rect">
            <a:avLst/>
          </a:prstGeom>
        </p:spPr>
      </p:pic>
      <p:pic>
        <p:nvPicPr>
          <p:cNvPr id="14" name="Picture 13" descr="A picture containing computer, sitting, table, keyboard&#10;&#10;Description automatically generated">
            <a:extLst>
              <a:ext uri="{FF2B5EF4-FFF2-40B4-BE49-F238E27FC236}">
                <a16:creationId xmlns:a16="http://schemas.microsoft.com/office/drawing/2014/main" xmlns="" id="{1B617FF1-FC51-4554-B5CE-AA3406106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316" y="4020444"/>
            <a:ext cx="533624" cy="151562"/>
          </a:xfrm>
          <a:prstGeom prst="rect">
            <a:avLst/>
          </a:prstGeom>
        </p:spPr>
      </p:pic>
      <p:pic>
        <p:nvPicPr>
          <p:cNvPr id="15" name="Picture 14" descr="A picture containing computer, sitting, table, keyboard&#10;&#10;Description automatically generated">
            <a:extLst>
              <a:ext uri="{FF2B5EF4-FFF2-40B4-BE49-F238E27FC236}">
                <a16:creationId xmlns:a16="http://schemas.microsoft.com/office/drawing/2014/main" xmlns="" id="{DD841D7F-E06D-4A9D-8139-20F30C4CC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52" y="4021282"/>
            <a:ext cx="533624" cy="151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3853C2-62E2-4966-BD09-9842982D17AA}"/>
              </a:ext>
            </a:extLst>
          </p:cNvPr>
          <p:cNvSpPr txBox="1"/>
          <p:nvPr/>
        </p:nvSpPr>
        <p:spPr>
          <a:xfrm>
            <a:off x="5487667" y="2976486"/>
            <a:ext cx="1831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Presenting Sponsor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A040D7-F3A2-472E-9551-B6120201DF9E}"/>
              </a:ext>
            </a:extLst>
          </p:cNvPr>
          <p:cNvSpPr txBox="1"/>
          <p:nvPr/>
        </p:nvSpPr>
        <p:spPr>
          <a:xfrm>
            <a:off x="1460845" y="4848225"/>
            <a:ext cx="603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final format of logo presentation has not been set yet. Use this illustration as a potential example. Logos will appear only in the introduction and not be present throughout the presentation.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5F92D9-3EF8-45A5-86C8-872A381E22F0}"/>
              </a:ext>
            </a:extLst>
          </p:cNvPr>
          <p:cNvSpPr txBox="1"/>
          <p:nvPr/>
        </p:nvSpPr>
        <p:spPr>
          <a:xfrm>
            <a:off x="5487667" y="3451156"/>
            <a:ext cx="1831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Supporting Sponsors</a:t>
            </a:r>
          </a:p>
        </p:txBody>
      </p:sp>
    </p:spTree>
    <p:extLst>
      <p:ext uri="{BB962C8B-B14F-4D97-AF65-F5344CB8AC3E}">
        <p14:creationId xmlns:p14="http://schemas.microsoft.com/office/powerpoint/2010/main" val="229134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3962522-E899-410A-9BE1-35D65332EA81}"/>
              </a:ext>
            </a:extLst>
          </p:cNvPr>
          <p:cNvSpPr txBox="1">
            <a:spLocks/>
          </p:cNvSpPr>
          <p:nvPr/>
        </p:nvSpPr>
        <p:spPr>
          <a:xfrm>
            <a:off x="218114" y="172179"/>
            <a:ext cx="8690993" cy="670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Online &amp; Print Campaigns in AAPT Publications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Gold Presenting Sponsor &amp; Silver Supporting Sponsor Only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AAB656C0-7DE7-48B7-8C32-A1CEC7A8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55" y="1526921"/>
            <a:ext cx="2640627" cy="3493912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EEFC42C9-858A-4B6D-9109-92BDA431E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8" y="1526923"/>
            <a:ext cx="2640814" cy="3493910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D4B3F13-A3FB-4BBE-9E3E-A4D86C0DB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883" y="2055580"/>
            <a:ext cx="3949692" cy="2436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1CACE5-5C84-4FFD-B5A1-7D685B94CE91}"/>
              </a:ext>
            </a:extLst>
          </p:cNvPr>
          <p:cNvSpPr txBox="1"/>
          <p:nvPr/>
        </p:nvSpPr>
        <p:spPr>
          <a:xfrm>
            <a:off x="6241409" y="5663105"/>
            <a:ext cx="270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*Online &amp; print ads cannot be used to replace current paid campaigns. Other restrictions apply.</a:t>
            </a:r>
          </a:p>
        </p:txBody>
      </p:sp>
    </p:spTree>
    <p:extLst>
      <p:ext uri="{BB962C8B-B14F-4D97-AF65-F5344CB8AC3E}">
        <p14:creationId xmlns:p14="http://schemas.microsoft.com/office/powerpoint/2010/main" val="108857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F77DC7-5DDB-4856-8B81-1D4D2E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00" y="5452715"/>
            <a:ext cx="2281800" cy="7593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3962522-E899-410A-9BE1-35D65332EA81}"/>
              </a:ext>
            </a:extLst>
          </p:cNvPr>
          <p:cNvSpPr txBox="1">
            <a:spLocks/>
          </p:cNvSpPr>
          <p:nvPr/>
        </p:nvSpPr>
        <p:spPr>
          <a:xfrm>
            <a:off x="796965" y="172179"/>
            <a:ext cx="7358903" cy="6702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Package Comparison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79F4A87-F2B2-43AA-BB9D-1137499AB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46520"/>
              </p:ext>
            </p:extLst>
          </p:nvPr>
        </p:nvGraphicFramePr>
        <p:xfrm>
          <a:off x="142613" y="1397594"/>
          <a:ext cx="8858774" cy="4434788"/>
        </p:xfrm>
        <a:graphic>
          <a:graphicData uri="http://schemas.openxmlformats.org/drawingml/2006/table">
            <a:tbl>
              <a:tblPr/>
              <a:tblGrid>
                <a:gridCol w="2875088">
                  <a:extLst>
                    <a:ext uri="{9D8B030D-6E8A-4147-A177-3AD203B41FA5}">
                      <a16:colId xmlns:a16="http://schemas.microsoft.com/office/drawing/2014/main" xmlns="" val="2787988912"/>
                    </a:ext>
                  </a:extLst>
                </a:gridCol>
                <a:gridCol w="116755">
                  <a:extLst>
                    <a:ext uri="{9D8B030D-6E8A-4147-A177-3AD203B41FA5}">
                      <a16:colId xmlns:a16="http://schemas.microsoft.com/office/drawing/2014/main" xmlns="" val="3128315108"/>
                    </a:ext>
                  </a:extLst>
                </a:gridCol>
                <a:gridCol w="2875088">
                  <a:extLst>
                    <a:ext uri="{9D8B030D-6E8A-4147-A177-3AD203B41FA5}">
                      <a16:colId xmlns:a16="http://schemas.microsoft.com/office/drawing/2014/main" xmlns="" val="1174424565"/>
                    </a:ext>
                  </a:extLst>
                </a:gridCol>
                <a:gridCol w="116755">
                  <a:extLst>
                    <a:ext uri="{9D8B030D-6E8A-4147-A177-3AD203B41FA5}">
                      <a16:colId xmlns:a16="http://schemas.microsoft.com/office/drawing/2014/main" xmlns="" val="1914927190"/>
                    </a:ext>
                  </a:extLst>
                </a:gridCol>
                <a:gridCol w="2875088">
                  <a:extLst>
                    <a:ext uri="{9D8B030D-6E8A-4147-A177-3AD203B41FA5}">
                      <a16:colId xmlns:a16="http://schemas.microsoft.com/office/drawing/2014/main" xmlns="" val="3037446786"/>
                    </a:ext>
                  </a:extLst>
                </a:gridCol>
              </a:tblGrid>
              <a:tr h="273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 (Presenting Sponsor)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 (Supporting)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407054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Presenting Sponsor Recognition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Banners on Conference Page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Banners on Conference Page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035907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Banners on Conference Page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 Page Placement Linking to Sponsor Page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 Page Placement Linking to Sponsor Page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753899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 Page Placement Linking to Sponsor Page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Dedicated Emails to Registrants (One Pre-Meeting &amp; One Post-Meeting)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HTML Email to Registrants (Pre-Meeting)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483626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Dedicated Emails to Registrants (One Pre-Meeting &amp; Two Post-Meeting)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Logos integrated into Virtual Coffee Breaks + Poster Sessions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Logos integrated into Coffee Breaks + Poster Sessions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3653070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Logos integrated into Virtual Coffee Breaks + Poster Sessions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Commercial Workshop (Pre-Recorded)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727399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Commercial Workshops (Pre-Recorded)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Logo in Virtual Background Used by Speakers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473142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Logo in Virtual Background Used by Speakers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Logo in AAPT Emails to Attendees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4670407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Logo in AAPT Emails to Attendees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Journal Article Download Ad, The Physics Teacher*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105162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Pre-Roll Ads In Plenaries/Other Live Events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0989365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 Mention in Plenaries, Opening, and Closing 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652531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Journal Article Download Ads, The Physics Teacher*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6440955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Banner Campaign: Contextual or The Physics Teacher*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6883979"/>
                  </a:ext>
                </a:extLst>
              </a:tr>
              <a:tr h="197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Full Page Ad, The Physics Teacher*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938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8573DB-0494-4FEB-8DAC-02169F6C5001}"/>
              </a:ext>
            </a:extLst>
          </p:cNvPr>
          <p:cNvSpPr txBox="1"/>
          <p:nvPr/>
        </p:nvSpPr>
        <p:spPr>
          <a:xfrm>
            <a:off x="4169329" y="4738659"/>
            <a:ext cx="46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>
                <a:highlight>
                  <a:srgbClr val="FFFF00"/>
                </a:highlight>
              </a:rPr>
              <a:t>Highlighted items are exclusive to specific level</a:t>
            </a:r>
          </a:p>
        </p:txBody>
      </p:sp>
    </p:spTree>
    <p:extLst>
      <p:ext uri="{BB962C8B-B14F-4D97-AF65-F5344CB8AC3E}">
        <p14:creationId xmlns:p14="http://schemas.microsoft.com/office/powerpoint/2010/main" val="267791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shingTemplate_Standard" id="{9D072DB0-F842-7A4C-B242-C0784F91126D}" vid="{43381C02-CC1F-3243-AAA0-5A25D7F80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4B32FB6CAB249A5B57CF476DE8770" ma:contentTypeVersion="5" ma:contentTypeDescription="Create a new document." ma:contentTypeScope="" ma:versionID="f046d0286f40d8532dc5853f1f38c6d6">
  <xsd:schema xmlns:xsd="http://www.w3.org/2001/XMLSchema" xmlns:xs="http://www.w3.org/2001/XMLSchema" xmlns:p="http://schemas.microsoft.com/office/2006/metadata/properties" xmlns:ns1="http://schemas.microsoft.com/sharepoint/v3" xmlns:ns2="c3a8a8ca-00e5-416b-a184-163173e53f53" xmlns:ns3="e31b22dc-8c99-4b18-b265-294596be7dbd" targetNamespace="http://schemas.microsoft.com/office/2006/metadata/properties" ma:root="true" ma:fieldsID="30eb0be01ace6f155a62ea50a2706480" ns1:_="" ns2:_="" ns3:_="">
    <xsd:import namespace="http://schemas.microsoft.com/sharepoint/v3"/>
    <xsd:import namespace="c3a8a8ca-00e5-416b-a184-163173e53f53"/>
    <xsd:import namespace="e31b22dc-8c99-4b18-b265-294596be7db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8a8ca-00e5-416b-a184-163173e53f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b22dc-8c99-4b18-b265-294596be7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1B25E-6F86-4D11-A7D7-A906E0B956E4}">
  <ds:schemaRefs>
    <ds:schemaRef ds:uri="http://schemas.microsoft.com/office/2006/documentManagement/types"/>
    <ds:schemaRef ds:uri="e31b22dc-8c99-4b18-b265-294596be7dbd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c3a8a8ca-00e5-416b-a184-163173e53f53"/>
  </ds:schemaRefs>
</ds:datastoreItem>
</file>

<file path=customXml/itemProps2.xml><?xml version="1.0" encoding="utf-8"?>
<ds:datastoreItem xmlns:ds="http://schemas.openxmlformats.org/officeDocument/2006/customXml" ds:itemID="{D7062A8E-B77A-474B-87BB-2AF47AB7B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18F03C-488A-4629-BF6A-2EDCCBC81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a8a8ca-00e5-416b-a184-163173e53f53"/>
    <ds:schemaRef ds:uri="e31b22dc-8c99-4b18-b265-294596be7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619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Office Theme</vt:lpstr>
      <vt:lpstr>Exhibitor/Sponsorship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Als</dc:creator>
  <cp:lastModifiedBy>Cerena Cantrell</cp:lastModifiedBy>
  <cp:revision>24</cp:revision>
  <cp:lastPrinted>2018-02-28T17:04:49Z</cp:lastPrinted>
  <dcterms:created xsi:type="dcterms:W3CDTF">2018-01-23T15:49:23Z</dcterms:created>
  <dcterms:modified xsi:type="dcterms:W3CDTF">2020-06-12T16:15:50Z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0x010100DBF4B32FB6CAB249A5B57CF476DE8770</vt:lpwstr>
  </property>
</Properties>
</file>