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handoutMasterIdLst>
    <p:handoutMasterId r:id="rId41"/>
  </p:handoutMasterIdLst>
  <p:sldIdLst>
    <p:sldId id="307" r:id="rId2"/>
    <p:sldId id="300" r:id="rId3"/>
    <p:sldId id="257" r:id="rId4"/>
    <p:sldId id="316" r:id="rId5"/>
    <p:sldId id="291" r:id="rId6"/>
    <p:sldId id="290" r:id="rId7"/>
    <p:sldId id="306" r:id="rId8"/>
    <p:sldId id="276" r:id="rId9"/>
    <p:sldId id="268" r:id="rId10"/>
    <p:sldId id="317" r:id="rId11"/>
    <p:sldId id="319" r:id="rId12"/>
    <p:sldId id="324" r:id="rId13"/>
    <p:sldId id="321" r:id="rId14"/>
    <p:sldId id="272" r:id="rId15"/>
    <p:sldId id="327" r:id="rId16"/>
    <p:sldId id="328" r:id="rId17"/>
    <p:sldId id="331" r:id="rId18"/>
    <p:sldId id="315" r:id="rId19"/>
    <p:sldId id="302" r:id="rId20"/>
    <p:sldId id="326" r:id="rId21"/>
    <p:sldId id="277" r:id="rId22"/>
    <p:sldId id="325" r:id="rId23"/>
    <p:sldId id="292" r:id="rId24"/>
    <p:sldId id="270" r:id="rId25"/>
    <p:sldId id="322" r:id="rId26"/>
    <p:sldId id="305" r:id="rId27"/>
    <p:sldId id="299" r:id="rId28"/>
    <p:sldId id="312" r:id="rId29"/>
    <p:sldId id="332" r:id="rId30"/>
    <p:sldId id="330" r:id="rId31"/>
    <p:sldId id="311" r:id="rId32"/>
    <p:sldId id="279" r:id="rId33"/>
    <p:sldId id="280" r:id="rId34"/>
    <p:sldId id="281" r:id="rId35"/>
    <p:sldId id="282" r:id="rId36"/>
    <p:sldId id="283" r:id="rId37"/>
    <p:sldId id="309" r:id="rId38"/>
    <p:sldId id="310"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DD06"/>
    <a:srgbClr val="EEEDEB"/>
    <a:srgbClr val="0DE6EE"/>
    <a:srgbClr val="0386D3"/>
    <a:srgbClr val="2FBD05"/>
    <a:srgbClr val="E0DF02"/>
    <a:srgbClr val="0CBAC0"/>
    <a:srgbClr val="E0CA0C"/>
    <a:srgbClr val="E0570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77" autoAdjust="0"/>
    <p:restoredTop sz="90929"/>
  </p:normalViewPr>
  <p:slideViewPr>
    <p:cSldViewPr>
      <p:cViewPr varScale="1">
        <p:scale>
          <a:sx n="102" d="100"/>
          <a:sy n="102" d="100"/>
        </p:scale>
        <p:origin x="-180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EAB80A-7FB8-4246-A570-FCCA8B4C641E}" type="datetimeFigureOut">
              <a:rPr lang="en-US" smtClean="0"/>
              <a:pPr/>
              <a:t>6/24/2016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0367B9-55FF-5040-82DE-8F3182A98D7F}" type="slidenum">
              <a:rPr lang="en-US" smtClean="0"/>
              <a:pPr/>
              <a:t>‹#›</a:t>
            </a:fld>
            <a:endParaRPr lang="en-US"/>
          </a:p>
        </p:txBody>
      </p:sp>
    </p:spTree>
    <p:extLst>
      <p:ext uri="{BB962C8B-B14F-4D97-AF65-F5344CB8AC3E}">
        <p14:creationId xmlns:p14="http://schemas.microsoft.com/office/powerpoint/2010/main" xmlns="" val="1588555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F2618DD9-8107-F34C-924F-121D92131E2A}" type="slidenum">
              <a:rPr lang="en-US"/>
              <a:pPr/>
              <a:t>‹#›</a:t>
            </a:fld>
            <a:endParaRPr lang="en-US"/>
          </a:p>
        </p:txBody>
      </p:sp>
    </p:spTree>
    <p:extLst>
      <p:ext uri="{BB962C8B-B14F-4D97-AF65-F5344CB8AC3E}">
        <p14:creationId xmlns:p14="http://schemas.microsoft.com/office/powerpoint/2010/main" xmlns="" val="203582478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5D73B-BD73-6746-9EEF-1F59FE84B2C1}" type="slidenum">
              <a:rPr lang="en-US"/>
              <a:pPr/>
              <a:t>1</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84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WEB SITE,</a:t>
            </a:r>
          </a:p>
          <a:p>
            <a:r>
              <a:rPr lang="en-US" dirty="0" smtClean="0"/>
              <a:t>38 people completed the warmup</a:t>
            </a:r>
            <a:r>
              <a:rPr lang="en-US" baseline="0" dirty="0" smtClean="0"/>
              <a:t> Some did it way early, others really pushed to do it late last night. Thanks to both groups!</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great answers. Which of these do</a:t>
            </a:r>
            <a:r>
              <a:rPr lang="en-US" baseline="0" dirty="0" smtClean="0"/>
              <a:t> you like</a:t>
            </a:r>
            <a:r>
              <a:rPr lang="en-US" dirty="0" smtClean="0"/>
              <a:t>? Why?</a:t>
            </a:r>
            <a:endParaRPr lang="en-US" dirty="0"/>
          </a:p>
        </p:txBody>
      </p:sp>
      <p:sp>
        <p:nvSpPr>
          <p:cNvPr id="4" name="Slide Number Placeholder 3"/>
          <p:cNvSpPr>
            <a:spLocks noGrp="1"/>
          </p:cNvSpPr>
          <p:nvPr>
            <p:ph type="sldNum" sz="quarter" idx="10"/>
          </p:nvPr>
        </p:nvSpPr>
        <p:spPr/>
        <p:txBody>
          <a:bodyPr/>
          <a:lstStyle/>
          <a:p>
            <a:fld id="{F2618DD9-8107-F34C-924F-121D92131E2A}" type="slidenum">
              <a:rPr lang="en-US" smtClean="0"/>
              <a:pPr/>
              <a:t>10</a:t>
            </a:fld>
            <a:endParaRPr lang="en-US"/>
          </a:p>
        </p:txBody>
      </p:sp>
    </p:spTree>
    <p:extLst>
      <p:ext uri="{BB962C8B-B14F-4D97-AF65-F5344CB8AC3E}">
        <p14:creationId xmlns:p14="http://schemas.microsoft.com/office/powerpoint/2010/main" xmlns="" val="58514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F9F46D-B9DF-EE4A-B44C-4AC0FE8EBCD2}" type="slidenum">
              <a:rPr lang="en-US"/>
              <a:pPr/>
              <a:t>11</a:t>
            </a:fld>
            <a:endParaRPr lang="en-US"/>
          </a:p>
        </p:txBody>
      </p:sp>
      <p:sp>
        <p:nvSpPr>
          <p:cNvPr id="5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00D765-248C-DB4C-9F77-7D3DEEF839DB}" type="slidenum">
              <a:rPr lang="en-US"/>
              <a:pPr/>
              <a:t>12</a:t>
            </a:fld>
            <a:endParaRPr lang="en-US"/>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4FCBC-A3FA-5744-916E-EDEC4A338D72}" type="slidenum">
              <a:rPr lang="en-US"/>
              <a:pPr/>
              <a:t>13</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ADA1E-2EEE-6D4A-BFBD-53200ED4B475}" type="slidenum">
              <a:rPr lang="en-US"/>
              <a:pPr/>
              <a:t>14</a:t>
            </a:fld>
            <a:endParaRPr lang="en-US"/>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of one or two</a:t>
            </a:r>
            <a:endParaRPr lang="en-US" dirty="0"/>
          </a:p>
        </p:txBody>
      </p:sp>
      <p:sp>
        <p:nvSpPr>
          <p:cNvPr id="4" name="Slide Number Placeholder 3"/>
          <p:cNvSpPr>
            <a:spLocks noGrp="1"/>
          </p:cNvSpPr>
          <p:nvPr>
            <p:ph type="sldNum" sz="quarter" idx="10"/>
          </p:nvPr>
        </p:nvSpPr>
        <p:spPr/>
        <p:txBody>
          <a:bodyPr/>
          <a:lstStyle/>
          <a:p>
            <a:fld id="{F2618DD9-8107-F34C-924F-121D92131E2A}" type="slidenum">
              <a:rPr lang="en-US" smtClean="0"/>
              <a:pPr/>
              <a:t>20</a:t>
            </a:fld>
            <a:endParaRPr lang="en-US"/>
          </a:p>
        </p:txBody>
      </p:sp>
    </p:spTree>
    <p:extLst>
      <p:ext uri="{BB962C8B-B14F-4D97-AF65-F5344CB8AC3E}">
        <p14:creationId xmlns:p14="http://schemas.microsoft.com/office/powerpoint/2010/main" xmlns="" val="2700605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09A5C-8C8C-B94D-A8EC-6E523E30E5C7}" type="slidenum">
              <a:rPr lang="en-US"/>
              <a:pPr/>
              <a:t>21</a:t>
            </a:fld>
            <a:endParaRPr lang="en-US"/>
          </a:p>
        </p:txBody>
      </p:sp>
      <p:sp>
        <p:nvSpPr>
          <p:cNvPr id="25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09A5C-8C8C-B94D-A8EC-6E523E30E5C7}" type="slidenum">
              <a:rPr lang="en-US"/>
              <a:pPr/>
              <a:t>22</a:t>
            </a:fld>
            <a:endParaRPr lang="en-US"/>
          </a:p>
        </p:txBody>
      </p:sp>
      <p:sp>
        <p:nvSpPr>
          <p:cNvPr id="25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DB745-A268-2D43-A944-6F9DC86DF53A}" type="slidenum">
              <a:rPr lang="en-US"/>
              <a:pPr/>
              <a:t>23</a:t>
            </a:fld>
            <a:endParaRPr lang="en-US"/>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37FA5-0A5E-E047-A40F-5FA5541063CA}" type="slidenum">
              <a:rPr lang="en-US"/>
              <a:pPr/>
              <a:t>24</a:t>
            </a:fld>
            <a:endParaRPr lang="en-US"/>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D0E2AB-38FC-E945-97A6-15598AD59B6F}" type="slidenum">
              <a:rPr lang="en-US"/>
              <a:pPr/>
              <a:t>2</a:t>
            </a:fld>
            <a:endParaRPr lang="en-US"/>
          </a:p>
        </p:txBody>
      </p:sp>
      <p:sp>
        <p:nvSpPr>
          <p:cNvPr id="8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8067" name="Rectangle 3"/>
          <p:cNvSpPr>
            <a:spLocks noGrp="1" noChangeArrowheads="1"/>
          </p:cNvSpPr>
          <p:nvPr>
            <p:ph type="body" idx="1"/>
          </p:nvPr>
        </p:nvSpPr>
        <p:spPr/>
        <p:txBody>
          <a:bodyPr/>
          <a:lstStyle/>
          <a:p>
            <a:r>
              <a:rPr lang="en-US" dirty="0" smtClean="0"/>
              <a:t>and</a:t>
            </a:r>
            <a:r>
              <a:rPr lang="en-US" baseline="0" dirty="0" smtClean="0"/>
              <a:t> MANY more requests for specific details, motivating students, etc.</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4FCBC-A3FA-5744-916E-EDEC4A338D72}" type="slidenum">
              <a:rPr lang="en-US"/>
              <a:pPr/>
              <a:t>25</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59D03-5250-E14B-9385-AABDA8B5D6ED}" type="slidenum">
              <a:rPr lang="en-US"/>
              <a:pPr/>
              <a:t>26</a:t>
            </a:fld>
            <a:endParaRPr lang="en-US"/>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13CF94-B153-0D43-A61D-EF93871533E8}" type="slidenum">
              <a:rPr lang="en-US"/>
              <a:pPr/>
              <a:t>27</a:t>
            </a:fld>
            <a:endParaRPr lang="en-US"/>
          </a:p>
        </p:txBody>
      </p:sp>
      <p:sp>
        <p:nvSpPr>
          <p:cNvPr id="9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D11BF1-07C9-6F4A-93BD-8FC12BED923E}" type="slidenum">
              <a:rPr lang="en-US"/>
              <a:pPr/>
              <a:t>28</a:t>
            </a:fld>
            <a:endParaRPr lang="en-US"/>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5D73B-BD73-6746-9EEF-1F59FE84B2C1}" type="slidenum">
              <a:rPr lang="en-US"/>
              <a:pPr/>
              <a:t>29</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24D0B-7FAB-AA47-A530-853D17658E06}" type="slidenum">
              <a:rPr lang="en-US"/>
              <a:pPr/>
              <a:t>30</a:t>
            </a:fld>
            <a:endParaRPr lang="en-US"/>
          </a:p>
        </p:txBody>
      </p:sp>
      <p:sp>
        <p:nvSpPr>
          <p:cNvPr id="27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6023C-CF0D-7949-ABF7-23B5FDD9A8E4}" type="slidenum">
              <a:rPr lang="en-US"/>
              <a:pPr/>
              <a:t>31</a:t>
            </a:fld>
            <a:endParaRPr lang="en-US"/>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A5085-574E-4647-B7C7-6AAE421E0420}" type="slidenum">
              <a:rPr lang="en-US"/>
              <a:pPr/>
              <a:t>32</a:t>
            </a:fld>
            <a:endParaRPr lang="en-US"/>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793F6-FA3B-0F40-BBE5-CCC77F8EB841}" type="slidenum">
              <a:rPr lang="en-US"/>
              <a:pPr/>
              <a:t>33</a:t>
            </a:fld>
            <a:endParaRPr lang="en-US"/>
          </a:p>
        </p:txBody>
      </p:sp>
      <p:sp>
        <p:nvSpPr>
          <p:cNvPr id="5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0E4AD-B36D-8E43-B88C-0A6AC34E057A}" type="slidenum">
              <a:rPr lang="en-US"/>
              <a:pPr/>
              <a:t>34</a:t>
            </a:fld>
            <a:endParaRPr lang="en-US"/>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0C15F-059F-E245-AE48-9267234A2205}" type="slidenum">
              <a:rPr lang="en-US"/>
              <a:pPr/>
              <a:t>3</a:t>
            </a:fld>
            <a:endParaRPr lang="en-US"/>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0568E-CCA3-3243-B39A-AFFFE48F6038}" type="slidenum">
              <a:rPr lang="en-US"/>
              <a:pPr/>
              <a:t>35</a:t>
            </a:fld>
            <a:endParaRPr lang="en-US"/>
          </a:p>
        </p:txBody>
      </p:sp>
      <p:sp>
        <p:nvSpPr>
          <p:cNvPr id="60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F01BD-0F02-BF4F-B2EC-E1BF534265A1}" type="slidenum">
              <a:rPr lang="en-US"/>
              <a:pPr/>
              <a:t>36</a:t>
            </a:fld>
            <a:endParaRPr lang="en-US"/>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excerpts:</a:t>
            </a:r>
            <a:r>
              <a:rPr lang="en-US" baseline="0" dirty="0" smtClean="0"/>
              <a:t> w</a:t>
            </a:r>
            <a:r>
              <a:rPr lang="en-US" dirty="0" smtClean="0"/>
              <a:t>hat is the common thread? What are the dangers of basing your teaching on</a:t>
            </a:r>
            <a:r>
              <a:rPr lang="en-US" baseline="0" dirty="0" smtClean="0"/>
              <a:t> your personal experience?</a:t>
            </a:r>
            <a:endParaRPr lang="en-US" dirty="0"/>
          </a:p>
        </p:txBody>
      </p:sp>
      <p:sp>
        <p:nvSpPr>
          <p:cNvPr id="4" name="Slide Number Placeholder 3"/>
          <p:cNvSpPr>
            <a:spLocks noGrp="1"/>
          </p:cNvSpPr>
          <p:nvPr>
            <p:ph type="sldNum" sz="quarter" idx="10"/>
          </p:nvPr>
        </p:nvSpPr>
        <p:spPr/>
        <p:txBody>
          <a:bodyPr/>
          <a:lstStyle/>
          <a:p>
            <a:fld id="{F2618DD9-8107-F34C-924F-121D92131E2A}" type="slidenum">
              <a:rPr lang="en-US" smtClean="0"/>
              <a:pPr/>
              <a:t>4</a:t>
            </a:fld>
            <a:endParaRPr lang="en-US"/>
          </a:p>
        </p:txBody>
      </p:sp>
    </p:spTree>
    <p:extLst>
      <p:ext uri="{BB962C8B-B14F-4D97-AF65-F5344CB8AC3E}">
        <p14:creationId xmlns:p14="http://schemas.microsoft.com/office/powerpoint/2010/main" xmlns="" val="170304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DCB0A-A75F-8B4A-817F-B9FACF2AF080}" type="slidenum">
              <a:rPr lang="en-US"/>
              <a:pPr/>
              <a:t>5</a:t>
            </a:fld>
            <a:endParaRPr lang="en-US"/>
          </a:p>
        </p:txBody>
      </p:sp>
      <p:sp>
        <p:nvSpPr>
          <p:cNvPr id="7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6803" name="Rectangle 3"/>
          <p:cNvSpPr>
            <a:spLocks noGrp="1" noChangeArrowheads="1"/>
          </p:cNvSpPr>
          <p:nvPr>
            <p:ph type="body" idx="1"/>
          </p:nvPr>
        </p:nvSpPr>
        <p:spPr/>
        <p:txBody>
          <a:bodyPr/>
          <a:lstStyle/>
          <a:p>
            <a:r>
              <a:rPr lang="en-US" dirty="0" smtClean="0"/>
              <a:t>Ed and Steve both mentioned this, but we can’t emphasize this enough… You are just not typical.</a:t>
            </a:r>
            <a:endParaRPr lang="en-US" dirty="0"/>
          </a:p>
          <a:p>
            <a:r>
              <a:rPr lang="en-US" dirty="0" smtClean="0"/>
              <a:t>For</a:t>
            </a:r>
            <a:r>
              <a:rPr lang="en-US" baseline="0" dirty="0" smtClean="0"/>
              <a:t> our students, we need alternatives!</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C10A49-2BDB-FD4D-9B22-302D73237EF6}" type="slidenum">
              <a:rPr lang="en-US"/>
              <a:pPr/>
              <a:t>6</a:t>
            </a:fld>
            <a:endParaRPr lang="en-US"/>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94605-C5BF-CB4F-A5C0-5BFBD6A72AD3}" type="slidenum">
              <a:rPr lang="en-US"/>
              <a:pPr/>
              <a:t>7</a:t>
            </a:fld>
            <a:endParaRPr lang="en-US"/>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4FCBC-A3FA-5744-916E-EDEC4A338D72}" type="slidenum">
              <a:rPr lang="en-US"/>
              <a:pPr/>
              <a:t>8</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8B403B-E52F-1A42-AA39-A3F918938B66}" type="slidenum">
              <a:rPr lang="en-US"/>
              <a:pPr/>
              <a:t>9</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lvl1pPr>
              <a:defRPr/>
            </a:lvl1pPr>
          </a:lstStyle>
          <a:p>
            <a:r>
              <a:rPr lang="en-US"/>
              <a:t>New Faculty Workshop</a:t>
            </a:r>
            <a:endParaRPr lang="en-US">
              <a:solidFill>
                <a:schemeClr val="tx1"/>
              </a:solidFill>
              <a:effectLst/>
            </a:endParaRPr>
          </a:p>
        </p:txBody>
      </p:sp>
    </p:spTree>
    <p:extLst>
      <p:ext uri="{BB962C8B-B14F-4D97-AF65-F5344CB8AC3E}">
        <p14:creationId xmlns:p14="http://schemas.microsoft.com/office/powerpoint/2010/main" xmlns="" val="29036722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6/21/16</a:t>
            </a:r>
            <a:endParaRPr lang="en-US">
              <a:solidFill>
                <a:schemeClr val="tx1"/>
              </a:solidFill>
              <a:effectLst/>
            </a:endParaRPr>
          </a:p>
        </p:txBody>
      </p:sp>
      <p:sp>
        <p:nvSpPr>
          <p:cNvPr id="5" name="Footer Placeholder 4"/>
          <p:cNvSpPr>
            <a:spLocks noGrp="1"/>
          </p:cNvSpPr>
          <p:nvPr>
            <p:ph type="ftr" sz="quarter" idx="11"/>
          </p:nvPr>
        </p:nvSpPr>
        <p:spPr/>
        <p:txBody>
          <a:bodyPr/>
          <a:lstStyle>
            <a:lvl1pPr>
              <a:defRPr/>
            </a:lvl1pPr>
          </a:lstStyle>
          <a:p>
            <a:r>
              <a:rPr lang="en-US"/>
              <a:t>New Faculty Workshop</a:t>
            </a:r>
            <a:endParaRPr lang="en-US">
              <a:solidFill>
                <a:schemeClr val="tx1"/>
              </a:solidFill>
              <a:effectLst/>
            </a:endParaRPr>
          </a:p>
        </p:txBody>
      </p:sp>
    </p:spTree>
    <p:extLst>
      <p:ext uri="{BB962C8B-B14F-4D97-AF65-F5344CB8AC3E}">
        <p14:creationId xmlns:p14="http://schemas.microsoft.com/office/powerpoint/2010/main" xmlns="" val="3928041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6/21/16</a:t>
            </a:r>
            <a:endParaRPr lang="en-US">
              <a:solidFill>
                <a:schemeClr val="tx1"/>
              </a:solidFill>
              <a:effectLst/>
            </a:endParaRPr>
          </a:p>
        </p:txBody>
      </p:sp>
      <p:sp>
        <p:nvSpPr>
          <p:cNvPr id="5" name="Footer Placeholder 4"/>
          <p:cNvSpPr>
            <a:spLocks noGrp="1"/>
          </p:cNvSpPr>
          <p:nvPr>
            <p:ph type="ftr" sz="quarter" idx="11"/>
          </p:nvPr>
        </p:nvSpPr>
        <p:spPr/>
        <p:txBody>
          <a:bodyPr/>
          <a:lstStyle>
            <a:lvl1pPr>
              <a:defRPr/>
            </a:lvl1pPr>
          </a:lstStyle>
          <a:p>
            <a:r>
              <a:rPr lang="en-US"/>
              <a:t>New Faculty Workshop</a:t>
            </a:r>
            <a:endParaRPr lang="en-US">
              <a:solidFill>
                <a:schemeClr val="tx1"/>
              </a:solidFill>
              <a:effectLst/>
            </a:endParaRPr>
          </a:p>
        </p:txBody>
      </p:sp>
    </p:spTree>
    <p:extLst>
      <p:ext uri="{BB962C8B-B14F-4D97-AF65-F5344CB8AC3E}">
        <p14:creationId xmlns:p14="http://schemas.microsoft.com/office/powerpoint/2010/main" xmlns="" val="366792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lvl1pPr>
              <a:defRPr/>
            </a:lvl1pPr>
          </a:lstStyle>
          <a:p>
            <a:r>
              <a:rPr lang="en-US"/>
              <a:t>New Faculty Workshop</a:t>
            </a:r>
            <a:endParaRPr lang="en-US">
              <a:solidFill>
                <a:schemeClr val="tx1"/>
              </a:solidFill>
              <a:effectLst/>
            </a:endParaRPr>
          </a:p>
        </p:txBody>
      </p:sp>
    </p:spTree>
    <p:extLst>
      <p:ext uri="{BB962C8B-B14F-4D97-AF65-F5344CB8AC3E}">
        <p14:creationId xmlns:p14="http://schemas.microsoft.com/office/powerpoint/2010/main" xmlns="" val="8055175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6/21/16</a:t>
            </a:r>
            <a:endParaRPr lang="en-US">
              <a:solidFill>
                <a:schemeClr val="tx1"/>
              </a:solidFill>
              <a:effectLst/>
            </a:endParaRPr>
          </a:p>
        </p:txBody>
      </p:sp>
      <p:sp>
        <p:nvSpPr>
          <p:cNvPr id="5" name="Footer Placeholder 4"/>
          <p:cNvSpPr>
            <a:spLocks noGrp="1"/>
          </p:cNvSpPr>
          <p:nvPr>
            <p:ph type="ftr" sz="quarter" idx="11"/>
          </p:nvPr>
        </p:nvSpPr>
        <p:spPr/>
        <p:txBody>
          <a:bodyPr/>
          <a:lstStyle>
            <a:lvl1pPr>
              <a:defRPr/>
            </a:lvl1pPr>
          </a:lstStyle>
          <a:p>
            <a:r>
              <a:rPr lang="en-US"/>
              <a:t>New Faculty Workshop</a:t>
            </a:r>
            <a:endParaRPr lang="en-US">
              <a:solidFill>
                <a:schemeClr val="tx1"/>
              </a:solidFill>
              <a:effectLst/>
            </a:endParaRPr>
          </a:p>
        </p:txBody>
      </p:sp>
    </p:spTree>
    <p:extLst>
      <p:ext uri="{BB962C8B-B14F-4D97-AF65-F5344CB8AC3E}">
        <p14:creationId xmlns:p14="http://schemas.microsoft.com/office/powerpoint/2010/main" xmlns="" val="274481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6/21/16</a:t>
            </a:r>
            <a:endParaRPr lang="en-US">
              <a:solidFill>
                <a:schemeClr val="tx1"/>
              </a:solidFill>
              <a:effectLst/>
            </a:endParaRPr>
          </a:p>
        </p:txBody>
      </p:sp>
      <p:sp>
        <p:nvSpPr>
          <p:cNvPr id="6" name="Footer Placeholder 5"/>
          <p:cNvSpPr>
            <a:spLocks noGrp="1"/>
          </p:cNvSpPr>
          <p:nvPr>
            <p:ph type="ftr" sz="quarter" idx="11"/>
          </p:nvPr>
        </p:nvSpPr>
        <p:spPr/>
        <p:txBody>
          <a:bodyPr/>
          <a:lstStyle>
            <a:lvl1pPr>
              <a:defRPr/>
            </a:lvl1pPr>
          </a:lstStyle>
          <a:p>
            <a:r>
              <a:rPr lang="en-US"/>
              <a:t>New Faculty Workshop</a:t>
            </a:r>
            <a:endParaRPr lang="en-US">
              <a:solidFill>
                <a:schemeClr val="tx1"/>
              </a:solidFill>
              <a:effectLst/>
            </a:endParaRPr>
          </a:p>
        </p:txBody>
      </p:sp>
    </p:spTree>
    <p:extLst>
      <p:ext uri="{BB962C8B-B14F-4D97-AF65-F5344CB8AC3E}">
        <p14:creationId xmlns:p14="http://schemas.microsoft.com/office/powerpoint/2010/main" xmlns="" val="233249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6/21/16</a:t>
            </a:r>
            <a:endParaRPr lang="en-US">
              <a:solidFill>
                <a:schemeClr val="tx1"/>
              </a:solidFill>
              <a:effectLst/>
            </a:endParaRPr>
          </a:p>
        </p:txBody>
      </p:sp>
      <p:sp>
        <p:nvSpPr>
          <p:cNvPr id="8" name="Footer Placeholder 7"/>
          <p:cNvSpPr>
            <a:spLocks noGrp="1"/>
          </p:cNvSpPr>
          <p:nvPr>
            <p:ph type="ftr" sz="quarter" idx="11"/>
          </p:nvPr>
        </p:nvSpPr>
        <p:spPr/>
        <p:txBody>
          <a:bodyPr/>
          <a:lstStyle>
            <a:lvl1pPr>
              <a:defRPr/>
            </a:lvl1pPr>
          </a:lstStyle>
          <a:p>
            <a:r>
              <a:rPr lang="en-US"/>
              <a:t>New Faculty Workshop</a:t>
            </a:r>
            <a:endParaRPr lang="en-US">
              <a:solidFill>
                <a:schemeClr val="tx1"/>
              </a:solidFill>
              <a:effectLst/>
            </a:endParaRPr>
          </a:p>
        </p:txBody>
      </p:sp>
    </p:spTree>
    <p:extLst>
      <p:ext uri="{BB962C8B-B14F-4D97-AF65-F5344CB8AC3E}">
        <p14:creationId xmlns:p14="http://schemas.microsoft.com/office/powerpoint/2010/main" xmlns="" val="92023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6/21/16</a:t>
            </a:r>
            <a:endParaRPr lang="en-US">
              <a:solidFill>
                <a:schemeClr val="tx1"/>
              </a:solidFill>
              <a:effectLst/>
            </a:endParaRPr>
          </a:p>
        </p:txBody>
      </p:sp>
      <p:sp>
        <p:nvSpPr>
          <p:cNvPr id="4" name="Footer Placeholder 3"/>
          <p:cNvSpPr>
            <a:spLocks noGrp="1"/>
          </p:cNvSpPr>
          <p:nvPr>
            <p:ph type="ftr" sz="quarter" idx="11"/>
          </p:nvPr>
        </p:nvSpPr>
        <p:spPr/>
        <p:txBody>
          <a:bodyPr/>
          <a:lstStyle>
            <a:lvl1pPr>
              <a:defRPr/>
            </a:lvl1pPr>
          </a:lstStyle>
          <a:p>
            <a:r>
              <a:rPr lang="en-US"/>
              <a:t>New Faculty Workshop</a:t>
            </a:r>
            <a:endParaRPr lang="en-US">
              <a:solidFill>
                <a:schemeClr val="tx1"/>
              </a:solidFill>
              <a:effectLst/>
            </a:endParaRPr>
          </a:p>
        </p:txBody>
      </p:sp>
    </p:spTree>
    <p:extLst>
      <p:ext uri="{BB962C8B-B14F-4D97-AF65-F5344CB8AC3E}">
        <p14:creationId xmlns:p14="http://schemas.microsoft.com/office/powerpoint/2010/main" xmlns="" val="247749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6/21/16</a:t>
            </a:r>
            <a:endParaRPr lang="en-US">
              <a:solidFill>
                <a:schemeClr val="tx1"/>
              </a:solidFill>
              <a:effectLst/>
            </a:endParaRPr>
          </a:p>
        </p:txBody>
      </p:sp>
      <p:sp>
        <p:nvSpPr>
          <p:cNvPr id="3" name="Footer Placeholder 2"/>
          <p:cNvSpPr>
            <a:spLocks noGrp="1"/>
          </p:cNvSpPr>
          <p:nvPr>
            <p:ph type="ftr" sz="quarter" idx="11"/>
          </p:nvPr>
        </p:nvSpPr>
        <p:spPr/>
        <p:txBody>
          <a:bodyPr/>
          <a:lstStyle>
            <a:lvl1pPr>
              <a:defRPr/>
            </a:lvl1pPr>
          </a:lstStyle>
          <a:p>
            <a:r>
              <a:rPr lang="en-US"/>
              <a:t>New Faculty Workshop</a:t>
            </a:r>
            <a:endParaRPr lang="en-US">
              <a:solidFill>
                <a:schemeClr val="tx1"/>
              </a:solidFill>
              <a:effectLst/>
            </a:endParaRPr>
          </a:p>
        </p:txBody>
      </p:sp>
    </p:spTree>
    <p:extLst>
      <p:ext uri="{BB962C8B-B14F-4D97-AF65-F5344CB8AC3E}">
        <p14:creationId xmlns:p14="http://schemas.microsoft.com/office/powerpoint/2010/main" xmlns="" val="40459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6/21/16</a:t>
            </a:r>
            <a:endParaRPr lang="en-US">
              <a:solidFill>
                <a:schemeClr val="tx1"/>
              </a:solidFill>
              <a:effectLst/>
            </a:endParaRPr>
          </a:p>
        </p:txBody>
      </p:sp>
      <p:sp>
        <p:nvSpPr>
          <p:cNvPr id="6" name="Footer Placeholder 5"/>
          <p:cNvSpPr>
            <a:spLocks noGrp="1"/>
          </p:cNvSpPr>
          <p:nvPr>
            <p:ph type="ftr" sz="quarter" idx="11"/>
          </p:nvPr>
        </p:nvSpPr>
        <p:spPr/>
        <p:txBody>
          <a:bodyPr/>
          <a:lstStyle>
            <a:lvl1pPr>
              <a:defRPr/>
            </a:lvl1pPr>
          </a:lstStyle>
          <a:p>
            <a:r>
              <a:rPr lang="en-US"/>
              <a:t>New Faculty Workshop</a:t>
            </a:r>
            <a:endParaRPr lang="en-US">
              <a:solidFill>
                <a:schemeClr val="tx1"/>
              </a:solidFill>
              <a:effectLst/>
            </a:endParaRPr>
          </a:p>
        </p:txBody>
      </p:sp>
    </p:spTree>
    <p:extLst>
      <p:ext uri="{BB962C8B-B14F-4D97-AF65-F5344CB8AC3E}">
        <p14:creationId xmlns:p14="http://schemas.microsoft.com/office/powerpoint/2010/main" xmlns="" val="168314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6/21/16</a:t>
            </a:r>
            <a:endParaRPr lang="en-US">
              <a:solidFill>
                <a:schemeClr val="tx1"/>
              </a:solidFill>
              <a:effectLst/>
            </a:endParaRPr>
          </a:p>
        </p:txBody>
      </p:sp>
      <p:sp>
        <p:nvSpPr>
          <p:cNvPr id="6" name="Footer Placeholder 5"/>
          <p:cNvSpPr>
            <a:spLocks noGrp="1"/>
          </p:cNvSpPr>
          <p:nvPr>
            <p:ph type="ftr" sz="quarter" idx="11"/>
          </p:nvPr>
        </p:nvSpPr>
        <p:spPr/>
        <p:txBody>
          <a:bodyPr/>
          <a:lstStyle>
            <a:lvl1pPr>
              <a:defRPr/>
            </a:lvl1pPr>
          </a:lstStyle>
          <a:p>
            <a:r>
              <a:rPr lang="en-US"/>
              <a:t>New Faculty Workshop</a:t>
            </a:r>
            <a:endParaRPr lang="en-US">
              <a:solidFill>
                <a:schemeClr val="tx1"/>
              </a:solidFill>
              <a:effectLst/>
            </a:endParaRPr>
          </a:p>
        </p:txBody>
      </p:sp>
    </p:spTree>
    <p:extLst>
      <p:ext uri="{BB962C8B-B14F-4D97-AF65-F5344CB8AC3E}">
        <p14:creationId xmlns:p14="http://schemas.microsoft.com/office/powerpoint/2010/main" xmlns="" val="143244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127D0"/>
            </a:gs>
            <a:gs pos="100000">
              <a:srgbClr val="20216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19200"/>
            <a:ext cx="7772400"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0386D3"/>
                </a:solidFill>
                <a:effectLst>
                  <a:outerShdw blurRad="38100" dist="38100" dir="2700000" algn="tl">
                    <a:srgbClr val="000000"/>
                  </a:outerShdw>
                </a:effectLst>
              </a:defRPr>
            </a:lvl1pPr>
          </a:lstStyle>
          <a:p>
            <a:r>
              <a:rPr lang="en-US" smtClean="0"/>
              <a:t>6/21/16</a:t>
            </a:r>
            <a:endParaRPr lang="en-US" dirty="0">
              <a:solidFill>
                <a:schemeClr val="tx1"/>
              </a:solidFill>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solidFill>
                  <a:srgbClr val="0386D3"/>
                </a:solidFill>
                <a:effectLst>
                  <a:outerShdw blurRad="38100" dist="38100" dir="2700000" algn="tl">
                    <a:srgbClr val="000000"/>
                  </a:outerShdw>
                </a:effectLst>
              </a:defRPr>
            </a:lvl1pPr>
          </a:lstStyle>
          <a:p>
            <a:r>
              <a:rPr lang="en-US"/>
              <a:t>New Faculty Workshop</a:t>
            </a:r>
            <a:endParaRPr lang="en-US">
              <a:solidFill>
                <a:schemeClr val="tx1"/>
              </a:solidFill>
              <a:effectLst/>
            </a:endParaRPr>
          </a:p>
        </p:txBody>
      </p:sp>
      <p:sp>
        <p:nvSpPr>
          <p:cNvPr id="1032" name="Text Box 8"/>
          <p:cNvSpPr txBox="1">
            <a:spLocks noChangeArrowheads="1"/>
          </p:cNvSpPr>
          <p:nvPr userDrawn="1"/>
        </p:nvSpPr>
        <p:spPr bwMode="auto">
          <a:xfrm>
            <a:off x="7924800" y="6248400"/>
            <a:ext cx="5334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r">
              <a:spcBef>
                <a:spcPct val="50000"/>
              </a:spcBef>
            </a:pPr>
            <a:fld id="{DD44BEE5-B1D1-FC4F-BFE2-456379DEEF7F}" type="slidenum">
              <a:rPr lang="en-US" sz="1400">
                <a:solidFill>
                  <a:srgbClr val="0386D3"/>
                </a:solidFill>
                <a:effectLst>
                  <a:outerShdw blurRad="38100" dist="38100" dir="2700000" algn="tl">
                    <a:srgbClr val="000000"/>
                  </a:outerShdw>
                </a:effectLst>
              </a:rPr>
              <a:pPr algn="r">
                <a:spcBef>
                  <a:spcPct val="50000"/>
                </a:spcBef>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p:txStyles>
    <p:titleStyle>
      <a:lvl1pPr algn="l" rtl="0" fontAlgn="base">
        <a:spcBef>
          <a:spcPct val="0"/>
        </a:spcBef>
        <a:spcAft>
          <a:spcPct val="0"/>
        </a:spcAft>
        <a:defRPr sz="4000">
          <a:solidFill>
            <a:srgbClr val="EEEDEB"/>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000">
          <a:solidFill>
            <a:srgbClr val="EEEDEB"/>
          </a:solidFill>
          <a:effectLst>
            <a:outerShdw blurRad="38100" dist="38100" dir="2700000" algn="tl">
              <a:srgbClr val="000000"/>
            </a:outerShdw>
          </a:effectLst>
          <a:latin typeface="Times New Roman" charset="0"/>
          <a:ea typeface="ＭＳ Ｐゴシック" charset="0"/>
          <a:cs typeface="ＭＳ Ｐゴシック" charset="0"/>
        </a:defRPr>
      </a:lvl2pPr>
      <a:lvl3pPr algn="l" rtl="0" fontAlgn="base">
        <a:spcBef>
          <a:spcPct val="0"/>
        </a:spcBef>
        <a:spcAft>
          <a:spcPct val="0"/>
        </a:spcAft>
        <a:defRPr sz="4000">
          <a:solidFill>
            <a:srgbClr val="EEEDEB"/>
          </a:solidFill>
          <a:effectLst>
            <a:outerShdw blurRad="38100" dist="38100" dir="2700000" algn="tl">
              <a:srgbClr val="000000"/>
            </a:outerShdw>
          </a:effectLst>
          <a:latin typeface="Times New Roman" charset="0"/>
          <a:ea typeface="ＭＳ Ｐゴシック" charset="0"/>
          <a:cs typeface="ＭＳ Ｐゴシック" charset="0"/>
        </a:defRPr>
      </a:lvl3pPr>
      <a:lvl4pPr algn="l" rtl="0" fontAlgn="base">
        <a:spcBef>
          <a:spcPct val="0"/>
        </a:spcBef>
        <a:spcAft>
          <a:spcPct val="0"/>
        </a:spcAft>
        <a:defRPr sz="4000">
          <a:solidFill>
            <a:srgbClr val="EEEDEB"/>
          </a:solidFill>
          <a:effectLst>
            <a:outerShdw blurRad="38100" dist="38100" dir="2700000" algn="tl">
              <a:srgbClr val="000000"/>
            </a:outerShdw>
          </a:effectLst>
          <a:latin typeface="Times New Roman" charset="0"/>
          <a:ea typeface="ＭＳ Ｐゴシック" charset="0"/>
          <a:cs typeface="ＭＳ Ｐゴシック" charset="0"/>
        </a:defRPr>
      </a:lvl4pPr>
      <a:lvl5pPr algn="l" rtl="0" fontAlgn="base">
        <a:spcBef>
          <a:spcPct val="0"/>
        </a:spcBef>
        <a:spcAft>
          <a:spcPct val="0"/>
        </a:spcAft>
        <a:defRPr sz="4000">
          <a:solidFill>
            <a:srgbClr val="EEEDEB"/>
          </a:solidFill>
          <a:effectLst>
            <a:outerShdw blurRad="38100" dist="38100" dir="2700000" algn="tl">
              <a:srgbClr val="000000"/>
            </a:outerShdw>
          </a:effectLst>
          <a:latin typeface="Times New Roman" charset="0"/>
          <a:ea typeface="ＭＳ Ｐゴシック" charset="0"/>
          <a:cs typeface="ＭＳ Ｐゴシック" charset="0"/>
        </a:defRPr>
      </a:lvl5pPr>
      <a:lvl6pPr marL="457200" algn="l" rtl="0" fontAlgn="base">
        <a:spcBef>
          <a:spcPct val="0"/>
        </a:spcBef>
        <a:spcAft>
          <a:spcPct val="0"/>
        </a:spcAft>
        <a:defRPr sz="4000">
          <a:solidFill>
            <a:srgbClr val="EEEDEB"/>
          </a:solidFill>
          <a:effectLst>
            <a:outerShdw blurRad="38100" dist="38100" dir="2700000" algn="tl">
              <a:srgbClr val="000000"/>
            </a:outerShdw>
          </a:effectLst>
          <a:latin typeface="Times New Roman" charset="0"/>
          <a:ea typeface="ＭＳ Ｐゴシック" charset="0"/>
          <a:cs typeface="ＭＳ Ｐゴシック" charset="0"/>
        </a:defRPr>
      </a:lvl6pPr>
      <a:lvl7pPr marL="914400" algn="l" rtl="0" fontAlgn="base">
        <a:spcBef>
          <a:spcPct val="0"/>
        </a:spcBef>
        <a:spcAft>
          <a:spcPct val="0"/>
        </a:spcAft>
        <a:defRPr sz="4000">
          <a:solidFill>
            <a:srgbClr val="EEEDEB"/>
          </a:solidFill>
          <a:effectLst>
            <a:outerShdw blurRad="38100" dist="38100" dir="2700000" algn="tl">
              <a:srgbClr val="000000"/>
            </a:outerShdw>
          </a:effectLst>
          <a:latin typeface="Times New Roman" charset="0"/>
          <a:ea typeface="ＭＳ Ｐゴシック" charset="0"/>
          <a:cs typeface="ＭＳ Ｐゴシック" charset="0"/>
        </a:defRPr>
      </a:lvl7pPr>
      <a:lvl8pPr marL="1371600" algn="l" rtl="0" fontAlgn="base">
        <a:spcBef>
          <a:spcPct val="0"/>
        </a:spcBef>
        <a:spcAft>
          <a:spcPct val="0"/>
        </a:spcAft>
        <a:defRPr sz="4000">
          <a:solidFill>
            <a:srgbClr val="EEEDEB"/>
          </a:solidFill>
          <a:effectLst>
            <a:outerShdw blurRad="38100" dist="38100" dir="2700000" algn="tl">
              <a:srgbClr val="000000"/>
            </a:outerShdw>
          </a:effectLst>
          <a:latin typeface="Times New Roman" charset="0"/>
          <a:ea typeface="ＭＳ Ｐゴシック" charset="0"/>
          <a:cs typeface="ＭＳ Ｐゴシック" charset="0"/>
        </a:defRPr>
      </a:lvl8pPr>
      <a:lvl9pPr marL="1828800" algn="l" rtl="0" fontAlgn="base">
        <a:spcBef>
          <a:spcPct val="0"/>
        </a:spcBef>
        <a:spcAft>
          <a:spcPct val="0"/>
        </a:spcAft>
        <a:defRPr sz="4000">
          <a:solidFill>
            <a:srgbClr val="EEEDEB"/>
          </a:solidFill>
          <a:effectLst>
            <a:outerShdw blurRad="38100" dist="38100" dir="2700000" algn="tl">
              <a:srgbClr val="000000"/>
            </a:outerShdw>
          </a:effectLst>
          <a:latin typeface="Times New Roman"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rgbClr val="E0DF02"/>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rgbClr val="2FBD05"/>
          </a:solidFill>
          <a:effectLst>
            <a:outerShdw blurRad="38100" dist="38100" dir="2700000" algn="tl">
              <a:srgbClr val="000000"/>
            </a:outerShdw>
          </a:effectLst>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ebphysics.iupui.edu/warmup/physics_archiv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6"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2050" name="Rectangle 2"/>
          <p:cNvSpPr>
            <a:spLocks noGrp="1" noChangeArrowheads="1"/>
          </p:cNvSpPr>
          <p:nvPr>
            <p:ph type="ctrTitle"/>
          </p:nvPr>
        </p:nvSpPr>
        <p:spPr>
          <a:xfrm>
            <a:off x="685800" y="1676400"/>
            <a:ext cx="7772400" cy="1295400"/>
          </a:xfrm>
        </p:spPr>
        <p:txBody>
          <a:bodyPr/>
          <a:lstStyle/>
          <a:p>
            <a:pPr algn="ctr"/>
            <a:r>
              <a:rPr lang="en-US" dirty="0"/>
              <a:t>How to get your Students to Prepare for Every Class</a:t>
            </a:r>
          </a:p>
        </p:txBody>
      </p:sp>
      <p:sp>
        <p:nvSpPr>
          <p:cNvPr id="2051" name="Rectangle 3"/>
          <p:cNvSpPr>
            <a:spLocks noGrp="1" noChangeArrowheads="1"/>
          </p:cNvSpPr>
          <p:nvPr>
            <p:ph type="subTitle" idx="1"/>
          </p:nvPr>
        </p:nvSpPr>
        <p:spPr>
          <a:xfrm>
            <a:off x="1371600" y="3200400"/>
            <a:ext cx="6400800" cy="1371600"/>
          </a:xfrm>
        </p:spPr>
        <p:txBody>
          <a:bodyPr/>
          <a:lstStyle/>
          <a:p>
            <a:r>
              <a:rPr lang="en-US" dirty="0"/>
              <a:t>Just-in-Time Teaching (JiTT)</a:t>
            </a:r>
          </a:p>
          <a:p>
            <a:r>
              <a:rPr lang="en-US" sz="2800" dirty="0">
                <a:solidFill>
                  <a:srgbClr val="2FBD05"/>
                </a:solidFill>
              </a:rPr>
              <a:t>A. Gavrin, IUPUI</a:t>
            </a:r>
            <a:endParaRPr lang="en-US" dirty="0"/>
          </a:p>
        </p:txBody>
      </p:sp>
      <p:sp>
        <p:nvSpPr>
          <p:cNvPr id="2052" name="Text Box 4"/>
          <p:cNvSpPr txBox="1">
            <a:spLocks noChangeArrowheads="1"/>
          </p:cNvSpPr>
          <p:nvPr/>
        </p:nvSpPr>
        <p:spPr bwMode="auto">
          <a:xfrm>
            <a:off x="685800" y="4572000"/>
            <a:ext cx="76962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pPr>
            <a:r>
              <a:rPr lang="en-US" dirty="0">
                <a:solidFill>
                  <a:schemeClr val="accent1"/>
                </a:solidFill>
              </a:rPr>
              <a:t>http://</a:t>
            </a:r>
            <a:r>
              <a:rPr lang="en-US" dirty="0" err="1">
                <a:solidFill>
                  <a:schemeClr val="accent1"/>
                </a:solidFill>
              </a:rPr>
              <a:t>webphysics.iupui.edu</a:t>
            </a:r>
            <a:r>
              <a:rPr lang="en-US" dirty="0">
                <a:solidFill>
                  <a:schemeClr val="accent1"/>
                </a:solidFill>
              </a:rPr>
              <a:t>/</a:t>
            </a:r>
            <a:r>
              <a:rPr lang="en-US" dirty="0" smtClean="0">
                <a:solidFill>
                  <a:schemeClr val="accent1"/>
                </a:solidFill>
              </a:rPr>
              <a:t>nfw_summer16/</a:t>
            </a:r>
            <a:r>
              <a:rPr lang="en-US" dirty="0" err="1">
                <a:solidFill>
                  <a:schemeClr val="accent1"/>
                </a:solidFill>
              </a:rPr>
              <a:t>index.html</a:t>
            </a:r>
            <a:endParaRPr lang="en-US" dirty="0"/>
          </a:p>
        </p:txBody>
      </p:sp>
    </p:spTree>
    <p:extLst>
      <p:ext uri="{BB962C8B-B14F-4D97-AF65-F5344CB8AC3E}">
        <p14:creationId xmlns:p14="http://schemas.microsoft.com/office/powerpoint/2010/main" xmlns="" val="2237557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dirty="0" smtClean="0"/>
              <a:t>What is JiTT?</a:t>
            </a:r>
            <a:endParaRPr lang="en-US" dirty="0"/>
          </a:p>
        </p:txBody>
      </p:sp>
      <p:sp>
        <p:nvSpPr>
          <p:cNvPr id="3" name="Content Placeholder 2"/>
          <p:cNvSpPr>
            <a:spLocks noGrp="1"/>
          </p:cNvSpPr>
          <p:nvPr>
            <p:ph idx="1"/>
          </p:nvPr>
        </p:nvSpPr>
        <p:spPr>
          <a:xfrm>
            <a:off x="304800" y="762000"/>
            <a:ext cx="8534400" cy="5334000"/>
          </a:xfrm>
        </p:spPr>
        <p:txBody>
          <a:bodyPr/>
          <a:lstStyle/>
          <a:p>
            <a:r>
              <a:rPr lang="en-US" dirty="0" smtClean="0"/>
              <a:t>Charles </a:t>
            </a:r>
            <a:r>
              <a:rPr lang="en-US" dirty="0"/>
              <a:t>Chaplin: </a:t>
            </a:r>
            <a:r>
              <a:rPr lang="en-US" dirty="0" err="1"/>
              <a:t>JiTT</a:t>
            </a:r>
            <a:r>
              <a:rPr lang="en-US" dirty="0"/>
              <a:t> is a pedagogic strategy that motivates the students to familiarize with the subject before class</a:t>
            </a:r>
            <a:r>
              <a:rPr lang="en-US" dirty="0" smtClean="0"/>
              <a:t>.</a:t>
            </a:r>
          </a:p>
          <a:p>
            <a:endParaRPr lang="en-US" dirty="0" smtClean="0"/>
          </a:p>
          <a:p>
            <a:r>
              <a:rPr lang="en-US" dirty="0" err="1" smtClean="0"/>
              <a:t>Waverlybrian</a:t>
            </a:r>
            <a:r>
              <a:rPr lang="en-US" dirty="0"/>
              <a:t>: </a:t>
            </a:r>
            <a:r>
              <a:rPr lang="en-US" dirty="0" err="1"/>
              <a:t>JiTT</a:t>
            </a:r>
            <a:r>
              <a:rPr lang="en-US" dirty="0"/>
              <a:t> provides feedback to the instructor from the students on where they're struggling just prior to the beginning of class time. This gives the instructor the ability to tailor how class time is used </a:t>
            </a:r>
            <a:r>
              <a:rPr lang="en-US" dirty="0" smtClean="0"/>
              <a:t>…</a:t>
            </a:r>
            <a:endParaRPr lang="en-US" dirty="0"/>
          </a:p>
        </p:txBody>
      </p:sp>
      <p:sp>
        <p:nvSpPr>
          <p:cNvPr id="4" name="Date Placeholder 3"/>
          <p:cNvSpPr>
            <a:spLocks noGrp="1"/>
          </p:cNvSpPr>
          <p:nvPr>
            <p:ph type="dt" sz="half" idx="10"/>
          </p:nvPr>
        </p:nvSpPr>
        <p:spPr/>
        <p:txBody>
          <a:bodyPr/>
          <a:lstStyle/>
          <a:p>
            <a:r>
              <a:rPr lang="en-US" dirty="0"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dirty="0" smtClean="0"/>
              <a:t>New Faculty Workshop</a:t>
            </a:r>
            <a:endParaRPr lang="en-US" dirty="0">
              <a:solidFill>
                <a:schemeClr val="tx1"/>
              </a:solidFill>
              <a:effectLst/>
            </a:endParaRPr>
          </a:p>
        </p:txBody>
      </p:sp>
    </p:spTree>
    <p:extLst>
      <p:ext uri="{BB962C8B-B14F-4D97-AF65-F5344CB8AC3E}">
        <p14:creationId xmlns:p14="http://schemas.microsoft.com/office/powerpoint/2010/main" xmlns="" val="1995633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11"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18434" name="Rectangle 2"/>
          <p:cNvSpPr>
            <a:spLocks noGrp="1" noChangeArrowheads="1"/>
          </p:cNvSpPr>
          <p:nvPr>
            <p:ph type="title"/>
          </p:nvPr>
        </p:nvSpPr>
        <p:spPr/>
        <p:txBody>
          <a:bodyPr/>
          <a:lstStyle/>
          <a:p>
            <a:r>
              <a:rPr lang="en-US"/>
              <a:t>Just-in-Time Teaching (JiTT)</a:t>
            </a:r>
          </a:p>
        </p:txBody>
      </p:sp>
      <p:sp>
        <p:nvSpPr>
          <p:cNvPr id="18467" name="AutoShape 35"/>
          <p:cNvSpPr>
            <a:spLocks noChangeArrowheads="1"/>
          </p:cNvSpPr>
          <p:nvPr/>
        </p:nvSpPr>
        <p:spPr bwMode="auto">
          <a:xfrm>
            <a:off x="2362200" y="1600200"/>
            <a:ext cx="4495800" cy="1644650"/>
          </a:xfrm>
          <a:prstGeom prst="curvedDownArrow">
            <a:avLst>
              <a:gd name="adj1" fmla="val 65556"/>
              <a:gd name="adj2" fmla="val 131111"/>
              <a:gd name="adj3" fmla="val 33333"/>
            </a:avLst>
          </a:prstGeom>
          <a:solidFill>
            <a:srgbClr val="0CBAC0"/>
          </a:solidFill>
          <a:ln w="9525">
            <a:solidFill>
              <a:schemeClr val="tx1"/>
            </a:solidFill>
            <a:miter lim="800000"/>
            <a:headEnd/>
            <a:tailEnd/>
          </a:ln>
        </p:spPr>
        <p:txBody>
          <a:bodyPr wrap="none" anchor="ctr"/>
          <a:lstStyle/>
          <a:p>
            <a:endParaRPr lang="en-US"/>
          </a:p>
        </p:txBody>
      </p:sp>
      <p:sp>
        <p:nvSpPr>
          <p:cNvPr id="18468" name="AutoShape 36"/>
          <p:cNvSpPr>
            <a:spLocks noChangeArrowheads="1"/>
          </p:cNvSpPr>
          <p:nvPr/>
        </p:nvSpPr>
        <p:spPr bwMode="auto">
          <a:xfrm rot="-10785619">
            <a:off x="1980655" y="4006848"/>
            <a:ext cx="4495800" cy="1555901"/>
          </a:xfrm>
          <a:prstGeom prst="curvedDownArrow">
            <a:avLst>
              <a:gd name="adj1" fmla="val 69412"/>
              <a:gd name="adj2" fmla="val 138824"/>
              <a:gd name="adj3" fmla="val 33333"/>
            </a:avLst>
          </a:prstGeom>
          <a:solidFill>
            <a:srgbClr val="0CBAC0"/>
          </a:solidFill>
          <a:ln w="9525">
            <a:solidFill>
              <a:schemeClr val="tx1"/>
            </a:solidFill>
            <a:miter lim="800000"/>
            <a:headEnd/>
            <a:tailEnd/>
          </a:ln>
        </p:spPr>
        <p:txBody>
          <a:bodyPr wrap="none" anchor="ctr"/>
          <a:lstStyle/>
          <a:p>
            <a:endParaRPr lang="en-US"/>
          </a:p>
        </p:txBody>
      </p:sp>
      <p:sp>
        <p:nvSpPr>
          <p:cNvPr id="18469" name="Rectangle 37"/>
          <p:cNvSpPr>
            <a:spLocks noChangeArrowheads="1"/>
          </p:cNvSpPr>
          <p:nvPr/>
        </p:nvSpPr>
        <p:spPr bwMode="auto">
          <a:xfrm>
            <a:off x="3352800" y="2254250"/>
            <a:ext cx="2070100" cy="946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sz="2800" b="1">
                <a:solidFill>
                  <a:srgbClr val="E0DF02"/>
                </a:solidFill>
                <a:effectLst>
                  <a:outerShdw blurRad="38100" dist="38100" dir="2700000" algn="tl">
                    <a:srgbClr val="000000"/>
                  </a:outerShdw>
                </a:effectLst>
                <a:latin typeface="Times New Roman" charset="0"/>
              </a:rPr>
              <a:t>World Wide</a:t>
            </a:r>
          </a:p>
          <a:p>
            <a:pPr algn="ctr"/>
            <a:r>
              <a:rPr lang="en-US" sz="2800" b="1">
                <a:solidFill>
                  <a:srgbClr val="E0DF02"/>
                </a:solidFill>
                <a:effectLst>
                  <a:outerShdw blurRad="38100" dist="38100" dir="2700000" algn="tl">
                    <a:srgbClr val="000000"/>
                  </a:outerShdw>
                </a:effectLst>
                <a:latin typeface="Times New Roman" charset="0"/>
              </a:rPr>
              <a:t>Web</a:t>
            </a:r>
            <a:endParaRPr lang="en-US" sz="2800" b="1">
              <a:solidFill>
                <a:schemeClr val="accent2"/>
              </a:solidFill>
              <a:effectLst>
                <a:outerShdw blurRad="38100" dist="38100" dir="2700000" algn="tl">
                  <a:srgbClr val="000000"/>
                </a:outerShdw>
              </a:effectLst>
            </a:endParaRPr>
          </a:p>
        </p:txBody>
      </p:sp>
      <p:sp>
        <p:nvSpPr>
          <p:cNvPr id="18470" name="Rectangle 38"/>
          <p:cNvSpPr>
            <a:spLocks noChangeArrowheads="1"/>
          </p:cNvSpPr>
          <p:nvPr/>
        </p:nvSpPr>
        <p:spPr bwMode="auto">
          <a:xfrm>
            <a:off x="3524250" y="4387850"/>
            <a:ext cx="1962150" cy="946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sz="2800" b="1" dirty="0">
                <a:solidFill>
                  <a:srgbClr val="E0DF02"/>
                </a:solidFill>
                <a:effectLst>
                  <a:outerShdw blurRad="38100" dist="38100" dir="2700000" algn="tl">
                    <a:srgbClr val="000000"/>
                  </a:outerShdw>
                </a:effectLst>
                <a:latin typeface="Times New Roman" charset="0"/>
              </a:rPr>
              <a:t>Assignment</a:t>
            </a:r>
          </a:p>
          <a:p>
            <a:pPr algn="ctr"/>
            <a:r>
              <a:rPr lang="en-US" sz="2800" b="1" dirty="0">
                <a:solidFill>
                  <a:srgbClr val="E0DF02"/>
                </a:solidFill>
                <a:effectLst>
                  <a:outerShdw blurRad="38100" dist="38100" dir="2700000" algn="tl">
                    <a:srgbClr val="000000"/>
                  </a:outerShdw>
                </a:effectLst>
                <a:latin typeface="Times New Roman" charset="0"/>
              </a:rPr>
              <a:t>Design</a:t>
            </a:r>
            <a:endParaRPr lang="en-US" sz="2800" b="1" dirty="0">
              <a:solidFill>
                <a:schemeClr val="accent2"/>
              </a:solidFill>
              <a:effectLst>
                <a:outerShdw blurRad="38100" dist="38100" dir="2700000" algn="tl">
                  <a:srgbClr val="000000"/>
                </a:outerShdw>
              </a:effectLst>
            </a:endParaRPr>
          </a:p>
        </p:txBody>
      </p:sp>
      <p:sp>
        <p:nvSpPr>
          <p:cNvPr id="18471" name="Rectangle 39"/>
          <p:cNvSpPr>
            <a:spLocks noChangeArrowheads="1"/>
          </p:cNvSpPr>
          <p:nvPr/>
        </p:nvSpPr>
        <p:spPr bwMode="auto">
          <a:xfrm>
            <a:off x="1752600" y="3402013"/>
            <a:ext cx="2125663" cy="5794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3200" b="1">
                <a:solidFill>
                  <a:srgbClr val="CDFCFF"/>
                </a:solidFill>
                <a:effectLst>
                  <a:outerShdw blurRad="38100" dist="38100" dir="2700000" algn="tl">
                    <a:srgbClr val="000000"/>
                  </a:outerShdw>
                </a:effectLst>
                <a:latin typeface="Times New Roman" charset="0"/>
              </a:rPr>
              <a:t>Homework</a:t>
            </a:r>
            <a:endParaRPr lang="en-US" sz="3200" b="1">
              <a:solidFill>
                <a:srgbClr val="CDFCFF"/>
              </a:solidFill>
              <a:effectLst>
                <a:outerShdw blurRad="38100" dist="38100" dir="2700000" algn="tl">
                  <a:srgbClr val="000000"/>
                </a:outerShdw>
              </a:effectLst>
            </a:endParaRPr>
          </a:p>
        </p:txBody>
      </p:sp>
      <p:sp>
        <p:nvSpPr>
          <p:cNvPr id="18472" name="Rectangle 40"/>
          <p:cNvSpPr>
            <a:spLocks noChangeArrowheads="1"/>
          </p:cNvSpPr>
          <p:nvPr/>
        </p:nvSpPr>
        <p:spPr bwMode="auto">
          <a:xfrm>
            <a:off x="4876800" y="3397250"/>
            <a:ext cx="2035175" cy="579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3200" b="1">
                <a:solidFill>
                  <a:srgbClr val="CDFCFF"/>
                </a:solidFill>
                <a:effectLst>
                  <a:outerShdw blurRad="38100" dist="38100" dir="2700000" algn="tl">
                    <a:srgbClr val="000000"/>
                  </a:outerShdw>
                </a:effectLst>
                <a:latin typeface="Times New Roman" charset="0"/>
              </a:rPr>
              <a:t>Classroom</a:t>
            </a:r>
            <a:endParaRPr lang="en-US" sz="3200" b="1">
              <a:solidFill>
                <a:srgbClr val="CDFCFF"/>
              </a:solidFill>
              <a:effectLst>
                <a:outerShdw blurRad="38100" dist="38100" dir="2700000" algn="tl">
                  <a:srgbClr val="000000"/>
                </a:outerShdw>
              </a:effectLst>
            </a:endParaRPr>
          </a:p>
        </p:txBody>
      </p:sp>
    </p:spTree>
    <p:extLst>
      <p:ext uri="{BB962C8B-B14F-4D97-AF65-F5344CB8AC3E}">
        <p14:creationId xmlns:p14="http://schemas.microsoft.com/office/powerpoint/2010/main" xmlns="" val="2490571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75778" name="Rectangle 2"/>
          <p:cNvSpPr>
            <a:spLocks noGrp="1" noChangeArrowheads="1"/>
          </p:cNvSpPr>
          <p:nvPr>
            <p:ph type="title"/>
          </p:nvPr>
        </p:nvSpPr>
        <p:spPr/>
        <p:txBody>
          <a:bodyPr/>
          <a:lstStyle/>
          <a:p>
            <a:r>
              <a:rPr lang="en-US" dirty="0"/>
              <a:t>Another Digression</a:t>
            </a:r>
          </a:p>
        </p:txBody>
      </p:sp>
      <p:sp>
        <p:nvSpPr>
          <p:cNvPr id="75779" name="Rectangle 3"/>
          <p:cNvSpPr>
            <a:spLocks noGrp="1" noChangeArrowheads="1"/>
          </p:cNvSpPr>
          <p:nvPr>
            <p:ph type="body" idx="1"/>
          </p:nvPr>
        </p:nvSpPr>
        <p:spPr/>
        <p:txBody>
          <a:bodyPr/>
          <a:lstStyle/>
          <a:p>
            <a:r>
              <a:rPr lang="en-US" dirty="0"/>
              <a:t>JiTT described in your words</a:t>
            </a:r>
          </a:p>
          <a:p>
            <a:r>
              <a:rPr lang="ja-JP" altLang="en-US" dirty="0"/>
              <a:t>“</a:t>
            </a:r>
            <a:r>
              <a:rPr lang="en-US" dirty="0"/>
              <a:t>preview</a:t>
            </a:r>
            <a:r>
              <a:rPr lang="ja-JP" altLang="en-US" dirty="0"/>
              <a:t>”</a:t>
            </a:r>
            <a:r>
              <a:rPr lang="en-US" dirty="0"/>
              <a:t> of important concepts</a:t>
            </a:r>
          </a:p>
          <a:p>
            <a:r>
              <a:rPr lang="en-US" dirty="0" smtClean="0"/>
              <a:t>Jargon </a:t>
            </a:r>
            <a:r>
              <a:rPr lang="en-US" dirty="0"/>
              <a:t>already familiar (JiTT, </a:t>
            </a:r>
            <a:r>
              <a:rPr lang="en-US" dirty="0" err="1" smtClean="0"/>
              <a:t>Warmup</a:t>
            </a:r>
            <a:r>
              <a:rPr lang="en-US" dirty="0" smtClean="0"/>
              <a:t>)</a:t>
            </a:r>
          </a:p>
          <a:p>
            <a:r>
              <a:rPr lang="en-US" dirty="0" smtClean="0"/>
              <a:t>Big idea (connect class to HW) already present</a:t>
            </a:r>
            <a:endParaRPr lang="en-US" dirty="0"/>
          </a:p>
          <a:p>
            <a:endParaRPr lang="en-US" dirty="0"/>
          </a:p>
        </p:txBody>
      </p:sp>
    </p:spTree>
    <p:extLst>
      <p:ext uri="{BB962C8B-B14F-4D97-AF65-F5344CB8AC3E}">
        <p14:creationId xmlns:p14="http://schemas.microsoft.com/office/powerpoint/2010/main" xmlns="" val="4055258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23554" name="Rectangle 2"/>
          <p:cNvSpPr>
            <a:spLocks noGrp="1" noChangeArrowheads="1"/>
          </p:cNvSpPr>
          <p:nvPr>
            <p:ph type="title"/>
          </p:nvPr>
        </p:nvSpPr>
        <p:spPr/>
        <p:txBody>
          <a:bodyPr/>
          <a:lstStyle/>
          <a:p>
            <a:r>
              <a:rPr lang="en-US"/>
              <a:t>Outline</a:t>
            </a:r>
          </a:p>
        </p:txBody>
      </p:sp>
      <p:sp>
        <p:nvSpPr>
          <p:cNvPr id="23555" name="Rectangle 3"/>
          <p:cNvSpPr>
            <a:spLocks noGrp="1" noChangeArrowheads="1"/>
          </p:cNvSpPr>
          <p:nvPr>
            <p:ph type="body" idx="1"/>
          </p:nvPr>
        </p:nvSpPr>
        <p:spPr/>
        <p:txBody>
          <a:bodyPr/>
          <a:lstStyle/>
          <a:p>
            <a:r>
              <a:rPr lang="en-US" dirty="0" smtClean="0"/>
              <a:t>Introduction </a:t>
            </a:r>
            <a:r>
              <a:rPr lang="en-US" dirty="0">
                <a:sym typeface="Wingdings" charset="0"/>
              </a:rPr>
              <a:t></a:t>
            </a:r>
            <a:endParaRPr lang="en-US" dirty="0"/>
          </a:p>
          <a:p>
            <a:r>
              <a:rPr lang="en-US" dirty="0"/>
              <a:t>Just-in-Time Teaching</a:t>
            </a:r>
          </a:p>
          <a:p>
            <a:pPr lvl="1"/>
            <a:r>
              <a:rPr lang="en-US" dirty="0" smtClean="0"/>
              <a:t>Background </a:t>
            </a:r>
            <a:r>
              <a:rPr lang="en-US" dirty="0">
                <a:sym typeface="Wingdings" charset="0"/>
              </a:rPr>
              <a:t></a:t>
            </a:r>
            <a:endParaRPr lang="en-US" dirty="0"/>
          </a:p>
          <a:p>
            <a:pPr lvl="1"/>
            <a:r>
              <a:rPr lang="en-US" dirty="0" smtClean="0"/>
              <a:t>Implementation</a:t>
            </a:r>
          </a:p>
          <a:p>
            <a:pPr lvl="1"/>
            <a:r>
              <a:rPr lang="en-US" dirty="0"/>
              <a:t>Aside: How to get great student </a:t>
            </a:r>
            <a:r>
              <a:rPr lang="en-US" dirty="0" smtClean="0"/>
              <a:t>evaluations</a:t>
            </a:r>
            <a:endParaRPr lang="en-US" dirty="0"/>
          </a:p>
          <a:p>
            <a:r>
              <a:rPr lang="en-US" dirty="0" smtClean="0">
                <a:sym typeface="Wingdings" charset="0"/>
              </a:rPr>
              <a:t>Getting started</a:t>
            </a:r>
            <a:endParaRPr lang="en-US" dirty="0"/>
          </a:p>
        </p:txBody>
      </p:sp>
    </p:spTree>
    <p:extLst>
      <p:ext uri="{BB962C8B-B14F-4D97-AF65-F5344CB8AC3E}">
        <p14:creationId xmlns:p14="http://schemas.microsoft.com/office/powerpoint/2010/main" xmlns="" val="761953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19458" name="Rectangle 2"/>
          <p:cNvSpPr>
            <a:spLocks noGrp="1" noChangeArrowheads="1"/>
          </p:cNvSpPr>
          <p:nvPr>
            <p:ph type="title"/>
          </p:nvPr>
        </p:nvSpPr>
        <p:spPr/>
        <p:txBody>
          <a:bodyPr/>
          <a:lstStyle/>
          <a:p>
            <a:r>
              <a:rPr lang="en-US"/>
              <a:t>Example</a:t>
            </a:r>
          </a:p>
        </p:txBody>
      </p:sp>
      <p:sp>
        <p:nvSpPr>
          <p:cNvPr id="19459" name="Rectangle 3"/>
          <p:cNvSpPr>
            <a:spLocks noGrp="1" noChangeArrowheads="1"/>
          </p:cNvSpPr>
          <p:nvPr>
            <p:ph type="body" idx="1"/>
          </p:nvPr>
        </p:nvSpPr>
        <p:spPr>
          <a:xfrm>
            <a:off x="228600" y="1066800"/>
            <a:ext cx="8610600" cy="4876800"/>
          </a:xfrm>
        </p:spPr>
        <p:txBody>
          <a:bodyPr/>
          <a:lstStyle/>
          <a:p>
            <a:pPr>
              <a:lnSpc>
                <a:spcPct val="90000"/>
              </a:lnSpc>
            </a:pPr>
            <a:r>
              <a:rPr lang="en-US" sz="2800" i="1" dirty="0"/>
              <a:t>Question: Is it possible to add heat to an ideal gas without changing its temperature? If it is possible, please explain how it is done.</a:t>
            </a:r>
            <a:endParaRPr lang="en-US" dirty="0"/>
          </a:p>
          <a:p>
            <a:pPr lvl="1">
              <a:lnSpc>
                <a:spcPct val="90000"/>
              </a:lnSpc>
              <a:spcBef>
                <a:spcPct val="50000"/>
              </a:spcBef>
            </a:pPr>
            <a:r>
              <a:rPr lang="ja-JP" altLang="en-US" sz="2600" dirty="0"/>
              <a:t>“</a:t>
            </a:r>
            <a:r>
              <a:rPr lang="en-US" sz="2600" dirty="0"/>
              <a:t>It is not possible because the internal energy of an ideal gas only depends on the temperature.... the internal energy will increase when the temperature rises.…</a:t>
            </a:r>
            <a:r>
              <a:rPr lang="ja-JP" altLang="en-US" sz="2600" dirty="0"/>
              <a:t>”</a:t>
            </a:r>
            <a:endParaRPr lang="en-US" sz="2600" dirty="0"/>
          </a:p>
          <a:p>
            <a:pPr lvl="1">
              <a:lnSpc>
                <a:spcPct val="90000"/>
              </a:lnSpc>
            </a:pPr>
            <a:r>
              <a:rPr lang="ja-JP" altLang="en-US" sz="2600" dirty="0"/>
              <a:t>“</a:t>
            </a:r>
            <a:r>
              <a:rPr lang="en-US" sz="2600" dirty="0"/>
              <a:t>If you add heat to a system while the system is doing the corresponding amount of work, the temperature will not change</a:t>
            </a:r>
            <a:r>
              <a:rPr lang="en-US" sz="2600" dirty="0" smtClean="0"/>
              <a:t>.”</a:t>
            </a:r>
          </a:p>
          <a:p>
            <a:pPr lvl="1">
              <a:lnSpc>
                <a:spcPct val="90000"/>
              </a:lnSpc>
            </a:pPr>
            <a:r>
              <a:rPr lang="ja-JP" altLang="en-US" sz="2600" dirty="0" smtClean="0"/>
              <a:t>“</a:t>
            </a:r>
            <a:r>
              <a:rPr lang="en-US" sz="2600" dirty="0"/>
              <a:t>It is possible to add heat to an ideal gas without it changing </a:t>
            </a:r>
            <a:r>
              <a:rPr lang="en-US" sz="2600" dirty="0" smtClean="0"/>
              <a:t>it‘s </a:t>
            </a:r>
            <a:r>
              <a:rPr lang="en-US" sz="2600" dirty="0"/>
              <a:t>temperature by the gas receiving the heat, and the atoms of that gas getting excited enough to disperse that heat as fast as they receive it…</a:t>
            </a:r>
            <a:r>
              <a:rPr lang="ja-JP" altLang="en-US" sz="2600" dirty="0" smtClean="0"/>
              <a:t>”</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dirty="0" smtClean="0"/>
              <a:t>More Examples</a:t>
            </a:r>
            <a:endParaRPr lang="en-US" dirty="0"/>
          </a:p>
        </p:txBody>
      </p:sp>
      <p:sp>
        <p:nvSpPr>
          <p:cNvPr id="3" name="Content Placeholder 2"/>
          <p:cNvSpPr>
            <a:spLocks noGrp="1"/>
          </p:cNvSpPr>
          <p:nvPr>
            <p:ph idx="1"/>
          </p:nvPr>
        </p:nvSpPr>
        <p:spPr>
          <a:xfrm>
            <a:off x="685800" y="990600"/>
            <a:ext cx="7772400" cy="4876800"/>
          </a:xfrm>
        </p:spPr>
        <p:txBody>
          <a:bodyPr/>
          <a:lstStyle/>
          <a:p>
            <a:r>
              <a:rPr lang="en-US" sz="2800" dirty="0"/>
              <a:t>In a few sentences, explain what an "impulse" is, and how it can be calculated</a:t>
            </a:r>
            <a:r>
              <a:rPr lang="en-US" sz="2800" dirty="0" smtClean="0"/>
              <a:t>.</a:t>
            </a:r>
          </a:p>
          <a:p>
            <a:r>
              <a:rPr lang="en-US" sz="2800" dirty="0" smtClean="0"/>
              <a:t>A </a:t>
            </a:r>
            <a:r>
              <a:rPr lang="en-US" sz="2800" dirty="0"/>
              <a:t>ford Mustang weighs about 3500 pounds, and can accelerate from 0-60 MPH in about 5 seconds. What force is responsible for this acceleration? What is its approximate magnitude</a:t>
            </a:r>
            <a:r>
              <a:rPr lang="en-US" sz="2800" dirty="0" smtClean="0"/>
              <a:t>?</a:t>
            </a:r>
          </a:p>
          <a:p>
            <a:r>
              <a:rPr lang="en-US" sz="2800" dirty="0" smtClean="0"/>
              <a:t>In </a:t>
            </a:r>
            <a:r>
              <a:rPr lang="en-US" sz="2800" dirty="0"/>
              <a:t>a sentence or two, please describe the difference between "gauge pressure" and "absolute pressure</a:t>
            </a:r>
            <a:r>
              <a:rPr lang="en-US" sz="2800" dirty="0" smtClean="0"/>
              <a:t>? When </a:t>
            </a:r>
            <a:r>
              <a:rPr lang="en-US" sz="2800" dirty="0"/>
              <a:t>would you want to use each?</a:t>
            </a:r>
          </a:p>
        </p:txBody>
      </p:sp>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smtClean="0"/>
              <a:t>New Faculty Workshop</a:t>
            </a:r>
            <a:endParaRPr lang="en-US">
              <a:solidFill>
                <a:schemeClr val="tx1"/>
              </a:solidFill>
              <a:effectLst/>
            </a:endParaRPr>
          </a:p>
        </p:txBody>
      </p:sp>
    </p:spTree>
    <p:extLst>
      <p:ext uri="{BB962C8B-B14F-4D97-AF65-F5344CB8AC3E}">
        <p14:creationId xmlns:p14="http://schemas.microsoft.com/office/powerpoint/2010/main" xmlns="" val="16355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smtClean="0"/>
              <a:t>Impulse responses	</a:t>
            </a:r>
            <a:endParaRPr lang="en-US" dirty="0"/>
          </a:p>
        </p:txBody>
      </p:sp>
      <p:sp>
        <p:nvSpPr>
          <p:cNvPr id="3" name="Content Placeholder 2"/>
          <p:cNvSpPr>
            <a:spLocks noGrp="1"/>
          </p:cNvSpPr>
          <p:nvPr>
            <p:ph idx="1"/>
          </p:nvPr>
        </p:nvSpPr>
        <p:spPr>
          <a:xfrm>
            <a:off x="685800" y="1066800"/>
            <a:ext cx="7772400" cy="4876800"/>
          </a:xfrm>
        </p:spPr>
        <p:txBody>
          <a:bodyPr/>
          <a:lstStyle/>
          <a:p>
            <a:r>
              <a:rPr lang="en-US" sz="2800" dirty="0"/>
              <a:t>impulse is the change in momentum over time. it can be calculated by integrating force as a function of time</a:t>
            </a:r>
          </a:p>
          <a:p>
            <a:r>
              <a:rPr lang="en-US" sz="2800" dirty="0"/>
              <a:t>…its the force integrated over the time period or the change in momentum in that time period. </a:t>
            </a:r>
          </a:p>
          <a:p>
            <a:endParaRPr lang="en-US" sz="2800" dirty="0"/>
          </a:p>
          <a:p>
            <a:r>
              <a:rPr lang="en-US" sz="2800" dirty="0"/>
              <a:t>An impulse is a large amount of force that acts on an object of a short amount of time.</a:t>
            </a:r>
          </a:p>
          <a:p>
            <a:r>
              <a:rPr lang="en-US" sz="2800" dirty="0"/>
              <a:t>An impulse is the moment at which two objects initially collide and exert enormous force upon each other.</a:t>
            </a:r>
          </a:p>
        </p:txBody>
      </p:sp>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smtClean="0"/>
              <a:t>New Faculty Workshop</a:t>
            </a:r>
            <a:endParaRPr lang="en-US">
              <a:solidFill>
                <a:schemeClr val="tx1"/>
              </a:solidFill>
              <a:effectLst/>
            </a:endParaRPr>
          </a:p>
        </p:txBody>
      </p:sp>
    </p:spTree>
    <p:extLst>
      <p:ext uri="{BB962C8B-B14F-4D97-AF65-F5344CB8AC3E}">
        <p14:creationId xmlns:p14="http://schemas.microsoft.com/office/powerpoint/2010/main" xmlns="" val="23044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book say?</a:t>
            </a:r>
            <a:endParaRPr lang="en-US" dirty="0"/>
          </a:p>
        </p:txBody>
      </p:sp>
      <p:sp>
        <p:nvSpPr>
          <p:cNvPr id="3" name="Content Placeholder 2"/>
          <p:cNvSpPr>
            <a:spLocks noGrp="1"/>
          </p:cNvSpPr>
          <p:nvPr>
            <p:ph idx="1"/>
          </p:nvPr>
        </p:nvSpPr>
        <p:spPr/>
        <p:txBody>
          <a:bodyPr/>
          <a:lstStyle/>
          <a:p>
            <a:pPr marL="0" indent="0">
              <a:buNone/>
            </a:pPr>
            <a:r>
              <a:rPr lang="en-US" b="1" dirty="0" smtClean="0"/>
              <a:t>IMPULSE</a:t>
            </a:r>
          </a:p>
          <a:p>
            <a:pPr marL="0" indent="0">
              <a:buNone/>
            </a:pPr>
            <a:r>
              <a:rPr lang="en-US" dirty="0" smtClean="0"/>
              <a:t>When </a:t>
            </a:r>
            <a:r>
              <a:rPr lang="en-US" dirty="0"/>
              <a:t>two objects collide, they usually exert very large forces on each other for a very brief time. The force exerted by a baseball bat on a ball, for example, may be several thousand times the weight of the ball, but this enormous force is exerted for only a millisecond or so. Such forces are sometimes called </a:t>
            </a:r>
            <a:r>
              <a:rPr lang="en-US" i="1"/>
              <a:t>impulsive </a:t>
            </a:r>
            <a:r>
              <a:rPr lang="en-US" i="1" smtClean="0"/>
              <a:t>forces….</a:t>
            </a: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smtClean="0"/>
              <a:t>New Faculty Workshop</a:t>
            </a:r>
            <a:endParaRPr lang="en-US">
              <a:solidFill>
                <a:schemeClr val="tx1"/>
              </a:solidFill>
              <a:effectLst/>
            </a:endParaRPr>
          </a:p>
        </p:txBody>
      </p:sp>
    </p:spTree>
    <p:extLst>
      <p:ext uri="{BB962C8B-B14F-4D97-AF65-F5344CB8AC3E}">
        <p14:creationId xmlns:p14="http://schemas.microsoft.com/office/powerpoint/2010/main" xmlns="" val="2506806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 good </a:t>
            </a:r>
            <a:r>
              <a:rPr lang="en-US" dirty="0" err="1" smtClean="0"/>
              <a:t>Warmup</a:t>
            </a:r>
            <a:r>
              <a:rPr lang="en-US" dirty="0"/>
              <a:t>?</a:t>
            </a:r>
          </a:p>
        </p:txBody>
      </p:sp>
      <p:sp>
        <p:nvSpPr>
          <p:cNvPr id="3" name="Content Placeholder 2"/>
          <p:cNvSpPr>
            <a:spLocks noGrp="1"/>
          </p:cNvSpPr>
          <p:nvPr>
            <p:ph idx="1"/>
          </p:nvPr>
        </p:nvSpPr>
        <p:spPr>
          <a:xfrm>
            <a:off x="152400" y="1219200"/>
            <a:ext cx="8839200" cy="4876800"/>
          </a:xfrm>
        </p:spPr>
        <p:txBody>
          <a:bodyPr/>
          <a:lstStyle/>
          <a:p>
            <a:r>
              <a:rPr lang="en-US" sz="2800" dirty="0"/>
              <a:t>Roberta </a:t>
            </a:r>
            <a:r>
              <a:rPr lang="en-US" sz="2800" dirty="0" err="1"/>
              <a:t>Bondar</a:t>
            </a:r>
            <a:r>
              <a:rPr lang="en-US" sz="2800" dirty="0" smtClean="0"/>
              <a:t>: …should </a:t>
            </a:r>
            <a:r>
              <a:rPr lang="en-US" sz="2800" dirty="0"/>
              <a:t>be </a:t>
            </a:r>
            <a:r>
              <a:rPr lang="en-US" sz="2800" u="sng" dirty="0"/>
              <a:t>open ended and thought-provoking</a:t>
            </a:r>
            <a:r>
              <a:rPr lang="en-US" sz="2800" dirty="0"/>
              <a:t>, </a:t>
            </a:r>
            <a:r>
              <a:rPr lang="en-US" sz="2800" dirty="0" smtClean="0"/>
              <a:t>in order to </a:t>
            </a:r>
            <a:r>
              <a:rPr lang="en-US" sz="2800" u="sng" dirty="0" smtClean="0"/>
              <a:t>be </a:t>
            </a:r>
            <a:r>
              <a:rPr lang="en-US" sz="2800" u="sng" dirty="0"/>
              <a:t>a springboard for in class discussion. </a:t>
            </a:r>
            <a:endParaRPr lang="en-US" sz="2800" u="sng" dirty="0" smtClean="0"/>
          </a:p>
          <a:p>
            <a:r>
              <a:rPr lang="en-US" sz="2800" dirty="0" err="1" smtClean="0"/>
              <a:t>Niklas</a:t>
            </a:r>
            <a:r>
              <a:rPr lang="en-US" sz="2800" dirty="0"/>
              <a:t>: </a:t>
            </a:r>
            <a:r>
              <a:rPr lang="en-US" sz="2800" dirty="0" smtClean="0"/>
              <a:t>…should </a:t>
            </a:r>
            <a:r>
              <a:rPr lang="en-US" sz="2800" u="sng" dirty="0"/>
              <a:t>introduce</a:t>
            </a:r>
            <a:r>
              <a:rPr lang="en-US" sz="2800" dirty="0"/>
              <a:t> the student into the planned topic that she/he </a:t>
            </a:r>
            <a:r>
              <a:rPr lang="en-US" sz="2800" u="sng" dirty="0"/>
              <a:t>started thinking about a specific concept before sitting down in class</a:t>
            </a:r>
            <a:r>
              <a:rPr lang="en-US" sz="2800" u="sng" dirty="0" smtClean="0"/>
              <a:t>.</a:t>
            </a:r>
          </a:p>
          <a:p>
            <a:r>
              <a:rPr lang="en-US" sz="2800" dirty="0" err="1" smtClean="0"/>
              <a:t>Alen</a:t>
            </a:r>
            <a:r>
              <a:rPr lang="en-US" sz="2800" dirty="0" smtClean="0"/>
              <a:t>: …should </a:t>
            </a:r>
            <a:r>
              <a:rPr lang="en-US" sz="2800" u="sng" dirty="0"/>
              <a:t>bring curiosity to the student </a:t>
            </a:r>
            <a:r>
              <a:rPr lang="en-US" sz="2800" dirty="0"/>
              <a:t>about a certain concept that will be learned in class</a:t>
            </a:r>
            <a:endParaRPr lang="en-US" sz="2800" u="sng" dirty="0" smtClean="0"/>
          </a:p>
          <a:p>
            <a:r>
              <a:rPr lang="en-US" sz="2800" dirty="0"/>
              <a:t>Nate: </a:t>
            </a:r>
            <a:r>
              <a:rPr lang="en-US" sz="2800" dirty="0" smtClean="0"/>
              <a:t>…should be </a:t>
            </a:r>
            <a:r>
              <a:rPr lang="en-US" sz="2800" u="sng" dirty="0" smtClean="0"/>
              <a:t>thought provoking </a:t>
            </a:r>
            <a:r>
              <a:rPr lang="en-US" sz="2800" dirty="0" smtClean="0"/>
              <a:t>and related to the content of the next lecture...</a:t>
            </a:r>
            <a:endParaRPr lang="en-US" sz="2800" dirty="0"/>
          </a:p>
        </p:txBody>
      </p:sp>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smtClean="0"/>
              <a:t>New Faculty Workshop</a:t>
            </a:r>
            <a:endParaRPr lang="en-US">
              <a:solidFill>
                <a:schemeClr val="tx1"/>
              </a:solidFill>
              <a:effectLst/>
            </a:endParaRPr>
          </a:p>
        </p:txBody>
      </p:sp>
    </p:spTree>
    <p:extLst>
      <p:ext uri="{BB962C8B-B14F-4D97-AF65-F5344CB8AC3E}">
        <p14:creationId xmlns:p14="http://schemas.microsoft.com/office/powerpoint/2010/main" xmlns="" val="273802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archive of Warmup exercises</a:t>
            </a:r>
            <a:endParaRPr lang="en-US" dirty="0"/>
          </a:p>
        </p:txBody>
      </p:sp>
      <p:sp>
        <p:nvSpPr>
          <p:cNvPr id="3" name="Content Placeholder 2"/>
          <p:cNvSpPr>
            <a:spLocks noGrp="1"/>
          </p:cNvSpPr>
          <p:nvPr>
            <p:ph idx="1"/>
          </p:nvPr>
        </p:nvSpPr>
        <p:spPr>
          <a:xfrm>
            <a:off x="685800" y="990600"/>
            <a:ext cx="7772400" cy="4876800"/>
          </a:xfrm>
        </p:spPr>
        <p:txBody>
          <a:bodyPr/>
          <a:lstStyle/>
          <a:p>
            <a:pPr marL="0" indent="0">
              <a:buNone/>
            </a:pPr>
            <a:r>
              <a:rPr lang="fr-FR" dirty="0">
                <a:hlinkClick r:id="rId2"/>
              </a:rPr>
              <a:t>http://webphysics.iupui.edu/warmup/</a:t>
            </a:r>
            <a:r>
              <a:rPr lang="fr-FR" dirty="0" smtClean="0">
                <a:hlinkClick r:id="rId2"/>
              </a:rPr>
              <a:t>physics_archive.html</a:t>
            </a:r>
            <a:endParaRPr lang="fr-FR" dirty="0"/>
          </a:p>
          <a:p>
            <a:r>
              <a:rPr lang="fr-FR" sz="2800" dirty="0" err="1" smtClean="0"/>
              <a:t>Introductory</a:t>
            </a:r>
            <a:r>
              <a:rPr lang="fr-FR" sz="2800" dirty="0" smtClean="0"/>
              <a:t> </a:t>
            </a:r>
            <a:r>
              <a:rPr lang="fr-FR" sz="2800" dirty="0" err="1" smtClean="0"/>
              <a:t>physics</a:t>
            </a:r>
            <a:r>
              <a:rPr lang="fr-FR" sz="2800" dirty="0" smtClean="0"/>
              <a:t> (2 </a:t>
            </a:r>
            <a:r>
              <a:rPr lang="fr-FR" sz="2800" dirty="0" err="1" smtClean="0"/>
              <a:t>semester</a:t>
            </a:r>
            <a:r>
              <a:rPr lang="fr-FR" sz="2800" dirty="0" smtClean="0"/>
              <a:t> </a:t>
            </a:r>
            <a:r>
              <a:rPr lang="fr-FR" sz="2800" dirty="0" err="1" smtClean="0"/>
              <a:t>sequence</a:t>
            </a:r>
            <a:r>
              <a:rPr lang="fr-FR" sz="2800" dirty="0" smtClean="0"/>
              <a:t>)</a:t>
            </a:r>
          </a:p>
          <a:p>
            <a:r>
              <a:rPr lang="fr-FR" sz="2800" dirty="0" err="1" smtClean="0"/>
              <a:t>Statistical</a:t>
            </a:r>
            <a:r>
              <a:rPr lang="fr-FR" sz="2800" dirty="0" smtClean="0"/>
              <a:t>/Thermal </a:t>
            </a:r>
            <a:r>
              <a:rPr lang="fr-FR" sz="2800" dirty="0" err="1" smtClean="0"/>
              <a:t>Physics</a:t>
            </a:r>
            <a:r>
              <a:rPr lang="fr-FR" sz="2800" dirty="0" smtClean="0"/>
              <a:t> (2 sets)</a:t>
            </a:r>
          </a:p>
          <a:p>
            <a:r>
              <a:rPr lang="en-US" sz="2800" dirty="0" smtClean="0"/>
              <a:t>Intermediate Mechanics (2 sets)</a:t>
            </a:r>
          </a:p>
          <a:p>
            <a:r>
              <a:rPr lang="en-US" sz="2800" dirty="0" smtClean="0"/>
              <a:t>Modern Physics, Quantum Mechanics</a:t>
            </a:r>
          </a:p>
          <a:p>
            <a:r>
              <a:rPr lang="en-US" sz="2800" dirty="0" smtClean="0"/>
              <a:t>Intermediate E&amp;M (2 semester sequence)</a:t>
            </a:r>
          </a:p>
          <a:p>
            <a:r>
              <a:rPr lang="en-US" sz="2800" dirty="0" smtClean="0"/>
              <a:t>Mathematical Methods</a:t>
            </a:r>
          </a:p>
          <a:p>
            <a:r>
              <a:rPr lang="en-US" sz="2800" dirty="0" smtClean="0"/>
              <a:t>Optics, Intro Astronomy</a:t>
            </a:r>
          </a:p>
          <a:p>
            <a:r>
              <a:rPr lang="en-US" sz="2800" dirty="0" smtClean="0">
                <a:solidFill>
                  <a:srgbClr val="FF0000"/>
                </a:solidFill>
              </a:rPr>
              <a:t>Needed: Condensed matter, other specialties…</a:t>
            </a:r>
          </a:p>
        </p:txBody>
      </p:sp>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smtClean="0"/>
              <a:t>New Faculty Workshop</a:t>
            </a:r>
            <a:endParaRPr lang="en-US">
              <a:solidFill>
                <a:schemeClr val="tx1"/>
              </a:solidFill>
              <a:effectLst/>
            </a:endParaRPr>
          </a:p>
        </p:txBody>
      </p:sp>
    </p:spTree>
    <p:extLst>
      <p:ext uri="{BB962C8B-B14F-4D97-AF65-F5344CB8AC3E}">
        <p14:creationId xmlns:p14="http://schemas.microsoft.com/office/powerpoint/2010/main" xmlns="" val="2377168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dirty="0"/>
              <a:t>New Faculty Workshop</a:t>
            </a:r>
            <a:endParaRPr lang="en-US" dirty="0">
              <a:solidFill>
                <a:schemeClr val="tx1"/>
              </a:solidFill>
              <a:effectLst/>
            </a:endParaRPr>
          </a:p>
        </p:txBody>
      </p:sp>
      <p:sp>
        <p:nvSpPr>
          <p:cNvPr id="87042" name="Rectangle 2"/>
          <p:cNvSpPr>
            <a:spLocks noGrp="1" noChangeArrowheads="1"/>
          </p:cNvSpPr>
          <p:nvPr>
            <p:ph type="title"/>
          </p:nvPr>
        </p:nvSpPr>
        <p:spPr>
          <a:xfrm>
            <a:off x="685800" y="152400"/>
            <a:ext cx="7772400" cy="533400"/>
          </a:xfrm>
        </p:spPr>
        <p:txBody>
          <a:bodyPr/>
          <a:lstStyle/>
          <a:p>
            <a:r>
              <a:rPr lang="en-US" dirty="0"/>
              <a:t>A few of your comments</a:t>
            </a:r>
          </a:p>
        </p:txBody>
      </p:sp>
      <p:sp>
        <p:nvSpPr>
          <p:cNvPr id="87043" name="Rectangle 3"/>
          <p:cNvSpPr>
            <a:spLocks noGrp="1" noChangeArrowheads="1"/>
          </p:cNvSpPr>
          <p:nvPr>
            <p:ph type="body" idx="1"/>
          </p:nvPr>
        </p:nvSpPr>
        <p:spPr>
          <a:xfrm>
            <a:off x="76200" y="838200"/>
            <a:ext cx="8839200" cy="5181600"/>
          </a:xfrm>
        </p:spPr>
        <p:txBody>
          <a:bodyPr/>
          <a:lstStyle/>
          <a:p>
            <a:r>
              <a:rPr lang="en-US" sz="3000" dirty="0" smtClean="0"/>
              <a:t>   : </a:t>
            </a:r>
            <a:r>
              <a:rPr lang="en-US" sz="3000" dirty="0"/>
              <a:t>Spend time on various </a:t>
            </a:r>
            <a:r>
              <a:rPr lang="en-US" sz="3000" u="sng" dirty="0"/>
              <a:t>examples of questions </a:t>
            </a:r>
            <a:r>
              <a:rPr lang="en-US" sz="3000" dirty="0"/>
              <a:t>and mostly on the </a:t>
            </a:r>
            <a:r>
              <a:rPr lang="en-US" sz="3000" u="sng" dirty="0"/>
              <a:t>common implementations </a:t>
            </a:r>
            <a:r>
              <a:rPr lang="en-US" sz="3000" dirty="0"/>
              <a:t>of this technique in </a:t>
            </a:r>
            <a:r>
              <a:rPr lang="en-US" sz="3000" dirty="0" smtClean="0"/>
              <a:t>classroom...</a:t>
            </a:r>
          </a:p>
          <a:p>
            <a:r>
              <a:rPr lang="en-US" sz="3000" dirty="0" smtClean="0"/>
              <a:t>Walter</a:t>
            </a:r>
            <a:r>
              <a:rPr lang="en-US" sz="3000" dirty="0"/>
              <a:t>:--</a:t>
            </a:r>
            <a:r>
              <a:rPr lang="en-US" sz="3000" u="sng" dirty="0"/>
              <a:t>implementation details</a:t>
            </a:r>
            <a:r>
              <a:rPr lang="en-US" sz="3000" dirty="0"/>
              <a:t>: how do I put the nuts and bolts together to apply this to a class like mine?</a:t>
            </a:r>
            <a:endParaRPr lang="en-US" sz="3000" dirty="0" smtClean="0"/>
          </a:p>
          <a:p>
            <a:r>
              <a:rPr lang="en-US" sz="3000" dirty="0"/>
              <a:t>Francisco</a:t>
            </a:r>
            <a:r>
              <a:rPr lang="en-US" sz="3000" dirty="0" smtClean="0"/>
              <a:t>: The </a:t>
            </a:r>
            <a:r>
              <a:rPr lang="en-US" sz="3000" dirty="0"/>
              <a:t>biggest question I have is how to </a:t>
            </a:r>
            <a:r>
              <a:rPr lang="en-US" sz="3000" u="sng" dirty="0"/>
              <a:t>get student buy-</a:t>
            </a:r>
            <a:r>
              <a:rPr lang="en-US" sz="3000" u="sng" dirty="0" smtClean="0"/>
              <a:t>in…</a:t>
            </a:r>
          </a:p>
          <a:p>
            <a:r>
              <a:rPr lang="en-US" sz="3000" dirty="0" smtClean="0"/>
              <a:t>Neenah</a:t>
            </a:r>
            <a:r>
              <a:rPr lang="en-US" sz="3000" dirty="0"/>
              <a:t>: …</a:t>
            </a:r>
            <a:r>
              <a:rPr lang="en-US" sz="3000" u="sng" dirty="0"/>
              <a:t>Specific examples </a:t>
            </a:r>
            <a:r>
              <a:rPr lang="en-US" sz="3000" dirty="0"/>
              <a:t>of what the questions should look like, and what we can do to enforce/</a:t>
            </a:r>
            <a:r>
              <a:rPr lang="en-US" sz="3000" u="sng" dirty="0"/>
              <a:t>encourage participation</a:t>
            </a:r>
            <a:r>
              <a:rPr lang="en-US" sz="3000" dirty="0" smtClean="0"/>
              <a:t>…</a:t>
            </a:r>
            <a:endParaRPr lang="en-US" sz="3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drive</a:t>
            </a:r>
            <a:endParaRPr lang="en-US" dirty="0"/>
          </a:p>
        </p:txBody>
      </p:sp>
      <p:sp>
        <p:nvSpPr>
          <p:cNvPr id="3" name="Content Placeholder 2"/>
          <p:cNvSpPr>
            <a:spLocks noGrp="1"/>
          </p:cNvSpPr>
          <p:nvPr>
            <p:ph idx="1"/>
          </p:nvPr>
        </p:nvSpPr>
        <p:spPr/>
        <p:txBody>
          <a:bodyPr/>
          <a:lstStyle/>
          <a:p>
            <a:endParaRPr lang="en-US" dirty="0" smtClean="0"/>
          </a:p>
          <a:p>
            <a:r>
              <a:rPr lang="en-US" dirty="0" smtClean="0"/>
              <a:t>Write one </a:t>
            </a:r>
            <a:r>
              <a:rPr lang="en-US" dirty="0" err="1" smtClean="0"/>
              <a:t>warmup</a:t>
            </a:r>
            <a:r>
              <a:rPr lang="en-US" dirty="0" smtClean="0"/>
              <a:t> question you can use.</a:t>
            </a:r>
          </a:p>
          <a:p>
            <a:r>
              <a:rPr lang="en-US" dirty="0" smtClean="0"/>
              <a:t>Target the course you will likely teach next</a:t>
            </a:r>
          </a:p>
          <a:p>
            <a:r>
              <a:rPr lang="en-US" dirty="0" smtClean="0"/>
              <a:t>You have three minutes, go!</a:t>
            </a:r>
            <a:endParaRPr lang="en-US" dirty="0"/>
          </a:p>
        </p:txBody>
      </p:sp>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smtClean="0"/>
              <a:t>New Faculty Workshop</a:t>
            </a:r>
            <a:endParaRPr lang="en-US">
              <a:solidFill>
                <a:schemeClr val="tx1"/>
              </a:solidFill>
              <a:effectLst/>
            </a:endParaRPr>
          </a:p>
        </p:txBody>
      </p:sp>
    </p:spTree>
    <p:extLst>
      <p:ext uri="{BB962C8B-B14F-4D97-AF65-F5344CB8AC3E}">
        <p14:creationId xmlns:p14="http://schemas.microsoft.com/office/powerpoint/2010/main" xmlns="" val="1166001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6"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24578" name="Rectangle 2"/>
          <p:cNvSpPr>
            <a:spLocks noGrp="1" noChangeArrowheads="1"/>
          </p:cNvSpPr>
          <p:nvPr>
            <p:ph type="title"/>
          </p:nvPr>
        </p:nvSpPr>
        <p:spPr>
          <a:xfrm>
            <a:off x="381000" y="457200"/>
            <a:ext cx="8534400" cy="609600"/>
          </a:xfrm>
        </p:spPr>
        <p:txBody>
          <a:bodyPr/>
          <a:lstStyle/>
          <a:p>
            <a:r>
              <a:rPr lang="en-US" sz="3600"/>
              <a:t>Choosing and using student responses</a:t>
            </a:r>
            <a:endParaRPr lang="en-US"/>
          </a:p>
        </p:txBody>
      </p:sp>
      <p:sp>
        <p:nvSpPr>
          <p:cNvPr id="24580" name="Rectangle 4"/>
          <p:cNvSpPr>
            <a:spLocks noGrp="1" noChangeArrowheads="1"/>
          </p:cNvSpPr>
          <p:nvPr>
            <p:ph type="body" idx="1"/>
          </p:nvPr>
        </p:nvSpPr>
        <p:spPr>
          <a:xfrm>
            <a:off x="457200" y="1066800"/>
            <a:ext cx="8305800" cy="4953000"/>
          </a:xfrm>
          <a:noFill/>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r>
              <a:rPr lang="en-US" dirty="0"/>
              <a:t>Always say something </a:t>
            </a:r>
            <a:r>
              <a:rPr lang="en-US" dirty="0" smtClean="0"/>
              <a:t>positive</a:t>
            </a:r>
            <a:endParaRPr lang="en-US" dirty="0"/>
          </a:p>
          <a:p>
            <a:pPr lvl="1"/>
            <a:r>
              <a:rPr lang="en-US" dirty="0"/>
              <a:t>This is true, but what if something else occurs simultaneously…</a:t>
            </a:r>
          </a:p>
          <a:p>
            <a:pPr lvl="1"/>
            <a:r>
              <a:rPr lang="en-US" dirty="0"/>
              <a:t>This makes sense, but something is missing…</a:t>
            </a:r>
          </a:p>
          <a:p>
            <a:pPr lvl="1"/>
            <a:r>
              <a:rPr lang="en-US" dirty="0"/>
              <a:t>This is a great response… how would we know how much heat to add</a:t>
            </a:r>
            <a:r>
              <a:rPr lang="en-US" dirty="0" smtClean="0"/>
              <a:t>?</a:t>
            </a:r>
          </a:p>
          <a:p>
            <a:pPr lvl="1"/>
            <a:r>
              <a:rPr lang="en-US" dirty="0">
                <a:latin typeface="Times New Roman" charset="0"/>
              </a:rPr>
              <a:t>This is correct, but the reasoning </a:t>
            </a:r>
            <a:r>
              <a:rPr lang="en-US" dirty="0" smtClean="0">
                <a:latin typeface="Times New Roman" charset="0"/>
              </a:rPr>
              <a:t>isn’t </a:t>
            </a:r>
            <a:r>
              <a:rPr lang="en-US" dirty="0">
                <a:latin typeface="Times New Roman" charset="0"/>
              </a:rPr>
              <a:t>quite right…</a:t>
            </a:r>
            <a:endParaRPr lang="en-US" dirty="0"/>
          </a:p>
          <a:p>
            <a:pPr lvl="1"/>
            <a:r>
              <a:rPr lang="en-US" dirty="0">
                <a:latin typeface="Times New Roman" charset="0"/>
              </a:rPr>
              <a:t>This has a great beginning, but more could be added…</a:t>
            </a:r>
          </a:p>
          <a:p>
            <a:pPr marL="457200" lvl="1" indent="0">
              <a:buNone/>
            </a:pPr>
            <a:endParaRPr lang="en-US" sz="2000" dirty="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6"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24578" name="Rectangle 2"/>
          <p:cNvSpPr>
            <a:spLocks noGrp="1" noChangeArrowheads="1"/>
          </p:cNvSpPr>
          <p:nvPr>
            <p:ph type="title"/>
          </p:nvPr>
        </p:nvSpPr>
        <p:spPr>
          <a:xfrm>
            <a:off x="381000" y="457200"/>
            <a:ext cx="8534400" cy="609600"/>
          </a:xfrm>
        </p:spPr>
        <p:txBody>
          <a:bodyPr/>
          <a:lstStyle/>
          <a:p>
            <a:r>
              <a:rPr lang="en-US" sz="3600"/>
              <a:t>Choosing and using student responses</a:t>
            </a:r>
            <a:endParaRPr lang="en-US"/>
          </a:p>
        </p:txBody>
      </p:sp>
      <p:sp>
        <p:nvSpPr>
          <p:cNvPr id="24580" name="Rectangle 4"/>
          <p:cNvSpPr>
            <a:spLocks noGrp="1" noChangeArrowheads="1"/>
          </p:cNvSpPr>
          <p:nvPr>
            <p:ph type="body" idx="1"/>
          </p:nvPr>
        </p:nvSpPr>
        <p:spPr>
          <a:xfrm>
            <a:off x="457200" y="1295400"/>
            <a:ext cx="8305800" cy="4724400"/>
          </a:xfrm>
          <a:noFill/>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r>
              <a:rPr lang="en-US" dirty="0" smtClean="0"/>
              <a:t>Peer Instruction/Think-Pair-Share</a:t>
            </a:r>
          </a:p>
          <a:p>
            <a:pPr lvl="1"/>
            <a:r>
              <a:rPr lang="en-US" dirty="0" smtClean="0"/>
              <a:t>Question 3 on the last </a:t>
            </a:r>
            <a:r>
              <a:rPr lang="en-US" dirty="0" err="1" smtClean="0"/>
              <a:t>warmup</a:t>
            </a:r>
            <a:r>
              <a:rPr lang="en-US" dirty="0" smtClean="0"/>
              <a:t> was pretty tough. Now that we’ve talked about it, let’s do it again with clickers (or cards!)</a:t>
            </a:r>
          </a:p>
          <a:p>
            <a:pPr lvl="1"/>
            <a:r>
              <a:rPr lang="en-US" dirty="0" smtClean="0"/>
              <a:t>Here’s a clicker question based on the </a:t>
            </a:r>
            <a:r>
              <a:rPr lang="en-US" dirty="0" err="1"/>
              <a:t>w</a:t>
            </a:r>
            <a:r>
              <a:rPr lang="en-US" dirty="0" err="1" smtClean="0"/>
              <a:t>armup</a:t>
            </a:r>
            <a:endParaRPr lang="en-US" dirty="0"/>
          </a:p>
          <a:p>
            <a:pPr lvl="1"/>
            <a:r>
              <a:rPr lang="en-US" dirty="0" smtClean="0"/>
              <a:t>Here are three answers to last night’s </a:t>
            </a:r>
            <a:r>
              <a:rPr lang="en-US" dirty="0" err="1" smtClean="0"/>
              <a:t>warmup</a:t>
            </a:r>
            <a:r>
              <a:rPr lang="en-US" dirty="0" smtClean="0"/>
              <a:t>, which is the best?</a:t>
            </a:r>
          </a:p>
          <a:p>
            <a:pPr lvl="1"/>
            <a:endParaRPr lang="en-US" dirty="0"/>
          </a:p>
          <a:p>
            <a:pPr marL="457200" lvl="1" indent="0">
              <a:buNone/>
            </a:pPr>
            <a:endParaRPr lang="en-US" sz="2000" dirty="0">
              <a:latin typeface="Arial" charset="0"/>
            </a:endParaRPr>
          </a:p>
        </p:txBody>
      </p:sp>
    </p:spTree>
    <p:extLst>
      <p:ext uri="{BB962C8B-B14F-4D97-AF65-F5344CB8AC3E}">
        <p14:creationId xmlns:p14="http://schemas.microsoft.com/office/powerpoint/2010/main" xmlns="" val="3224003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73730" name="Rectangle 2"/>
          <p:cNvSpPr>
            <a:spLocks noGrp="1" noChangeArrowheads="1"/>
          </p:cNvSpPr>
          <p:nvPr>
            <p:ph type="title"/>
          </p:nvPr>
        </p:nvSpPr>
        <p:spPr/>
        <p:txBody>
          <a:bodyPr/>
          <a:lstStyle/>
          <a:p>
            <a:r>
              <a:rPr lang="en-US"/>
              <a:t>Tips and Pitfalls</a:t>
            </a:r>
          </a:p>
        </p:txBody>
      </p:sp>
      <p:sp>
        <p:nvSpPr>
          <p:cNvPr id="73731" name="Rectangle 3"/>
          <p:cNvSpPr>
            <a:spLocks noGrp="1" noChangeArrowheads="1"/>
          </p:cNvSpPr>
          <p:nvPr>
            <p:ph type="body" idx="1"/>
          </p:nvPr>
        </p:nvSpPr>
        <p:spPr>
          <a:xfrm>
            <a:off x="685800" y="1219200"/>
            <a:ext cx="8001000" cy="4876800"/>
          </a:xfrm>
        </p:spPr>
        <p:txBody>
          <a:bodyPr/>
          <a:lstStyle/>
          <a:p>
            <a:pPr>
              <a:lnSpc>
                <a:spcPct val="90000"/>
              </a:lnSpc>
            </a:pPr>
            <a:r>
              <a:rPr lang="en-US" sz="2800" dirty="0"/>
              <a:t>Explain methods and purpose on first day</a:t>
            </a:r>
          </a:p>
          <a:p>
            <a:pPr>
              <a:lnSpc>
                <a:spcPct val="90000"/>
              </a:lnSpc>
            </a:pPr>
            <a:r>
              <a:rPr lang="en-US" sz="2800" dirty="0"/>
              <a:t>No need to review all responses before </a:t>
            </a:r>
            <a:r>
              <a:rPr lang="en-US" sz="2800" dirty="0" smtClean="0"/>
              <a:t>class: </a:t>
            </a:r>
            <a:r>
              <a:rPr lang="en-US" sz="2800" dirty="0"/>
              <a:t>sample for </a:t>
            </a:r>
            <a:r>
              <a:rPr lang="ja-JP" altLang="en-US" sz="2800" dirty="0"/>
              <a:t>“</a:t>
            </a:r>
            <a:r>
              <a:rPr lang="en-US" sz="2800" dirty="0"/>
              <a:t>useful</a:t>
            </a:r>
            <a:r>
              <a:rPr lang="ja-JP" altLang="en-US" sz="2800" dirty="0"/>
              <a:t>”</a:t>
            </a:r>
            <a:r>
              <a:rPr lang="en-US" sz="2800" dirty="0"/>
              <a:t> quotes, grade later</a:t>
            </a:r>
          </a:p>
          <a:p>
            <a:pPr>
              <a:lnSpc>
                <a:spcPct val="90000"/>
              </a:lnSpc>
            </a:pPr>
            <a:r>
              <a:rPr lang="en-US" sz="2800" dirty="0"/>
              <a:t>Focus on students strengths, too, not just misconceptions and other problems.</a:t>
            </a:r>
          </a:p>
          <a:p>
            <a:pPr>
              <a:lnSpc>
                <a:spcPct val="90000"/>
              </a:lnSpc>
            </a:pPr>
            <a:r>
              <a:rPr lang="en-US" sz="2800" dirty="0"/>
              <a:t>Use answers from many students: not favorites.</a:t>
            </a:r>
          </a:p>
          <a:p>
            <a:pPr>
              <a:lnSpc>
                <a:spcPct val="90000"/>
              </a:lnSpc>
            </a:pPr>
            <a:r>
              <a:rPr lang="en-US" sz="2800" dirty="0"/>
              <a:t>Do not </a:t>
            </a:r>
            <a:r>
              <a:rPr lang="ja-JP" altLang="en-US" sz="2800" dirty="0"/>
              <a:t>“</a:t>
            </a:r>
            <a:r>
              <a:rPr lang="en-US" sz="2800" dirty="0"/>
              <a:t>isolate</a:t>
            </a:r>
            <a:r>
              <a:rPr lang="ja-JP" altLang="en-US" sz="2800" dirty="0"/>
              <a:t>”</a:t>
            </a:r>
            <a:r>
              <a:rPr lang="en-US" sz="2800" dirty="0"/>
              <a:t> w</a:t>
            </a:r>
            <a:r>
              <a:rPr lang="en-US" sz="2800" dirty="0" smtClean="0"/>
              <a:t>armups – use throughout session</a:t>
            </a:r>
            <a:endParaRPr lang="en-US" sz="2800" dirty="0"/>
          </a:p>
          <a:p>
            <a:pPr>
              <a:lnSpc>
                <a:spcPct val="90000"/>
              </a:lnSpc>
            </a:pPr>
            <a:r>
              <a:rPr lang="en-US" sz="2800" dirty="0"/>
              <a:t>Must be routine. </a:t>
            </a:r>
            <a:r>
              <a:rPr lang="en-US" sz="2800" dirty="0" smtClean="0"/>
              <a:t>Don’t </a:t>
            </a:r>
            <a:r>
              <a:rPr lang="en-US" sz="2800" dirty="0"/>
              <a:t>start/stop </a:t>
            </a:r>
            <a:r>
              <a:rPr lang="en-US" sz="2800" dirty="0" smtClean="0"/>
              <a:t>mid-semester</a:t>
            </a:r>
            <a:endParaRPr lang="en-US" sz="2800" dirty="0"/>
          </a:p>
          <a:p>
            <a:pPr>
              <a:lnSpc>
                <a:spcPct val="90000"/>
              </a:lnSpc>
            </a:pPr>
            <a:r>
              <a:rPr lang="en-US" sz="2800" dirty="0"/>
              <a:t>Upper level students can handle more </a:t>
            </a:r>
            <a:r>
              <a:rPr lang="ja-JP" altLang="en-US" sz="2800" dirty="0"/>
              <a:t>“</a:t>
            </a:r>
            <a:r>
              <a:rPr lang="en-US" sz="2800" dirty="0"/>
              <a:t>exploratory</a:t>
            </a:r>
            <a:r>
              <a:rPr lang="ja-JP" altLang="en-US" sz="2800" dirty="0"/>
              <a:t>”</a:t>
            </a:r>
            <a:r>
              <a:rPr lang="en-US" sz="2800" dirty="0"/>
              <a:t> questions, connections to </a:t>
            </a:r>
            <a:r>
              <a:rPr lang="en-US" sz="2800" dirty="0" smtClean="0"/>
              <a:t>prerequisites</a:t>
            </a:r>
          </a:p>
          <a:p>
            <a:pPr>
              <a:lnSpc>
                <a:spcPct val="90000"/>
              </a:lnSpc>
            </a:pPr>
            <a:r>
              <a:rPr lang="en-US" sz="2800" dirty="0" smtClean="0"/>
              <a:t>Faculty cedes some control!</a:t>
            </a:r>
            <a:endParaRPr lang="en-US" sz="2800" dirty="0"/>
          </a:p>
          <a:p>
            <a:pPr>
              <a:lnSpc>
                <a:spcPct val="90000"/>
              </a:lnSpc>
            </a:pPr>
            <a:endParaRPr lang="en-US" sz="2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17410" name="Rectangle 2"/>
          <p:cNvSpPr>
            <a:spLocks noGrp="1" noChangeArrowheads="1"/>
          </p:cNvSpPr>
          <p:nvPr>
            <p:ph type="title"/>
          </p:nvPr>
        </p:nvSpPr>
        <p:spPr/>
        <p:txBody>
          <a:bodyPr/>
          <a:lstStyle/>
          <a:p>
            <a:r>
              <a:rPr lang="en-US"/>
              <a:t>Results</a:t>
            </a:r>
          </a:p>
        </p:txBody>
      </p:sp>
      <p:sp>
        <p:nvSpPr>
          <p:cNvPr id="17412" name="Rectangle 4"/>
          <p:cNvSpPr>
            <a:spLocks noChangeArrowheads="1"/>
          </p:cNvSpPr>
          <p:nvPr/>
        </p:nvSpPr>
        <p:spPr bwMode="auto">
          <a:xfrm>
            <a:off x="685800" y="1295400"/>
            <a:ext cx="7772400" cy="449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342900" indent="-342900" eaLnBrk="1" hangingPunct="1">
              <a:spcBef>
                <a:spcPct val="20000"/>
              </a:spcBef>
              <a:buFontTx/>
              <a:buChar char="•"/>
            </a:pPr>
            <a:r>
              <a:rPr lang="en-US" sz="3200">
                <a:solidFill>
                  <a:srgbClr val="E0DF02"/>
                </a:solidFill>
                <a:effectLst>
                  <a:outerShdw blurRad="38100" dist="38100" dir="2700000" algn="tl">
                    <a:srgbClr val="000000"/>
                  </a:outerShdw>
                </a:effectLst>
                <a:latin typeface="Times New Roman" charset="0"/>
              </a:rPr>
              <a:t>Students better prepared for class</a:t>
            </a:r>
          </a:p>
          <a:p>
            <a:pPr marL="742950" lvl="1" indent="-285750" eaLnBrk="1" hangingPunct="1">
              <a:spcBef>
                <a:spcPct val="20000"/>
              </a:spcBef>
              <a:buFontTx/>
              <a:buChar char="–"/>
            </a:pPr>
            <a:r>
              <a:rPr lang="en-US" sz="2800">
                <a:solidFill>
                  <a:srgbClr val="2FBD05"/>
                </a:solidFill>
                <a:effectLst>
                  <a:outerShdw blurRad="38100" dist="38100" dir="2700000" algn="tl">
                    <a:srgbClr val="000000"/>
                  </a:outerShdw>
                </a:effectLst>
                <a:latin typeface="Times New Roman" charset="0"/>
              </a:rPr>
              <a:t>Familiar with jargon</a:t>
            </a:r>
          </a:p>
          <a:p>
            <a:pPr marL="742950" lvl="1" indent="-285750" eaLnBrk="1" hangingPunct="1">
              <a:spcBef>
                <a:spcPct val="20000"/>
              </a:spcBef>
              <a:buFontTx/>
              <a:buChar char="–"/>
            </a:pPr>
            <a:r>
              <a:rPr lang="en-US" sz="2800">
                <a:solidFill>
                  <a:srgbClr val="2FBD05"/>
                </a:solidFill>
                <a:effectLst>
                  <a:outerShdw blurRad="38100" dist="38100" dir="2700000" algn="tl">
                    <a:srgbClr val="000000"/>
                  </a:outerShdw>
                </a:effectLst>
                <a:latin typeface="Times New Roman" charset="0"/>
              </a:rPr>
              <a:t>Given thought to ideas</a:t>
            </a:r>
          </a:p>
          <a:p>
            <a:pPr marL="342900" indent="-342900" eaLnBrk="1" hangingPunct="1">
              <a:spcBef>
                <a:spcPct val="20000"/>
              </a:spcBef>
              <a:buFontTx/>
              <a:buChar char="•"/>
            </a:pPr>
            <a:r>
              <a:rPr lang="en-US" sz="3200">
                <a:solidFill>
                  <a:srgbClr val="E0DF02"/>
                </a:solidFill>
                <a:effectLst>
                  <a:outerShdw blurRad="38100" dist="38100" dir="2700000" algn="tl">
                    <a:srgbClr val="000000"/>
                  </a:outerShdw>
                </a:effectLst>
                <a:latin typeface="Times New Roman" charset="0"/>
              </a:rPr>
              <a:t>Faculty better prepared for students</a:t>
            </a:r>
          </a:p>
          <a:p>
            <a:pPr marL="742950" lvl="1" indent="-285750" eaLnBrk="1" hangingPunct="1">
              <a:spcBef>
                <a:spcPct val="20000"/>
              </a:spcBef>
              <a:buFontTx/>
              <a:buChar char="–"/>
            </a:pPr>
            <a:r>
              <a:rPr lang="en-US" sz="2800">
                <a:solidFill>
                  <a:srgbClr val="2FBD05"/>
                </a:solidFill>
                <a:effectLst>
                  <a:outerShdw blurRad="38100" dist="38100" dir="2700000" algn="tl">
                    <a:srgbClr val="000000"/>
                  </a:outerShdw>
                </a:effectLst>
                <a:latin typeface="Times New Roman" charset="0"/>
              </a:rPr>
              <a:t>Misconceptions identified</a:t>
            </a:r>
          </a:p>
          <a:p>
            <a:pPr marL="742950" lvl="1" indent="-285750" eaLnBrk="1" hangingPunct="1">
              <a:spcBef>
                <a:spcPct val="20000"/>
              </a:spcBef>
              <a:buFontTx/>
              <a:buChar char="–"/>
            </a:pPr>
            <a:r>
              <a:rPr lang="en-US" sz="2800">
                <a:solidFill>
                  <a:srgbClr val="2FBD05"/>
                </a:solidFill>
                <a:effectLst>
                  <a:outerShdw blurRad="38100" dist="38100" dir="2700000" algn="tl">
                    <a:srgbClr val="000000"/>
                  </a:outerShdw>
                </a:effectLst>
                <a:latin typeface="Times New Roman" charset="0"/>
              </a:rPr>
              <a:t>Just in time adjustment to coverage</a:t>
            </a:r>
          </a:p>
          <a:p>
            <a:pPr marL="342900" indent="-342900" eaLnBrk="1" hangingPunct="1">
              <a:spcBef>
                <a:spcPct val="20000"/>
              </a:spcBef>
              <a:buFontTx/>
              <a:buChar char="•"/>
            </a:pPr>
            <a:r>
              <a:rPr lang="en-US" sz="3200">
                <a:solidFill>
                  <a:srgbClr val="E0DF02"/>
                </a:solidFill>
                <a:effectLst>
                  <a:outerShdw blurRad="38100" dist="38100" dir="2700000" algn="tl">
                    <a:srgbClr val="000000"/>
                  </a:outerShdw>
                </a:effectLst>
                <a:latin typeface="Times New Roman" charset="0"/>
              </a:rPr>
              <a:t>Class time spent more productively</a:t>
            </a:r>
          </a:p>
          <a:p>
            <a:pPr marL="742950" lvl="1" indent="-285750" eaLnBrk="1" hangingPunct="1">
              <a:spcBef>
                <a:spcPct val="20000"/>
              </a:spcBef>
              <a:buFontTx/>
              <a:buChar char="–"/>
            </a:pPr>
            <a:r>
              <a:rPr lang="en-US" sz="2800">
                <a:solidFill>
                  <a:srgbClr val="2FBD05"/>
                </a:solidFill>
                <a:effectLst>
                  <a:outerShdw blurRad="38100" dist="38100" dir="2700000" algn="tl">
                    <a:srgbClr val="000000"/>
                  </a:outerShdw>
                </a:effectLst>
                <a:latin typeface="Times New Roman" charset="0"/>
              </a:rPr>
              <a:t>Students interact during class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23554" name="Rectangle 2"/>
          <p:cNvSpPr>
            <a:spLocks noGrp="1" noChangeArrowheads="1"/>
          </p:cNvSpPr>
          <p:nvPr>
            <p:ph type="title"/>
          </p:nvPr>
        </p:nvSpPr>
        <p:spPr/>
        <p:txBody>
          <a:bodyPr/>
          <a:lstStyle/>
          <a:p>
            <a:r>
              <a:rPr lang="en-US"/>
              <a:t>Outline</a:t>
            </a:r>
          </a:p>
        </p:txBody>
      </p:sp>
      <p:sp>
        <p:nvSpPr>
          <p:cNvPr id="23555" name="Rectangle 3"/>
          <p:cNvSpPr>
            <a:spLocks noGrp="1" noChangeArrowheads="1"/>
          </p:cNvSpPr>
          <p:nvPr>
            <p:ph type="body" idx="1"/>
          </p:nvPr>
        </p:nvSpPr>
        <p:spPr/>
        <p:txBody>
          <a:bodyPr/>
          <a:lstStyle/>
          <a:p>
            <a:r>
              <a:rPr lang="en-US" dirty="0" smtClean="0"/>
              <a:t>Introduction </a:t>
            </a:r>
            <a:r>
              <a:rPr lang="en-US" dirty="0">
                <a:sym typeface="Wingdings" charset="0"/>
              </a:rPr>
              <a:t></a:t>
            </a:r>
            <a:endParaRPr lang="en-US" dirty="0"/>
          </a:p>
          <a:p>
            <a:r>
              <a:rPr lang="en-US" dirty="0"/>
              <a:t>Just-in-Time Teaching</a:t>
            </a:r>
          </a:p>
          <a:p>
            <a:pPr lvl="1"/>
            <a:r>
              <a:rPr lang="en-US" dirty="0" smtClean="0"/>
              <a:t>Background </a:t>
            </a:r>
            <a:r>
              <a:rPr lang="en-US" dirty="0">
                <a:sym typeface="Wingdings" charset="0"/>
              </a:rPr>
              <a:t></a:t>
            </a:r>
            <a:endParaRPr lang="en-US" dirty="0"/>
          </a:p>
          <a:p>
            <a:pPr lvl="1"/>
            <a:r>
              <a:rPr lang="en-US" dirty="0"/>
              <a:t>Implementation </a:t>
            </a:r>
            <a:r>
              <a:rPr lang="en-US" dirty="0">
                <a:sym typeface="Wingdings" charset="0"/>
              </a:rPr>
              <a:t></a:t>
            </a:r>
            <a:endParaRPr lang="en-US" dirty="0" smtClean="0"/>
          </a:p>
          <a:p>
            <a:pPr lvl="1"/>
            <a:r>
              <a:rPr lang="en-US" dirty="0"/>
              <a:t>Aside: How to get great student </a:t>
            </a:r>
            <a:r>
              <a:rPr lang="en-US" dirty="0" smtClean="0"/>
              <a:t>evaluations</a:t>
            </a:r>
            <a:endParaRPr lang="en-US" dirty="0"/>
          </a:p>
          <a:p>
            <a:r>
              <a:rPr lang="en-US" dirty="0" smtClean="0">
                <a:sym typeface="Wingdings" charset="0"/>
              </a:rPr>
              <a:t>Getting started</a:t>
            </a:r>
            <a:endParaRPr lang="en-US" dirty="0"/>
          </a:p>
        </p:txBody>
      </p:sp>
    </p:spTree>
    <p:extLst>
      <p:ext uri="{BB962C8B-B14F-4D97-AF65-F5344CB8AC3E}">
        <p14:creationId xmlns:p14="http://schemas.microsoft.com/office/powerpoint/2010/main" xmlns="" val="1587275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dirty="0"/>
              <a:t>New Faculty Workshop</a:t>
            </a:r>
            <a:endParaRPr lang="en-US" dirty="0">
              <a:solidFill>
                <a:schemeClr val="tx1"/>
              </a:solidFill>
              <a:effectLst/>
            </a:endParaRPr>
          </a:p>
        </p:txBody>
      </p:sp>
      <p:sp>
        <p:nvSpPr>
          <p:cNvPr id="22530" name="Rectangle 2"/>
          <p:cNvSpPr>
            <a:spLocks noGrp="1" noChangeArrowheads="1"/>
          </p:cNvSpPr>
          <p:nvPr>
            <p:ph type="title"/>
          </p:nvPr>
        </p:nvSpPr>
        <p:spPr/>
        <p:txBody>
          <a:bodyPr/>
          <a:lstStyle/>
          <a:p>
            <a:r>
              <a:rPr lang="en-US" dirty="0" smtClean="0"/>
              <a:t>How to get great student evaluations</a:t>
            </a:r>
            <a:endParaRPr lang="en-US" dirty="0"/>
          </a:p>
        </p:txBody>
      </p:sp>
      <p:sp>
        <p:nvSpPr>
          <p:cNvPr id="22531" name="Rectangle 3"/>
          <p:cNvSpPr>
            <a:spLocks noGrp="1" noChangeArrowheads="1"/>
          </p:cNvSpPr>
          <p:nvPr>
            <p:ph type="body" idx="1"/>
          </p:nvPr>
        </p:nvSpPr>
        <p:spPr>
          <a:xfrm>
            <a:off x="381000" y="1219200"/>
            <a:ext cx="8458200" cy="4800600"/>
          </a:xfrm>
        </p:spPr>
        <p:txBody>
          <a:bodyPr/>
          <a:lstStyle/>
          <a:p>
            <a:r>
              <a:rPr lang="en-US" dirty="0"/>
              <a:t>First five minutes are critical!</a:t>
            </a:r>
          </a:p>
          <a:p>
            <a:r>
              <a:rPr lang="en-US" dirty="0" smtClean="0"/>
              <a:t>Be a leader—college is hard, and students look to you for motivation, don’t disappoint them.</a:t>
            </a:r>
          </a:p>
          <a:p>
            <a:r>
              <a:rPr lang="en-US" dirty="0" smtClean="0"/>
              <a:t>Build a team—let students know that you and they are working towards a common goal.</a:t>
            </a:r>
          </a:p>
          <a:p>
            <a:r>
              <a:rPr lang="en-US" dirty="0" smtClean="0"/>
              <a:t>Earn trust—take time on the first day of class to explain what you are doing and why.</a:t>
            </a:r>
          </a:p>
          <a:p>
            <a:r>
              <a:rPr lang="en-US" dirty="0" smtClean="0"/>
              <a:t>Hold yourself and your students to high standards—if you work hard, they will too.</a:t>
            </a:r>
            <a:endParaRPr lang="en-US" dirty="0"/>
          </a:p>
        </p:txBody>
      </p:sp>
    </p:spTree>
    <p:extLst>
      <p:ext uri="{BB962C8B-B14F-4D97-AF65-F5344CB8AC3E}">
        <p14:creationId xmlns:p14="http://schemas.microsoft.com/office/powerpoint/2010/main" xmlns="" val="3093141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4"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86018" name="Rectangle 2"/>
          <p:cNvSpPr>
            <a:spLocks noGrp="1" noChangeArrowheads="1"/>
          </p:cNvSpPr>
          <p:nvPr>
            <p:ph type="title"/>
          </p:nvPr>
        </p:nvSpPr>
        <p:spPr>
          <a:xfrm>
            <a:off x="685800" y="609600"/>
            <a:ext cx="7924800" cy="838200"/>
          </a:xfrm>
        </p:spPr>
        <p:txBody>
          <a:bodyPr/>
          <a:lstStyle/>
          <a:p>
            <a:r>
              <a:rPr lang="en-US" dirty="0" smtClean="0"/>
              <a:t>Getting started:</a:t>
            </a:r>
            <a:endParaRPr lang="en-US" dirty="0"/>
          </a:p>
        </p:txBody>
      </p:sp>
      <p:sp>
        <p:nvSpPr>
          <p:cNvPr id="5" name="Rectangle 3"/>
          <p:cNvSpPr txBox="1">
            <a:spLocks noChangeArrowheads="1"/>
          </p:cNvSpPr>
          <p:nvPr/>
        </p:nvSpPr>
        <p:spPr bwMode="auto">
          <a:xfrm>
            <a:off x="457200" y="1600200"/>
            <a:ext cx="8153400" cy="419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E0DF02"/>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rgbClr val="2FBD05"/>
                </a:solidFill>
                <a:effectLst>
                  <a:outerShdw blurRad="38100" dist="38100" dir="2700000" algn="tl">
                    <a:srgbClr val="000000"/>
                  </a:outerShdw>
                </a:effectLst>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b="1" dirty="0" smtClean="0"/>
              <a:t>Use handout to write two more questions</a:t>
            </a:r>
          </a:p>
          <a:p>
            <a:r>
              <a:rPr lang="en-US" b="1" dirty="0" smtClean="0"/>
              <a:t>You have 5 minutes, 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34818" name="Rectangle 2"/>
          <p:cNvSpPr>
            <a:spLocks noGrp="1" noChangeArrowheads="1"/>
          </p:cNvSpPr>
          <p:nvPr>
            <p:ph type="title"/>
          </p:nvPr>
        </p:nvSpPr>
        <p:spPr/>
        <p:txBody>
          <a:bodyPr/>
          <a:lstStyle/>
          <a:p>
            <a:r>
              <a:rPr lang="en-US"/>
              <a:t>Summary</a:t>
            </a:r>
          </a:p>
        </p:txBody>
      </p:sp>
      <p:sp>
        <p:nvSpPr>
          <p:cNvPr id="34819" name="Rectangle 3"/>
          <p:cNvSpPr>
            <a:spLocks noGrp="1" noChangeArrowheads="1"/>
          </p:cNvSpPr>
          <p:nvPr>
            <p:ph type="body" idx="1"/>
          </p:nvPr>
        </p:nvSpPr>
        <p:spPr/>
        <p:txBody>
          <a:bodyPr/>
          <a:lstStyle/>
          <a:p>
            <a:r>
              <a:rPr lang="en-US"/>
              <a:t>JiTT is based on feedback between homework and classroom</a:t>
            </a:r>
          </a:p>
          <a:p>
            <a:r>
              <a:rPr lang="en-US"/>
              <a:t>WarmUp exercise: a pre-class, online reading quiz</a:t>
            </a:r>
          </a:p>
          <a:p>
            <a:r>
              <a:rPr lang="en-US"/>
              <a:t>Improved study habits, retention, content knowledge, morale. </a:t>
            </a:r>
          </a:p>
          <a:p>
            <a:r>
              <a:rPr lang="en-US"/>
              <a:t>Instructor knowledge of student difficulties</a:t>
            </a:r>
          </a:p>
          <a:p>
            <a:r>
              <a:rPr lang="en-US"/>
              <a:t>Easily adopted and adapted</a:t>
            </a:r>
          </a:p>
        </p:txBody>
      </p:sp>
    </p:spTree>
    <p:extLst>
      <p:ext uri="{BB962C8B-B14F-4D97-AF65-F5344CB8AC3E}">
        <p14:creationId xmlns:p14="http://schemas.microsoft.com/office/powerpoint/2010/main" xmlns="" val="2515768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6"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pic>
        <p:nvPicPr>
          <p:cNvPr id="4" name="Picture 3" descr="JiTT wordle.tif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222917"/>
          </a:xfrm>
          <a:prstGeom prst="rect">
            <a:avLst/>
          </a:prstGeom>
        </p:spPr>
      </p:pic>
    </p:spTree>
    <p:extLst>
      <p:ext uri="{BB962C8B-B14F-4D97-AF65-F5344CB8AC3E}">
        <p14:creationId xmlns:p14="http://schemas.microsoft.com/office/powerpoint/2010/main" xmlns="" val="1777891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4098" name="Rectangle 2"/>
          <p:cNvSpPr>
            <a:spLocks noGrp="1" noChangeArrowheads="1"/>
          </p:cNvSpPr>
          <p:nvPr>
            <p:ph type="title"/>
          </p:nvPr>
        </p:nvSpPr>
        <p:spPr/>
        <p:txBody>
          <a:bodyPr/>
          <a:lstStyle/>
          <a:p>
            <a:r>
              <a:rPr lang="en-US"/>
              <a:t>Outline</a:t>
            </a:r>
          </a:p>
        </p:txBody>
      </p:sp>
      <p:sp>
        <p:nvSpPr>
          <p:cNvPr id="4099" name="Rectangle 3"/>
          <p:cNvSpPr>
            <a:spLocks noGrp="1" noChangeArrowheads="1"/>
          </p:cNvSpPr>
          <p:nvPr>
            <p:ph type="body" idx="1"/>
          </p:nvPr>
        </p:nvSpPr>
        <p:spPr/>
        <p:txBody>
          <a:bodyPr/>
          <a:lstStyle/>
          <a:p>
            <a:r>
              <a:rPr lang="en-US" dirty="0" smtClean="0"/>
              <a:t>Introduction</a:t>
            </a:r>
            <a:endParaRPr lang="en-US" dirty="0"/>
          </a:p>
          <a:p>
            <a:r>
              <a:rPr lang="en-US" dirty="0"/>
              <a:t>Just-in-Time Teaching</a:t>
            </a:r>
          </a:p>
          <a:p>
            <a:pPr lvl="1"/>
            <a:r>
              <a:rPr lang="en-US" dirty="0" smtClean="0"/>
              <a:t>Background</a:t>
            </a:r>
          </a:p>
          <a:p>
            <a:pPr lvl="1"/>
            <a:r>
              <a:rPr lang="en-US" dirty="0" smtClean="0"/>
              <a:t>Implementation</a:t>
            </a:r>
          </a:p>
          <a:p>
            <a:pPr lvl="1"/>
            <a:r>
              <a:rPr lang="en-US" dirty="0" smtClean="0"/>
              <a:t>Aside: How to get great student evaluations</a:t>
            </a:r>
            <a:endParaRPr lang="en-US" dirty="0"/>
          </a:p>
          <a:p>
            <a:r>
              <a:rPr lang="en-US" dirty="0" smtClean="0"/>
              <a:t>Getting started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7"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26626" name="Rectangle 2"/>
          <p:cNvSpPr>
            <a:spLocks noGrp="1" noChangeArrowheads="1"/>
          </p:cNvSpPr>
          <p:nvPr>
            <p:ph type="title"/>
          </p:nvPr>
        </p:nvSpPr>
        <p:spPr>
          <a:xfrm>
            <a:off x="838200" y="381000"/>
            <a:ext cx="7772400" cy="762000"/>
          </a:xfrm>
        </p:spPr>
        <p:txBody>
          <a:bodyPr/>
          <a:lstStyle/>
          <a:p>
            <a:r>
              <a:rPr lang="en-US"/>
              <a:t>Chemistry example</a:t>
            </a:r>
          </a:p>
        </p:txBody>
      </p:sp>
      <p:sp>
        <p:nvSpPr>
          <p:cNvPr id="26627" name="Rectangle 3"/>
          <p:cNvSpPr>
            <a:spLocks noGrp="1" noChangeArrowheads="1"/>
          </p:cNvSpPr>
          <p:nvPr>
            <p:ph type="body" idx="1"/>
          </p:nvPr>
        </p:nvSpPr>
        <p:spPr>
          <a:xfrm>
            <a:off x="609600" y="1219200"/>
            <a:ext cx="4800600" cy="2057400"/>
          </a:xfrm>
        </p:spPr>
        <p:txBody>
          <a:bodyPr/>
          <a:lstStyle/>
          <a:p>
            <a:pPr marL="0" indent="0">
              <a:lnSpc>
                <a:spcPct val="90000"/>
              </a:lnSpc>
              <a:buFontTx/>
              <a:buNone/>
            </a:pPr>
            <a:r>
              <a:rPr lang="en-US" sz="2600"/>
              <a:t>This picture depicts matter at the submicroscopic level. Describe what you see and take a guess as to what the identity of the substance is.</a:t>
            </a: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0" y="1219200"/>
            <a:ext cx="3352800" cy="175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6630" name="Rectangle 6"/>
          <p:cNvSpPr>
            <a:spLocks noChangeArrowheads="1"/>
          </p:cNvSpPr>
          <p:nvPr/>
        </p:nvSpPr>
        <p:spPr bwMode="auto">
          <a:xfrm>
            <a:off x="609600" y="3124200"/>
            <a:ext cx="7848600" cy="274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742950" lvl="1" indent="-285750" eaLnBrk="1" hangingPunct="1">
              <a:spcBef>
                <a:spcPct val="20000"/>
              </a:spcBef>
              <a:buFontTx/>
              <a:buChar char="–"/>
            </a:pPr>
            <a:r>
              <a:rPr lang="ja-JP" altLang="en-US">
                <a:solidFill>
                  <a:srgbClr val="2FBD05"/>
                </a:solidFill>
                <a:effectLst>
                  <a:outerShdw blurRad="38100" dist="38100" dir="2700000" algn="tl">
                    <a:srgbClr val="000000"/>
                  </a:outerShdw>
                </a:effectLst>
                <a:latin typeface="Times New Roman" charset="0"/>
              </a:rPr>
              <a:t>“</a:t>
            </a:r>
            <a:r>
              <a:rPr lang="en-US">
                <a:solidFill>
                  <a:srgbClr val="2FBD05"/>
                </a:solidFill>
                <a:effectLst>
                  <a:outerShdw blurRad="38100" dist="38100" dir="2700000" algn="tl">
                    <a:srgbClr val="000000"/>
                  </a:outerShdw>
                </a:effectLst>
                <a:latin typeface="Times New Roman" charset="0"/>
              </a:rPr>
              <a:t>The particles are well spaced out so I would guess the substance to be a gas. The substance is a gas composed of 2 elements that are in an equal ratio.</a:t>
            </a:r>
            <a:r>
              <a:rPr lang="ja-JP" altLang="en-US">
                <a:solidFill>
                  <a:srgbClr val="2FBD05"/>
                </a:solidFill>
                <a:effectLst>
                  <a:outerShdw blurRad="38100" dist="38100" dir="2700000" algn="tl">
                    <a:srgbClr val="000000"/>
                  </a:outerShdw>
                </a:effectLst>
                <a:latin typeface="Times New Roman" charset="0"/>
              </a:rPr>
              <a:t>”</a:t>
            </a:r>
            <a:endParaRPr lang="en-US">
              <a:solidFill>
                <a:srgbClr val="2FBD05"/>
              </a:solidFill>
              <a:effectLst>
                <a:outerShdw blurRad="38100" dist="38100" dir="2700000" algn="tl">
                  <a:srgbClr val="000000"/>
                </a:outerShdw>
              </a:effectLst>
              <a:latin typeface="Times New Roman" charset="0"/>
            </a:endParaRPr>
          </a:p>
          <a:p>
            <a:pPr marL="742950" lvl="1" indent="-285750" eaLnBrk="1" hangingPunct="1">
              <a:spcBef>
                <a:spcPct val="20000"/>
              </a:spcBef>
              <a:buFontTx/>
              <a:buChar char="–"/>
            </a:pPr>
            <a:r>
              <a:rPr lang="ja-JP" altLang="en-US">
                <a:solidFill>
                  <a:srgbClr val="2FBD05"/>
                </a:solidFill>
                <a:effectLst>
                  <a:outerShdw blurRad="38100" dist="38100" dir="2700000" algn="tl">
                    <a:srgbClr val="000000"/>
                  </a:outerShdw>
                </a:effectLst>
                <a:latin typeface="Times New Roman" charset="0"/>
              </a:rPr>
              <a:t>“</a:t>
            </a:r>
            <a:r>
              <a:rPr lang="en-US">
                <a:solidFill>
                  <a:srgbClr val="2FBD05"/>
                </a:solidFill>
                <a:effectLst>
                  <a:outerShdw blurRad="38100" dist="38100" dir="2700000" algn="tl">
                    <a:srgbClr val="000000"/>
                  </a:outerShdw>
                </a:effectLst>
                <a:latin typeface="Times New Roman" charset="0"/>
              </a:rPr>
              <a:t>After reading Chapter 1 in the book I would guess that the substance is water in the form of a solid because the atoms are in order. However, I could be wrong because I think the atoms in a solid might be closer together.</a:t>
            </a:r>
            <a:r>
              <a:rPr lang="ja-JP" altLang="en-US">
                <a:solidFill>
                  <a:srgbClr val="2FBD05"/>
                </a:solidFill>
                <a:effectLst>
                  <a:outerShdw blurRad="38100" dist="38100" dir="2700000" algn="tl">
                    <a:srgbClr val="000000"/>
                  </a:outerShdw>
                </a:effectLst>
                <a:latin typeface="Times New Roman" charset="0"/>
              </a:rPr>
              <a:t>”</a:t>
            </a:r>
            <a:endParaRPr lang="en-US" sz="2800">
              <a:solidFill>
                <a:srgbClr val="2FBD05"/>
              </a:solidFill>
              <a:effectLst>
                <a:outerShdw blurRad="38100" dist="38100" dir="2700000" algn="tl">
                  <a:srgbClr val="000000"/>
                </a:outerShdw>
              </a:effectLst>
              <a:latin typeface="Times New Roman" charset="0"/>
            </a:endParaRPr>
          </a:p>
        </p:txBody>
      </p:sp>
    </p:spTree>
    <p:extLst>
      <p:ext uri="{BB962C8B-B14F-4D97-AF65-F5344CB8AC3E}">
        <p14:creationId xmlns:p14="http://schemas.microsoft.com/office/powerpoint/2010/main" xmlns="" val="1266183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33794" name="Rectangle 2"/>
          <p:cNvSpPr>
            <a:spLocks noGrp="1" noChangeArrowheads="1"/>
          </p:cNvSpPr>
          <p:nvPr>
            <p:ph type="title"/>
          </p:nvPr>
        </p:nvSpPr>
        <p:spPr/>
        <p:txBody>
          <a:bodyPr/>
          <a:lstStyle/>
          <a:p>
            <a:r>
              <a:rPr lang="en-US"/>
              <a:t>Outline</a:t>
            </a:r>
          </a:p>
        </p:txBody>
      </p:sp>
      <p:sp>
        <p:nvSpPr>
          <p:cNvPr id="33795" name="Rectangle 3"/>
          <p:cNvSpPr>
            <a:spLocks noGrp="1" noChangeArrowheads="1"/>
          </p:cNvSpPr>
          <p:nvPr>
            <p:ph type="body" idx="1"/>
          </p:nvPr>
        </p:nvSpPr>
        <p:spPr/>
        <p:txBody>
          <a:bodyPr/>
          <a:lstStyle/>
          <a:p>
            <a:r>
              <a:rPr lang="en-US" dirty="0"/>
              <a:t>The Challenges </a:t>
            </a:r>
            <a:r>
              <a:rPr lang="en-US" dirty="0">
                <a:sym typeface="Wingdings" charset="0"/>
              </a:rPr>
              <a:t></a:t>
            </a:r>
            <a:endParaRPr lang="en-US" dirty="0"/>
          </a:p>
          <a:p>
            <a:r>
              <a:rPr lang="en-US" dirty="0"/>
              <a:t>Just-in-Time Teaching </a:t>
            </a:r>
            <a:r>
              <a:rPr lang="en-US" dirty="0">
                <a:sym typeface="Wingdings" charset="0"/>
              </a:rPr>
              <a:t></a:t>
            </a:r>
            <a:endParaRPr lang="en-US" dirty="0"/>
          </a:p>
          <a:p>
            <a:pPr lvl="1"/>
            <a:r>
              <a:rPr lang="en-US" dirty="0"/>
              <a:t>Background </a:t>
            </a:r>
            <a:r>
              <a:rPr lang="en-US" dirty="0">
                <a:sym typeface="Wingdings" charset="0"/>
              </a:rPr>
              <a:t></a:t>
            </a:r>
            <a:endParaRPr lang="en-US" dirty="0"/>
          </a:p>
          <a:p>
            <a:pPr lvl="1"/>
            <a:r>
              <a:rPr lang="en-US" dirty="0"/>
              <a:t>implementation </a:t>
            </a:r>
            <a:r>
              <a:rPr lang="en-US" dirty="0" smtClean="0">
                <a:sym typeface="Wingdings" charset="0"/>
              </a:rPr>
              <a:t></a:t>
            </a:r>
          </a:p>
          <a:p>
            <a:pPr lvl="1"/>
            <a:r>
              <a:rPr lang="en-US" dirty="0" smtClean="0"/>
              <a:t>Aside</a:t>
            </a:r>
            <a:r>
              <a:rPr lang="en-US" dirty="0"/>
              <a:t>: How to get great student </a:t>
            </a:r>
            <a:r>
              <a:rPr lang="en-US" dirty="0" smtClean="0"/>
              <a:t>evaluations </a:t>
            </a:r>
            <a:r>
              <a:rPr lang="en-US" dirty="0" smtClean="0">
                <a:sym typeface="Wingdings" charset="0"/>
              </a:rPr>
              <a:t></a:t>
            </a:r>
            <a:endParaRPr lang="en-US" dirty="0"/>
          </a:p>
          <a:p>
            <a:r>
              <a:rPr lang="en-US" dirty="0" smtClean="0"/>
              <a:t>Assessment </a:t>
            </a:r>
            <a:r>
              <a:rPr lang="en-US" dirty="0" smtClean="0">
                <a:sym typeface="Wingdings" charset="0"/>
              </a:rPr>
              <a:t></a:t>
            </a:r>
          </a:p>
          <a:p>
            <a:r>
              <a:rPr lang="en-US" dirty="0" smtClean="0">
                <a:sym typeface="Wingdings" charset="0"/>
              </a:rPr>
              <a:t>Getting started</a:t>
            </a:r>
            <a:endParaRPr lang="en-US" dirty="0"/>
          </a:p>
        </p:txBody>
      </p:sp>
    </p:spTree>
    <p:extLst>
      <p:ext uri="{BB962C8B-B14F-4D97-AF65-F5344CB8AC3E}">
        <p14:creationId xmlns:p14="http://schemas.microsoft.com/office/powerpoint/2010/main" xmlns="" val="15406878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42"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28674" name="Rectangle 2"/>
          <p:cNvSpPr>
            <a:spLocks noGrp="1" noChangeArrowheads="1"/>
          </p:cNvSpPr>
          <p:nvPr>
            <p:ph type="title"/>
          </p:nvPr>
        </p:nvSpPr>
        <p:spPr/>
        <p:txBody>
          <a:bodyPr/>
          <a:lstStyle/>
          <a:p>
            <a:r>
              <a:rPr lang="en-US"/>
              <a:t>Study Habits (N=155, biology)</a:t>
            </a:r>
          </a:p>
        </p:txBody>
      </p:sp>
      <p:sp>
        <p:nvSpPr>
          <p:cNvPr id="28675" name="Rectangle 3"/>
          <p:cNvSpPr>
            <a:spLocks noGrp="1" noChangeArrowheads="1"/>
          </p:cNvSpPr>
          <p:nvPr>
            <p:ph type="body" idx="1"/>
          </p:nvPr>
        </p:nvSpPr>
        <p:spPr>
          <a:xfrm>
            <a:off x="685800" y="1219200"/>
            <a:ext cx="7772400" cy="1676400"/>
          </a:xfrm>
        </p:spPr>
        <p:txBody>
          <a:bodyPr/>
          <a:lstStyle/>
          <a:p>
            <a:pPr>
              <a:buFontTx/>
              <a:buNone/>
            </a:pPr>
            <a:r>
              <a:rPr lang="en-US" sz="3000"/>
              <a:t>Q1 Do the WarmUps help you stay caught up?</a:t>
            </a:r>
          </a:p>
          <a:p>
            <a:pPr>
              <a:buFontTx/>
              <a:buNone/>
            </a:pPr>
            <a:r>
              <a:rPr lang="en-US" sz="3000"/>
              <a:t>Q2 Do you </a:t>
            </a:r>
            <a:r>
              <a:rPr lang="ja-JP" altLang="en-US" sz="3000"/>
              <a:t>“</a:t>
            </a:r>
            <a:r>
              <a:rPr lang="en-US" sz="3000"/>
              <a:t>Cram</a:t>
            </a:r>
            <a:r>
              <a:rPr lang="ja-JP" altLang="en-US" sz="3000"/>
              <a:t>”</a:t>
            </a:r>
            <a:r>
              <a:rPr lang="en-US" sz="3000"/>
              <a:t> before tests in this course?</a:t>
            </a:r>
          </a:p>
          <a:p>
            <a:pPr>
              <a:buFontTx/>
              <a:buNone/>
            </a:pPr>
            <a:r>
              <a:rPr lang="en-US" sz="3000"/>
              <a:t>Q3 Do you </a:t>
            </a:r>
            <a:r>
              <a:rPr lang="ja-JP" altLang="en-US" sz="3000"/>
              <a:t>“</a:t>
            </a:r>
            <a:r>
              <a:rPr lang="en-US" sz="3000"/>
              <a:t>Cram</a:t>
            </a:r>
            <a:r>
              <a:rPr lang="ja-JP" altLang="en-US" sz="3000"/>
              <a:t>”</a:t>
            </a:r>
            <a:r>
              <a:rPr lang="en-US" sz="3000"/>
              <a:t> in your other courses?</a:t>
            </a:r>
            <a:endParaRPr lang="en-US" sz="3400"/>
          </a:p>
        </p:txBody>
      </p:sp>
      <p:graphicFrame>
        <p:nvGraphicFramePr>
          <p:cNvPr id="28759" name="Group 87"/>
          <p:cNvGraphicFramePr>
            <a:graphicFrameLocks noGrp="1"/>
          </p:cNvGraphicFramePr>
          <p:nvPr/>
        </p:nvGraphicFramePr>
        <p:xfrm>
          <a:off x="1447800" y="2971800"/>
          <a:ext cx="6096000" cy="3124200"/>
        </p:xfrm>
        <a:graphic>
          <a:graphicData uri="http://schemas.openxmlformats.org/drawingml/2006/table">
            <a:tbl>
              <a:tblPr/>
              <a:tblGrid>
                <a:gridCol w="2057400"/>
                <a:gridCol w="1371600"/>
                <a:gridCol w="1371600"/>
                <a:gridCol w="1295400"/>
              </a:tblGrid>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1- 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2- 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3- 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a:t>
                      </a: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A</a:t>
                      </a:r>
                      <a:r>
                        <a:rPr kumimoji="0" lang="ja-JP" alt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a:t>
                      </a: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 students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a:t>
                      </a: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B</a:t>
                      </a:r>
                      <a:r>
                        <a:rPr kumimoji="0" lang="ja-JP" alt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a:t>
                      </a: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 students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89 %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61%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a:t>
                      </a: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C</a:t>
                      </a:r>
                      <a:r>
                        <a:rPr kumimoji="0" lang="ja-JP" alt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a:t>
                      </a: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 students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47%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a:t>
                      </a: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D</a:t>
                      </a:r>
                      <a:r>
                        <a:rPr kumimoji="0" lang="ja-JP" alt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a:t>
                      </a: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 students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a:t>
                      </a: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F</a:t>
                      </a:r>
                      <a:r>
                        <a:rPr kumimoji="0" lang="ja-JP" alt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a:t>
                      </a: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 students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92%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6"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29698" name="Rectangle 2"/>
          <p:cNvSpPr>
            <a:spLocks noGrp="1" noChangeArrowheads="1"/>
          </p:cNvSpPr>
          <p:nvPr>
            <p:ph type="title"/>
          </p:nvPr>
        </p:nvSpPr>
        <p:spPr>
          <a:xfrm>
            <a:off x="685800" y="228600"/>
            <a:ext cx="7772400" cy="457200"/>
          </a:xfrm>
        </p:spPr>
        <p:txBody>
          <a:bodyPr/>
          <a:lstStyle/>
          <a:p>
            <a:r>
              <a:rPr lang="en-US" sz="3600"/>
              <a:t>Retention (N~</a:t>
            </a:r>
            <a:r>
              <a:rPr lang="en-US" altLang="ja-JP" sz="3600">
                <a:latin typeface="Times" charset="0"/>
              </a:rPr>
              <a:t>8</a:t>
            </a:r>
            <a:r>
              <a:rPr lang="en-US" sz="3600"/>
              <a:t>0-150/semester)</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11539" r="11539"/>
          <a:stretch>
            <a:fillRect/>
          </a:stretch>
        </p:blipFill>
        <p:spPr bwMode="auto">
          <a:xfrm>
            <a:off x="381000" y="838200"/>
            <a:ext cx="8226425" cy="2466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xmlns="" val="0"/>
              </a:ext>
            </a:extLst>
          </a:blip>
          <a:srcRect l="15384" r="15384"/>
          <a:stretch>
            <a:fillRect/>
          </a:stretch>
        </p:blipFill>
        <p:spPr bwMode="auto">
          <a:xfrm>
            <a:off x="914400" y="3429000"/>
            <a:ext cx="7313613" cy="287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30722" name="Rectangle 2"/>
          <p:cNvSpPr>
            <a:spLocks noGrp="1" noChangeArrowheads="1"/>
          </p:cNvSpPr>
          <p:nvPr>
            <p:ph type="title"/>
          </p:nvPr>
        </p:nvSpPr>
        <p:spPr/>
        <p:txBody>
          <a:bodyPr/>
          <a:lstStyle/>
          <a:p>
            <a:r>
              <a:rPr lang="en-US"/>
              <a:t>Cognitive (biology, N~200)</a:t>
            </a:r>
          </a:p>
        </p:txBody>
      </p:sp>
      <p:graphicFrame>
        <p:nvGraphicFramePr>
          <p:cNvPr id="30726" name="Object 6"/>
          <p:cNvGraphicFramePr>
            <a:graphicFrameLocks noChangeAspect="1"/>
          </p:cNvGraphicFramePr>
          <p:nvPr>
            <p:extLst>
              <p:ext uri="{D42A27DB-BD31-4B8C-83A1-F6EECF244321}">
                <p14:modId xmlns:p14="http://schemas.microsoft.com/office/powerpoint/2010/main" xmlns="" val="446753952"/>
              </p:ext>
            </p:extLst>
          </p:nvPr>
        </p:nvGraphicFramePr>
        <p:xfrm>
          <a:off x="1130647" y="1143001"/>
          <a:ext cx="7098953" cy="5257800"/>
        </p:xfrm>
        <a:graphic>
          <a:graphicData uri="http://schemas.openxmlformats.org/presentationml/2006/ole">
            <p:oleObj spid="_x0000_s30951" name="Document" r:id="rId4" imgW="6098040" imgH="4507200" progId="Word.Document.8">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31746" name="Rectangle 2"/>
          <p:cNvSpPr>
            <a:spLocks noGrp="1" noChangeArrowheads="1"/>
          </p:cNvSpPr>
          <p:nvPr>
            <p:ph type="title"/>
          </p:nvPr>
        </p:nvSpPr>
        <p:spPr/>
        <p:txBody>
          <a:bodyPr/>
          <a:lstStyle/>
          <a:p>
            <a:r>
              <a:rPr lang="en-US"/>
              <a:t>Affective (E&amp;M, N~60)</a:t>
            </a:r>
          </a:p>
        </p:txBody>
      </p:sp>
      <p:graphicFrame>
        <p:nvGraphicFramePr>
          <p:cNvPr id="31748" name="Object 4"/>
          <p:cNvGraphicFramePr>
            <a:graphicFrameLocks noChangeAspect="1"/>
          </p:cNvGraphicFramePr>
          <p:nvPr/>
        </p:nvGraphicFramePr>
        <p:xfrm>
          <a:off x="457200" y="1371600"/>
          <a:ext cx="8305800" cy="4724400"/>
        </p:xfrm>
        <a:graphic>
          <a:graphicData uri="http://schemas.openxmlformats.org/presentationml/2006/ole">
            <p:oleObj spid="_x0000_s31973" name="Document" r:id="rId4" imgW="6070680" imgH="2824920" progId="Word.Document.8">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32770" name="Rectangle 2"/>
          <p:cNvSpPr>
            <a:spLocks noGrp="1" noChangeArrowheads="1"/>
          </p:cNvSpPr>
          <p:nvPr>
            <p:ph type="title"/>
          </p:nvPr>
        </p:nvSpPr>
        <p:spPr/>
        <p:txBody>
          <a:bodyPr/>
          <a:lstStyle/>
          <a:p>
            <a:r>
              <a:rPr lang="en-US"/>
              <a:t>Student Comments</a:t>
            </a:r>
          </a:p>
        </p:txBody>
      </p:sp>
      <p:sp>
        <p:nvSpPr>
          <p:cNvPr id="32771" name="Rectangle 3"/>
          <p:cNvSpPr>
            <a:spLocks noGrp="1" noChangeArrowheads="1"/>
          </p:cNvSpPr>
          <p:nvPr>
            <p:ph type="body" idx="1"/>
          </p:nvPr>
        </p:nvSpPr>
        <p:spPr>
          <a:xfrm>
            <a:off x="152400" y="1219200"/>
            <a:ext cx="8839200" cy="4876800"/>
          </a:xfrm>
        </p:spPr>
        <p:txBody>
          <a:bodyPr/>
          <a:lstStyle/>
          <a:p>
            <a:r>
              <a:rPr lang="ja-JP" altLang="en-US" sz="2700" dirty="0"/>
              <a:t>“</a:t>
            </a:r>
            <a:r>
              <a:rPr lang="en-US" sz="2700" dirty="0"/>
              <a:t>This was a fantastic course. It was the hardest course I</a:t>
            </a:r>
            <a:r>
              <a:rPr lang="ja-JP" altLang="en-US" sz="2700" dirty="0"/>
              <a:t>’</a:t>
            </a:r>
            <a:r>
              <a:rPr lang="en-US" sz="2700" dirty="0" err="1"/>
              <a:t>ve</a:t>
            </a:r>
            <a:r>
              <a:rPr lang="en-US" sz="2700" dirty="0"/>
              <a:t> taken yet, but also the most fun.</a:t>
            </a:r>
            <a:r>
              <a:rPr lang="ja-JP" altLang="en-US" sz="2700" dirty="0"/>
              <a:t>”</a:t>
            </a:r>
            <a:endParaRPr lang="en-US" sz="2700" dirty="0"/>
          </a:p>
          <a:p>
            <a:r>
              <a:rPr lang="en-US" sz="2700" dirty="0">
                <a:latin typeface="Times" charset="0"/>
              </a:rPr>
              <a:t>I think the </a:t>
            </a:r>
            <a:r>
              <a:rPr lang="en-US" sz="2700" dirty="0" err="1">
                <a:latin typeface="Times" charset="0"/>
              </a:rPr>
              <a:t>WarmUps</a:t>
            </a:r>
            <a:r>
              <a:rPr lang="en-US" sz="2700" dirty="0">
                <a:latin typeface="Times" charset="0"/>
              </a:rPr>
              <a:t> are a good idea because they give students a chance to think about the material prior to lecture.</a:t>
            </a:r>
            <a:endParaRPr lang="en-US" sz="2700" dirty="0"/>
          </a:p>
          <a:p>
            <a:r>
              <a:rPr lang="en-US" sz="2700" dirty="0"/>
              <a:t>"This course was very well structured. It was obvious that a lot of time was spent in preparation for it.</a:t>
            </a:r>
            <a:r>
              <a:rPr lang="ja-JP" altLang="en-US" sz="2700" dirty="0"/>
              <a:t>”</a:t>
            </a:r>
            <a:endParaRPr lang="en-US" sz="2700" dirty="0"/>
          </a:p>
          <a:p>
            <a:r>
              <a:rPr lang="en-US" sz="2700" dirty="0"/>
              <a:t>"152 &amp; 251 have made me reach more than any courses I have taken.</a:t>
            </a:r>
            <a:r>
              <a:rPr lang="ja-JP" altLang="en-US" sz="2700" dirty="0"/>
              <a:t>”</a:t>
            </a:r>
            <a:endParaRPr lang="en-US" sz="2700" dirty="0"/>
          </a:p>
          <a:p>
            <a:r>
              <a:rPr lang="en-US" sz="2700" dirty="0"/>
              <a:t>Don</a:t>
            </a:r>
            <a:r>
              <a:rPr lang="ja-JP" altLang="en-US" sz="2700" dirty="0"/>
              <a:t>’</a:t>
            </a:r>
            <a:r>
              <a:rPr lang="en-US" sz="2700" dirty="0"/>
              <a:t>t tell anyone, but I think I will greatly miss my physics class.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smartPhysics</a:t>
            </a:r>
            <a:r>
              <a:rPr lang="en-US" dirty="0" smtClean="0"/>
              <a:t> checkpoint</a:t>
            </a:r>
            <a:endParaRPr lang="en-US" dirty="0"/>
          </a:p>
        </p:txBody>
      </p:sp>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smtClean="0"/>
              <a:t>New Faculty Workshop</a:t>
            </a:r>
            <a:endParaRPr lang="en-US">
              <a:solidFill>
                <a:schemeClr val="tx1"/>
              </a:solidFill>
              <a:effectLst/>
            </a:endParaRPr>
          </a:p>
        </p:txBody>
      </p:sp>
      <p:sp>
        <p:nvSpPr>
          <p:cNvPr id="11" name="Content Placeholder 10"/>
          <p:cNvSpPr>
            <a:spLocks noGrp="1"/>
          </p:cNvSpPr>
          <p:nvPr>
            <p:ph idx="1"/>
          </p:nvPr>
        </p:nvSpPr>
        <p:spPr/>
        <p:txBody>
          <a:bodyPr/>
          <a:lstStyle/>
          <a:p>
            <a:pPr marL="0" indent="0">
              <a:spcBef>
                <a:spcPts val="0"/>
              </a:spcBef>
              <a:spcAft>
                <a:spcPts val="1000"/>
              </a:spcAft>
              <a:buNone/>
            </a:pPr>
            <a:r>
              <a:rPr lang="en-US" sz="2400" dirty="0" smtClean="0"/>
              <a:t>1. Two </a:t>
            </a:r>
            <a:r>
              <a:rPr lang="en-US" sz="2400" dirty="0"/>
              <a:t>equal, but opposite charges are placed on the x axis. The positive charge is placed at to the left of the origin and the negative charge is placed to the right, as shown in the </a:t>
            </a:r>
            <a:r>
              <a:rPr lang="en-US" sz="2400" dirty="0" smtClean="0"/>
              <a:t>figure. </a:t>
            </a:r>
            <a:r>
              <a:rPr lang="en-US" sz="2400" dirty="0"/>
              <a:t>What is the direction of the electric field at point A</a:t>
            </a:r>
            <a:r>
              <a:rPr lang="en-US" sz="2400" dirty="0" smtClean="0"/>
              <a:t>?</a:t>
            </a:r>
          </a:p>
          <a:p>
            <a:pPr marL="0" indent="0">
              <a:spcBef>
                <a:spcPts val="0"/>
              </a:spcBef>
              <a:spcAft>
                <a:spcPts val="1000"/>
              </a:spcAft>
              <a:buNone/>
              <a:tabLst>
                <a:tab pos="1314450" algn="l"/>
                <a:tab pos="2913063" algn="l"/>
              </a:tabLst>
            </a:pPr>
            <a:r>
              <a:rPr lang="en-US" sz="2400" dirty="0"/>
              <a:t>a</a:t>
            </a:r>
            <a:r>
              <a:rPr lang="en-US" sz="2400" dirty="0" smtClean="0"/>
              <a:t>) up	b) down	c) left		d) right		e) zero</a:t>
            </a:r>
          </a:p>
          <a:p>
            <a:pPr marL="0" indent="0">
              <a:spcBef>
                <a:spcPts val="0"/>
              </a:spcBef>
              <a:spcAft>
                <a:spcPts val="1000"/>
              </a:spcAft>
              <a:buNone/>
              <a:tabLst>
                <a:tab pos="1314450" algn="l"/>
                <a:tab pos="2913063" algn="l"/>
              </a:tabLst>
            </a:pPr>
            <a:r>
              <a:rPr lang="en-US" sz="2400" dirty="0" smtClean="0"/>
              <a:t>2. Explain your reasoning</a:t>
            </a:r>
            <a:endParaRPr lang="en-US" sz="2400" dirty="0"/>
          </a:p>
        </p:txBody>
      </p:sp>
      <p:pic>
        <p:nvPicPr>
          <p:cNvPr id="13" name="Content Placeholder 7"/>
          <p:cNvPicPr>
            <a:picLocks noChangeAspect="1"/>
          </p:cNvPicPr>
          <p:nvPr/>
        </p:nvPicPr>
        <p:blipFill rotWithShape="1">
          <a:blip r:embed="rId2"/>
          <a:srcRect l="-1" t="-1215" r="1" b="-598"/>
          <a:stretch/>
        </p:blipFill>
        <p:spPr bwMode="auto">
          <a:xfrm>
            <a:off x="1981200" y="4038600"/>
            <a:ext cx="5410200" cy="21762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xmlns="" val="2338057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smartPhysics</a:t>
            </a:r>
            <a:r>
              <a:rPr lang="en-US" dirty="0" smtClean="0"/>
              <a:t> output</a:t>
            </a:r>
            <a:endParaRPr lang="en-US" dirty="0"/>
          </a:p>
        </p:txBody>
      </p:sp>
      <p:sp>
        <p:nvSpPr>
          <p:cNvPr id="3" name="Content Placeholder 2"/>
          <p:cNvSpPr>
            <a:spLocks noGrp="1"/>
          </p:cNvSpPr>
          <p:nvPr>
            <p:ph idx="1"/>
          </p:nvPr>
        </p:nvSpPr>
        <p:spPr>
          <a:xfrm>
            <a:off x="381000" y="1219200"/>
            <a:ext cx="8458200" cy="4876800"/>
          </a:xfrm>
        </p:spPr>
        <p:txBody>
          <a:bodyPr anchor="t" anchorCtr="0"/>
          <a:lstStyle/>
          <a:p>
            <a:pPr marL="0" indent="0">
              <a:spcBef>
                <a:spcPts val="0"/>
              </a:spcBef>
              <a:buNone/>
            </a:pPr>
            <a:r>
              <a:rPr lang="fi-FI" sz="2000" b="1" dirty="0" smtClean="0"/>
              <a:t>Aaron (</a:t>
            </a:r>
            <a:r>
              <a:rPr lang="fi-FI" sz="2000" b="1" dirty="0" err="1" smtClean="0"/>
              <a:t>aaron@</a:t>
            </a:r>
            <a:r>
              <a:rPr lang="fi-FI" sz="2000" b="1" dirty="0" err="1"/>
              <a:t>iupui.edu</a:t>
            </a:r>
            <a:r>
              <a:rPr lang="fi-FI" sz="2000" b="1" dirty="0"/>
              <a:t>)</a:t>
            </a:r>
          </a:p>
          <a:p>
            <a:pPr marL="0" indent="0">
              <a:spcBef>
                <a:spcPts val="0"/>
              </a:spcBef>
              <a:buNone/>
            </a:pPr>
            <a:r>
              <a:rPr lang="en-US" sz="2000" b="1" dirty="0"/>
              <a:t>1) 4</a:t>
            </a:r>
          </a:p>
          <a:p>
            <a:pPr marL="0" indent="0">
              <a:spcBef>
                <a:spcPts val="0"/>
              </a:spcBef>
              <a:buNone/>
            </a:pPr>
            <a:r>
              <a:rPr lang="en-US" sz="2000" b="1" dirty="0"/>
              <a:t>2) the field from Q+ points up and to the right, while Q- points down and to the right therefore when adding them together it points to the right.</a:t>
            </a:r>
          </a:p>
          <a:p>
            <a:pPr marL="0" indent="0">
              <a:spcBef>
                <a:spcPts val="0"/>
              </a:spcBef>
              <a:buNone/>
            </a:pPr>
            <a:r>
              <a:rPr lang="fi-FI" sz="2000" b="1" dirty="0" smtClean="0"/>
              <a:t>Beatrice (</a:t>
            </a:r>
            <a:r>
              <a:rPr lang="fi-FI" sz="2000" b="1" dirty="0" err="1" smtClean="0"/>
              <a:t>beatrice@iupui.edu</a:t>
            </a:r>
            <a:r>
              <a:rPr lang="fi-FI" sz="2000" b="1" dirty="0" smtClean="0"/>
              <a:t>)</a:t>
            </a:r>
          </a:p>
          <a:p>
            <a:pPr marL="0" indent="0">
              <a:spcBef>
                <a:spcPts val="0"/>
              </a:spcBef>
              <a:buNone/>
            </a:pPr>
            <a:r>
              <a:rPr lang="en-US" sz="2000" b="1" dirty="0" smtClean="0"/>
              <a:t>1) 4</a:t>
            </a:r>
          </a:p>
          <a:p>
            <a:pPr marL="0" indent="0">
              <a:spcBef>
                <a:spcPts val="0"/>
              </a:spcBef>
              <a:buNone/>
            </a:pPr>
            <a:r>
              <a:rPr lang="en-US" sz="2000" b="1" dirty="0" smtClean="0"/>
              <a:t>2) point A is equidistant from each charge and they would therefore cancel out</a:t>
            </a:r>
          </a:p>
          <a:p>
            <a:pPr marL="0" indent="0">
              <a:spcBef>
                <a:spcPts val="0"/>
              </a:spcBef>
              <a:buNone/>
            </a:pPr>
            <a:r>
              <a:rPr lang="fi-FI" sz="2000" b="1" dirty="0" err="1" smtClean="0"/>
              <a:t>Ada</a:t>
            </a:r>
            <a:r>
              <a:rPr lang="fi-FI" sz="2000" b="1" dirty="0" smtClean="0"/>
              <a:t> </a:t>
            </a:r>
            <a:r>
              <a:rPr lang="fi-FI" sz="2000" b="1" dirty="0"/>
              <a:t>(</a:t>
            </a:r>
            <a:r>
              <a:rPr lang="fi-FI" sz="2000" b="1" dirty="0" err="1"/>
              <a:t>ada@iupui.edu</a:t>
            </a:r>
            <a:r>
              <a:rPr lang="fi-FI" sz="2000" b="1" dirty="0"/>
              <a:t>)</a:t>
            </a:r>
          </a:p>
          <a:p>
            <a:pPr marL="0" indent="0">
              <a:spcBef>
                <a:spcPts val="0"/>
              </a:spcBef>
              <a:buNone/>
            </a:pPr>
            <a:r>
              <a:rPr lang="en-US" sz="2000" b="1" dirty="0"/>
              <a:t>1) 2</a:t>
            </a:r>
          </a:p>
          <a:p>
            <a:pPr marL="0" indent="0">
              <a:spcBef>
                <a:spcPts val="0"/>
              </a:spcBef>
              <a:buNone/>
            </a:pPr>
            <a:r>
              <a:rPr lang="en-US" sz="2000" b="1" dirty="0"/>
              <a:t>2) The charges will cancel out so the direction of the force will be down</a:t>
            </a:r>
          </a:p>
          <a:p>
            <a:pPr marL="0" indent="0">
              <a:spcBef>
                <a:spcPts val="0"/>
              </a:spcBef>
              <a:buNone/>
            </a:pPr>
            <a:r>
              <a:rPr lang="en-US" sz="2000" b="1" dirty="0"/>
              <a:t>Ahmed </a:t>
            </a:r>
            <a:r>
              <a:rPr lang="de-DE" sz="2000" b="1" dirty="0"/>
              <a:t>(</a:t>
            </a:r>
            <a:r>
              <a:rPr lang="de-DE" sz="2000" b="1" dirty="0" err="1"/>
              <a:t>ahmed@imail.iu.edu</a:t>
            </a:r>
            <a:r>
              <a:rPr lang="de-DE" sz="2000" b="1" dirty="0"/>
              <a:t>)</a:t>
            </a:r>
          </a:p>
          <a:p>
            <a:pPr marL="0" indent="0">
              <a:spcBef>
                <a:spcPts val="0"/>
              </a:spcBef>
              <a:buNone/>
            </a:pPr>
            <a:r>
              <a:rPr lang="en-US" sz="2000" b="1" dirty="0"/>
              <a:t>1) 4</a:t>
            </a:r>
          </a:p>
          <a:p>
            <a:pPr marL="0" indent="0">
              <a:spcBef>
                <a:spcPts val="0"/>
              </a:spcBef>
              <a:buNone/>
            </a:pPr>
            <a:r>
              <a:rPr lang="en-US" sz="2000" b="1" dirty="0"/>
              <a:t>2) the field is toward the negative charge and away from </a:t>
            </a:r>
            <a:r>
              <a:rPr lang="en-US" sz="2000" b="1" dirty="0" smtClean="0"/>
              <a:t>the </a:t>
            </a:r>
            <a:r>
              <a:rPr lang="en-US" sz="2000" b="1" dirty="0"/>
              <a:t>positive charge which makes the direction to the right</a:t>
            </a:r>
          </a:p>
          <a:p>
            <a:endParaRPr lang="en-US" sz="2000" dirty="0"/>
          </a:p>
        </p:txBody>
      </p:sp>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smtClean="0"/>
              <a:t>New Faculty Workshop</a:t>
            </a:r>
            <a:endParaRPr lang="en-US">
              <a:solidFill>
                <a:schemeClr val="tx1"/>
              </a:solidFill>
              <a:effectLst/>
            </a:endParaRPr>
          </a:p>
        </p:txBody>
      </p:sp>
      <p:pic>
        <p:nvPicPr>
          <p:cNvPr id="8" name="Picture 7"/>
          <p:cNvPicPr>
            <a:picLocks noChangeAspect="1"/>
          </p:cNvPicPr>
          <p:nvPr/>
        </p:nvPicPr>
        <p:blipFill>
          <a:blip r:embed="rId2"/>
          <a:stretch>
            <a:fillRect/>
          </a:stretch>
        </p:blipFill>
        <p:spPr>
          <a:xfrm>
            <a:off x="5867400" y="76200"/>
            <a:ext cx="2336800" cy="1752600"/>
          </a:xfrm>
          <a:prstGeom prst="rect">
            <a:avLst/>
          </a:prstGeom>
        </p:spPr>
      </p:pic>
      <p:sp>
        <p:nvSpPr>
          <p:cNvPr id="9" name="Rectangle 8"/>
          <p:cNvSpPr/>
          <p:nvPr/>
        </p:nvSpPr>
        <p:spPr bwMode="auto">
          <a:xfrm>
            <a:off x="457200" y="1295400"/>
            <a:ext cx="2895600" cy="304800"/>
          </a:xfrm>
          <a:prstGeom prst="rect">
            <a:avLst/>
          </a:prstGeom>
          <a:solidFill>
            <a:srgbClr val="0DE6EE">
              <a:alpha val="39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Rectangle 9"/>
          <p:cNvSpPr/>
          <p:nvPr/>
        </p:nvSpPr>
        <p:spPr bwMode="auto">
          <a:xfrm>
            <a:off x="457200" y="2514600"/>
            <a:ext cx="3352800" cy="304800"/>
          </a:xfrm>
          <a:prstGeom prst="rect">
            <a:avLst/>
          </a:prstGeom>
          <a:solidFill>
            <a:srgbClr val="0DE6EE">
              <a:alpha val="39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Rectangle 10"/>
          <p:cNvSpPr/>
          <p:nvPr/>
        </p:nvSpPr>
        <p:spPr bwMode="auto">
          <a:xfrm>
            <a:off x="457200" y="3733800"/>
            <a:ext cx="2438400" cy="304800"/>
          </a:xfrm>
          <a:prstGeom prst="rect">
            <a:avLst/>
          </a:prstGeom>
          <a:solidFill>
            <a:srgbClr val="0DE6EE">
              <a:alpha val="39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11"/>
          <p:cNvSpPr/>
          <p:nvPr/>
        </p:nvSpPr>
        <p:spPr bwMode="auto">
          <a:xfrm>
            <a:off x="457200" y="4648200"/>
            <a:ext cx="3429000" cy="304800"/>
          </a:xfrm>
          <a:prstGeom prst="rect">
            <a:avLst/>
          </a:prstGeom>
          <a:solidFill>
            <a:srgbClr val="0DE6EE">
              <a:alpha val="39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541183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you decide how to teach?</a:t>
            </a:r>
            <a:endParaRPr lang="en-US" dirty="0"/>
          </a:p>
        </p:txBody>
      </p:sp>
      <p:sp>
        <p:nvSpPr>
          <p:cNvPr id="3" name="Content Placeholder 2"/>
          <p:cNvSpPr>
            <a:spLocks noGrp="1"/>
          </p:cNvSpPr>
          <p:nvPr>
            <p:ph idx="1"/>
          </p:nvPr>
        </p:nvSpPr>
        <p:spPr>
          <a:xfrm>
            <a:off x="304800" y="1066800"/>
            <a:ext cx="8458200" cy="5029200"/>
          </a:xfrm>
        </p:spPr>
        <p:txBody>
          <a:bodyPr/>
          <a:lstStyle/>
          <a:p>
            <a:pPr>
              <a:lnSpc>
                <a:spcPct val="90000"/>
              </a:lnSpc>
            </a:pPr>
            <a:r>
              <a:rPr lang="en-US" dirty="0"/>
              <a:t> </a:t>
            </a:r>
            <a:r>
              <a:rPr lang="en-US" dirty="0" smtClean="0"/>
              <a:t>  :… </a:t>
            </a:r>
            <a:r>
              <a:rPr lang="en-US" dirty="0"/>
              <a:t>Based on colleagues' methods and </a:t>
            </a:r>
            <a:r>
              <a:rPr lang="en-US" u="sng" dirty="0"/>
              <a:t>my own </a:t>
            </a:r>
            <a:r>
              <a:rPr lang="en-US" u="sng" dirty="0" smtClean="0"/>
              <a:t>experience</a:t>
            </a:r>
          </a:p>
          <a:p>
            <a:pPr>
              <a:lnSpc>
                <a:spcPct val="90000"/>
              </a:lnSpc>
            </a:pPr>
            <a:r>
              <a:rPr lang="en-US" dirty="0" err="1" smtClean="0"/>
              <a:t>Noname</a:t>
            </a:r>
            <a:r>
              <a:rPr lang="en-US" dirty="0" smtClean="0"/>
              <a:t>: </a:t>
            </a:r>
            <a:r>
              <a:rPr lang="en-US" u="sng" dirty="0"/>
              <a:t>Course I've taken </a:t>
            </a:r>
            <a:r>
              <a:rPr lang="en-US" u="sng" dirty="0" smtClean="0"/>
              <a:t>before</a:t>
            </a:r>
          </a:p>
          <a:p>
            <a:pPr>
              <a:lnSpc>
                <a:spcPct val="90000"/>
              </a:lnSpc>
            </a:pPr>
            <a:r>
              <a:rPr lang="en-US" dirty="0" smtClean="0"/>
              <a:t>Brian</a:t>
            </a:r>
            <a:r>
              <a:rPr lang="en-US" dirty="0"/>
              <a:t>: I try teach using </a:t>
            </a:r>
            <a:r>
              <a:rPr lang="en-US" u="sng" dirty="0"/>
              <a:t>methods I found most helpful </a:t>
            </a:r>
            <a:r>
              <a:rPr lang="en-US" dirty="0"/>
              <a:t>and consider ideas from other teachers</a:t>
            </a:r>
            <a:r>
              <a:rPr lang="en-US" dirty="0" smtClean="0"/>
              <a:t>.</a:t>
            </a:r>
          </a:p>
          <a:p>
            <a:pPr>
              <a:lnSpc>
                <a:spcPct val="90000"/>
              </a:lnSpc>
            </a:pPr>
            <a:r>
              <a:rPr lang="en-US" dirty="0" err="1" smtClean="0"/>
              <a:t>MinusEpsilon</a:t>
            </a:r>
            <a:r>
              <a:rPr lang="en-US" dirty="0"/>
              <a:t>: A lot of how I teach is modeled after the </a:t>
            </a:r>
            <a:r>
              <a:rPr lang="en-US" u="sng" dirty="0"/>
              <a:t>successful teachers I had. </a:t>
            </a:r>
            <a:endParaRPr lang="en-US" u="sng" dirty="0" smtClean="0"/>
          </a:p>
          <a:p>
            <a:pPr>
              <a:lnSpc>
                <a:spcPct val="90000"/>
              </a:lnSpc>
            </a:pPr>
            <a:r>
              <a:rPr lang="en-US" dirty="0" err="1" smtClean="0"/>
              <a:t>GoodPhysicist</a:t>
            </a:r>
            <a:r>
              <a:rPr lang="en-US" dirty="0"/>
              <a:t>:  In general, I am trying to recall </a:t>
            </a:r>
            <a:r>
              <a:rPr lang="en-US" u="sng" dirty="0"/>
              <a:t>my own course experiences</a:t>
            </a:r>
            <a:r>
              <a:rPr lang="en-US" dirty="0"/>
              <a:t> from my undergraduate or graduate </a:t>
            </a:r>
            <a:r>
              <a:rPr lang="en-US" dirty="0" smtClean="0"/>
              <a:t>courses…</a:t>
            </a:r>
            <a:endParaRPr lang="en-US" dirty="0"/>
          </a:p>
        </p:txBody>
      </p:sp>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dirty="0" smtClean="0"/>
              <a:t>New Faculty Workshop</a:t>
            </a:r>
            <a:endParaRPr lang="en-US" dirty="0">
              <a:solidFill>
                <a:schemeClr val="tx1"/>
              </a:solidFill>
              <a:effectLst/>
            </a:endParaRPr>
          </a:p>
        </p:txBody>
      </p:sp>
    </p:spTree>
    <p:extLst>
      <p:ext uri="{BB962C8B-B14F-4D97-AF65-F5344CB8AC3E}">
        <p14:creationId xmlns:p14="http://schemas.microsoft.com/office/powerpoint/2010/main" xmlns="" val="3618283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6"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72706" name="Rectangle 2"/>
          <p:cNvSpPr>
            <a:spLocks noGrp="1" noChangeArrowheads="1"/>
          </p:cNvSpPr>
          <p:nvPr>
            <p:ph type="title"/>
          </p:nvPr>
        </p:nvSpPr>
        <p:spPr>
          <a:xfrm>
            <a:off x="685800" y="228600"/>
            <a:ext cx="7772400" cy="685800"/>
          </a:xfrm>
        </p:spPr>
        <p:txBody>
          <a:bodyPr/>
          <a:lstStyle/>
          <a:p>
            <a:r>
              <a:rPr lang="en-US" dirty="0" smtClean="0"/>
              <a:t>Danger of using “own experience”?</a:t>
            </a:r>
            <a:endParaRPr lang="en-US" dirty="0"/>
          </a:p>
        </p:txBody>
      </p:sp>
      <p:sp>
        <p:nvSpPr>
          <p:cNvPr id="72707" name="Rectangle 3"/>
          <p:cNvSpPr>
            <a:spLocks noGrp="1" noChangeArrowheads="1"/>
          </p:cNvSpPr>
          <p:nvPr>
            <p:ph type="body" idx="1"/>
          </p:nvPr>
        </p:nvSpPr>
        <p:spPr>
          <a:xfrm>
            <a:off x="685800" y="1219200"/>
            <a:ext cx="7848600" cy="4953000"/>
          </a:xfrm>
        </p:spPr>
        <p:txBody>
          <a:bodyPr/>
          <a:lstStyle/>
          <a:p>
            <a:pPr>
              <a:lnSpc>
                <a:spcPct val="90000"/>
              </a:lnSpc>
            </a:pPr>
            <a:r>
              <a:rPr lang="en-US" dirty="0"/>
              <a:t>C</a:t>
            </a:r>
            <a:r>
              <a:rPr lang="en-US" dirty="0" smtClean="0"/>
              <a:t>lasses </a:t>
            </a:r>
            <a:r>
              <a:rPr lang="en-US" dirty="0"/>
              <a:t>designed </a:t>
            </a:r>
            <a:r>
              <a:rPr lang="en-US" dirty="0" smtClean="0"/>
              <a:t>for professors</a:t>
            </a:r>
            <a:r>
              <a:rPr lang="en-US" dirty="0"/>
              <a:t> </a:t>
            </a:r>
            <a:r>
              <a:rPr lang="en-US" dirty="0" smtClean="0"/>
              <a:t>or “pre-professors”</a:t>
            </a:r>
            <a:endParaRPr lang="en-US" dirty="0"/>
          </a:p>
          <a:p>
            <a:pPr>
              <a:lnSpc>
                <a:spcPct val="90000"/>
              </a:lnSpc>
            </a:pPr>
            <a:r>
              <a:rPr lang="en-US" dirty="0"/>
              <a:t>Problem: Students do not learn like we do</a:t>
            </a:r>
          </a:p>
          <a:p>
            <a:pPr lvl="1">
              <a:lnSpc>
                <a:spcPct val="90000"/>
              </a:lnSpc>
            </a:pPr>
            <a:r>
              <a:rPr lang="en-US" sz="3000" dirty="0" smtClean="0">
                <a:solidFill>
                  <a:srgbClr val="35DD06"/>
                </a:solidFill>
              </a:rPr>
              <a:t>Not </a:t>
            </a:r>
            <a:r>
              <a:rPr lang="en-US" sz="3000" dirty="0">
                <a:solidFill>
                  <a:srgbClr val="35DD06"/>
                </a:solidFill>
              </a:rPr>
              <a:t>motivated to be experts</a:t>
            </a:r>
          </a:p>
          <a:p>
            <a:pPr lvl="1">
              <a:lnSpc>
                <a:spcPct val="90000"/>
              </a:lnSpc>
            </a:pPr>
            <a:r>
              <a:rPr lang="en-US" sz="3000" dirty="0" smtClean="0">
                <a:solidFill>
                  <a:srgbClr val="35DD06"/>
                </a:solidFill>
              </a:rPr>
              <a:t>Need </a:t>
            </a:r>
            <a:r>
              <a:rPr lang="en-US" sz="3000" dirty="0">
                <a:solidFill>
                  <a:srgbClr val="35DD06"/>
                </a:solidFill>
              </a:rPr>
              <a:t>more time to think</a:t>
            </a:r>
          </a:p>
          <a:p>
            <a:pPr lvl="1">
              <a:lnSpc>
                <a:spcPct val="90000"/>
              </a:lnSpc>
            </a:pPr>
            <a:r>
              <a:rPr lang="en-US" sz="3000" dirty="0" smtClean="0">
                <a:solidFill>
                  <a:srgbClr val="35DD06"/>
                </a:solidFill>
              </a:rPr>
              <a:t>Not </a:t>
            </a:r>
            <a:r>
              <a:rPr lang="en-US" sz="3000" dirty="0">
                <a:solidFill>
                  <a:srgbClr val="35DD06"/>
                </a:solidFill>
              </a:rPr>
              <a:t>as good at working alone</a:t>
            </a:r>
          </a:p>
          <a:p>
            <a:pPr lvl="1">
              <a:lnSpc>
                <a:spcPct val="90000"/>
              </a:lnSpc>
            </a:pPr>
            <a:r>
              <a:rPr lang="en-US" sz="3000" dirty="0" smtClean="0">
                <a:solidFill>
                  <a:srgbClr val="35DD06"/>
                </a:solidFill>
              </a:rPr>
              <a:t>Not </a:t>
            </a:r>
            <a:r>
              <a:rPr lang="en-US" sz="3000" dirty="0">
                <a:solidFill>
                  <a:srgbClr val="35DD06"/>
                </a:solidFill>
              </a:rPr>
              <a:t>as good at judging their own </a:t>
            </a:r>
            <a:r>
              <a:rPr lang="en-US" sz="3000" dirty="0" smtClean="0">
                <a:solidFill>
                  <a:srgbClr val="35DD06"/>
                </a:solidFill>
              </a:rPr>
              <a:t>performance</a:t>
            </a:r>
            <a:endParaRPr lang="en-US" sz="3000" dirty="0">
              <a:solidFill>
                <a:srgbClr val="35DD06"/>
              </a:solidFill>
            </a:endParaRPr>
          </a:p>
          <a:p>
            <a:pPr lvl="1">
              <a:lnSpc>
                <a:spcPct val="90000"/>
              </a:lnSpc>
            </a:pPr>
            <a:r>
              <a:rPr lang="en-US" sz="3000" dirty="0" smtClean="0">
                <a:solidFill>
                  <a:srgbClr val="35DD06"/>
                </a:solidFill>
              </a:rPr>
              <a:t>Many under greater pressure</a:t>
            </a:r>
          </a:p>
          <a:p>
            <a:pPr>
              <a:lnSpc>
                <a:spcPct val="90000"/>
              </a:lnSpc>
            </a:pPr>
            <a:r>
              <a:rPr lang="en-US" dirty="0"/>
              <a:t>See R. Felder references on web site</a:t>
            </a:r>
          </a:p>
          <a:p>
            <a:pPr lvl="1">
              <a:lnSpc>
                <a:spcPct val="90000"/>
              </a:lnSpc>
            </a:pPr>
            <a:endParaRPr lang="en-US" dirty="0"/>
          </a:p>
        </p:txBody>
      </p:sp>
      <p:sp>
        <p:nvSpPr>
          <p:cNvPr id="72708" name="Rectangle 4"/>
          <p:cNvSpPr>
            <a:spLocks noChangeArrowheads="1"/>
          </p:cNvSpPr>
          <p:nvPr/>
        </p:nvSpPr>
        <p:spPr bwMode="auto">
          <a:xfrm>
            <a:off x="609600" y="4038600"/>
            <a:ext cx="7772400" cy="213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342900" indent="-342900" eaLnBrk="1" hangingPunct="1">
              <a:lnSpc>
                <a:spcPct val="90000"/>
              </a:lnSpc>
              <a:spcBef>
                <a:spcPct val="20000"/>
              </a:spcBef>
              <a:buFontTx/>
              <a:buChar char="•"/>
            </a:pPr>
            <a:endParaRPr lang="en-US" sz="3600">
              <a:solidFill>
                <a:srgbClr val="E0DF02"/>
              </a:solidFill>
              <a:effectLst>
                <a:outerShdw blurRad="38100" dist="38100" dir="2700000" algn="tl">
                  <a:srgbClr val="000000"/>
                </a:outerShdw>
              </a:effectLst>
              <a:latin typeface="Times New Roman" charset="0"/>
            </a:endParaRPr>
          </a:p>
          <a:p>
            <a:pPr marL="342900" indent="-342900" eaLnBrk="1" hangingPunct="1">
              <a:lnSpc>
                <a:spcPct val="90000"/>
              </a:lnSpc>
              <a:spcBef>
                <a:spcPct val="20000"/>
              </a:spcBef>
              <a:buFontTx/>
              <a:buChar char="•"/>
            </a:pPr>
            <a:endParaRPr lang="en-US" sz="3600">
              <a:solidFill>
                <a:srgbClr val="E0DF02"/>
              </a:solidFill>
              <a:effectLst>
                <a:outerShdw blurRad="38100" dist="38100" dir="2700000" algn="tl">
                  <a:srgbClr val="000000"/>
                </a:outerShdw>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27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71682" name="Rectangle 2"/>
          <p:cNvSpPr>
            <a:spLocks noGrp="1" noChangeArrowheads="1"/>
          </p:cNvSpPr>
          <p:nvPr>
            <p:ph type="title"/>
          </p:nvPr>
        </p:nvSpPr>
        <p:spPr/>
        <p:txBody>
          <a:bodyPr/>
          <a:lstStyle/>
          <a:p>
            <a:r>
              <a:rPr lang="en-US"/>
              <a:t>Digression</a:t>
            </a:r>
          </a:p>
        </p:txBody>
      </p:sp>
      <p:sp>
        <p:nvSpPr>
          <p:cNvPr id="71683" name="Rectangle 3"/>
          <p:cNvSpPr>
            <a:spLocks noGrp="1" noChangeArrowheads="1"/>
          </p:cNvSpPr>
          <p:nvPr>
            <p:ph type="body" idx="1"/>
          </p:nvPr>
        </p:nvSpPr>
        <p:spPr>
          <a:xfrm>
            <a:off x="685800" y="1219200"/>
            <a:ext cx="7772400" cy="1981200"/>
          </a:xfrm>
        </p:spPr>
        <p:txBody>
          <a:bodyPr/>
          <a:lstStyle/>
          <a:p>
            <a:r>
              <a:rPr lang="en-US" dirty="0"/>
              <a:t>Could have spent time </a:t>
            </a:r>
            <a:r>
              <a:rPr lang="ja-JP" altLang="en-US" dirty="0"/>
              <a:t>“</a:t>
            </a:r>
            <a:r>
              <a:rPr lang="en-US" dirty="0"/>
              <a:t>collecting data</a:t>
            </a:r>
            <a:r>
              <a:rPr lang="ja-JP" altLang="en-US" dirty="0"/>
              <a:t>”</a:t>
            </a:r>
            <a:endParaRPr lang="en-US" dirty="0"/>
          </a:p>
          <a:p>
            <a:r>
              <a:rPr lang="en-US" dirty="0"/>
              <a:t>Instead, spent time discussing it</a:t>
            </a:r>
          </a:p>
          <a:p>
            <a:r>
              <a:rPr lang="en-US" b="1" dirty="0"/>
              <a:t>Same content covered at greater depth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7170" name="Rectangle 2"/>
          <p:cNvSpPr>
            <a:spLocks noGrp="1" noChangeArrowheads="1"/>
          </p:cNvSpPr>
          <p:nvPr>
            <p:ph type="title"/>
          </p:nvPr>
        </p:nvSpPr>
        <p:spPr>
          <a:xfrm>
            <a:off x="685800" y="381000"/>
            <a:ext cx="7848600" cy="762000"/>
          </a:xfrm>
        </p:spPr>
        <p:txBody>
          <a:bodyPr/>
          <a:lstStyle/>
          <a:p>
            <a:r>
              <a:rPr lang="en-US" dirty="0" smtClean="0"/>
              <a:t>One solution: Active learning</a:t>
            </a:r>
            <a:endParaRPr lang="en-US" dirty="0"/>
          </a:p>
        </p:txBody>
      </p:sp>
      <p:sp>
        <p:nvSpPr>
          <p:cNvPr id="7171" name="Rectangle 3"/>
          <p:cNvSpPr>
            <a:spLocks noGrp="1" noChangeArrowheads="1"/>
          </p:cNvSpPr>
          <p:nvPr>
            <p:ph type="body" idx="1"/>
          </p:nvPr>
        </p:nvSpPr>
        <p:spPr>
          <a:xfrm>
            <a:off x="685800" y="1219200"/>
            <a:ext cx="7772400" cy="4724400"/>
          </a:xfrm>
        </p:spPr>
        <p:txBody>
          <a:bodyPr/>
          <a:lstStyle/>
          <a:p>
            <a:pPr>
              <a:lnSpc>
                <a:spcPct val="90000"/>
              </a:lnSpc>
            </a:pPr>
            <a:r>
              <a:rPr lang="en-US" dirty="0"/>
              <a:t>Proven effective for </a:t>
            </a:r>
            <a:r>
              <a:rPr lang="ja-JP" altLang="en-US" dirty="0"/>
              <a:t>“</a:t>
            </a:r>
            <a:r>
              <a:rPr lang="en-US" dirty="0" smtClean="0"/>
              <a:t>regular” students</a:t>
            </a:r>
            <a:r>
              <a:rPr lang="en-US" dirty="0"/>
              <a:t> </a:t>
            </a:r>
            <a:r>
              <a:rPr lang="en-US" dirty="0" smtClean="0"/>
              <a:t>and excellent ones</a:t>
            </a:r>
            <a:endParaRPr lang="en-US" dirty="0"/>
          </a:p>
          <a:p>
            <a:pPr>
              <a:lnSpc>
                <a:spcPct val="90000"/>
              </a:lnSpc>
            </a:pPr>
            <a:r>
              <a:rPr lang="en-US" dirty="0"/>
              <a:t>Used extensively at MIT, RPI, </a:t>
            </a:r>
            <a:r>
              <a:rPr lang="en-US" dirty="0" smtClean="0"/>
              <a:t>Harvard, Univ. of Illinois, other research universities</a:t>
            </a:r>
            <a:endParaRPr lang="en-US" dirty="0"/>
          </a:p>
          <a:p>
            <a:pPr>
              <a:lnSpc>
                <a:spcPct val="90000"/>
              </a:lnSpc>
            </a:pPr>
            <a:r>
              <a:rPr lang="en-US" dirty="0"/>
              <a:t>Also many small colleges (prestigious and not</a:t>
            </a:r>
            <a:r>
              <a:rPr lang="en-US" dirty="0" smtClean="0"/>
              <a:t>), community colleges, K-12 schools…</a:t>
            </a:r>
          </a:p>
          <a:p>
            <a:pPr>
              <a:lnSpc>
                <a:spcPct val="90000"/>
              </a:lnSpc>
            </a:pPr>
            <a:r>
              <a:rPr lang="en-US" dirty="0" smtClean="0"/>
              <a:t>Many methods, JiTT is one.</a:t>
            </a:r>
            <a:endParaRPr lang="en-US" dirty="0"/>
          </a:p>
        </p:txBody>
      </p:sp>
    </p:spTree>
    <p:extLst>
      <p:ext uri="{BB962C8B-B14F-4D97-AF65-F5344CB8AC3E}">
        <p14:creationId xmlns:p14="http://schemas.microsoft.com/office/powerpoint/2010/main" xmlns="" val="2069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5"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23554" name="Rectangle 2"/>
          <p:cNvSpPr>
            <a:spLocks noGrp="1" noChangeArrowheads="1"/>
          </p:cNvSpPr>
          <p:nvPr>
            <p:ph type="title"/>
          </p:nvPr>
        </p:nvSpPr>
        <p:spPr/>
        <p:txBody>
          <a:bodyPr/>
          <a:lstStyle/>
          <a:p>
            <a:r>
              <a:rPr lang="en-US"/>
              <a:t>Outline</a:t>
            </a:r>
          </a:p>
        </p:txBody>
      </p:sp>
      <p:sp>
        <p:nvSpPr>
          <p:cNvPr id="23555" name="Rectangle 3"/>
          <p:cNvSpPr>
            <a:spLocks noGrp="1" noChangeArrowheads="1"/>
          </p:cNvSpPr>
          <p:nvPr>
            <p:ph type="body" idx="1"/>
          </p:nvPr>
        </p:nvSpPr>
        <p:spPr/>
        <p:txBody>
          <a:bodyPr/>
          <a:lstStyle/>
          <a:p>
            <a:r>
              <a:rPr lang="en-US" dirty="0" smtClean="0"/>
              <a:t>Introduction </a:t>
            </a:r>
            <a:r>
              <a:rPr lang="en-US" dirty="0">
                <a:sym typeface="Wingdings" charset="0"/>
              </a:rPr>
              <a:t></a:t>
            </a:r>
            <a:endParaRPr lang="en-US" dirty="0"/>
          </a:p>
          <a:p>
            <a:r>
              <a:rPr lang="en-US" dirty="0"/>
              <a:t>Just-in-Time Teaching</a:t>
            </a:r>
          </a:p>
          <a:p>
            <a:pPr lvl="1"/>
            <a:r>
              <a:rPr lang="en-US" dirty="0"/>
              <a:t>Background</a:t>
            </a:r>
          </a:p>
          <a:p>
            <a:pPr lvl="1"/>
            <a:r>
              <a:rPr lang="en-US" dirty="0" smtClean="0"/>
              <a:t>Implementation</a:t>
            </a:r>
          </a:p>
          <a:p>
            <a:pPr lvl="1"/>
            <a:r>
              <a:rPr lang="en-US" dirty="0"/>
              <a:t>Aside: How to get great student </a:t>
            </a:r>
            <a:r>
              <a:rPr lang="en-US" dirty="0" smtClean="0"/>
              <a:t>evaluations</a:t>
            </a:r>
            <a:endParaRPr lang="en-US" dirty="0"/>
          </a:p>
          <a:p>
            <a:r>
              <a:rPr lang="en-US" dirty="0" smtClean="0">
                <a:sym typeface="Wingdings" charset="0"/>
              </a:rPr>
              <a:t>Getting started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6/21/16</a:t>
            </a:r>
            <a:endParaRPr lang="en-US" dirty="0">
              <a:solidFill>
                <a:schemeClr val="tx1"/>
              </a:solidFill>
              <a:effectLst/>
            </a:endParaRPr>
          </a:p>
        </p:txBody>
      </p:sp>
      <p:sp>
        <p:nvSpPr>
          <p:cNvPr id="7" name="Footer Placeholder 4"/>
          <p:cNvSpPr>
            <a:spLocks noGrp="1"/>
          </p:cNvSpPr>
          <p:nvPr>
            <p:ph type="ftr" sz="quarter" idx="11"/>
          </p:nvPr>
        </p:nvSpPr>
        <p:spPr/>
        <p:txBody>
          <a:bodyPr/>
          <a:lstStyle/>
          <a:p>
            <a:r>
              <a:rPr lang="en-US"/>
              <a:t>New Faculty Workshop</a:t>
            </a:r>
            <a:endParaRPr lang="en-US">
              <a:solidFill>
                <a:schemeClr val="tx1"/>
              </a:solidFill>
              <a:effectLst/>
            </a:endParaRPr>
          </a:p>
        </p:txBody>
      </p:sp>
      <p:sp>
        <p:nvSpPr>
          <p:cNvPr id="15362" name="Rectangle 2"/>
          <p:cNvSpPr>
            <a:spLocks noGrp="1" noChangeArrowheads="1"/>
          </p:cNvSpPr>
          <p:nvPr>
            <p:ph type="title"/>
          </p:nvPr>
        </p:nvSpPr>
        <p:spPr/>
        <p:txBody>
          <a:bodyPr/>
          <a:lstStyle/>
          <a:p>
            <a:r>
              <a:rPr lang="en-US"/>
              <a:t>The (original) settings</a:t>
            </a:r>
          </a:p>
        </p:txBody>
      </p:sp>
      <p:sp>
        <p:nvSpPr>
          <p:cNvPr id="2" name="Content Placeholder 1"/>
          <p:cNvSpPr>
            <a:spLocks noGrp="1"/>
          </p:cNvSpPr>
          <p:nvPr>
            <p:ph idx="1"/>
          </p:nvPr>
        </p:nvSpPr>
        <p:spPr>
          <a:xfrm>
            <a:off x="457200" y="1219200"/>
            <a:ext cx="8153400" cy="4876800"/>
          </a:xfrm>
        </p:spPr>
        <p:txBody>
          <a:bodyPr/>
          <a:lstStyle/>
          <a:p>
            <a:r>
              <a:rPr lang="en-US" dirty="0" smtClean="0"/>
              <a:t>IUPUI: Large, public, urban university</a:t>
            </a:r>
          </a:p>
          <a:p>
            <a:pPr lvl="1"/>
            <a:r>
              <a:rPr lang="en-US" dirty="0" smtClean="0"/>
              <a:t>30,000 students, almost 100% live off campus</a:t>
            </a:r>
          </a:p>
          <a:p>
            <a:pPr lvl="1"/>
            <a:r>
              <a:rPr lang="en-US" dirty="0" smtClean="0"/>
              <a:t>Most work &gt; 25 hours/week</a:t>
            </a:r>
          </a:p>
          <a:p>
            <a:r>
              <a:rPr lang="en-US" dirty="0" smtClean="0"/>
              <a:t>US Air Force Academy: Military College</a:t>
            </a:r>
          </a:p>
          <a:p>
            <a:pPr lvl="1"/>
            <a:r>
              <a:rPr lang="en-US" dirty="0" smtClean="0"/>
              <a:t>All students take physics, even history majors</a:t>
            </a:r>
          </a:p>
          <a:p>
            <a:pPr lvl="1"/>
            <a:r>
              <a:rPr lang="en-US" dirty="0" smtClean="0"/>
              <a:t>All play sports, train for military</a:t>
            </a:r>
          </a:p>
          <a:p>
            <a:r>
              <a:rPr lang="en-US" dirty="0" smtClean="0"/>
              <a:t>Davidson College: Small liberal arts college</a:t>
            </a:r>
          </a:p>
          <a:p>
            <a:pPr lvl="1"/>
            <a:r>
              <a:rPr lang="en-US" dirty="0" smtClean="0"/>
              <a:t>Highly selective</a:t>
            </a:r>
          </a:p>
          <a:p>
            <a:pPr lvl="1"/>
            <a:r>
              <a:rPr lang="en-US" dirty="0" smtClean="0"/>
              <a:t>Small classes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7912</TotalTime>
  <Words>2301</Words>
  <Application>Microsoft Office PowerPoint</Application>
  <PresentationFormat>On-screen Show (4:3)</PresentationFormat>
  <Paragraphs>350</Paragraphs>
  <Slides>38</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Blank Presentation</vt:lpstr>
      <vt:lpstr>Document</vt:lpstr>
      <vt:lpstr>How to get your Students to Prepare for Every Class</vt:lpstr>
      <vt:lpstr>A few of your comments</vt:lpstr>
      <vt:lpstr>Outline</vt:lpstr>
      <vt:lpstr>How did you decide how to teach?</vt:lpstr>
      <vt:lpstr>Danger of using “own experience”?</vt:lpstr>
      <vt:lpstr>Digression</vt:lpstr>
      <vt:lpstr>One solution: Active learning</vt:lpstr>
      <vt:lpstr>Outline</vt:lpstr>
      <vt:lpstr>The (original) settings</vt:lpstr>
      <vt:lpstr>What is JiTT?</vt:lpstr>
      <vt:lpstr>Just-in-Time Teaching (JiTT)</vt:lpstr>
      <vt:lpstr>Another Digression</vt:lpstr>
      <vt:lpstr>Outline</vt:lpstr>
      <vt:lpstr>Example</vt:lpstr>
      <vt:lpstr>More Examples</vt:lpstr>
      <vt:lpstr>Impulse responses </vt:lpstr>
      <vt:lpstr>What does the book say?</vt:lpstr>
      <vt:lpstr>What makes a good Warmup?</vt:lpstr>
      <vt:lpstr>Online archive of Warmup exercises</vt:lpstr>
      <vt:lpstr>Test drive</vt:lpstr>
      <vt:lpstr>Choosing and using student responses</vt:lpstr>
      <vt:lpstr>Choosing and using student responses</vt:lpstr>
      <vt:lpstr>Tips and Pitfalls</vt:lpstr>
      <vt:lpstr>Results</vt:lpstr>
      <vt:lpstr>Outline</vt:lpstr>
      <vt:lpstr>How to get great student evaluations</vt:lpstr>
      <vt:lpstr>Getting started:</vt:lpstr>
      <vt:lpstr>Summary</vt:lpstr>
      <vt:lpstr>Slide 29</vt:lpstr>
      <vt:lpstr>Chemistry example</vt:lpstr>
      <vt:lpstr>Outline</vt:lpstr>
      <vt:lpstr>Study Habits (N=155, biology)</vt:lpstr>
      <vt:lpstr>Retention (N~80-150/semester)</vt:lpstr>
      <vt:lpstr>Cognitive (biology, N~200)</vt:lpstr>
      <vt:lpstr>Affective (E&amp;M, N~60)</vt:lpstr>
      <vt:lpstr>Student Comments</vt:lpstr>
      <vt:lpstr>smartPhysics checkpoint</vt:lpstr>
      <vt:lpstr>smartPhysics output</vt:lpstr>
    </vt:vector>
  </TitlesOfParts>
  <Company>A Gavrin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your Students to Prepare for Every Class</dc:title>
  <dc:creator>A Gavrin</dc:creator>
  <cp:lastModifiedBy>rhilborn</cp:lastModifiedBy>
  <cp:revision>279</cp:revision>
  <dcterms:created xsi:type="dcterms:W3CDTF">2009-11-09T16:04:44Z</dcterms:created>
  <dcterms:modified xsi:type="dcterms:W3CDTF">2016-06-24T18:30:57Z</dcterms:modified>
</cp:coreProperties>
</file>