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7" r:id="rId2"/>
    <p:sldId id="300" r:id="rId3"/>
    <p:sldId id="318" r:id="rId4"/>
    <p:sldId id="257" r:id="rId5"/>
    <p:sldId id="316" r:id="rId6"/>
    <p:sldId id="319" r:id="rId7"/>
    <p:sldId id="291" r:id="rId8"/>
    <p:sldId id="290" r:id="rId9"/>
    <p:sldId id="306" r:id="rId10"/>
    <p:sldId id="276" r:id="rId11"/>
    <p:sldId id="268" r:id="rId12"/>
    <p:sldId id="317" r:id="rId13"/>
    <p:sldId id="286" r:id="rId14"/>
    <p:sldId id="271" r:id="rId15"/>
    <p:sldId id="269" r:id="rId16"/>
    <p:sldId id="272" r:id="rId17"/>
    <p:sldId id="315" r:id="rId18"/>
    <p:sldId id="301" r:id="rId19"/>
    <p:sldId id="294" r:id="rId20"/>
    <p:sldId id="320" r:id="rId21"/>
    <p:sldId id="302" r:id="rId22"/>
    <p:sldId id="308" r:id="rId23"/>
    <p:sldId id="277" r:id="rId24"/>
    <p:sldId id="292" r:id="rId25"/>
    <p:sldId id="270" r:id="rId26"/>
    <p:sldId id="305" r:id="rId27"/>
    <p:sldId id="284" r:id="rId28"/>
    <p:sldId id="279" r:id="rId29"/>
    <p:sldId id="280" r:id="rId30"/>
    <p:sldId id="281" r:id="rId31"/>
    <p:sldId id="282" r:id="rId32"/>
    <p:sldId id="283" r:id="rId33"/>
    <p:sldId id="312" r:id="rId34"/>
    <p:sldId id="311" r:id="rId35"/>
    <p:sldId id="299" r:id="rId36"/>
    <p:sldId id="314" r:id="rId37"/>
    <p:sldId id="309" r:id="rId38"/>
    <p:sldId id="310" r:id="rId39"/>
    <p:sldId id="31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B"/>
    <a:srgbClr val="0DE6EE"/>
    <a:srgbClr val="0386D3"/>
    <a:srgbClr val="2FBD05"/>
    <a:srgbClr val="E0DF02"/>
    <a:srgbClr val="0CBAC0"/>
    <a:srgbClr val="E0CA0C"/>
    <a:srgbClr val="E05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0929"/>
  </p:normalViewPr>
  <p:slideViewPr>
    <p:cSldViewPr>
      <p:cViewPr>
        <p:scale>
          <a:sx n="74" d="100"/>
          <a:sy n="74" d="100"/>
        </p:scale>
        <p:origin x="-6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AB80A-7FB8-4246-A570-FCCA8B4C641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67B9-55FF-5040-82DE-8F3182A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55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618DD9-8107-F34C-924F-121D92131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4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5D73B-BD73-6746-9EEF-1F59FE84B2C1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people completed the </a:t>
            </a:r>
            <a:r>
              <a:rPr lang="en-US" dirty="0" err="1" smtClean="0"/>
              <a:t>warmup</a:t>
            </a:r>
            <a:r>
              <a:rPr lang="en-US" dirty="0" smtClean="0"/>
              <a:t>! How many looked at the material?</a:t>
            </a:r>
          </a:p>
          <a:p>
            <a:r>
              <a:rPr lang="en-US" dirty="0" smtClean="0"/>
              <a:t>Lavender(?)</a:t>
            </a:r>
            <a:r>
              <a:rPr lang="en-US" baseline="0" dirty="0" smtClean="0"/>
              <a:t> sheet in packet.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four of these responses include</a:t>
            </a:r>
            <a:r>
              <a:rPr lang="en-US" baseline="0" dirty="0" smtClean="0"/>
              <a:t> references to both faculty AND students… Fantastic!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8DD9-8107-F34C-924F-121D92131E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43441-DC3D-C64A-8D41-471B98984D1E}" type="slidenum">
              <a:rPr lang="en-US"/>
              <a:pPr/>
              <a:t>13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many good responses will allow fewer details here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9F46D-B9DF-EE4A-B44C-4AC0FE8EBCD2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F7195-9929-F645-B87E-748B9B2FA759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ADA1E-2EEE-6D4A-BFBD-53200ED4B475}" type="slidenum">
              <a:rPr lang="en-US"/>
              <a:pPr/>
              <a:t>16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0DC79-75CD-3047-A15C-757C6AA3617E}" type="slidenum">
              <a:rPr lang="en-US"/>
              <a:pPr/>
              <a:t>18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0D765-248C-DB4C-9F77-7D3DEEF839DB}" type="slidenum">
              <a:rPr lang="en-US"/>
              <a:pPr/>
              <a:t>19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09A5C-8C8C-B94D-A8EC-6E523E30E5C7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DB745-A268-2D43-A944-6F9DC86DF53A}" type="slidenum">
              <a:rPr lang="en-US"/>
              <a:pPr/>
              <a:t>24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37FA5-0A5E-E047-A40F-5FA5541063CA}" type="slidenum">
              <a:rPr lang="en-US"/>
              <a:pPr/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0E2AB-38FC-E945-97A6-15598AD59B6F}" type="slidenum">
              <a:rPr lang="en-US"/>
              <a:pPr/>
              <a:t>2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59D03-5250-E14B-9385-AABDA8B5D6ED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6023C-CF0D-7949-ABF7-23B5FDD9A8E4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A5085-574E-4647-B7C7-6AAE421E0420}" type="slidenum">
              <a:rPr lang="en-US"/>
              <a:pPr/>
              <a:t>28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793F6-FA3B-0F40-BBE5-CCC77F8EB841}" type="slidenum">
              <a:rPr lang="en-US"/>
              <a:pPr/>
              <a:t>29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0E4AD-B36D-8E43-B88C-0A6AC34E057A}" type="slidenum">
              <a:rPr lang="en-US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0568E-CCA3-3243-B39A-AFFFE48F6038}" type="slidenum">
              <a:rPr lang="en-US"/>
              <a:pPr/>
              <a:t>31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F01BD-0F02-BF4F-B2EC-E1BF534265A1}" type="slidenum">
              <a:rPr lang="en-US"/>
              <a:pPr/>
              <a:t>32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11BF1-07C9-6F4A-93BD-8FC12BED923E}" type="slidenum">
              <a:rPr lang="en-US"/>
              <a:pPr/>
              <a:t>33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6023C-CF0D-7949-ABF7-23B5FDD9A8E4}" type="slidenum">
              <a:rPr lang="en-US"/>
              <a:pPr/>
              <a:t>34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3CF94-B153-0D43-A61D-EF93871533E8}" type="slidenum">
              <a:rPr lang="en-US"/>
              <a:pPr/>
              <a:t>35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0C15F-059F-E245-AE48-9267234A2205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Remark on web site, especially resources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5D73B-BD73-6746-9EEF-1F59FE84B2C1}" type="slidenum">
              <a:rPr lang="en-US"/>
              <a:pPr/>
              <a:t>36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24D0B-7FAB-AA47-A530-853D17658E06}" type="slidenum">
              <a:rPr lang="en-US"/>
              <a:pPr/>
              <a:t>39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problems with doing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8DD9-8107-F34C-924F-121D92131E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4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DCB0A-A75F-8B4A-817F-B9FACF2AF080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emphasize this enough… You are just not typical.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10A49-2BDB-FD4D-9B22-302D73237EF6}" type="slidenum">
              <a:rPr lang="en-US"/>
              <a:pPr/>
              <a:t>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94605-C5BF-CB4F-A5C0-5BFBD6A72AD3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Remark on Felder</a:t>
            </a:r>
            <a:r>
              <a:rPr lang="ja-JP" altLang="en-US" dirty="0"/>
              <a:t>’</a:t>
            </a:r>
            <a:r>
              <a:rPr lang="en-US" dirty="0"/>
              <a:t>s work, see resource page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4FCBC-A3FA-5744-916E-EDEC4A338D72}" type="slidenum">
              <a:rPr lang="en-US"/>
              <a:pPr/>
              <a:t>10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B403B-E52F-1A42-AA39-A3F918938B66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67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804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79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551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481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249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023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749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59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314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11/14/14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24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27D0"/>
            </a:gs>
            <a:gs pos="100000">
              <a:srgbClr val="202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86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86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248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DD44BEE5-B1D1-FC4F-BFE2-456379DEEF7F}" type="slidenum">
              <a:rPr lang="en-US" sz="1400">
                <a:solidFill>
                  <a:srgbClr val="0386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spcBef>
                  <a:spcPct val="50000"/>
                </a:spcBef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0DF0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FBD05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ebphysics.iupui.edu/warmup/physics_archiv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physics.com/smartphysics/default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295400"/>
          </a:xfrm>
        </p:spPr>
        <p:txBody>
          <a:bodyPr/>
          <a:lstStyle/>
          <a:p>
            <a:pPr algn="ctr"/>
            <a:r>
              <a:rPr lang="en-US" dirty="0"/>
              <a:t>How to get your Students to Prepare for Every Class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371600"/>
          </a:xfrm>
        </p:spPr>
        <p:txBody>
          <a:bodyPr/>
          <a:lstStyle/>
          <a:p>
            <a:r>
              <a:rPr lang="en-US"/>
              <a:t>Just-in-Time Teaching (JiTT)</a:t>
            </a:r>
          </a:p>
          <a:p>
            <a:r>
              <a:rPr lang="en-US" sz="2800">
                <a:solidFill>
                  <a:srgbClr val="2FBD05"/>
                </a:solidFill>
              </a:rPr>
              <a:t>A. Gavrin, IUPUI</a:t>
            </a: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4572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http://</a:t>
            </a:r>
            <a:r>
              <a:rPr lang="en-US" dirty="0" err="1">
                <a:solidFill>
                  <a:schemeClr val="accent1"/>
                </a:solidFill>
              </a:rPr>
              <a:t>webphysics.iupui.edu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smtClean="0">
                <a:solidFill>
                  <a:schemeClr val="accent1"/>
                </a:solidFill>
              </a:rPr>
              <a:t>nfw_fall14/</a:t>
            </a:r>
            <a:r>
              <a:rPr lang="en-US" dirty="0" err="1">
                <a:solidFill>
                  <a:schemeClr val="accent1"/>
                </a:solidFill>
              </a:rPr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/>
              <a:t>Just-in-Time Teaching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/>
              <a:t>Aside: How to get great student </a:t>
            </a:r>
            <a:r>
              <a:rPr lang="en-US" dirty="0" smtClean="0"/>
              <a:t>evaluations</a:t>
            </a:r>
            <a:endParaRPr lang="en-US" dirty="0"/>
          </a:p>
          <a:p>
            <a:r>
              <a:rPr lang="en-US" dirty="0" smtClean="0"/>
              <a:t>Assessment</a:t>
            </a:r>
          </a:p>
          <a:p>
            <a:r>
              <a:rPr lang="en-US" dirty="0">
                <a:sym typeface="Wingdings" charset="0"/>
              </a:rPr>
              <a:t>Getting </a:t>
            </a:r>
            <a:r>
              <a:rPr lang="en-US" dirty="0" smtClean="0">
                <a:sym typeface="Wingdings" charset="0"/>
              </a:rPr>
              <a:t>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(original) settings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IUPUI: Public, urban university</a:t>
            </a:r>
          </a:p>
          <a:p>
            <a:pPr lvl="1"/>
            <a:r>
              <a:rPr lang="en-US" dirty="0" smtClean="0"/>
              <a:t>30,000 students, almost 100% live off campus</a:t>
            </a:r>
          </a:p>
          <a:p>
            <a:pPr lvl="1"/>
            <a:r>
              <a:rPr lang="en-US" dirty="0" smtClean="0"/>
              <a:t>Most work &gt; 25 hours/week</a:t>
            </a:r>
          </a:p>
          <a:p>
            <a:pPr lvl="1"/>
            <a:r>
              <a:rPr lang="en-US" dirty="0" smtClean="0"/>
              <a:t>Large classes at intro level (150-200)</a:t>
            </a:r>
          </a:p>
          <a:p>
            <a:r>
              <a:rPr lang="en-US" dirty="0"/>
              <a:t>Davidson College: Liberal arts college</a:t>
            </a:r>
          </a:p>
          <a:p>
            <a:pPr lvl="1"/>
            <a:r>
              <a:rPr lang="en-US" dirty="0"/>
              <a:t>Highly selective, small classes</a:t>
            </a:r>
          </a:p>
          <a:p>
            <a:r>
              <a:rPr lang="en-US" dirty="0" smtClean="0"/>
              <a:t>United States Air Force Academy: Military</a:t>
            </a:r>
          </a:p>
          <a:p>
            <a:pPr lvl="1"/>
            <a:r>
              <a:rPr lang="en-US" dirty="0" smtClean="0"/>
              <a:t>All students take physics, even history majors</a:t>
            </a:r>
          </a:p>
          <a:p>
            <a:pPr lvl="1"/>
            <a:r>
              <a:rPr lang="en-US" dirty="0" smtClean="0"/>
              <a:t>All play sports, train for military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JiTT?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r>
              <a:rPr lang="en-US" dirty="0"/>
              <a:t>Oleg: Save time (by having students prepare for their class at home) to focus on difficult concepts and misconceptions in class.</a:t>
            </a:r>
          </a:p>
          <a:p>
            <a:r>
              <a:rPr lang="en-US" dirty="0" smtClean="0"/>
              <a:t>Sam</a:t>
            </a:r>
            <a:r>
              <a:rPr lang="en-US" dirty="0"/>
              <a:t>: JiTT is a method of teaching where you require feedback from students prior to class. It has the effect of (</a:t>
            </a:r>
            <a:r>
              <a:rPr lang="en-US" dirty="0" err="1"/>
              <a:t>i</a:t>
            </a:r>
            <a:r>
              <a:rPr lang="en-US" dirty="0"/>
              <a:t>) forcing them to prepare for class and (ii) allowing you to customize class activities to focus on building their existing knowledge and addressing problem areas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56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JiTT</a:t>
            </a:r>
            <a:r>
              <a:rPr lang="en-US" dirty="0"/>
              <a:t>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76800"/>
          </a:xfrm>
        </p:spPr>
        <p:txBody>
          <a:bodyPr/>
          <a:lstStyle/>
          <a:p>
            <a:r>
              <a:rPr lang="en-US" dirty="0" smtClean="0"/>
              <a:t>bob</a:t>
            </a:r>
            <a:r>
              <a:rPr lang="en-US" dirty="0"/>
              <a:t>: Instructor ask questions relevant to class material in advance of the lecture, with a due date before the lecture, allowing the instructor to modify the class plan in response to the student's responses</a:t>
            </a:r>
            <a:r>
              <a:rPr lang="en-US" dirty="0" smtClean="0"/>
              <a:t>.</a:t>
            </a:r>
          </a:p>
          <a:p>
            <a:r>
              <a:rPr lang="en-US" dirty="0"/>
              <a:t>JS: It sounds a lot like a flipped classroom, although there's more emphasis on feedback-informed instruction than on in-class problem solving.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Just-in-Time Teaching (JiTT)</a:t>
            </a: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2362200" y="1600200"/>
            <a:ext cx="4495800" cy="1644650"/>
          </a:xfrm>
          <a:prstGeom prst="curvedDownArrow">
            <a:avLst>
              <a:gd name="adj1" fmla="val 65556"/>
              <a:gd name="adj2" fmla="val 131111"/>
              <a:gd name="adj3" fmla="val 33333"/>
            </a:avLst>
          </a:prstGeom>
          <a:solidFill>
            <a:srgbClr val="0CBA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 rot="-10785619">
            <a:off x="1980655" y="4006848"/>
            <a:ext cx="4495800" cy="1555901"/>
          </a:xfrm>
          <a:prstGeom prst="curvedDownArrow">
            <a:avLst>
              <a:gd name="adj1" fmla="val 69412"/>
              <a:gd name="adj2" fmla="val 138824"/>
              <a:gd name="adj3" fmla="val 33333"/>
            </a:avLst>
          </a:prstGeom>
          <a:solidFill>
            <a:srgbClr val="0CBA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3352800" y="2254250"/>
            <a:ext cx="2070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World Wide</a:t>
            </a:r>
          </a:p>
          <a:p>
            <a:pPr algn="ctr"/>
            <a:r>
              <a:rPr lang="en-US" sz="2800" b="1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Web</a:t>
            </a:r>
            <a:endParaRPr 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524250" y="4387850"/>
            <a:ext cx="1962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Assignment</a:t>
            </a:r>
          </a:p>
          <a:p>
            <a:pPr algn="ctr"/>
            <a:r>
              <a:rPr lang="en-US" sz="2800" b="1" dirty="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Design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1752600" y="3402013"/>
            <a:ext cx="2125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DF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Homework</a:t>
            </a:r>
            <a:endParaRPr lang="en-US" sz="3200" b="1">
              <a:solidFill>
                <a:srgbClr val="CDF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4876800" y="3397250"/>
            <a:ext cx="2035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DF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Classroom</a:t>
            </a:r>
            <a:endParaRPr lang="en-US" sz="3200" b="1">
              <a:solidFill>
                <a:srgbClr val="CDF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Just-in-Time Teaching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Adaptable</a:t>
            </a:r>
          </a:p>
          <a:p>
            <a:r>
              <a:rPr lang="en-US" b="1" dirty="0" smtClean="0"/>
              <a:t>Combines “high tech” with “high touch”</a:t>
            </a:r>
            <a:endParaRPr lang="en-US" dirty="0"/>
          </a:p>
          <a:p>
            <a:r>
              <a:rPr lang="en-US" b="1" dirty="0" err="1" smtClean="0"/>
              <a:t>WarmUp</a:t>
            </a:r>
            <a:r>
              <a:rPr lang="en-US" b="1" dirty="0" smtClean="0"/>
              <a:t> Exercises = Online, pre-class reading quiz:</a:t>
            </a:r>
            <a:endParaRPr lang="en-US" b="1" dirty="0"/>
          </a:p>
          <a:p>
            <a:pPr lvl="1"/>
            <a:r>
              <a:rPr lang="en-US" dirty="0"/>
              <a:t>Due few hours before class</a:t>
            </a:r>
          </a:p>
          <a:p>
            <a:pPr lvl="1"/>
            <a:r>
              <a:rPr lang="en-US" dirty="0" smtClean="0"/>
              <a:t>A few </a:t>
            </a:r>
            <a:r>
              <a:rPr lang="en-US" dirty="0"/>
              <a:t>open-ended conceptual questions</a:t>
            </a:r>
          </a:p>
          <a:p>
            <a:pPr lvl="1"/>
            <a:r>
              <a:rPr lang="en-US" dirty="0"/>
              <a:t>Cover that day</a:t>
            </a:r>
            <a:r>
              <a:rPr lang="ja-JP" altLang="en-US" dirty="0"/>
              <a:t>’</a:t>
            </a:r>
            <a:r>
              <a:rPr lang="en-US" dirty="0"/>
              <a:t>s </a:t>
            </a:r>
            <a:r>
              <a:rPr lang="en-US" dirty="0" smtClean="0"/>
              <a:t>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Question: Is it possible to add heat to an ideal gas without changing its temperature? If it is possible, please explain how it is done.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ja-JP" altLang="en-US" sz="2600" dirty="0"/>
              <a:t>“</a:t>
            </a:r>
            <a:r>
              <a:rPr lang="en-US" sz="2600" dirty="0"/>
              <a:t>It is not possible because the internal energy of an ideal gas only depends on the temperature.... the internal energy will increase when the temperature rises.…</a:t>
            </a:r>
            <a:r>
              <a:rPr lang="ja-JP" altLang="en-US" sz="2600" dirty="0"/>
              <a:t>”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ja-JP" altLang="en-US" sz="2600" dirty="0"/>
              <a:t>“</a:t>
            </a:r>
            <a:r>
              <a:rPr lang="en-US" sz="2600" dirty="0"/>
              <a:t>If you add heat to a system while the system is doing the corresponding amount of work, the temperature will not change</a:t>
            </a:r>
            <a:r>
              <a:rPr lang="en-US" sz="2600" dirty="0" smtClean="0"/>
              <a:t>.”</a:t>
            </a:r>
          </a:p>
          <a:p>
            <a:pPr lvl="1">
              <a:lnSpc>
                <a:spcPct val="90000"/>
              </a:lnSpc>
            </a:pPr>
            <a:r>
              <a:rPr lang="ja-JP" altLang="en-US" sz="2600" dirty="0" smtClean="0"/>
              <a:t>“</a:t>
            </a:r>
            <a:r>
              <a:rPr lang="en-US" sz="2600" dirty="0"/>
              <a:t>It is possible to add heat to an ideal gas without it changing </a:t>
            </a:r>
            <a:r>
              <a:rPr lang="en-US" sz="2600" dirty="0" smtClean="0"/>
              <a:t>it‘s </a:t>
            </a:r>
            <a:r>
              <a:rPr lang="en-US" sz="2600" dirty="0"/>
              <a:t>temperature by the gas receiving the heat, and the atoms of that gas getting excited enough to disperse that heat as fast as they receive it…</a:t>
            </a:r>
            <a:r>
              <a:rPr lang="ja-JP" altLang="en-US" sz="2600" dirty="0" smtClean="0"/>
              <a:t>”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</a:t>
            </a:r>
            <a:r>
              <a:rPr lang="en-US" dirty="0" err="1" smtClean="0"/>
              <a:t>Warmup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05400"/>
          </a:xfrm>
        </p:spPr>
        <p:txBody>
          <a:bodyPr/>
          <a:lstStyle/>
          <a:p>
            <a:r>
              <a:rPr lang="en-US" dirty="0" smtClean="0"/>
              <a:t>BB</a:t>
            </a:r>
            <a:r>
              <a:rPr lang="en-US" dirty="0"/>
              <a:t>: </a:t>
            </a:r>
            <a:r>
              <a:rPr lang="en-US" dirty="0" smtClean="0"/>
              <a:t>(a) It </a:t>
            </a:r>
            <a:r>
              <a:rPr lang="en-US" dirty="0"/>
              <a:t>must help students understand basic concepts</a:t>
            </a:r>
            <a:r>
              <a:rPr lang="en-US" dirty="0" smtClean="0"/>
              <a:t>. (b) It </a:t>
            </a:r>
            <a:r>
              <a:rPr lang="en-US" dirty="0"/>
              <a:t>must encourage students to prepare for </a:t>
            </a:r>
            <a:r>
              <a:rPr lang="en-US" dirty="0" smtClean="0"/>
              <a:t>class. (c) It </a:t>
            </a:r>
            <a:r>
              <a:rPr lang="en-US" dirty="0"/>
              <a:t>must help faculty adjust the pace of their courses </a:t>
            </a:r>
            <a:r>
              <a:rPr lang="en-US" dirty="0" smtClean="0"/>
              <a:t>….</a:t>
            </a:r>
          </a:p>
          <a:p>
            <a:r>
              <a:rPr lang="en-US" dirty="0"/>
              <a:t>Eric: A good "</a:t>
            </a:r>
            <a:r>
              <a:rPr lang="en-US" dirty="0" err="1"/>
              <a:t>warmup</a:t>
            </a:r>
            <a:r>
              <a:rPr lang="en-US" dirty="0"/>
              <a:t> exercise" is one that challenges concepts and requires critical thinking about the physics behind the processes. </a:t>
            </a:r>
            <a:r>
              <a:rPr lang="en-US" dirty="0">
                <a:solidFill>
                  <a:srgbClr val="FF0000"/>
                </a:solidFill>
              </a:rPr>
              <a:t>It doesn't have to have a correct answer</a:t>
            </a:r>
            <a:r>
              <a:rPr lang="en-US" dirty="0"/>
              <a:t>, but lead to though process development.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8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</a:t>
            </a:r>
            <a:r>
              <a:rPr lang="en-US" dirty="0" err="1"/>
              <a:t>WarmUp</a:t>
            </a:r>
            <a:r>
              <a:rPr lang="en-US" dirty="0"/>
              <a:t>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876800"/>
          </a:xfrm>
        </p:spPr>
        <p:txBody>
          <a:bodyPr/>
          <a:lstStyle/>
          <a:p>
            <a:r>
              <a:rPr lang="en-US" dirty="0" smtClean="0"/>
              <a:t> : </a:t>
            </a:r>
            <a:r>
              <a:rPr lang="en-US" dirty="0"/>
              <a:t>One that has more qualitative questions and requires a deeper level of thinking. </a:t>
            </a:r>
            <a:r>
              <a:rPr lang="en-US" dirty="0">
                <a:solidFill>
                  <a:srgbClr val="FF0000"/>
                </a:solidFill>
              </a:rPr>
              <a:t>It is helpful if it provides quotes</a:t>
            </a:r>
            <a:r>
              <a:rPr lang="en-US" dirty="0"/>
              <a:t> such that the professor can refer back to responses from the </a:t>
            </a:r>
            <a:r>
              <a:rPr lang="en-US" dirty="0" err="1"/>
              <a:t>warmup</a:t>
            </a:r>
            <a:r>
              <a:rPr lang="en-US" dirty="0"/>
              <a:t> exercises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nick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Try to think about the logic that the next class will follow</a:t>
            </a:r>
            <a:r>
              <a:rPr lang="en-US" dirty="0"/>
              <a:t>. Not focus on the mathematical details but on the procedure.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Digression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JiTT described in your words</a:t>
            </a:r>
          </a:p>
          <a:p>
            <a:r>
              <a:rPr lang="ja-JP" altLang="en-US" dirty="0"/>
              <a:t>“</a:t>
            </a:r>
            <a:r>
              <a:rPr lang="en-US" dirty="0"/>
              <a:t>preview</a:t>
            </a:r>
            <a:r>
              <a:rPr lang="ja-JP" altLang="en-US" dirty="0"/>
              <a:t>”</a:t>
            </a:r>
            <a:r>
              <a:rPr lang="en-US" dirty="0"/>
              <a:t> of important concepts</a:t>
            </a:r>
          </a:p>
          <a:p>
            <a:r>
              <a:rPr lang="en-US" dirty="0" smtClean="0"/>
              <a:t>Jargon </a:t>
            </a:r>
            <a:r>
              <a:rPr lang="en-US" dirty="0"/>
              <a:t>already familiar (JiTT, </a:t>
            </a:r>
            <a:r>
              <a:rPr lang="en-US" dirty="0" err="1" smtClean="0"/>
              <a:t>Warmup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Big idea (connect class to HW) already present</a:t>
            </a:r>
          </a:p>
          <a:p>
            <a:r>
              <a:rPr lang="en-US" dirty="0" smtClean="0"/>
              <a:t>Creates time for deeper discussion.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A few of your </a:t>
            </a:r>
            <a:r>
              <a:rPr lang="en-US" dirty="0" smtClean="0"/>
              <a:t>comments and requests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953000"/>
          </a:xfrm>
        </p:spPr>
        <p:txBody>
          <a:bodyPr/>
          <a:lstStyle/>
          <a:p>
            <a:r>
              <a:rPr lang="en-US" sz="3000" dirty="0" err="1" smtClean="0"/>
              <a:t>SnowBall</a:t>
            </a:r>
            <a:r>
              <a:rPr lang="en-US" sz="3000" dirty="0"/>
              <a:t>: </a:t>
            </a:r>
            <a:r>
              <a:rPr lang="en-US" sz="3000" u="sng" dirty="0"/>
              <a:t>How to effectively motivate students</a:t>
            </a:r>
            <a:r>
              <a:rPr lang="en-US" sz="3000" dirty="0"/>
              <a:t>? The book is boring and </a:t>
            </a:r>
            <a:r>
              <a:rPr lang="en-US" sz="3000" dirty="0" smtClean="0"/>
              <a:t>... there </a:t>
            </a:r>
            <a:r>
              <a:rPr lang="en-US" sz="3000" dirty="0"/>
              <a:t>is such a resistance to read their $100 book. </a:t>
            </a:r>
            <a:endParaRPr lang="en-US" sz="3000" dirty="0" smtClean="0"/>
          </a:p>
          <a:p>
            <a:r>
              <a:rPr lang="en-US" sz="3000" dirty="0"/>
              <a:t>Larry: I'm most worried </a:t>
            </a:r>
            <a:r>
              <a:rPr lang="en-US" sz="3000" u="sng" dirty="0"/>
              <a:t>about trying to keep the students engaged.</a:t>
            </a:r>
            <a:r>
              <a:rPr lang="en-US" sz="3000" dirty="0"/>
              <a:t> What questions have worked well and which haven't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Sam: </a:t>
            </a:r>
            <a:r>
              <a:rPr lang="en-US" sz="3000" dirty="0" smtClean="0"/>
              <a:t>My </a:t>
            </a:r>
            <a:r>
              <a:rPr lang="en-US" sz="3000" dirty="0"/>
              <a:t>two questions are: (1) </a:t>
            </a:r>
            <a:r>
              <a:rPr lang="en-US" sz="3000" u="sng" dirty="0"/>
              <a:t>How do you get students to spend significant time and effort </a:t>
            </a:r>
            <a:r>
              <a:rPr lang="en-US" sz="3000" dirty="0"/>
              <a:t>on JiTT? (2) What are the best strategies for implementing JiTT without </a:t>
            </a:r>
            <a:r>
              <a:rPr lang="en-US" sz="3000" i="1" dirty="0"/>
              <a:t>adding significant prep time</a:t>
            </a:r>
            <a:r>
              <a:rPr lang="en-US" sz="3000" dirty="0"/>
              <a:t>?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Woody: A </a:t>
            </a:r>
            <a:r>
              <a:rPr lang="en-US" dirty="0"/>
              <a:t>good warm-up exercise should engage the student's interest before walking in the classroom and lead to a change in attitude about how to use the classroom time for the student's benefit.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2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archive of Warmup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http://webphysics.iupui.edu/warmup/</a:t>
            </a:r>
            <a:r>
              <a:rPr lang="fr-FR" dirty="0" smtClean="0">
                <a:hlinkClick r:id="rId2"/>
              </a:rPr>
              <a:t>physics_archive.html</a:t>
            </a:r>
            <a:endParaRPr lang="fr-FR" dirty="0"/>
          </a:p>
          <a:p>
            <a:r>
              <a:rPr lang="fr-FR" sz="2800" dirty="0" err="1" smtClean="0"/>
              <a:t>Introductory</a:t>
            </a:r>
            <a:r>
              <a:rPr lang="fr-FR" sz="2800" dirty="0" smtClean="0"/>
              <a:t>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(2 </a:t>
            </a:r>
            <a:r>
              <a:rPr lang="fr-FR" sz="2800" dirty="0" err="1" smtClean="0"/>
              <a:t>semester</a:t>
            </a:r>
            <a:r>
              <a:rPr lang="fr-FR" sz="2800" dirty="0" smtClean="0"/>
              <a:t> </a:t>
            </a:r>
            <a:r>
              <a:rPr lang="fr-FR" sz="2800" dirty="0" err="1" smtClean="0"/>
              <a:t>sequence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Statistical</a:t>
            </a:r>
            <a:r>
              <a:rPr lang="fr-FR" sz="2800" dirty="0" smtClean="0"/>
              <a:t>/Thermal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(2 sets)</a:t>
            </a:r>
          </a:p>
          <a:p>
            <a:r>
              <a:rPr lang="en-US" sz="2800" dirty="0" smtClean="0"/>
              <a:t>Intermediate Mechanics (2 sets)</a:t>
            </a:r>
          </a:p>
          <a:p>
            <a:r>
              <a:rPr lang="en-US" sz="2800" dirty="0" smtClean="0"/>
              <a:t>Modern Physics, Quantum Mechanics</a:t>
            </a:r>
          </a:p>
          <a:p>
            <a:r>
              <a:rPr lang="en-US" sz="2800" dirty="0" smtClean="0"/>
              <a:t>Intermediate E&amp;M (2 semester sequence)</a:t>
            </a:r>
          </a:p>
          <a:p>
            <a:r>
              <a:rPr lang="en-US" sz="2800" dirty="0" smtClean="0"/>
              <a:t>Mathematical Methods</a:t>
            </a:r>
          </a:p>
          <a:p>
            <a:r>
              <a:rPr lang="en-US" sz="2800" dirty="0" smtClean="0"/>
              <a:t>Optics, Intro Astronomy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Needed: Condensed matter, other specialties…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71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martPhysics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hlinkClick r:id="rId2"/>
              </a:rPr>
              <a:t>http://www.smartphysics.com/smartphysics/</a:t>
            </a:r>
            <a:r>
              <a:rPr lang="hu-HU" dirty="0" smtClean="0">
                <a:hlinkClick r:id="rId2"/>
              </a:rPr>
              <a:t>default.aspx</a:t>
            </a:r>
            <a:endParaRPr lang="hu-HU" dirty="0" smtClean="0"/>
          </a:p>
          <a:p>
            <a:r>
              <a:rPr lang="fr-FR" sz="2800" dirty="0" err="1" smtClean="0"/>
              <a:t>Calculus-based</a:t>
            </a:r>
            <a:r>
              <a:rPr lang="fr-FR" sz="2800" dirty="0" smtClean="0"/>
              <a:t> </a:t>
            </a:r>
            <a:r>
              <a:rPr lang="fr-FR" sz="2800" dirty="0" err="1" smtClean="0"/>
              <a:t>Mechanics</a:t>
            </a:r>
            <a:r>
              <a:rPr lang="fr-FR" sz="2800" dirty="0" smtClean="0"/>
              <a:t>, E&amp;M</a:t>
            </a:r>
          </a:p>
          <a:p>
            <a:r>
              <a:rPr lang="en-US" sz="2800" dirty="0"/>
              <a:t>Pre-</a:t>
            </a:r>
            <a:r>
              <a:rPr lang="en-US" sz="2800" dirty="0" smtClean="0"/>
              <a:t>lecture videos replace “reading” (~20 min.)</a:t>
            </a:r>
          </a:p>
          <a:p>
            <a:r>
              <a:rPr lang="en-US" sz="2800" dirty="0" smtClean="0"/>
              <a:t>Small, paperback text</a:t>
            </a:r>
          </a:p>
          <a:p>
            <a:r>
              <a:rPr lang="en-US" sz="2800" dirty="0" smtClean="0"/>
              <a:t>Integrated homework, “</a:t>
            </a:r>
            <a:r>
              <a:rPr lang="en-US" sz="2800" dirty="0"/>
              <a:t>c</a:t>
            </a:r>
            <a:r>
              <a:rPr lang="en-US" sz="2800" dirty="0" smtClean="0"/>
              <a:t>heckpoints” </a:t>
            </a:r>
          </a:p>
          <a:p>
            <a:r>
              <a:rPr lang="en-US" sz="2800" dirty="0" smtClean="0"/>
              <a:t>Authored at UIUC by Gladding, </a:t>
            </a:r>
            <a:r>
              <a:rPr lang="en-US" sz="2800" dirty="0" err="1" smtClean="0"/>
              <a:t>Stelzer</a:t>
            </a:r>
            <a:r>
              <a:rPr lang="en-US" sz="2800" dirty="0" smtClean="0"/>
              <a:t>, </a:t>
            </a:r>
            <a:r>
              <a:rPr lang="en-US" sz="2800" dirty="0" err="1" smtClean="0"/>
              <a:t>Selen</a:t>
            </a:r>
            <a:endParaRPr lang="en-US" sz="2800" dirty="0" smtClean="0"/>
          </a:p>
          <a:p>
            <a:r>
              <a:rPr lang="en-US" sz="2800" dirty="0"/>
              <a:t>Published by W. H. Freeman</a:t>
            </a:r>
          </a:p>
          <a:p>
            <a:r>
              <a:rPr lang="en-US" sz="2800" dirty="0"/>
              <a:t>~</a:t>
            </a:r>
            <a:r>
              <a:rPr lang="en-US" sz="2800" dirty="0" smtClean="0"/>
              <a:t>$50</a:t>
            </a:r>
            <a:r>
              <a:rPr lang="en-US" sz="2800" dirty="0"/>
              <a:t>/semester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27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609600"/>
          </a:xfrm>
        </p:spPr>
        <p:txBody>
          <a:bodyPr/>
          <a:lstStyle/>
          <a:p>
            <a:r>
              <a:rPr lang="en-US" sz="3600"/>
              <a:t>Choosing and using student responses</a:t>
            </a: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dirty="0"/>
              <a:t>Always say something positive (see last example)</a:t>
            </a:r>
          </a:p>
          <a:p>
            <a:pPr lvl="1"/>
            <a:r>
              <a:rPr lang="en-US" dirty="0"/>
              <a:t>This is true, but what if something else occurs simultaneously…</a:t>
            </a:r>
          </a:p>
          <a:p>
            <a:pPr lvl="1"/>
            <a:r>
              <a:rPr lang="en-US" dirty="0"/>
              <a:t>This makes sense, but something is missing…</a:t>
            </a:r>
          </a:p>
          <a:p>
            <a:pPr lvl="1"/>
            <a:r>
              <a:rPr lang="en-US" dirty="0"/>
              <a:t>This is a great response… how would we know how much heat to add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latin typeface="Times New Roman" charset="0"/>
              </a:rPr>
              <a:t>This is correct, but the reasoning </a:t>
            </a:r>
            <a:r>
              <a:rPr lang="en-US" dirty="0" smtClean="0">
                <a:latin typeface="Times New Roman" charset="0"/>
              </a:rPr>
              <a:t>isn’t </a:t>
            </a:r>
            <a:r>
              <a:rPr lang="en-US" dirty="0">
                <a:latin typeface="Times New Roman" charset="0"/>
              </a:rPr>
              <a:t>quite right…</a:t>
            </a:r>
            <a:endParaRPr lang="en-US" dirty="0"/>
          </a:p>
          <a:p>
            <a:pPr lvl="1"/>
            <a:r>
              <a:rPr lang="en-US" dirty="0">
                <a:latin typeface="Times New Roman" charset="0"/>
              </a:rPr>
              <a:t>This has a great beginning, but more could be added…</a:t>
            </a:r>
          </a:p>
          <a:p>
            <a:pPr marL="457200" lvl="1" indent="0">
              <a:buNone/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and Pitfalls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Explain methods and purpose on first day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 need to review all responses before class; sample for </a:t>
            </a:r>
            <a:r>
              <a:rPr lang="ja-JP" altLang="en-US" sz="2800" dirty="0"/>
              <a:t>“</a:t>
            </a:r>
            <a:r>
              <a:rPr lang="en-US" sz="2800" dirty="0"/>
              <a:t>useful</a:t>
            </a:r>
            <a:r>
              <a:rPr lang="ja-JP" altLang="en-US" sz="2800" dirty="0"/>
              <a:t>”</a:t>
            </a:r>
            <a:r>
              <a:rPr lang="en-US" sz="2800" dirty="0"/>
              <a:t> quotes, grade later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Focus on students strengths, too, not just misconceptions and other problems.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answers from many students: not favorites.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 not </a:t>
            </a:r>
            <a:r>
              <a:rPr lang="ja-JP" altLang="en-US" sz="2800" dirty="0"/>
              <a:t>“</a:t>
            </a:r>
            <a:r>
              <a:rPr lang="en-US" sz="2800" dirty="0"/>
              <a:t>isolate</a:t>
            </a:r>
            <a:r>
              <a:rPr lang="ja-JP" altLang="en-US" sz="2800" dirty="0"/>
              <a:t>”</a:t>
            </a:r>
            <a:r>
              <a:rPr lang="en-US" sz="2800" dirty="0"/>
              <a:t> w</a:t>
            </a:r>
            <a:r>
              <a:rPr lang="en-US" sz="2800" dirty="0" smtClean="0"/>
              <a:t>armups – use throughout session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Must be routine. Do not start/stop during semester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Upper level students can handle more </a:t>
            </a:r>
            <a:r>
              <a:rPr lang="ja-JP" altLang="en-US" sz="2800" dirty="0"/>
              <a:t>“</a:t>
            </a:r>
            <a:r>
              <a:rPr lang="en-US" sz="2800" dirty="0"/>
              <a:t>exploratory</a:t>
            </a:r>
            <a:r>
              <a:rPr lang="ja-JP" altLang="en-US" sz="2800" dirty="0"/>
              <a:t>”</a:t>
            </a:r>
            <a:r>
              <a:rPr lang="en-US" sz="2800" dirty="0"/>
              <a:t> questions, connections to </a:t>
            </a:r>
            <a:r>
              <a:rPr lang="en-US" sz="2800" dirty="0" smtClean="0"/>
              <a:t>prerequisites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Faculty cedes some control!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Students better prepared for class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Familiar with jargon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Given thought to ideas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Faculty better prepared for students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Misconceptions identified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Just in time adjustment to coverage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Class time spent more productively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Students interact during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Faculty Workshop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great student evaluations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800600"/>
          </a:xfrm>
        </p:spPr>
        <p:txBody>
          <a:bodyPr/>
          <a:lstStyle/>
          <a:p>
            <a:r>
              <a:rPr lang="en-US" dirty="0"/>
              <a:t>First five minutes are critical!</a:t>
            </a:r>
          </a:p>
          <a:p>
            <a:r>
              <a:rPr lang="en-US" dirty="0"/>
              <a:t>Be a leader—college is hard, and students look to you for motivation, don’t disappoint them.</a:t>
            </a:r>
          </a:p>
          <a:p>
            <a:r>
              <a:rPr lang="en-US" dirty="0"/>
              <a:t>Build a team—let students know that you and they are working towards a common goal.</a:t>
            </a:r>
          </a:p>
          <a:p>
            <a:r>
              <a:rPr lang="en-US" dirty="0" smtClean="0"/>
              <a:t>Earn trust—take time on the </a:t>
            </a:r>
            <a:r>
              <a:rPr lang="en-US" dirty="0"/>
              <a:t>first day of class to explain what you are doing and why.</a:t>
            </a:r>
          </a:p>
          <a:p>
            <a:r>
              <a:rPr lang="en-US" dirty="0" smtClean="0"/>
              <a:t>Hold </a:t>
            </a:r>
            <a:r>
              <a:rPr lang="en-US" dirty="0"/>
              <a:t>yourself and your students to high standards—if you work hard, they will too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Challenges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/>
              <a:t>Just-in-Time Teaching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pPr lvl="1"/>
            <a:r>
              <a:rPr lang="en-US" dirty="0"/>
              <a:t>Background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pPr lvl="1"/>
            <a:r>
              <a:rPr lang="en-US" dirty="0"/>
              <a:t>implementation </a:t>
            </a:r>
            <a:r>
              <a:rPr lang="en-US" dirty="0" smtClean="0">
                <a:sym typeface="Wingdings" charset="0"/>
              </a:rPr>
              <a:t></a:t>
            </a:r>
          </a:p>
          <a:p>
            <a:pPr lvl="1"/>
            <a:r>
              <a:rPr lang="en-US" dirty="0" smtClean="0"/>
              <a:t>Aside</a:t>
            </a:r>
            <a:r>
              <a:rPr lang="en-US" dirty="0"/>
              <a:t>: How to get great student </a:t>
            </a:r>
            <a:r>
              <a:rPr lang="en-US" dirty="0" smtClean="0"/>
              <a:t>evaluations </a:t>
            </a:r>
            <a:r>
              <a:rPr lang="en-US" dirty="0" smtClean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 smtClean="0"/>
              <a:t>Assessment</a:t>
            </a:r>
          </a:p>
          <a:p>
            <a:r>
              <a:rPr lang="en-US" dirty="0">
                <a:sym typeface="Wingdings" charset="0"/>
              </a:rPr>
              <a:t>Getting </a:t>
            </a:r>
            <a:r>
              <a:rPr lang="en-US" dirty="0" smtClean="0">
                <a:sym typeface="Wingdings" charset="0"/>
              </a:rPr>
              <a:t>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Habits (N=155, biology)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/>
              <a:t>Q1 Do the WarmUps help you stay caught up?</a:t>
            </a:r>
          </a:p>
          <a:p>
            <a:pPr>
              <a:buFontTx/>
              <a:buNone/>
            </a:pPr>
            <a:r>
              <a:rPr lang="en-US" sz="3000"/>
              <a:t>Q2 Do you </a:t>
            </a:r>
            <a:r>
              <a:rPr lang="ja-JP" altLang="en-US" sz="3000"/>
              <a:t>“</a:t>
            </a:r>
            <a:r>
              <a:rPr lang="en-US" sz="3000"/>
              <a:t>Cram</a:t>
            </a:r>
            <a:r>
              <a:rPr lang="ja-JP" altLang="en-US" sz="3000"/>
              <a:t>”</a:t>
            </a:r>
            <a:r>
              <a:rPr lang="en-US" sz="3000"/>
              <a:t> before tests in this course?</a:t>
            </a:r>
          </a:p>
          <a:p>
            <a:pPr>
              <a:buFontTx/>
              <a:buNone/>
            </a:pPr>
            <a:r>
              <a:rPr lang="en-US" sz="3000"/>
              <a:t>Q3 Do you </a:t>
            </a:r>
            <a:r>
              <a:rPr lang="ja-JP" altLang="en-US" sz="3000"/>
              <a:t>“</a:t>
            </a:r>
            <a:r>
              <a:rPr lang="en-US" sz="3000"/>
              <a:t>Cram</a:t>
            </a:r>
            <a:r>
              <a:rPr lang="ja-JP" altLang="en-US" sz="3000"/>
              <a:t>”</a:t>
            </a:r>
            <a:r>
              <a:rPr lang="en-US" sz="3000"/>
              <a:t> in your other courses?</a:t>
            </a:r>
            <a:endParaRPr lang="en-US" sz="3400"/>
          </a:p>
        </p:txBody>
      </p:sp>
      <p:graphicFrame>
        <p:nvGraphicFramePr>
          <p:cNvPr id="28759" name="Group 87"/>
          <p:cNvGraphicFramePr>
            <a:graphicFrameLocks noGrp="1"/>
          </p:cNvGraphicFramePr>
          <p:nvPr/>
        </p:nvGraphicFramePr>
        <p:xfrm>
          <a:off x="1447800" y="2971800"/>
          <a:ext cx="6096000" cy="3124200"/>
        </p:xfrm>
        <a:graphic>
          <a:graphicData uri="http://schemas.openxmlformats.org/drawingml/2006/table">
            <a:tbl>
              <a:tblPr/>
              <a:tblGrid>
                <a:gridCol w="2057400"/>
                <a:gridCol w="1371600"/>
                <a:gridCol w="1371600"/>
                <a:gridCol w="12954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1-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2-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3-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/>
              <a:t>Retention (N~</a:t>
            </a:r>
            <a:r>
              <a:rPr lang="en-US" altLang="ja-JP" sz="3600">
                <a:latin typeface="Times" charset="0"/>
              </a:rPr>
              <a:t>8</a:t>
            </a:r>
            <a:r>
              <a:rPr lang="en-US" sz="3600"/>
              <a:t>0-150/semester)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1539"/>
          <a:stretch>
            <a:fillRect/>
          </a:stretch>
        </p:blipFill>
        <p:spPr bwMode="auto">
          <a:xfrm>
            <a:off x="381000" y="838200"/>
            <a:ext cx="82264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5384"/>
          <a:stretch>
            <a:fillRect/>
          </a:stretch>
        </p:blipFill>
        <p:spPr bwMode="auto">
          <a:xfrm>
            <a:off x="914400" y="3429000"/>
            <a:ext cx="7313613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your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 dirty="0" smtClean="0"/>
              <a:t>   : </a:t>
            </a:r>
            <a:r>
              <a:rPr lang="en-US" dirty="0"/>
              <a:t>Any tricks on how to </a:t>
            </a:r>
            <a:r>
              <a:rPr lang="en-US" i="1" dirty="0"/>
              <a:t>efficiently implement </a:t>
            </a:r>
            <a:r>
              <a:rPr lang="en-US" dirty="0"/>
              <a:t>such methods without taking a drastic cut into our research and personal time?</a:t>
            </a:r>
          </a:p>
          <a:p>
            <a:r>
              <a:rPr lang="en-US" dirty="0" smtClean="0"/>
              <a:t>Ludwig </a:t>
            </a:r>
            <a:r>
              <a:rPr lang="en-US" dirty="0"/>
              <a:t>van Beethoven:  </a:t>
            </a:r>
            <a:r>
              <a:rPr lang="en-US" dirty="0" smtClean="0"/>
              <a:t>…Also</a:t>
            </a:r>
            <a:r>
              <a:rPr lang="en-US" dirty="0"/>
              <a:t>, I would like to discuss </a:t>
            </a:r>
            <a:r>
              <a:rPr lang="en-US" i="1" dirty="0"/>
              <a:t>how much administrative time</a:t>
            </a:r>
            <a:r>
              <a:rPr lang="en-US" dirty="0"/>
              <a:t> this strategy demands of the instructor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 Many requests for specific details!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13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(biology, N~200)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53952"/>
              </p:ext>
            </p:extLst>
          </p:nvPr>
        </p:nvGraphicFramePr>
        <p:xfrm>
          <a:off x="1130647" y="1143001"/>
          <a:ext cx="709895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" name="Document" r:id="rId4" imgW="6108192" imgH="4523232" progId="Word.Document.8">
                  <p:embed/>
                </p:oleObj>
              </mc:Choice>
              <mc:Fallback>
                <p:oleObj name="Document" r:id="rId4" imgW="6108192" imgH="452323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647" y="1143001"/>
                        <a:ext cx="709895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Affective (E&amp;M, N~60)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57200" y="1371600"/>
          <a:ext cx="8305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" name="Document" r:id="rId4" imgW="6086856" imgH="2837688" progId="Word.Document.8">
                  <p:embed/>
                </p:oleObj>
              </mc:Choice>
              <mc:Fallback>
                <p:oleObj name="Document" r:id="rId4" imgW="6086856" imgH="283768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305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Comments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76800"/>
          </a:xfrm>
        </p:spPr>
        <p:txBody>
          <a:bodyPr/>
          <a:lstStyle/>
          <a:p>
            <a:r>
              <a:rPr lang="ja-JP" altLang="en-US" sz="2700" dirty="0"/>
              <a:t>“</a:t>
            </a:r>
            <a:r>
              <a:rPr lang="en-US" sz="2700" dirty="0"/>
              <a:t>This was a fantastic course. It was the hardest course I</a:t>
            </a:r>
            <a:r>
              <a:rPr lang="ja-JP" altLang="en-US" sz="2700" dirty="0"/>
              <a:t>’</a:t>
            </a:r>
            <a:r>
              <a:rPr lang="en-US" sz="2700" dirty="0" err="1"/>
              <a:t>ve</a:t>
            </a:r>
            <a:r>
              <a:rPr lang="en-US" sz="2700" dirty="0"/>
              <a:t> taken yet, but also the most fun.</a:t>
            </a:r>
            <a:r>
              <a:rPr lang="ja-JP" altLang="en-US" sz="2700" dirty="0"/>
              <a:t>”</a:t>
            </a:r>
            <a:endParaRPr lang="en-US" sz="2700" dirty="0"/>
          </a:p>
          <a:p>
            <a:r>
              <a:rPr lang="en-US" sz="2700" dirty="0">
                <a:latin typeface="Times" charset="0"/>
              </a:rPr>
              <a:t>I think the </a:t>
            </a:r>
            <a:r>
              <a:rPr lang="en-US" sz="2700" dirty="0" err="1">
                <a:latin typeface="Times" charset="0"/>
              </a:rPr>
              <a:t>WarmUps</a:t>
            </a:r>
            <a:r>
              <a:rPr lang="en-US" sz="2700" dirty="0">
                <a:latin typeface="Times" charset="0"/>
              </a:rPr>
              <a:t> are a good idea because they give students a chance to think about the material prior to lecture.</a:t>
            </a:r>
            <a:endParaRPr lang="en-US" sz="2700" dirty="0"/>
          </a:p>
          <a:p>
            <a:r>
              <a:rPr lang="en-US" sz="2700" dirty="0"/>
              <a:t>"This course was very well structured. It was obvious that a lot of time was spent in preparation for it.</a:t>
            </a:r>
            <a:r>
              <a:rPr lang="ja-JP" altLang="en-US" sz="2700" dirty="0"/>
              <a:t>”</a:t>
            </a:r>
            <a:endParaRPr lang="en-US" sz="2700" dirty="0"/>
          </a:p>
          <a:p>
            <a:r>
              <a:rPr lang="en-US" sz="2700" dirty="0"/>
              <a:t>"152 &amp; 251 have made me reach more than any courses I have taken.</a:t>
            </a:r>
            <a:r>
              <a:rPr lang="ja-JP" altLang="en-US" sz="2700" dirty="0"/>
              <a:t>”</a:t>
            </a:r>
            <a:endParaRPr lang="en-US" sz="2700" dirty="0"/>
          </a:p>
          <a:p>
            <a:r>
              <a:rPr lang="en-US" sz="2700" dirty="0"/>
              <a:t>Don</a:t>
            </a:r>
            <a:r>
              <a:rPr lang="ja-JP" altLang="en-US" sz="2700" dirty="0"/>
              <a:t>’</a:t>
            </a:r>
            <a:r>
              <a:rPr lang="en-US" sz="2700" dirty="0"/>
              <a:t>t tell anyone, but I think I will greatly miss my physics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JiTT is based on feedback between homework and classroom</a:t>
            </a:r>
          </a:p>
          <a:p>
            <a:r>
              <a:rPr lang="en-US"/>
              <a:t>WarmUp exercise: a pre-class, online reading quiz</a:t>
            </a:r>
          </a:p>
          <a:p>
            <a:r>
              <a:rPr lang="en-US"/>
              <a:t>Improved study habits, retention, content knowledge, morale. </a:t>
            </a:r>
          </a:p>
          <a:p>
            <a:r>
              <a:rPr lang="en-US"/>
              <a:t>Instructor knowledge of student difficulties</a:t>
            </a:r>
          </a:p>
          <a:p>
            <a:r>
              <a:rPr lang="en-US"/>
              <a:t>Easily adopted and adapted</a:t>
            </a:r>
          </a:p>
        </p:txBody>
      </p:sp>
    </p:spTree>
    <p:extLst>
      <p:ext uri="{BB962C8B-B14F-4D97-AF65-F5344CB8AC3E}">
        <p14:creationId xmlns:p14="http://schemas.microsoft.com/office/powerpoint/2010/main" val="25157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Challenges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/>
              <a:t>Just-in-Time Teaching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pPr lvl="1"/>
            <a:r>
              <a:rPr lang="en-US" dirty="0"/>
              <a:t>Background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pPr lvl="1"/>
            <a:r>
              <a:rPr lang="en-US" dirty="0"/>
              <a:t>implementation </a:t>
            </a:r>
            <a:r>
              <a:rPr lang="en-US" dirty="0" smtClean="0">
                <a:sym typeface="Wingdings" charset="0"/>
              </a:rPr>
              <a:t></a:t>
            </a:r>
          </a:p>
          <a:p>
            <a:pPr lvl="1"/>
            <a:r>
              <a:rPr lang="en-US" dirty="0" smtClean="0"/>
              <a:t>Aside</a:t>
            </a:r>
            <a:r>
              <a:rPr lang="en-US" dirty="0"/>
              <a:t>: How to get great student </a:t>
            </a:r>
            <a:r>
              <a:rPr lang="en-US" dirty="0" smtClean="0"/>
              <a:t>evaluations </a:t>
            </a:r>
            <a:r>
              <a:rPr lang="en-US" dirty="0" smtClean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 smtClean="0"/>
              <a:t>Assessment </a:t>
            </a:r>
            <a:r>
              <a:rPr lang="en-US" dirty="0" smtClean="0">
                <a:sym typeface="Wingdings" charset="0"/>
              </a:rPr>
              <a:t></a:t>
            </a:r>
          </a:p>
          <a:p>
            <a:r>
              <a:rPr lang="en-US" dirty="0" smtClean="0">
                <a:sym typeface="Wingdings" charset="0"/>
              </a:rPr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838200"/>
          </a:xfrm>
        </p:spPr>
        <p:txBody>
          <a:bodyPr/>
          <a:lstStyle/>
          <a:p>
            <a:r>
              <a:rPr lang="en-US" dirty="0" smtClean="0"/>
              <a:t>Getting started: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http://</a:t>
            </a:r>
            <a:r>
              <a:rPr lang="en-US" dirty="0" err="1">
                <a:solidFill>
                  <a:schemeClr val="accent1"/>
                </a:solidFill>
              </a:rPr>
              <a:t>webphysics.iupui.edu</a:t>
            </a:r>
            <a:r>
              <a:rPr lang="en-US" dirty="0">
                <a:solidFill>
                  <a:schemeClr val="accent1"/>
                </a:solidFill>
              </a:rPr>
              <a:t>/nfw_fall14/</a:t>
            </a:r>
            <a:r>
              <a:rPr lang="en-US" dirty="0" err="1">
                <a:solidFill>
                  <a:schemeClr val="accent1"/>
                </a:solidFill>
              </a:rPr>
              <a:t>index.html</a:t>
            </a:r>
            <a:endParaRPr lang="en-US" dirty="0"/>
          </a:p>
          <a:p>
            <a:r>
              <a:rPr lang="en-US" b="1" dirty="0" err="1" smtClean="0"/>
              <a:t>Warmup</a:t>
            </a:r>
            <a:r>
              <a:rPr lang="en-US" b="1" dirty="0" smtClean="0"/>
              <a:t> writing guide</a:t>
            </a:r>
          </a:p>
          <a:p>
            <a:r>
              <a:rPr lang="en-US" b="1" dirty="0" smtClean="0"/>
              <a:t>Archive of donated </a:t>
            </a:r>
            <a:r>
              <a:rPr lang="en-US" b="1" dirty="0" err="1" smtClean="0"/>
              <a:t>warmup</a:t>
            </a:r>
            <a:r>
              <a:rPr lang="en-US" b="1" dirty="0" smtClean="0"/>
              <a:t> questions</a:t>
            </a:r>
          </a:p>
          <a:p>
            <a:r>
              <a:rPr lang="en-US" b="1" dirty="0"/>
              <a:t>T</a:t>
            </a:r>
            <a:r>
              <a:rPr lang="en-US" b="1" dirty="0" smtClean="0"/>
              <a:t>hese slides</a:t>
            </a:r>
          </a:p>
          <a:p>
            <a:r>
              <a:rPr lang="en-US" b="1" dirty="0"/>
              <a:t>M</a:t>
            </a:r>
            <a:r>
              <a:rPr lang="en-US" b="1" dirty="0" smtClean="0"/>
              <a:t>y email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648200"/>
            <a:ext cx="784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Don’t forget to fill out the evaluation form!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JiTT word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smartPhysics</a:t>
            </a:r>
            <a:r>
              <a:rPr lang="en-US" dirty="0" smtClean="0"/>
              <a:t> checkpoint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1. Two </a:t>
            </a:r>
            <a:r>
              <a:rPr lang="en-US" sz="2400" dirty="0"/>
              <a:t>equal, but opposite charges are placed on the x axis. The positive charge is placed at to the left of the origin and the negative charge is placed to the right, as shown in the </a:t>
            </a:r>
            <a:r>
              <a:rPr lang="en-US" sz="2400" dirty="0" smtClean="0"/>
              <a:t>figure. </a:t>
            </a:r>
            <a:r>
              <a:rPr lang="en-US" sz="2400" dirty="0"/>
              <a:t>What is the direction of the electric field at point A</a:t>
            </a:r>
            <a:r>
              <a:rPr lang="en-US" sz="2400" dirty="0" smtClean="0"/>
              <a:t>?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1314450" algn="l"/>
                <a:tab pos="2913063" algn="l"/>
              </a:tabLst>
            </a:pPr>
            <a:r>
              <a:rPr lang="en-US" sz="2400" dirty="0"/>
              <a:t>a</a:t>
            </a:r>
            <a:r>
              <a:rPr lang="en-US" sz="2400" dirty="0" smtClean="0"/>
              <a:t>) up	b) down	c) left		d) right		e) zero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1314450" algn="l"/>
                <a:tab pos="2913063" algn="l"/>
              </a:tabLst>
            </a:pPr>
            <a:r>
              <a:rPr lang="en-US" sz="2400" dirty="0" smtClean="0"/>
              <a:t>2. Explain your reasoning</a:t>
            </a:r>
            <a:endParaRPr lang="en-US" sz="2400" dirty="0"/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2"/>
          <a:srcRect l="-1" t="-1215" r="1" b="-598"/>
          <a:stretch/>
        </p:blipFill>
        <p:spPr bwMode="auto">
          <a:xfrm>
            <a:off x="1981200" y="4038600"/>
            <a:ext cx="5410200" cy="21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3380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smartPhysics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76800"/>
          </a:xfrm>
        </p:spPr>
        <p:txBody>
          <a:bodyPr anchor="t" anchorCtr="0"/>
          <a:lstStyle/>
          <a:p>
            <a:pPr marL="0" indent="0">
              <a:spcBef>
                <a:spcPts val="0"/>
              </a:spcBef>
              <a:buNone/>
            </a:pPr>
            <a:r>
              <a:rPr lang="fi-FI" sz="2000" b="1" dirty="0" smtClean="0"/>
              <a:t>Aaron (</a:t>
            </a:r>
            <a:r>
              <a:rPr lang="fi-FI" sz="2000" b="1" dirty="0" err="1" smtClean="0"/>
              <a:t>aaron@</a:t>
            </a:r>
            <a:r>
              <a:rPr lang="fi-FI" sz="2000" b="1" dirty="0" err="1"/>
              <a:t>iupui.edu</a:t>
            </a:r>
            <a:r>
              <a:rPr lang="fi-FI" sz="20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1)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2) the field from Q+ points up and to the right, while Q- points down and to the right therefore when adding them together it points to the right.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 smtClean="0"/>
              <a:t>Beatrice (</a:t>
            </a:r>
            <a:r>
              <a:rPr lang="fi-FI" sz="2000" b="1" dirty="0" err="1" smtClean="0"/>
              <a:t>beatrice@iupui.edu</a:t>
            </a:r>
            <a:r>
              <a:rPr lang="fi-FI" sz="2000" b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1)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2) point A is equidistant from each charge and they would therefore cancel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 err="1" smtClean="0"/>
              <a:t>Ada</a:t>
            </a:r>
            <a:r>
              <a:rPr lang="fi-FI" sz="2000" b="1" dirty="0" smtClean="0"/>
              <a:t> </a:t>
            </a:r>
            <a:r>
              <a:rPr lang="fi-FI" sz="2000" b="1" dirty="0"/>
              <a:t>(</a:t>
            </a:r>
            <a:r>
              <a:rPr lang="fi-FI" sz="2000" b="1" dirty="0" err="1"/>
              <a:t>ada@iupui.edu</a:t>
            </a:r>
            <a:r>
              <a:rPr lang="fi-FI" sz="20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1)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2) The charges will cancel out so the direction of the force will be down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Ahmed </a:t>
            </a:r>
            <a:r>
              <a:rPr lang="de-DE" sz="2000" b="1" dirty="0"/>
              <a:t>(</a:t>
            </a:r>
            <a:r>
              <a:rPr lang="de-DE" sz="2000" b="1" dirty="0" err="1"/>
              <a:t>ahmed@imail.iu.edu</a:t>
            </a:r>
            <a:r>
              <a:rPr lang="de-DE" sz="20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1)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2) the field is toward the negative charge and away from </a:t>
            </a:r>
            <a:r>
              <a:rPr lang="en-US" sz="2000" b="1" dirty="0" smtClean="0"/>
              <a:t>the </a:t>
            </a:r>
            <a:r>
              <a:rPr lang="en-US" sz="2000" b="1" dirty="0"/>
              <a:t>positive charge which makes the direction to the right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76200"/>
            <a:ext cx="23368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57200" y="1295400"/>
            <a:ext cx="28956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2514600"/>
            <a:ext cx="33528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3733800"/>
            <a:ext cx="24384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4648200"/>
            <a:ext cx="34290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762000"/>
          </a:xfrm>
        </p:spPr>
        <p:txBody>
          <a:bodyPr/>
          <a:lstStyle/>
          <a:p>
            <a:r>
              <a:rPr lang="en-US"/>
              <a:t>Chemistry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4800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600"/>
              <a:t>This picture depicts matter at the submicroscopic level. Describe what you see and take a guess as to what the identity of the substance is.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3528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09600" y="3124200"/>
            <a:ext cx="784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“</a:t>
            </a:r>
            <a:r>
              <a:rPr 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 particles are well spaced out so I would guess the substance to be a gas. The substance is a gas composed of 2 elements that are in an equal ratio.</a:t>
            </a: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”</a:t>
            </a:r>
            <a:endParaRPr lang="en-US">
              <a:solidFill>
                <a:srgbClr val="2FBD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“</a:t>
            </a:r>
            <a:r>
              <a:rPr 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After reading Chapter 1 in the book I would guess that the substance is water in the form of a solid because the atoms are in order. However, I could be wrong because I think the atoms in a solid might be closer together.</a:t>
            </a: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”</a:t>
            </a:r>
            <a:endParaRPr lang="en-US" sz="2800">
              <a:solidFill>
                <a:srgbClr val="2FBD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/>
              <a:t>Just-in-Time Teaching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Aside: How to get great student evaluations</a:t>
            </a:r>
            <a:endParaRPr lang="en-US" dirty="0"/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Getting 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 decide how to teach?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LFC81: My teaching style tends to be based on how I was </a:t>
            </a:r>
            <a:r>
              <a:rPr lang="en-US" sz="2800" dirty="0" smtClean="0"/>
              <a:t>taught…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James: partly based on centuries of tradition, partly based on what I enjoy doing, partly based on my own learning </a:t>
            </a:r>
            <a:r>
              <a:rPr lang="en-US" sz="2800" dirty="0" smtClean="0"/>
              <a:t>experiences…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Johnny: Haven't given as much thought to how as to what. Most of my classes were modeled after the classes I took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  :I </a:t>
            </a:r>
            <a:r>
              <a:rPr lang="en-US" sz="2800" dirty="0"/>
              <a:t>have made most decisions about how to teach based on what my colleagues and former (good) professors did. I realize this is not the greatest, hence my attending the </a:t>
            </a:r>
            <a:r>
              <a:rPr lang="en-US" sz="2800" dirty="0" smtClean="0"/>
              <a:t>workshop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Faculty Workshop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82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 decide…: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:I have made most decisions about how to teach based on what my colleagues and former (good) professors did. I realize this is not the greatest, hence my attending the workshop!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What commonalities do you see?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Problems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14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Danger of using “own experience”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</a:t>
            </a:r>
            <a:r>
              <a:rPr lang="en-US" sz="2800" dirty="0" smtClean="0"/>
              <a:t>lasses </a:t>
            </a:r>
            <a:r>
              <a:rPr lang="en-US" sz="2800" dirty="0"/>
              <a:t>designed </a:t>
            </a:r>
            <a:r>
              <a:rPr lang="en-US" sz="2800" dirty="0" smtClean="0"/>
              <a:t>for professors</a:t>
            </a:r>
            <a:r>
              <a:rPr lang="en-US" sz="2800" dirty="0"/>
              <a:t> </a:t>
            </a:r>
            <a:r>
              <a:rPr lang="en-US" sz="2800" dirty="0" smtClean="0"/>
              <a:t>or “pre-professors”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Problem: Students do not learn like we do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</a:t>
            </a:r>
            <a:r>
              <a:rPr lang="en-US" dirty="0"/>
              <a:t>motivated to be experts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Need </a:t>
            </a:r>
            <a:r>
              <a:rPr lang="en-US" dirty="0"/>
              <a:t>more time to think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</a:t>
            </a:r>
            <a:r>
              <a:rPr lang="en-US" dirty="0"/>
              <a:t>as good at working alone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</a:t>
            </a:r>
            <a:r>
              <a:rPr lang="en-US" dirty="0"/>
              <a:t>as good at judging their own </a:t>
            </a:r>
            <a:r>
              <a:rPr lang="en-US" dirty="0" smtClean="0"/>
              <a:t>performance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Many under greater pressure</a:t>
            </a:r>
          </a:p>
          <a:p>
            <a:pPr>
              <a:lnSpc>
                <a:spcPct val="90000"/>
              </a:lnSpc>
            </a:pPr>
            <a:r>
              <a:rPr lang="en-US" dirty="0"/>
              <a:t>See R. Felder references on web site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09600" y="4038600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solidFill>
                <a:srgbClr val="E0DF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solidFill>
                <a:srgbClr val="E0DF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981200"/>
          </a:xfrm>
        </p:spPr>
        <p:txBody>
          <a:bodyPr/>
          <a:lstStyle/>
          <a:p>
            <a:r>
              <a:rPr lang="en-US" dirty="0"/>
              <a:t>Could have spent time </a:t>
            </a:r>
            <a:r>
              <a:rPr lang="ja-JP" altLang="en-US" dirty="0"/>
              <a:t>“</a:t>
            </a:r>
            <a:r>
              <a:rPr lang="en-US" dirty="0"/>
              <a:t>collecting data</a:t>
            </a:r>
            <a:r>
              <a:rPr lang="ja-JP" altLang="en-US" dirty="0"/>
              <a:t>”</a:t>
            </a:r>
            <a:endParaRPr lang="en-US" dirty="0"/>
          </a:p>
          <a:p>
            <a:r>
              <a:rPr lang="en-US" dirty="0"/>
              <a:t>Instead, spent time discussing it</a:t>
            </a:r>
          </a:p>
          <a:p>
            <a:r>
              <a:rPr lang="en-US" b="1" dirty="0"/>
              <a:t>Same content covered at greater 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11/14/14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762000"/>
          </a:xfrm>
        </p:spPr>
        <p:txBody>
          <a:bodyPr/>
          <a:lstStyle/>
          <a:p>
            <a:r>
              <a:rPr lang="en-US" dirty="0" smtClean="0"/>
              <a:t>One solution: Active learning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Proven effective for </a:t>
            </a:r>
            <a:r>
              <a:rPr lang="ja-JP" altLang="en-US" dirty="0"/>
              <a:t>“</a:t>
            </a:r>
            <a:r>
              <a:rPr lang="en-US" dirty="0" smtClean="0"/>
              <a:t>regular” students</a:t>
            </a:r>
            <a:r>
              <a:rPr lang="en-US" dirty="0"/>
              <a:t> </a:t>
            </a:r>
            <a:r>
              <a:rPr lang="en-US" dirty="0" smtClean="0"/>
              <a:t>and excellent ones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Used extensively at MIT, RPI, </a:t>
            </a:r>
            <a:r>
              <a:rPr lang="en-US" dirty="0" smtClean="0"/>
              <a:t>Harvard, Univ. of Illinois, other research universities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Also many small colleges (prestigious and not</a:t>
            </a:r>
            <a:r>
              <a:rPr lang="en-US" dirty="0" smtClean="0"/>
              <a:t>), community colleges, K-12 schools…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Close to “apprenticeship” or relationship between PhD student and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7599</TotalTime>
  <Words>2402</Words>
  <Application>Microsoft Office PowerPoint</Application>
  <PresentationFormat>On-screen Show (4:3)</PresentationFormat>
  <Paragraphs>357</Paragraphs>
  <Slides>39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Document</vt:lpstr>
      <vt:lpstr>How to get your Students to Prepare for Every Class</vt:lpstr>
      <vt:lpstr>A few of your comments and requests</vt:lpstr>
      <vt:lpstr>A few of your comments</vt:lpstr>
      <vt:lpstr>Outline</vt:lpstr>
      <vt:lpstr>How did you decide how to teach?</vt:lpstr>
      <vt:lpstr>How did you decide…:</vt:lpstr>
      <vt:lpstr>Danger of using “own experience”</vt:lpstr>
      <vt:lpstr>Digression</vt:lpstr>
      <vt:lpstr>One solution: Active learning</vt:lpstr>
      <vt:lpstr>Outline</vt:lpstr>
      <vt:lpstr>The (original) settings</vt:lpstr>
      <vt:lpstr>What is JiTT?</vt:lpstr>
      <vt:lpstr>What is JiTT?</vt:lpstr>
      <vt:lpstr>Just-in-Time Teaching (JiTT)</vt:lpstr>
      <vt:lpstr>Just-in-Time Teaching</vt:lpstr>
      <vt:lpstr>Example</vt:lpstr>
      <vt:lpstr>What makes a good Warmup?</vt:lpstr>
      <vt:lpstr>What makes a good WarmUp?</vt:lpstr>
      <vt:lpstr>Another Digression</vt:lpstr>
      <vt:lpstr>One more thing…</vt:lpstr>
      <vt:lpstr>Online archive of Warmup exercises</vt:lpstr>
      <vt:lpstr>smartPhysics</vt:lpstr>
      <vt:lpstr>Choosing and using student responses</vt:lpstr>
      <vt:lpstr>Tips and Pitfalls</vt:lpstr>
      <vt:lpstr>Results</vt:lpstr>
      <vt:lpstr>How to get great student evaluations</vt:lpstr>
      <vt:lpstr>Outline</vt:lpstr>
      <vt:lpstr>Study Habits (N=155, biology)</vt:lpstr>
      <vt:lpstr>Retention (N~80-150/semester)</vt:lpstr>
      <vt:lpstr>Cognitive (biology, N~200)</vt:lpstr>
      <vt:lpstr>Affective (E&amp;M, N~60)</vt:lpstr>
      <vt:lpstr>Student Comments</vt:lpstr>
      <vt:lpstr>Summary</vt:lpstr>
      <vt:lpstr>Outline</vt:lpstr>
      <vt:lpstr>Getting started:</vt:lpstr>
      <vt:lpstr>PowerPoint Presentation</vt:lpstr>
      <vt:lpstr>smartPhysics checkpoint</vt:lpstr>
      <vt:lpstr>smartPhysics output</vt:lpstr>
      <vt:lpstr>Chemistry example</vt:lpstr>
    </vt:vector>
  </TitlesOfParts>
  <Company>A Gavrin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your Students to Prepare for Every Class</dc:title>
  <dc:creator>A Gavrin</dc:creator>
  <cp:lastModifiedBy>rhilborn</cp:lastModifiedBy>
  <cp:revision>206</cp:revision>
  <dcterms:created xsi:type="dcterms:W3CDTF">2009-11-09T16:04:44Z</dcterms:created>
  <dcterms:modified xsi:type="dcterms:W3CDTF">2014-11-19T15:08:10Z</dcterms:modified>
</cp:coreProperties>
</file>