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87" r:id="rId2"/>
    <p:sldId id="899" r:id="rId3"/>
    <p:sldId id="889" r:id="rId4"/>
    <p:sldId id="898" r:id="rId5"/>
    <p:sldId id="892" r:id="rId6"/>
    <p:sldId id="891" r:id="rId7"/>
    <p:sldId id="893" r:id="rId8"/>
    <p:sldId id="890" r:id="rId9"/>
    <p:sldId id="900" r:id="rId10"/>
  </p:sldIdLst>
  <p:sldSz cx="9144000" cy="6858000" type="screen4x3"/>
  <p:notesSz cx="7315200" cy="9601200"/>
  <p:custShowLst>
    <p:custShow name="Standard Short Paradigms" id="0">
      <p:sldLst/>
    </p:custShow>
    <p:custShow name="AAPT04BridgeContributed" id="1">
      <p:sldLst/>
    </p:custShow>
    <p:custShow name="AAPT04BridgeWorkshop" id="2">
      <p:sldLst/>
    </p:custShow>
    <p:custShow name="WaterlooMcMaster" id="3">
      <p:sldLst/>
    </p:custShow>
    <p:custShow name="PERatOSU" id="4">
      <p:sldLst/>
    </p:custShow>
    <p:custShow name="Gordon02QM" id="5">
      <p:sldLst/>
    </p:custShow>
    <p:custShow name="Gordon04CM" id="6">
      <p:sldLst/>
    </p:custShow>
    <p:custShow name="Gordon06EM" id="7">
      <p:sldLst/>
    </p:custShow>
    <p:custShow name="Gordon06--2" id="8">
      <p:sldLst/>
    </p:custShow>
    <p:custShow name="ParadigmsWorkshop06Intro" id="9">
      <p:sldLst/>
    </p:custShow>
    <p:custShow name="NewFacultyReunion07" id="10">
      <p:sldLst/>
    </p:custShow>
    <p:custShow name="NewFacultyReunion09" id="11">
      <p:sldLst/>
    </p:custShow>
    <p:custShow name="Rutgers11" id="12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800000"/>
    <a:srgbClr val="000066"/>
    <a:srgbClr val="00CC66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412" autoAdjust="0"/>
    <p:restoredTop sz="96383" autoAdjust="0"/>
  </p:normalViewPr>
  <p:slideViewPr>
    <p:cSldViewPr>
      <p:cViewPr varScale="1">
        <p:scale>
          <a:sx n="77" d="100"/>
          <a:sy n="77" d="100"/>
        </p:scale>
        <p:origin x="106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763AC1-0D06-41B6-AA7E-98FB80718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CBB8D2-A26D-4A04-8B70-4254E175E5CB}" type="slidenum">
              <a:rPr lang="en-US" altLang="en-US" sz="1300" smtClean="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9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B298-028F-4677-813F-1271818F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6AB9-6884-4BC1-BD72-D1F69E0EA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44D9-E622-4A27-97F4-E6575E70C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D1D3-23FD-47D6-844E-1FC60F36B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6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BEBD-EB6B-4552-A465-D7E0E50A6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1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8F4B-76A8-46E3-A15D-1574CC61B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E5D5-6D3E-49B8-99BE-BD791D609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66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E60D-B64C-4D83-AE2D-95104DC8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E3A0-7615-4C21-9226-354F538D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6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9EA6-44CF-4F30-983C-B519A059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6564-3508-4DBB-868C-8F5B7A9A2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F66B-B09F-43F6-9E9E-7E5CFB8F5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C8B4-2A1C-4573-BD3C-A84F881DD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3A47-4548-4D00-A31E-EC335AAEF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E2DE-A692-4811-8B6A-CFE3946F4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8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FB59-E65E-47C3-B856-9F67F163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6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7BBF-B033-4B07-B489-C0A5B43B5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71A4-2393-4154-8AED-2EC2ADD30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0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D404468-3942-4860-9ACF-67AF59038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  <p:sldLayoutId id="2147484093" r:id="rId18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been dumping content at you really fast.</a:t>
            </a:r>
          </a:p>
          <a:p>
            <a:r>
              <a:rPr lang="en-US" dirty="0"/>
              <a:t>How you feel now is how your students feel all the time.</a:t>
            </a:r>
          </a:p>
          <a:p>
            <a:r>
              <a:rPr lang="en-US" dirty="0"/>
              <a:t>Let’s step back to SYNTHESIZE and REFLECT.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45274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Instruction/Think-Pair-Share</a:t>
            </a:r>
          </a:p>
          <a:p>
            <a:r>
              <a:rPr lang="en-US" dirty="0"/>
              <a:t>Lecture—Tutorials </a:t>
            </a:r>
          </a:p>
          <a:p>
            <a:r>
              <a:rPr lang="en-US" dirty="0"/>
              <a:t>JITT</a:t>
            </a:r>
          </a:p>
          <a:p>
            <a:r>
              <a:rPr lang="en-US" dirty="0"/>
              <a:t>Cooperative Group Problem-Solving</a:t>
            </a:r>
          </a:p>
          <a:p>
            <a:r>
              <a:rPr lang="en-US" dirty="0" err="1"/>
              <a:t>PhETs</a:t>
            </a:r>
            <a:r>
              <a:rPr lang="en-US" dirty="0"/>
              <a:t>, </a:t>
            </a:r>
            <a:r>
              <a:rPr lang="en-US" dirty="0" err="1"/>
              <a:t>Physlets</a:t>
            </a:r>
            <a:r>
              <a:rPr lang="en-US" dirty="0"/>
              <a:t>, OSP</a:t>
            </a:r>
          </a:p>
          <a:p>
            <a:r>
              <a:rPr lang="en-US" dirty="0"/>
              <a:t>Other techniques for lower and upper-division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170236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in this for the long haul!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one thing at a time to learn.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Be patient with yourself</a:t>
            </a:r>
          </a:p>
          <a:p>
            <a:r>
              <a:rPr lang="en-US" dirty="0"/>
              <a:t>Learning how to ask the right question is the hard part.</a:t>
            </a:r>
          </a:p>
          <a:p>
            <a:r>
              <a:rPr lang="en-US" dirty="0"/>
              <a:t>The 1/3 rule</a:t>
            </a:r>
          </a:p>
          <a:p>
            <a:r>
              <a:rPr lang="en-US" dirty="0"/>
              <a:t>Don’t let the student’s leave confused.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267945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Lecture vs. Activities</a:t>
            </a:r>
            <a:endParaRPr lang="en-US" altLang="en-US" sz="320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rgbClr val="006699"/>
              </a:buClr>
            </a:pPr>
            <a:r>
              <a:rPr lang="en-US" altLang="en-US"/>
              <a:t>The Instructor:</a:t>
            </a:r>
          </a:p>
          <a:p>
            <a:pPr lvl="1" eaLnBrk="1" hangingPunct="1"/>
            <a:r>
              <a:rPr lang="en-US" altLang="en-US"/>
              <a:t>Paints big picture.</a:t>
            </a:r>
          </a:p>
          <a:p>
            <a:pPr lvl="1" eaLnBrk="1" hangingPunct="1"/>
            <a:r>
              <a:rPr lang="en-US" altLang="en-US"/>
              <a:t>Inspires.</a:t>
            </a:r>
          </a:p>
          <a:p>
            <a:pPr lvl="1" eaLnBrk="1" hangingPunct="1"/>
            <a:r>
              <a:rPr lang="en-US" altLang="en-US"/>
              <a:t>Covers lots fast.</a:t>
            </a:r>
          </a:p>
          <a:p>
            <a:pPr lvl="1" eaLnBrk="1" hangingPunct="1"/>
            <a:r>
              <a:rPr lang="en-US" altLang="en-US"/>
              <a:t>Models speaking.</a:t>
            </a:r>
          </a:p>
          <a:p>
            <a:pPr lvl="1" eaLnBrk="1" hangingPunct="1"/>
            <a:r>
              <a:rPr lang="en-US" altLang="en-US"/>
              <a:t>Models problem-solving.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</a:rPr>
              <a:t>Controls questions.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</a:rPr>
              <a:t>Makes connections.</a:t>
            </a:r>
            <a:endParaRPr lang="en-US" altLang="en-US" sz="2000">
              <a:solidFill>
                <a:schemeClr val="hlink"/>
              </a:solidFill>
            </a:endParaRP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rgbClr val="006699"/>
              </a:buClr>
            </a:pPr>
            <a:r>
              <a:rPr lang="en-US" altLang="en-US"/>
              <a:t>The Students:</a:t>
            </a:r>
          </a:p>
          <a:p>
            <a:pPr lvl="1" eaLnBrk="1" hangingPunct="1"/>
            <a:r>
              <a:rPr lang="en-US" altLang="en-US"/>
              <a:t>Focus on subtleties.</a:t>
            </a:r>
          </a:p>
          <a:p>
            <a:pPr lvl="1" eaLnBrk="1" hangingPunct="1"/>
            <a:r>
              <a:rPr lang="en-US" altLang="en-US"/>
              <a:t>Experience delight.</a:t>
            </a:r>
          </a:p>
          <a:p>
            <a:pPr lvl="1" eaLnBrk="1" hangingPunct="1"/>
            <a:r>
              <a:rPr lang="en-US" altLang="en-US"/>
              <a:t>Slow, but in depth.</a:t>
            </a:r>
          </a:p>
          <a:p>
            <a:pPr lvl="1" eaLnBrk="1" hangingPunct="1"/>
            <a:r>
              <a:rPr lang="en-US" altLang="en-US"/>
              <a:t>Practice speaking.</a:t>
            </a:r>
          </a:p>
          <a:p>
            <a:pPr lvl="1" eaLnBrk="1" hangingPunct="1"/>
            <a:r>
              <a:rPr lang="en-US" altLang="en-US"/>
              <a:t>Practice problem-solving.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</a:rPr>
              <a:t>Control questions.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</a:rPr>
              <a:t>Make connections.</a:t>
            </a:r>
          </a:p>
        </p:txBody>
      </p:sp>
    </p:spTree>
    <p:extLst>
      <p:ext uri="{BB962C8B-B14F-4D97-AF65-F5344CB8AC3E}">
        <p14:creationId xmlns:p14="http://schemas.microsoft.com/office/powerpoint/2010/main" val="211069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Choose?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Increase information flow from your students to you.</a:t>
            </a:r>
          </a:p>
          <a:p>
            <a:r>
              <a:rPr lang="en-US" dirty="0"/>
              <a:t>Increase your responsiveness.</a:t>
            </a:r>
          </a:p>
          <a:p>
            <a:r>
              <a:rPr lang="en-US" dirty="0"/>
              <a:t>What does the class size/structure allow.</a:t>
            </a:r>
          </a:p>
          <a:p>
            <a:r>
              <a:rPr lang="en-US" dirty="0"/>
              <a:t>Student experience and expectations.</a:t>
            </a:r>
          </a:p>
          <a:p>
            <a:r>
              <a:rPr lang="en-US" dirty="0"/>
              <a:t>How much chaos are you comfortable with.</a:t>
            </a:r>
          </a:p>
          <a:p>
            <a:r>
              <a:rPr lang="en-US" dirty="0"/>
              <a:t>How loud is your voice.</a:t>
            </a:r>
          </a:p>
          <a:p>
            <a:r>
              <a:rPr lang="en-US" dirty="0"/>
              <a:t>Your gender, size, age, race,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230557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Establish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Picking up someone else’s baby.</a:t>
            </a:r>
          </a:p>
          <a:p>
            <a:r>
              <a:rPr lang="en-US" dirty="0"/>
              <a:t>Restaurants and room constraints.</a:t>
            </a:r>
          </a:p>
          <a:p>
            <a:r>
              <a:rPr lang="en-US" dirty="0"/>
              <a:t>Tell students what you are doing and why.</a:t>
            </a:r>
          </a:p>
          <a:p>
            <a:r>
              <a:rPr lang="en-US" dirty="0"/>
              <a:t>Tell students what you expect and repeat.</a:t>
            </a:r>
          </a:p>
          <a:p>
            <a:r>
              <a:rPr lang="en-US" dirty="0"/>
              <a:t>Looming and rolling your eyes</a:t>
            </a:r>
          </a:p>
          <a:p>
            <a:r>
              <a:rPr lang="en-US" dirty="0"/>
              <a:t>Don’t whine or blame.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240175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 know if it is working?</a:t>
            </a:r>
          </a:p>
          <a:p>
            <a:r>
              <a:rPr lang="en-US" dirty="0"/>
              <a:t>Formative vs. Summative.</a:t>
            </a:r>
          </a:p>
          <a:p>
            <a:r>
              <a:rPr lang="en-US" dirty="0"/>
              <a:t>Zwolak graph.</a:t>
            </a:r>
          </a:p>
          <a:p>
            <a:r>
              <a:rPr lang="en-US" dirty="0"/>
              <a:t>Time on task.</a:t>
            </a:r>
          </a:p>
          <a:p>
            <a:r>
              <a:rPr lang="en-US" dirty="0"/>
              <a:t>What are your goals????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325824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Support—People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r>
              <a:rPr lang="en-US" dirty="0"/>
              <a:t>STUDENTS!</a:t>
            </a:r>
          </a:p>
          <a:p>
            <a:r>
              <a:rPr lang="en-US" dirty="0"/>
              <a:t>Others from this workshop.</a:t>
            </a:r>
          </a:p>
          <a:p>
            <a:r>
              <a:rPr lang="en-US" dirty="0"/>
              <a:t>Faculty Learning Communities</a:t>
            </a:r>
          </a:p>
          <a:p>
            <a:r>
              <a:rPr lang="en-US" dirty="0"/>
              <a:t>Mentors</a:t>
            </a:r>
          </a:p>
          <a:p>
            <a:endParaRPr lang="en-US" dirty="0"/>
          </a:p>
          <a:p>
            <a:r>
              <a:rPr lang="en-US" dirty="0"/>
              <a:t>Meetings—AAPT!</a:t>
            </a:r>
          </a:p>
          <a:p>
            <a:r>
              <a:rPr lang="en-US" dirty="0"/>
              <a:t>Workshops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r>
              <a:rPr lang="en-US" dirty="0"/>
              <a:t>Centers for Teaching and Learning</a:t>
            </a:r>
          </a:p>
          <a:p>
            <a:r>
              <a:rPr lang="en-US" dirty="0"/>
              <a:t>Chairs and Deans </a:t>
            </a:r>
          </a:p>
          <a:p>
            <a:endParaRPr lang="en-US" dirty="0"/>
          </a:p>
          <a:p>
            <a:r>
              <a:rPr lang="en-US" dirty="0"/>
              <a:t>Online Resources</a:t>
            </a:r>
          </a:p>
          <a:p>
            <a:pPr lvl="1"/>
            <a:r>
              <a:rPr lang="en-US" dirty="0" err="1"/>
              <a:t>ComPADRE</a:t>
            </a:r>
            <a:endParaRPr lang="en-US" dirty="0"/>
          </a:p>
          <a:p>
            <a:pPr lvl="1"/>
            <a:r>
              <a:rPr lang="en-US" dirty="0" err="1"/>
              <a:t>PhysPort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Grants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71512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department’s reaction to you trying this.</a:t>
            </a:r>
          </a:p>
          <a:p>
            <a:r>
              <a:rPr lang="en-US" dirty="0"/>
              <a:t>Dealing with individual students</a:t>
            </a:r>
          </a:p>
          <a:p>
            <a:r>
              <a:rPr lang="en-US" dirty="0"/>
              <a:t>Labs</a:t>
            </a:r>
          </a:p>
          <a:p>
            <a:r>
              <a:rPr lang="en-US" dirty="0"/>
              <a:t>Yourself as a teacher</a:t>
            </a:r>
          </a:p>
          <a:p>
            <a:r>
              <a:rPr lang="en-US" dirty="0"/>
              <a:t>Choosing strategies</a:t>
            </a:r>
          </a:p>
          <a:p>
            <a:r>
              <a:rPr lang="en-US"/>
              <a:t>Implementation questions (2-3x)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</p:spTree>
    <p:extLst>
      <p:ext uri="{BB962C8B-B14F-4D97-AF65-F5344CB8AC3E}">
        <p14:creationId xmlns:p14="http://schemas.microsoft.com/office/powerpoint/2010/main" val="16254994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FF66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T Symbol" pitchFamily="8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T Symbol" pitchFamily="82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26158</TotalTime>
  <Words>370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13</vt:i4>
      </vt:variant>
    </vt:vector>
  </HeadingPairs>
  <TitlesOfParts>
    <vt:vector size="25" baseType="lpstr">
      <vt:lpstr>MT Symbol</vt:lpstr>
      <vt:lpstr>Times New Roman</vt:lpstr>
      <vt:lpstr>Default Design</vt:lpstr>
      <vt:lpstr>Reflection</vt:lpstr>
      <vt:lpstr>What have we learned?</vt:lpstr>
      <vt:lpstr>You are in this for the long haul!</vt:lpstr>
      <vt:lpstr>Lecture vs. Activities</vt:lpstr>
      <vt:lpstr>How to Choose?</vt:lpstr>
      <vt:lpstr>How to Establish Norms</vt:lpstr>
      <vt:lpstr>Assessment</vt:lpstr>
      <vt:lpstr>Support—People</vt:lpstr>
      <vt:lpstr>Discussion</vt:lpstr>
      <vt:lpstr>Standard Short Paradigms</vt:lpstr>
      <vt:lpstr>AAPT04BridgeContributed</vt:lpstr>
      <vt:lpstr>AAPT04BridgeWorkshop</vt:lpstr>
      <vt:lpstr>WaterlooMcMaster</vt:lpstr>
      <vt:lpstr>PERatOSU</vt:lpstr>
      <vt:lpstr>Gordon02QM</vt:lpstr>
      <vt:lpstr>Gordon04CM</vt:lpstr>
      <vt:lpstr>Gordon06EM</vt:lpstr>
      <vt:lpstr>Gordon06--2</vt:lpstr>
      <vt:lpstr>ParadigmsWorkshop06Intro</vt:lpstr>
      <vt:lpstr>NewFacultyReunion07</vt:lpstr>
      <vt:lpstr>NewFacultyReunion09</vt:lpstr>
      <vt:lpstr>Rutgers11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Manogue, Corinne</dc:creator>
  <cp:lastModifiedBy>Robert Hilborn</cp:lastModifiedBy>
  <cp:revision>279</cp:revision>
  <dcterms:created xsi:type="dcterms:W3CDTF">1601-01-01T00:00:00Z</dcterms:created>
  <dcterms:modified xsi:type="dcterms:W3CDTF">2016-07-15T12:34:52Z</dcterms:modified>
</cp:coreProperties>
</file>