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revisionInfo.xml" ContentType="application/vnd.ms-powerpoint.revisioninfo+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6" r:id="rId2"/>
    <p:sldId id="272" r:id="rId3"/>
    <p:sldId id="257" r:id="rId4"/>
    <p:sldId id="280" r:id="rId5"/>
    <p:sldId id="282" r:id="rId6"/>
    <p:sldId id="274" r:id="rId7"/>
    <p:sldId id="258" r:id="rId8"/>
    <p:sldId id="283" r:id="rId9"/>
    <p:sldId id="275" r:id="rId10"/>
    <p:sldId id="304" r:id="rId11"/>
    <p:sldId id="284" r:id="rId12"/>
    <p:sldId id="285" r:id="rId13"/>
    <p:sldId id="286" r:id="rId14"/>
    <p:sldId id="287" r:id="rId15"/>
    <p:sldId id="288" r:id="rId16"/>
    <p:sldId id="290" r:id="rId17"/>
    <p:sldId id="291" r:id="rId18"/>
    <p:sldId id="262" r:id="rId19"/>
    <p:sldId id="302" r:id="rId20"/>
    <p:sldId id="263" r:id="rId21"/>
    <p:sldId id="289" r:id="rId22"/>
    <p:sldId id="267" r:id="rId23"/>
    <p:sldId id="294" r:id="rId24"/>
    <p:sldId id="276" r:id="rId25"/>
    <p:sldId id="292" r:id="rId26"/>
    <p:sldId id="293" r:id="rId27"/>
    <p:sldId id="305" r:id="rId28"/>
    <p:sldId id="306" r:id="rId29"/>
    <p:sldId id="308" r:id="rId30"/>
    <p:sldId id="277" r:id="rId31"/>
    <p:sldId id="279" r:id="rId32"/>
    <p:sldId id="297" r:id="rId33"/>
    <p:sldId id="296" r:id="rId34"/>
    <p:sldId id="261" r:id="rId35"/>
    <p:sldId id="301" r:id="rId36"/>
    <p:sldId id="264" r:id="rId37"/>
    <p:sldId id="299" r:id="rId38"/>
    <p:sldId id="298" r:id="rId39"/>
    <p:sldId id="265" r:id="rId40"/>
    <p:sldId id="300"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66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39" autoAdjust="0"/>
    <p:restoredTop sz="75522" autoAdjust="0"/>
  </p:normalViewPr>
  <p:slideViewPr>
    <p:cSldViewPr snapToGrid="0">
      <p:cViewPr varScale="1">
        <p:scale>
          <a:sx n="52" d="100"/>
          <a:sy n="52" d="100"/>
        </p:scale>
        <p:origin x="-918" y="-102"/>
      </p:cViewPr>
      <p:guideLst>
        <p:guide orient="horz" pos="2160"/>
        <p:guide pos="3840"/>
      </p:guideLst>
    </p:cSldViewPr>
  </p:slideViewPr>
  <p:notesTextViewPr>
    <p:cViewPr>
      <p:scale>
        <a:sx n="1" d="1"/>
        <a:sy n="1" d="1"/>
      </p:scale>
      <p:origin x="0" y="0"/>
    </p:cViewPr>
  </p:notesTextViewPr>
  <p:sorterViewPr>
    <p:cViewPr>
      <p:scale>
        <a:sx n="44" d="100"/>
        <a:sy n="44"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C0EC7B-22BB-4D14-97C8-A8BB9E1D83E8}" type="datetimeFigureOut">
              <a:rPr lang="en-US" smtClean="0"/>
              <a:pPr/>
              <a:t>11/7/2017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8D784B-0946-41D6-8C1C-E45F3F785791}" type="slidenum">
              <a:rPr lang="en-US" smtClean="0"/>
              <a:pPr/>
              <a:t>‹#›</a:t>
            </a:fld>
            <a:endParaRPr lang="en-US"/>
          </a:p>
        </p:txBody>
      </p:sp>
    </p:spTree>
    <p:extLst>
      <p:ext uri="{BB962C8B-B14F-4D97-AF65-F5344CB8AC3E}">
        <p14:creationId xmlns:p14="http://schemas.microsoft.com/office/powerpoint/2010/main" xmlns="" val="37451330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journey, which begins at a similar place as yours (but will take a different route).  Another title</a:t>
            </a:r>
            <a:r>
              <a:rPr lang="en-US" baseline="0" dirty="0"/>
              <a:t> could be, “I’m not a physics education researcher, but I play one on TV.”  You participate in many sessions about specific active learning methods, all backed up with rigorous research on their rationale and effectiveness.  This is not such a session.  It’s about how and why I came to realize that I needed to change the way I teach.</a:t>
            </a:r>
            <a:endParaRPr lang="en-US" dirty="0"/>
          </a:p>
        </p:txBody>
      </p:sp>
      <p:sp>
        <p:nvSpPr>
          <p:cNvPr id="4" name="Slide Number Placeholder 3"/>
          <p:cNvSpPr>
            <a:spLocks noGrp="1"/>
          </p:cNvSpPr>
          <p:nvPr>
            <p:ph type="sldNum" sz="quarter" idx="10"/>
          </p:nvPr>
        </p:nvSpPr>
        <p:spPr/>
        <p:txBody>
          <a:bodyPr/>
          <a:lstStyle/>
          <a:p>
            <a:fld id="{728D784B-0946-41D6-8C1C-E45F3F785791}" type="slidenum">
              <a:rPr lang="en-US" smtClean="0"/>
              <a:pPr/>
              <a:t>1</a:t>
            </a:fld>
            <a:endParaRPr lang="en-US"/>
          </a:p>
        </p:txBody>
      </p:sp>
    </p:spTree>
    <p:extLst>
      <p:ext uri="{BB962C8B-B14F-4D97-AF65-F5344CB8AC3E}">
        <p14:creationId xmlns:p14="http://schemas.microsoft.com/office/powerpoint/2010/main" xmlns="" val="23954888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Bef>
                <a:spcPct val="50000"/>
              </a:spcBef>
            </a:pPr>
            <a:r>
              <a:rPr lang="en-US" dirty="0">
                <a:solidFill>
                  <a:srgbClr val="FF0000"/>
                </a:solidFill>
              </a:rPr>
              <a:t>PER has uncovered many such preconceptions and determined how they fit into a coherent</a:t>
            </a:r>
            <a:r>
              <a:rPr lang="en-US" baseline="0" dirty="0">
                <a:solidFill>
                  <a:srgbClr val="FF0000"/>
                </a:solidFill>
              </a:rPr>
              <a:t> (though incorrect) worldview.  Specific remedies have been developed and tested.</a:t>
            </a:r>
            <a:endParaRPr lang="en-US" dirty="0">
              <a:solidFill>
                <a:srgbClr val="FF0000"/>
              </a:solidFill>
            </a:endParaRPr>
          </a:p>
        </p:txBody>
      </p:sp>
      <p:sp>
        <p:nvSpPr>
          <p:cNvPr id="4" name="Slide Number Placeholder 3"/>
          <p:cNvSpPr>
            <a:spLocks noGrp="1"/>
          </p:cNvSpPr>
          <p:nvPr>
            <p:ph type="sldNum" sz="quarter" idx="10"/>
          </p:nvPr>
        </p:nvSpPr>
        <p:spPr/>
        <p:txBody>
          <a:bodyPr/>
          <a:lstStyle/>
          <a:p>
            <a:fld id="{728D784B-0946-41D6-8C1C-E45F3F785791}" type="slidenum">
              <a:rPr lang="en-US" smtClean="0"/>
              <a:pPr/>
              <a:t>15</a:t>
            </a:fld>
            <a:endParaRPr lang="en-US"/>
          </a:p>
        </p:txBody>
      </p:sp>
    </p:spTree>
    <p:extLst>
      <p:ext uri="{BB962C8B-B14F-4D97-AF65-F5344CB8AC3E}">
        <p14:creationId xmlns:p14="http://schemas.microsoft.com/office/powerpoint/2010/main" xmlns="" val="31183788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Bef>
                <a:spcPct val="50000"/>
              </a:spcBef>
            </a:pPr>
            <a:endParaRPr lang="en-US" dirty="0">
              <a:solidFill>
                <a:srgbClr val="FF0000"/>
              </a:solidFill>
            </a:endParaRPr>
          </a:p>
        </p:txBody>
      </p:sp>
      <p:sp>
        <p:nvSpPr>
          <p:cNvPr id="4" name="Slide Number Placeholder 3"/>
          <p:cNvSpPr>
            <a:spLocks noGrp="1"/>
          </p:cNvSpPr>
          <p:nvPr>
            <p:ph type="sldNum" sz="quarter" idx="10"/>
          </p:nvPr>
        </p:nvSpPr>
        <p:spPr/>
        <p:txBody>
          <a:bodyPr/>
          <a:lstStyle/>
          <a:p>
            <a:fld id="{728D784B-0946-41D6-8C1C-E45F3F785791}" type="slidenum">
              <a:rPr lang="en-US" smtClean="0"/>
              <a:pPr/>
              <a:t>16</a:t>
            </a:fld>
            <a:endParaRPr lang="en-US"/>
          </a:p>
        </p:txBody>
      </p:sp>
    </p:spTree>
    <p:extLst>
      <p:ext uri="{BB962C8B-B14F-4D97-AF65-F5344CB8AC3E}">
        <p14:creationId xmlns:p14="http://schemas.microsoft.com/office/powerpoint/2010/main" xmlns="" val="32807784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Bef>
                <a:spcPct val="50000"/>
              </a:spcBef>
            </a:pPr>
            <a:r>
              <a:rPr lang="en-US" dirty="0">
                <a:solidFill>
                  <a:srgbClr val="FF0000"/>
                </a:solidFill>
              </a:rPr>
              <a:t>Thinking like a physicist does not come naturally, to</a:t>
            </a:r>
            <a:r>
              <a:rPr lang="en-US" baseline="0" dirty="0">
                <a:solidFill>
                  <a:srgbClr val="FF0000"/>
                </a:solidFill>
              </a:rPr>
              <a:t> children or to adults</a:t>
            </a:r>
            <a:r>
              <a:rPr lang="en-US" dirty="0">
                <a:solidFill>
                  <a:srgbClr val="FF0000"/>
                </a:solidFill>
              </a:rPr>
              <a:t>.</a:t>
            </a:r>
          </a:p>
        </p:txBody>
      </p:sp>
      <p:sp>
        <p:nvSpPr>
          <p:cNvPr id="4" name="Slide Number Placeholder 3"/>
          <p:cNvSpPr>
            <a:spLocks noGrp="1"/>
          </p:cNvSpPr>
          <p:nvPr>
            <p:ph type="sldNum" sz="quarter" idx="10"/>
          </p:nvPr>
        </p:nvSpPr>
        <p:spPr/>
        <p:txBody>
          <a:bodyPr/>
          <a:lstStyle/>
          <a:p>
            <a:fld id="{728D784B-0946-41D6-8C1C-E45F3F785791}" type="slidenum">
              <a:rPr lang="en-US" smtClean="0"/>
              <a:pPr/>
              <a:t>17</a:t>
            </a:fld>
            <a:endParaRPr lang="en-US"/>
          </a:p>
        </p:txBody>
      </p:sp>
    </p:spTree>
    <p:extLst>
      <p:ext uri="{BB962C8B-B14F-4D97-AF65-F5344CB8AC3E}">
        <p14:creationId xmlns:p14="http://schemas.microsoft.com/office/powerpoint/2010/main" xmlns="" val="2401153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Bef>
                <a:spcPct val="50000"/>
              </a:spcBef>
            </a:pPr>
            <a:endParaRPr lang="en-US" dirty="0">
              <a:solidFill>
                <a:srgbClr val="FF0000"/>
              </a:solidFill>
            </a:endParaRPr>
          </a:p>
        </p:txBody>
      </p:sp>
      <p:sp>
        <p:nvSpPr>
          <p:cNvPr id="4" name="Slide Number Placeholder 3"/>
          <p:cNvSpPr>
            <a:spLocks noGrp="1"/>
          </p:cNvSpPr>
          <p:nvPr>
            <p:ph type="sldNum" sz="quarter" idx="10"/>
          </p:nvPr>
        </p:nvSpPr>
        <p:spPr/>
        <p:txBody>
          <a:bodyPr/>
          <a:lstStyle/>
          <a:p>
            <a:fld id="{728D784B-0946-41D6-8C1C-E45F3F785791}" type="slidenum">
              <a:rPr lang="en-US" smtClean="0"/>
              <a:pPr/>
              <a:t>21</a:t>
            </a:fld>
            <a:endParaRPr lang="en-US"/>
          </a:p>
        </p:txBody>
      </p:sp>
    </p:spTree>
    <p:extLst>
      <p:ext uri="{BB962C8B-B14F-4D97-AF65-F5344CB8AC3E}">
        <p14:creationId xmlns:p14="http://schemas.microsoft.com/office/powerpoint/2010/main" xmlns="" val="5634450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Novice</a:t>
            </a:r>
            <a:r>
              <a:rPr lang="en-US" baseline="0" dirty="0"/>
              <a:t> physics learners do not automatically connect one idea to another.  Things that are obviously related to  you are not obvious to them.  They may organize by surface features, i.e. “block on a plane” (or worse, “square on a triangle”) rather than “conservation of energy.”</a:t>
            </a:r>
            <a:endParaRPr lang="en-US" dirty="0"/>
          </a:p>
        </p:txBody>
      </p:sp>
      <p:sp>
        <p:nvSpPr>
          <p:cNvPr id="4" name="Slide Number Placeholder 3"/>
          <p:cNvSpPr>
            <a:spLocks noGrp="1"/>
          </p:cNvSpPr>
          <p:nvPr>
            <p:ph type="sldNum" sz="quarter" idx="10"/>
          </p:nvPr>
        </p:nvSpPr>
        <p:spPr/>
        <p:txBody>
          <a:bodyPr/>
          <a:lstStyle/>
          <a:p>
            <a:fld id="{4360639D-7208-499A-A742-5C91CA9641C2}" type="slidenum">
              <a:rPr lang="en-US" smtClean="0"/>
              <a:pPr/>
              <a:t>22</a:t>
            </a:fld>
            <a:endParaRPr lang="en-US"/>
          </a:p>
        </p:txBody>
      </p:sp>
    </p:spTree>
    <p:extLst>
      <p:ext uri="{BB962C8B-B14F-4D97-AF65-F5344CB8AC3E}">
        <p14:creationId xmlns:p14="http://schemas.microsoft.com/office/powerpoint/2010/main" xmlns="" val="11520592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did</a:t>
            </a:r>
            <a:r>
              <a:rPr lang="en-US" baseline="0" dirty="0"/>
              <a:t> I say to make you think that!” </a:t>
            </a:r>
            <a:r>
              <a:rPr lang="en-US" dirty="0"/>
              <a:t>We have to understand how our students think before we can teach them to think differently.  PER research gives us that.  All the techniques</a:t>
            </a:r>
            <a:r>
              <a:rPr lang="en-US" baseline="0" dirty="0"/>
              <a:t> you will hear about are backed up by research on the students’ thinking and on the effectiveness of instructional strategies.</a:t>
            </a:r>
            <a:endParaRPr lang="en-US" dirty="0"/>
          </a:p>
        </p:txBody>
      </p:sp>
      <p:sp>
        <p:nvSpPr>
          <p:cNvPr id="4" name="Slide Number Placeholder 3"/>
          <p:cNvSpPr>
            <a:spLocks noGrp="1"/>
          </p:cNvSpPr>
          <p:nvPr>
            <p:ph type="sldNum" sz="quarter" idx="10"/>
          </p:nvPr>
        </p:nvSpPr>
        <p:spPr/>
        <p:txBody>
          <a:bodyPr/>
          <a:lstStyle/>
          <a:p>
            <a:fld id="{728D784B-0946-41D6-8C1C-E45F3F785791}" type="slidenum">
              <a:rPr lang="en-US" smtClean="0"/>
              <a:pPr/>
              <a:t>23</a:t>
            </a:fld>
            <a:endParaRPr lang="en-US"/>
          </a:p>
        </p:txBody>
      </p:sp>
    </p:spTree>
    <p:extLst>
      <p:ext uri="{BB962C8B-B14F-4D97-AF65-F5344CB8AC3E}">
        <p14:creationId xmlns:p14="http://schemas.microsoft.com/office/powerpoint/2010/main" xmlns="" val="20857916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Bef>
                <a:spcPct val="50000"/>
              </a:spcBef>
            </a:pPr>
            <a:endParaRPr lang="en-US" dirty="0">
              <a:solidFill>
                <a:srgbClr val="FF0000"/>
              </a:solidFill>
            </a:endParaRPr>
          </a:p>
        </p:txBody>
      </p:sp>
      <p:sp>
        <p:nvSpPr>
          <p:cNvPr id="4" name="Slide Number Placeholder 3"/>
          <p:cNvSpPr>
            <a:spLocks noGrp="1"/>
          </p:cNvSpPr>
          <p:nvPr>
            <p:ph type="sldNum" sz="quarter" idx="10"/>
          </p:nvPr>
        </p:nvSpPr>
        <p:spPr/>
        <p:txBody>
          <a:bodyPr/>
          <a:lstStyle/>
          <a:p>
            <a:fld id="{728D784B-0946-41D6-8C1C-E45F3F785791}" type="slidenum">
              <a:rPr lang="en-US" smtClean="0"/>
              <a:pPr/>
              <a:t>25</a:t>
            </a:fld>
            <a:endParaRPr lang="en-US"/>
          </a:p>
        </p:txBody>
      </p:sp>
    </p:spTree>
    <p:extLst>
      <p:ext uri="{BB962C8B-B14F-4D97-AF65-F5344CB8AC3E}">
        <p14:creationId xmlns:p14="http://schemas.microsoft.com/office/powerpoint/2010/main" xmlns="" val="36469129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Bef>
                <a:spcPct val="50000"/>
              </a:spcBef>
            </a:pPr>
            <a:endParaRPr lang="en-US" dirty="0">
              <a:solidFill>
                <a:srgbClr val="FF0000"/>
              </a:solidFill>
            </a:endParaRPr>
          </a:p>
        </p:txBody>
      </p:sp>
      <p:sp>
        <p:nvSpPr>
          <p:cNvPr id="4" name="Slide Number Placeholder 3"/>
          <p:cNvSpPr>
            <a:spLocks noGrp="1"/>
          </p:cNvSpPr>
          <p:nvPr>
            <p:ph type="sldNum" sz="quarter" idx="10"/>
          </p:nvPr>
        </p:nvSpPr>
        <p:spPr/>
        <p:txBody>
          <a:bodyPr/>
          <a:lstStyle/>
          <a:p>
            <a:fld id="{728D784B-0946-41D6-8C1C-E45F3F785791}" type="slidenum">
              <a:rPr lang="en-US" smtClean="0"/>
              <a:pPr/>
              <a:t>26</a:t>
            </a:fld>
            <a:endParaRPr lang="en-US"/>
          </a:p>
        </p:txBody>
      </p:sp>
    </p:spTree>
    <p:extLst>
      <p:ext uri="{BB962C8B-B14F-4D97-AF65-F5344CB8AC3E}">
        <p14:creationId xmlns:p14="http://schemas.microsoft.com/office/powerpoint/2010/main" xmlns="" val="16582776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Pause here for questions before going on to institutional reform</a:t>
            </a:r>
          </a:p>
        </p:txBody>
      </p:sp>
      <p:sp>
        <p:nvSpPr>
          <p:cNvPr id="4" name="Slide Number Placeholder 3"/>
          <p:cNvSpPr>
            <a:spLocks noGrp="1"/>
          </p:cNvSpPr>
          <p:nvPr>
            <p:ph type="sldNum" sz="quarter" idx="10"/>
          </p:nvPr>
        </p:nvSpPr>
        <p:spPr/>
        <p:txBody>
          <a:bodyPr/>
          <a:lstStyle/>
          <a:p>
            <a:fld id="{728D784B-0946-41D6-8C1C-E45F3F785791}" type="slidenum">
              <a:rPr lang="en-US" smtClean="0"/>
              <a:pPr/>
              <a:t>29</a:t>
            </a:fld>
            <a:endParaRPr lang="en-US"/>
          </a:p>
        </p:txBody>
      </p:sp>
    </p:spTree>
    <p:extLst>
      <p:ext uri="{BB962C8B-B14F-4D97-AF65-F5344CB8AC3E}">
        <p14:creationId xmlns:p14="http://schemas.microsoft.com/office/powerpoint/2010/main" xmlns="" val="31776997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journey—they don’t have to do this (yet)</a:t>
            </a:r>
          </a:p>
        </p:txBody>
      </p:sp>
      <p:sp>
        <p:nvSpPr>
          <p:cNvPr id="4" name="Slide Number Placeholder 3"/>
          <p:cNvSpPr>
            <a:spLocks noGrp="1"/>
          </p:cNvSpPr>
          <p:nvPr>
            <p:ph type="sldNum" sz="quarter" idx="10"/>
          </p:nvPr>
        </p:nvSpPr>
        <p:spPr/>
        <p:txBody>
          <a:bodyPr/>
          <a:lstStyle/>
          <a:p>
            <a:fld id="{728D784B-0946-41D6-8C1C-E45F3F785791}" type="slidenum">
              <a:rPr lang="en-US" smtClean="0"/>
              <a:pPr/>
              <a:t>30</a:t>
            </a:fld>
            <a:endParaRPr lang="en-US"/>
          </a:p>
        </p:txBody>
      </p:sp>
    </p:spTree>
    <p:extLst>
      <p:ext uri="{BB962C8B-B14F-4D97-AF65-F5344CB8AC3E}">
        <p14:creationId xmlns:p14="http://schemas.microsoft.com/office/powerpoint/2010/main" xmlns="" val="42940370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teaching as I was taught to teaching like a scientist</a:t>
            </a:r>
          </a:p>
        </p:txBody>
      </p:sp>
      <p:sp>
        <p:nvSpPr>
          <p:cNvPr id="4" name="Slide Number Placeholder 3"/>
          <p:cNvSpPr>
            <a:spLocks noGrp="1"/>
          </p:cNvSpPr>
          <p:nvPr>
            <p:ph type="sldNum" sz="quarter" idx="10"/>
          </p:nvPr>
        </p:nvSpPr>
        <p:spPr/>
        <p:txBody>
          <a:bodyPr/>
          <a:lstStyle/>
          <a:p>
            <a:fld id="{728D784B-0946-41D6-8C1C-E45F3F785791}" type="slidenum">
              <a:rPr lang="en-US" smtClean="0"/>
              <a:pPr/>
              <a:t>2</a:t>
            </a:fld>
            <a:endParaRPr lang="en-US"/>
          </a:p>
        </p:txBody>
      </p:sp>
    </p:spTree>
    <p:extLst>
      <p:ext uri="{BB962C8B-B14F-4D97-AF65-F5344CB8AC3E}">
        <p14:creationId xmlns:p14="http://schemas.microsoft.com/office/powerpoint/2010/main" xmlns="" val="42029833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not about being at Harvard or UNC or Compass Direction State U. or a community college.  It’s about how the human brain works.</a:t>
            </a:r>
          </a:p>
          <a:p>
            <a:r>
              <a:rPr lang="en-US" dirty="0"/>
              <a:t>Tell story of optics class semi-failure.  Took long, involved</a:t>
            </a:r>
            <a:r>
              <a:rPr lang="en-US" baseline="0" dirty="0"/>
              <a:t>, real-world HW problems and made them into in-class group activities along with some simple experiments.  Students found that reading the book was not enough, they needed me to give them more guidance and explain things for them better.  It would have been better to take some class time for lecturing and the rest for activities.</a:t>
            </a:r>
            <a:endParaRPr lang="en-US" dirty="0"/>
          </a:p>
        </p:txBody>
      </p:sp>
      <p:sp>
        <p:nvSpPr>
          <p:cNvPr id="4" name="Slide Number Placeholder 3"/>
          <p:cNvSpPr>
            <a:spLocks noGrp="1"/>
          </p:cNvSpPr>
          <p:nvPr>
            <p:ph type="sldNum" sz="quarter" idx="10"/>
          </p:nvPr>
        </p:nvSpPr>
        <p:spPr/>
        <p:txBody>
          <a:bodyPr/>
          <a:lstStyle/>
          <a:p>
            <a:fld id="{728D784B-0946-41D6-8C1C-E45F3F785791}" type="slidenum">
              <a:rPr lang="en-US" smtClean="0"/>
              <a:pPr/>
              <a:t>37</a:t>
            </a:fld>
            <a:endParaRPr lang="en-US"/>
          </a:p>
        </p:txBody>
      </p:sp>
    </p:spTree>
    <p:extLst>
      <p:ext uri="{BB962C8B-B14F-4D97-AF65-F5344CB8AC3E}">
        <p14:creationId xmlns:p14="http://schemas.microsoft.com/office/powerpoint/2010/main" xmlns="" val="29878652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Don’t take a chicken recipe, substitute shrimp, and complain that after cooking it for an hour it was like rubber.</a:t>
            </a:r>
          </a:p>
        </p:txBody>
      </p:sp>
      <p:sp>
        <p:nvSpPr>
          <p:cNvPr id="4" name="Slide Number Placeholder 3"/>
          <p:cNvSpPr>
            <a:spLocks noGrp="1"/>
          </p:cNvSpPr>
          <p:nvPr>
            <p:ph type="sldNum" sz="quarter" idx="10"/>
          </p:nvPr>
        </p:nvSpPr>
        <p:spPr/>
        <p:txBody>
          <a:bodyPr/>
          <a:lstStyle/>
          <a:p>
            <a:fld id="{728D784B-0946-41D6-8C1C-E45F3F785791}" type="slidenum">
              <a:rPr lang="en-US" smtClean="0"/>
              <a:pPr/>
              <a:t>39</a:t>
            </a:fld>
            <a:endParaRPr lang="en-US"/>
          </a:p>
        </p:txBody>
      </p:sp>
    </p:spTree>
    <p:extLst>
      <p:ext uri="{BB962C8B-B14F-4D97-AF65-F5344CB8AC3E}">
        <p14:creationId xmlns:p14="http://schemas.microsoft.com/office/powerpoint/2010/main" xmlns="" val="8875743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p>
        </p:txBody>
      </p:sp>
      <p:sp>
        <p:nvSpPr>
          <p:cNvPr id="4" name="Slide Number Placeholder 3"/>
          <p:cNvSpPr>
            <a:spLocks noGrp="1"/>
          </p:cNvSpPr>
          <p:nvPr>
            <p:ph type="sldNum" sz="quarter" idx="10"/>
          </p:nvPr>
        </p:nvSpPr>
        <p:spPr/>
        <p:txBody>
          <a:bodyPr/>
          <a:lstStyle/>
          <a:p>
            <a:fld id="{728D784B-0946-41D6-8C1C-E45F3F785791}" type="slidenum">
              <a:rPr lang="en-US" smtClean="0"/>
              <a:pPr/>
              <a:t>40</a:t>
            </a:fld>
            <a:endParaRPr lang="en-US"/>
          </a:p>
        </p:txBody>
      </p:sp>
    </p:spTree>
    <p:extLst>
      <p:ext uri="{BB962C8B-B14F-4D97-AF65-F5344CB8AC3E}">
        <p14:creationId xmlns:p14="http://schemas.microsoft.com/office/powerpoint/2010/main" xmlns="" val="26919235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8D784B-0946-41D6-8C1C-E45F3F785791}" type="slidenum">
              <a:rPr lang="en-US" smtClean="0"/>
              <a:pPr/>
              <a:t>5</a:t>
            </a:fld>
            <a:endParaRPr lang="en-US"/>
          </a:p>
        </p:txBody>
      </p:sp>
    </p:spTree>
    <p:extLst>
      <p:ext uri="{BB962C8B-B14F-4D97-AF65-F5344CB8AC3E}">
        <p14:creationId xmlns:p14="http://schemas.microsoft.com/office/powerpoint/2010/main" xmlns="" val="38840511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bachelor’s going up while physics was going down</a:t>
            </a:r>
          </a:p>
        </p:txBody>
      </p:sp>
      <p:sp>
        <p:nvSpPr>
          <p:cNvPr id="4" name="Slide Number Placeholder 3"/>
          <p:cNvSpPr>
            <a:spLocks noGrp="1"/>
          </p:cNvSpPr>
          <p:nvPr>
            <p:ph type="sldNum" sz="quarter" idx="10"/>
          </p:nvPr>
        </p:nvSpPr>
        <p:spPr/>
        <p:txBody>
          <a:bodyPr/>
          <a:lstStyle/>
          <a:p>
            <a:fld id="{728D784B-0946-41D6-8C1C-E45F3F785791}" type="slidenum">
              <a:rPr lang="en-US" smtClean="0"/>
              <a:pPr/>
              <a:t>7</a:t>
            </a:fld>
            <a:endParaRPr lang="en-US"/>
          </a:p>
        </p:txBody>
      </p:sp>
    </p:spTree>
    <p:extLst>
      <p:ext uri="{BB962C8B-B14F-4D97-AF65-F5344CB8AC3E}">
        <p14:creationId xmlns:p14="http://schemas.microsoft.com/office/powerpoint/2010/main" xmlns="" val="32530273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meet some of these people</a:t>
            </a:r>
            <a:r>
              <a:rPr lang="en-US" baseline="0" dirty="0"/>
              <a:t> this week, and learn about the work of others.  </a:t>
            </a:r>
            <a:r>
              <a:rPr lang="en-US" dirty="0"/>
              <a:t>And I came</a:t>
            </a:r>
            <a:r>
              <a:rPr lang="en-US" baseline="0" dirty="0"/>
              <a:t> to the conclusion…</a:t>
            </a:r>
          </a:p>
          <a:p>
            <a:r>
              <a:rPr lang="en-US" baseline="0" dirty="0"/>
              <a:t>It would be like measuring resistance with a two-point circuit, ignoring lead resistance.</a:t>
            </a:r>
            <a:endParaRPr lang="en-US" dirty="0"/>
          </a:p>
        </p:txBody>
      </p:sp>
      <p:sp>
        <p:nvSpPr>
          <p:cNvPr id="4" name="Slide Number Placeholder 3"/>
          <p:cNvSpPr>
            <a:spLocks noGrp="1"/>
          </p:cNvSpPr>
          <p:nvPr>
            <p:ph type="sldNum" sz="quarter" idx="10"/>
          </p:nvPr>
        </p:nvSpPr>
        <p:spPr/>
        <p:txBody>
          <a:bodyPr/>
          <a:lstStyle/>
          <a:p>
            <a:fld id="{728D784B-0946-41D6-8C1C-E45F3F785791}" type="slidenum">
              <a:rPr lang="en-US" smtClean="0"/>
              <a:pPr/>
              <a:t>8</a:t>
            </a:fld>
            <a:endParaRPr lang="en-US"/>
          </a:p>
        </p:txBody>
      </p:sp>
    </p:spTree>
    <p:extLst>
      <p:ext uri="{BB962C8B-B14F-4D97-AF65-F5344CB8AC3E}">
        <p14:creationId xmlns:p14="http://schemas.microsoft.com/office/powerpoint/2010/main" xmlns="" val="36131954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hear a lot about specific techniques, each of which has been developed and tested using rigorous</a:t>
            </a:r>
            <a:r>
              <a:rPr lang="en-US" baseline="0" dirty="0"/>
              <a:t> PER methods.  I want to talk about the more general ideas that inform my thinking about teaching, which are distilled from cognitive science research as well as discipline-specific education research.  Book was produced by the National Academy in 2000.</a:t>
            </a:r>
            <a:endParaRPr lang="en-US" dirty="0"/>
          </a:p>
        </p:txBody>
      </p:sp>
      <p:sp>
        <p:nvSpPr>
          <p:cNvPr id="4" name="Slide Number Placeholder 3"/>
          <p:cNvSpPr>
            <a:spLocks noGrp="1"/>
          </p:cNvSpPr>
          <p:nvPr>
            <p:ph type="sldNum" sz="quarter" idx="10"/>
          </p:nvPr>
        </p:nvSpPr>
        <p:spPr/>
        <p:txBody>
          <a:bodyPr/>
          <a:lstStyle/>
          <a:p>
            <a:fld id="{728D784B-0946-41D6-8C1C-E45F3F785791}" type="slidenum">
              <a:rPr lang="en-US" smtClean="0"/>
              <a:pPr/>
              <a:t>11</a:t>
            </a:fld>
            <a:endParaRPr lang="en-US"/>
          </a:p>
        </p:txBody>
      </p:sp>
    </p:spTree>
    <p:extLst>
      <p:ext uri="{BB962C8B-B14F-4D97-AF65-F5344CB8AC3E}">
        <p14:creationId xmlns:p14="http://schemas.microsoft.com/office/powerpoint/2010/main" xmlns="" val="40635645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may learn from telling in the sense that you can say it back, but that doesn’t mean that you understand</a:t>
            </a:r>
            <a:r>
              <a:rPr lang="en-US" baseline="0" dirty="0"/>
              <a:t> it or can apply the idea in some other context.</a:t>
            </a:r>
            <a:endParaRPr lang="en-US" dirty="0"/>
          </a:p>
        </p:txBody>
      </p:sp>
      <p:sp>
        <p:nvSpPr>
          <p:cNvPr id="4" name="Slide Number Placeholder 3"/>
          <p:cNvSpPr>
            <a:spLocks noGrp="1"/>
          </p:cNvSpPr>
          <p:nvPr>
            <p:ph type="sldNum" sz="quarter" idx="10"/>
          </p:nvPr>
        </p:nvSpPr>
        <p:spPr/>
        <p:txBody>
          <a:bodyPr/>
          <a:lstStyle/>
          <a:p>
            <a:fld id="{728D784B-0946-41D6-8C1C-E45F3F785791}" type="slidenum">
              <a:rPr lang="en-US" smtClean="0"/>
              <a:pPr/>
              <a:t>12</a:t>
            </a:fld>
            <a:endParaRPr lang="en-US"/>
          </a:p>
        </p:txBody>
      </p:sp>
    </p:spTree>
    <p:extLst>
      <p:ext uri="{BB962C8B-B14F-4D97-AF65-F5344CB8AC3E}">
        <p14:creationId xmlns:p14="http://schemas.microsoft.com/office/powerpoint/2010/main" xmlns="" val="5481774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Bef>
                <a:spcPct val="50000"/>
              </a:spcBef>
            </a:pPr>
            <a:endParaRPr lang="en-US" dirty="0">
              <a:solidFill>
                <a:srgbClr val="FF0000"/>
              </a:solidFill>
            </a:endParaRPr>
          </a:p>
        </p:txBody>
      </p:sp>
      <p:sp>
        <p:nvSpPr>
          <p:cNvPr id="4" name="Slide Number Placeholder 3"/>
          <p:cNvSpPr>
            <a:spLocks noGrp="1"/>
          </p:cNvSpPr>
          <p:nvPr>
            <p:ph type="sldNum" sz="quarter" idx="10"/>
          </p:nvPr>
        </p:nvSpPr>
        <p:spPr/>
        <p:txBody>
          <a:bodyPr/>
          <a:lstStyle/>
          <a:p>
            <a:fld id="{728D784B-0946-41D6-8C1C-E45F3F785791}" type="slidenum">
              <a:rPr lang="en-US" smtClean="0"/>
              <a:pPr/>
              <a:t>13</a:t>
            </a:fld>
            <a:endParaRPr lang="en-US"/>
          </a:p>
        </p:txBody>
      </p:sp>
    </p:spTree>
    <p:extLst>
      <p:ext uri="{BB962C8B-B14F-4D97-AF65-F5344CB8AC3E}">
        <p14:creationId xmlns:p14="http://schemas.microsoft.com/office/powerpoint/2010/main" xmlns="" val="17930609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Bef>
                <a:spcPct val="50000"/>
              </a:spcBef>
            </a:pPr>
            <a:r>
              <a:rPr lang="en-US" dirty="0">
                <a:solidFill>
                  <a:srgbClr val="FF0000"/>
                </a:solidFill>
              </a:rPr>
              <a:t>A question from the Force Concept Inventory.  Students do not come</a:t>
            </a:r>
            <a:r>
              <a:rPr lang="en-US" baseline="0" dirty="0">
                <a:solidFill>
                  <a:srgbClr val="FF0000"/>
                </a:solidFill>
              </a:rPr>
              <a:t> into the classroom empty, waiting to be filled with physics knowledge.  They already know a lot of things simply from living in the world.  Unfortunately a lot of what they know isn’t true, or isn’t true in the way they think it is.  They have formed mental models about how the world works (though they may not be aware of the models they use), and if those models are not explicitly confronted, the students will not change their thinking.</a:t>
            </a:r>
            <a:endParaRPr lang="en-US" dirty="0">
              <a:solidFill>
                <a:srgbClr val="FF0000"/>
              </a:solidFill>
            </a:endParaRPr>
          </a:p>
        </p:txBody>
      </p:sp>
      <p:sp>
        <p:nvSpPr>
          <p:cNvPr id="4" name="Slide Number Placeholder 3"/>
          <p:cNvSpPr>
            <a:spLocks noGrp="1"/>
          </p:cNvSpPr>
          <p:nvPr>
            <p:ph type="sldNum" sz="quarter" idx="10"/>
          </p:nvPr>
        </p:nvSpPr>
        <p:spPr/>
        <p:txBody>
          <a:bodyPr/>
          <a:lstStyle/>
          <a:p>
            <a:fld id="{728D784B-0946-41D6-8C1C-E45F3F785791}" type="slidenum">
              <a:rPr lang="en-US" smtClean="0"/>
              <a:pPr/>
              <a:t>14</a:t>
            </a:fld>
            <a:endParaRPr lang="en-US"/>
          </a:p>
        </p:txBody>
      </p:sp>
    </p:spTree>
    <p:extLst>
      <p:ext uri="{BB962C8B-B14F-4D97-AF65-F5344CB8AC3E}">
        <p14:creationId xmlns:p14="http://schemas.microsoft.com/office/powerpoint/2010/main" xmlns="" val="28062622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67D227F-3DD3-49CC-95A4-68CE9C5531F8}" type="datetimeFigureOut">
              <a:rPr lang="en-US" smtClean="0"/>
              <a:pPr/>
              <a:t>11/7/2017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F339A4-27D2-43C4-8CB1-A9DE7DB89A38}" type="slidenum">
              <a:rPr lang="en-US" smtClean="0"/>
              <a:pPr/>
              <a:t>‹#›</a:t>
            </a:fld>
            <a:endParaRPr lang="en-US"/>
          </a:p>
        </p:txBody>
      </p:sp>
    </p:spTree>
    <p:extLst>
      <p:ext uri="{BB962C8B-B14F-4D97-AF65-F5344CB8AC3E}">
        <p14:creationId xmlns:p14="http://schemas.microsoft.com/office/powerpoint/2010/main" xmlns="" val="6813714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67D227F-3DD3-49CC-95A4-68CE9C5531F8}" type="datetimeFigureOut">
              <a:rPr lang="en-US" smtClean="0"/>
              <a:pPr/>
              <a:t>11/7/2017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F339A4-27D2-43C4-8CB1-A9DE7DB89A38}" type="slidenum">
              <a:rPr lang="en-US" smtClean="0"/>
              <a:pPr/>
              <a:t>‹#›</a:t>
            </a:fld>
            <a:endParaRPr lang="en-US"/>
          </a:p>
        </p:txBody>
      </p:sp>
    </p:spTree>
    <p:extLst>
      <p:ext uri="{BB962C8B-B14F-4D97-AF65-F5344CB8AC3E}">
        <p14:creationId xmlns:p14="http://schemas.microsoft.com/office/powerpoint/2010/main" xmlns="" val="23826416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67D227F-3DD3-49CC-95A4-68CE9C5531F8}" type="datetimeFigureOut">
              <a:rPr lang="en-US" smtClean="0"/>
              <a:pPr/>
              <a:t>11/7/2017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F339A4-27D2-43C4-8CB1-A9DE7DB89A38}" type="slidenum">
              <a:rPr lang="en-US" smtClean="0"/>
              <a:pPr/>
              <a:t>‹#›</a:t>
            </a:fld>
            <a:endParaRPr lang="en-US"/>
          </a:p>
        </p:txBody>
      </p:sp>
    </p:spTree>
    <p:extLst>
      <p:ext uri="{BB962C8B-B14F-4D97-AF65-F5344CB8AC3E}">
        <p14:creationId xmlns:p14="http://schemas.microsoft.com/office/powerpoint/2010/main" xmlns="" val="9465596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67D227F-3DD3-49CC-95A4-68CE9C5531F8}" type="datetimeFigureOut">
              <a:rPr lang="en-US" smtClean="0"/>
              <a:pPr/>
              <a:t>11/7/2017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F339A4-27D2-43C4-8CB1-A9DE7DB89A38}" type="slidenum">
              <a:rPr lang="en-US" smtClean="0"/>
              <a:pPr/>
              <a:t>‹#›</a:t>
            </a:fld>
            <a:endParaRPr lang="en-US"/>
          </a:p>
        </p:txBody>
      </p:sp>
    </p:spTree>
    <p:extLst>
      <p:ext uri="{BB962C8B-B14F-4D97-AF65-F5344CB8AC3E}">
        <p14:creationId xmlns:p14="http://schemas.microsoft.com/office/powerpoint/2010/main" xmlns="" val="17058754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67D227F-3DD3-49CC-95A4-68CE9C5531F8}" type="datetimeFigureOut">
              <a:rPr lang="en-US" smtClean="0"/>
              <a:pPr/>
              <a:t>11/7/2017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F339A4-27D2-43C4-8CB1-A9DE7DB89A38}" type="slidenum">
              <a:rPr lang="en-US" smtClean="0"/>
              <a:pPr/>
              <a:t>‹#›</a:t>
            </a:fld>
            <a:endParaRPr lang="en-US"/>
          </a:p>
        </p:txBody>
      </p:sp>
    </p:spTree>
    <p:extLst>
      <p:ext uri="{BB962C8B-B14F-4D97-AF65-F5344CB8AC3E}">
        <p14:creationId xmlns:p14="http://schemas.microsoft.com/office/powerpoint/2010/main" xmlns="" val="930002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67D227F-3DD3-49CC-95A4-68CE9C5531F8}" type="datetimeFigureOut">
              <a:rPr lang="en-US" smtClean="0"/>
              <a:pPr/>
              <a:t>11/7/2017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F339A4-27D2-43C4-8CB1-A9DE7DB89A38}" type="slidenum">
              <a:rPr lang="en-US" smtClean="0"/>
              <a:pPr/>
              <a:t>‹#›</a:t>
            </a:fld>
            <a:endParaRPr lang="en-US"/>
          </a:p>
        </p:txBody>
      </p:sp>
    </p:spTree>
    <p:extLst>
      <p:ext uri="{BB962C8B-B14F-4D97-AF65-F5344CB8AC3E}">
        <p14:creationId xmlns:p14="http://schemas.microsoft.com/office/powerpoint/2010/main" xmlns="" val="526218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67D227F-3DD3-49CC-95A4-68CE9C5531F8}" type="datetimeFigureOut">
              <a:rPr lang="en-US" smtClean="0"/>
              <a:pPr/>
              <a:t>11/7/2017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DF339A4-27D2-43C4-8CB1-A9DE7DB89A38}" type="slidenum">
              <a:rPr lang="en-US" smtClean="0"/>
              <a:pPr/>
              <a:t>‹#›</a:t>
            </a:fld>
            <a:endParaRPr lang="en-US"/>
          </a:p>
        </p:txBody>
      </p:sp>
    </p:spTree>
    <p:extLst>
      <p:ext uri="{BB962C8B-B14F-4D97-AF65-F5344CB8AC3E}">
        <p14:creationId xmlns:p14="http://schemas.microsoft.com/office/powerpoint/2010/main" xmlns="" val="21269351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67D227F-3DD3-49CC-95A4-68CE9C5531F8}" type="datetimeFigureOut">
              <a:rPr lang="en-US" smtClean="0"/>
              <a:pPr/>
              <a:t>11/7/2017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DF339A4-27D2-43C4-8CB1-A9DE7DB89A38}" type="slidenum">
              <a:rPr lang="en-US" smtClean="0"/>
              <a:pPr/>
              <a:t>‹#›</a:t>
            </a:fld>
            <a:endParaRPr lang="en-US"/>
          </a:p>
        </p:txBody>
      </p:sp>
    </p:spTree>
    <p:extLst>
      <p:ext uri="{BB962C8B-B14F-4D97-AF65-F5344CB8AC3E}">
        <p14:creationId xmlns:p14="http://schemas.microsoft.com/office/powerpoint/2010/main" xmlns="" val="8746874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7D227F-3DD3-49CC-95A4-68CE9C5531F8}" type="datetimeFigureOut">
              <a:rPr lang="en-US" smtClean="0"/>
              <a:pPr/>
              <a:t>11/7/2017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DF339A4-27D2-43C4-8CB1-A9DE7DB89A38}" type="slidenum">
              <a:rPr lang="en-US" smtClean="0"/>
              <a:pPr/>
              <a:t>‹#›</a:t>
            </a:fld>
            <a:endParaRPr lang="en-US"/>
          </a:p>
        </p:txBody>
      </p:sp>
    </p:spTree>
    <p:extLst>
      <p:ext uri="{BB962C8B-B14F-4D97-AF65-F5344CB8AC3E}">
        <p14:creationId xmlns:p14="http://schemas.microsoft.com/office/powerpoint/2010/main" xmlns="" val="42395707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67D227F-3DD3-49CC-95A4-68CE9C5531F8}" type="datetimeFigureOut">
              <a:rPr lang="en-US" smtClean="0"/>
              <a:pPr/>
              <a:t>11/7/2017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F339A4-27D2-43C4-8CB1-A9DE7DB89A38}" type="slidenum">
              <a:rPr lang="en-US" smtClean="0"/>
              <a:pPr/>
              <a:t>‹#›</a:t>
            </a:fld>
            <a:endParaRPr lang="en-US"/>
          </a:p>
        </p:txBody>
      </p:sp>
    </p:spTree>
    <p:extLst>
      <p:ext uri="{BB962C8B-B14F-4D97-AF65-F5344CB8AC3E}">
        <p14:creationId xmlns:p14="http://schemas.microsoft.com/office/powerpoint/2010/main" xmlns="" val="6577775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67D227F-3DD3-49CC-95A4-68CE9C5531F8}" type="datetimeFigureOut">
              <a:rPr lang="en-US" smtClean="0"/>
              <a:pPr/>
              <a:t>11/7/2017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F339A4-27D2-43C4-8CB1-A9DE7DB89A38}" type="slidenum">
              <a:rPr lang="en-US" smtClean="0"/>
              <a:pPr/>
              <a:t>‹#›</a:t>
            </a:fld>
            <a:endParaRPr lang="en-US"/>
          </a:p>
        </p:txBody>
      </p:sp>
    </p:spTree>
    <p:extLst>
      <p:ext uri="{BB962C8B-B14F-4D97-AF65-F5344CB8AC3E}">
        <p14:creationId xmlns:p14="http://schemas.microsoft.com/office/powerpoint/2010/main" xmlns="" val="3145003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7D227F-3DD3-49CC-95A4-68CE9C5531F8}" type="datetimeFigureOut">
              <a:rPr lang="en-US" smtClean="0"/>
              <a:pPr/>
              <a:t>11/7/2017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F339A4-27D2-43C4-8CB1-A9DE7DB89A38}" type="slidenum">
              <a:rPr lang="en-US" smtClean="0"/>
              <a:pPr/>
              <a:t>‹#›</a:t>
            </a:fld>
            <a:endParaRPr lang="en-US"/>
          </a:p>
        </p:txBody>
      </p:sp>
    </p:spTree>
    <p:extLst>
      <p:ext uri="{BB962C8B-B14F-4D97-AF65-F5344CB8AC3E}">
        <p14:creationId xmlns:p14="http://schemas.microsoft.com/office/powerpoint/2010/main" xmlns="" val="39328039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59.png"/></Relationships>
</file>

<file path=ppt/slides/_rels/slide1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1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64.png"/></Relationships>
</file>

<file path=ppt/slides/_rels/slide1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 Id="rId5" Type="http://schemas.openxmlformats.org/officeDocument/2006/relationships/image" Target="../media/image71.png"/><Relationship Id="rId4" Type="http://schemas.openxmlformats.org/officeDocument/2006/relationships/image" Target="../media/image70.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2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79.png"/><Relationship Id="rId4" Type="http://schemas.openxmlformats.org/officeDocument/2006/relationships/image" Target="../media/image78.png"/></Relationships>
</file>

<file path=ppt/slides/_rels/slide2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81.png"/><Relationship Id="rId7" Type="http://schemas.openxmlformats.org/officeDocument/2006/relationships/image" Target="../media/image85.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84.jpeg"/><Relationship Id="rId5" Type="http://schemas.openxmlformats.org/officeDocument/2006/relationships/image" Target="../media/image83.png"/><Relationship Id="rId4" Type="http://schemas.openxmlformats.org/officeDocument/2006/relationships/image" Target="../media/image82.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image" Target="../media/image92.em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image" Target="../media/image94.emf"/><Relationship Id="rId1" Type="http://schemas.openxmlformats.org/officeDocument/2006/relationships/slideLayout" Target="../slideLayouts/slideLayout7.xml"/><Relationship Id="rId4" Type="http://schemas.openxmlformats.org/officeDocument/2006/relationships/image" Target="../media/image96.emf"/></Relationships>
</file>

<file path=ppt/slides/_rels/slide3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98.png"/></Relationships>
</file>

<file path=ppt/slides/_rels/slide3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103.png"/><Relationship Id="rId4" Type="http://schemas.openxmlformats.org/officeDocument/2006/relationships/image" Target="../media/image102.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05.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4.emf"/></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18" Type="http://schemas.openxmlformats.org/officeDocument/2006/relationships/image" Target="../media/image30.png"/><Relationship Id="rId26" Type="http://schemas.openxmlformats.org/officeDocument/2006/relationships/image" Target="../media/image38.png"/><Relationship Id="rId39" Type="http://schemas.openxmlformats.org/officeDocument/2006/relationships/image" Target="../media/image51.png"/><Relationship Id="rId3" Type="http://schemas.openxmlformats.org/officeDocument/2006/relationships/image" Target="../media/image15.jpeg"/><Relationship Id="rId21" Type="http://schemas.openxmlformats.org/officeDocument/2006/relationships/image" Target="../media/image33.png"/><Relationship Id="rId34" Type="http://schemas.openxmlformats.org/officeDocument/2006/relationships/image" Target="../media/image46.png"/><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29.png"/><Relationship Id="rId25" Type="http://schemas.openxmlformats.org/officeDocument/2006/relationships/image" Target="../media/image37.png"/><Relationship Id="rId33" Type="http://schemas.openxmlformats.org/officeDocument/2006/relationships/image" Target="../media/image45.png"/><Relationship Id="rId38" Type="http://schemas.openxmlformats.org/officeDocument/2006/relationships/image" Target="../media/image50.png"/><Relationship Id="rId2" Type="http://schemas.openxmlformats.org/officeDocument/2006/relationships/notesSlide" Target="../notesSlides/notesSlide5.xml"/><Relationship Id="rId16" Type="http://schemas.openxmlformats.org/officeDocument/2006/relationships/image" Target="../media/image28.png"/><Relationship Id="rId20" Type="http://schemas.openxmlformats.org/officeDocument/2006/relationships/image" Target="../media/image32.png"/><Relationship Id="rId29"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3.png"/><Relationship Id="rId24" Type="http://schemas.openxmlformats.org/officeDocument/2006/relationships/image" Target="../media/image36.png"/><Relationship Id="rId32" Type="http://schemas.openxmlformats.org/officeDocument/2006/relationships/image" Target="../media/image44.png"/><Relationship Id="rId37" Type="http://schemas.openxmlformats.org/officeDocument/2006/relationships/image" Target="../media/image49.png"/><Relationship Id="rId5" Type="http://schemas.openxmlformats.org/officeDocument/2006/relationships/image" Target="../media/image17.png"/><Relationship Id="rId15" Type="http://schemas.openxmlformats.org/officeDocument/2006/relationships/image" Target="../media/image27.png"/><Relationship Id="rId23" Type="http://schemas.openxmlformats.org/officeDocument/2006/relationships/image" Target="../media/image35.png"/><Relationship Id="rId28" Type="http://schemas.openxmlformats.org/officeDocument/2006/relationships/image" Target="../media/image40.png"/><Relationship Id="rId36" Type="http://schemas.openxmlformats.org/officeDocument/2006/relationships/image" Target="../media/image48.png"/><Relationship Id="rId10" Type="http://schemas.openxmlformats.org/officeDocument/2006/relationships/image" Target="../media/image22.png"/><Relationship Id="rId19" Type="http://schemas.openxmlformats.org/officeDocument/2006/relationships/image" Target="../media/image31.png"/><Relationship Id="rId31" Type="http://schemas.openxmlformats.org/officeDocument/2006/relationships/image" Target="../media/image43.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png"/><Relationship Id="rId22" Type="http://schemas.openxmlformats.org/officeDocument/2006/relationships/image" Target="../media/image34.png"/><Relationship Id="rId27" Type="http://schemas.openxmlformats.org/officeDocument/2006/relationships/image" Target="../media/image39.png"/><Relationship Id="rId30" Type="http://schemas.openxmlformats.org/officeDocument/2006/relationships/image" Target="../media/image42.png"/><Relationship Id="rId35" Type="http://schemas.openxmlformats.org/officeDocument/2006/relationships/image" Target="../media/image47.png"/></Relationships>
</file>

<file path=ppt/slides/_rels/slide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Highlighting PER - The Journey from Traditional Instruction to Active Learning</a:t>
            </a:r>
          </a:p>
        </p:txBody>
      </p:sp>
      <p:sp>
        <p:nvSpPr>
          <p:cNvPr id="3" name="Subtitle 2"/>
          <p:cNvSpPr>
            <a:spLocks noGrp="1"/>
          </p:cNvSpPr>
          <p:nvPr>
            <p:ph type="subTitle" idx="1"/>
          </p:nvPr>
        </p:nvSpPr>
        <p:spPr/>
        <p:txBody>
          <a:bodyPr/>
          <a:lstStyle/>
          <a:p>
            <a:r>
              <a:rPr lang="en-US" dirty="0"/>
              <a:t>Laurie McNeil</a:t>
            </a:r>
          </a:p>
          <a:p>
            <a:r>
              <a:rPr lang="en-US" dirty="0"/>
              <a:t>Dept. of Physics &amp; Astronomy</a:t>
            </a:r>
          </a:p>
          <a:p>
            <a:r>
              <a:rPr lang="en-US" dirty="0"/>
              <a:t>Univ. of North Carolina at Chapel Hill</a:t>
            </a:r>
          </a:p>
        </p:txBody>
      </p:sp>
      <p:grpSp>
        <p:nvGrpSpPr>
          <p:cNvPr id="4" name="Group 3"/>
          <p:cNvGrpSpPr/>
          <p:nvPr/>
        </p:nvGrpSpPr>
        <p:grpSpPr>
          <a:xfrm>
            <a:off x="1524001" y="6248400"/>
            <a:ext cx="9028339" cy="609600"/>
            <a:chOff x="0" y="6248400"/>
            <a:chExt cx="9028339" cy="609600"/>
          </a:xfrm>
        </p:grpSpPr>
        <p:pic>
          <p:nvPicPr>
            <p:cNvPr id="5" name="Picture 2"/>
            <p:cNvPicPr>
              <a:picLocks noChangeAspect="1" noChangeArrowheads="1"/>
            </p:cNvPicPr>
            <p:nvPr/>
          </p:nvPicPr>
          <p:blipFill>
            <a:blip r:embed="rId3" cstate="print"/>
            <a:srcRect/>
            <a:stretch>
              <a:fillRect/>
            </a:stretch>
          </p:blipFill>
          <p:spPr bwMode="auto">
            <a:xfrm>
              <a:off x="0" y="6248400"/>
              <a:ext cx="2190750" cy="609600"/>
            </a:xfrm>
            <a:prstGeom prst="rect">
              <a:avLst/>
            </a:prstGeom>
            <a:noFill/>
            <a:ln w="9525">
              <a:noFill/>
              <a:miter lim="800000"/>
              <a:headEnd/>
              <a:tailEnd/>
            </a:ln>
          </p:spPr>
        </p:pic>
        <p:pic>
          <p:nvPicPr>
            <p:cNvPr id="6" name="Picture 3"/>
            <p:cNvPicPr>
              <a:picLocks noChangeAspect="1" noChangeArrowheads="1"/>
            </p:cNvPicPr>
            <p:nvPr/>
          </p:nvPicPr>
          <p:blipFill>
            <a:blip r:embed="rId4" cstate="print"/>
            <a:srcRect/>
            <a:stretch>
              <a:fillRect/>
            </a:stretch>
          </p:blipFill>
          <p:spPr bwMode="auto">
            <a:xfrm>
              <a:off x="3856264" y="6324600"/>
              <a:ext cx="5172075" cy="533400"/>
            </a:xfrm>
            <a:prstGeom prst="rect">
              <a:avLst/>
            </a:prstGeom>
            <a:noFill/>
            <a:ln w="9525">
              <a:noFill/>
              <a:miter lim="800000"/>
              <a:headEnd/>
              <a:tailEnd/>
            </a:ln>
          </p:spPr>
        </p:pic>
      </p:grpSp>
    </p:spTree>
    <p:extLst>
      <p:ext uri="{BB962C8B-B14F-4D97-AF65-F5344CB8AC3E}">
        <p14:creationId xmlns:p14="http://schemas.microsoft.com/office/powerpoint/2010/main" xmlns="" val="22785740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6B326A92-B5F0-48A2-81B0-ED55632D73E9}"/>
              </a:ext>
            </a:extLst>
          </p:cNvPr>
          <p:cNvSpPr txBox="1"/>
          <p:nvPr/>
        </p:nvSpPr>
        <p:spPr>
          <a:xfrm>
            <a:off x="2064306" y="319217"/>
            <a:ext cx="6851094" cy="830997"/>
          </a:xfrm>
          <a:prstGeom prst="rect">
            <a:avLst/>
          </a:prstGeom>
          <a:noFill/>
        </p:spPr>
        <p:txBody>
          <a:bodyPr wrap="square" rtlCol="0">
            <a:spAutoFit/>
          </a:bodyPr>
          <a:lstStyle/>
          <a:p>
            <a:pPr algn="ctr"/>
            <a:r>
              <a:rPr lang="en-US" sz="4800" b="1" dirty="0">
                <a:solidFill>
                  <a:schemeClr val="accent6">
                    <a:lumMod val="50000"/>
                  </a:schemeClr>
                </a:solidFill>
              </a:rPr>
              <a:t>The big picture</a:t>
            </a:r>
          </a:p>
        </p:txBody>
      </p:sp>
      <p:sp>
        <p:nvSpPr>
          <p:cNvPr id="3" name="TextBox 2">
            <a:extLst>
              <a:ext uri="{FF2B5EF4-FFF2-40B4-BE49-F238E27FC236}">
                <a16:creationId xmlns:a16="http://schemas.microsoft.com/office/drawing/2014/main" xmlns="" id="{7DE550F3-30C4-441D-902B-68B8A4B07ECB}"/>
              </a:ext>
            </a:extLst>
          </p:cNvPr>
          <p:cNvSpPr txBox="1"/>
          <p:nvPr/>
        </p:nvSpPr>
        <p:spPr>
          <a:xfrm>
            <a:off x="6216951" y="982643"/>
            <a:ext cx="5396898" cy="2523768"/>
          </a:xfrm>
          <a:prstGeom prst="rect">
            <a:avLst/>
          </a:prstGeom>
          <a:noFill/>
        </p:spPr>
        <p:txBody>
          <a:bodyPr wrap="square" rtlCol="0">
            <a:spAutoFit/>
          </a:bodyPr>
          <a:lstStyle/>
          <a:p>
            <a:r>
              <a:rPr lang="en-US" sz="2800" dirty="0"/>
              <a:t>Active learning (of any kind) is more effective than traditional lecturing, regardless of class size, institution type, incoming SAT scores, etc. (45,000 students in 600 classes)</a:t>
            </a:r>
          </a:p>
          <a:p>
            <a:endParaRPr lang="en-US" dirty="0"/>
          </a:p>
        </p:txBody>
      </p:sp>
      <p:pic>
        <p:nvPicPr>
          <p:cNvPr id="4" name="Picture 3">
            <a:extLst>
              <a:ext uri="{FF2B5EF4-FFF2-40B4-BE49-F238E27FC236}">
                <a16:creationId xmlns:a16="http://schemas.microsoft.com/office/drawing/2014/main" xmlns="" id="{88B75F80-8487-4968-A8F7-DCC30C886046}"/>
              </a:ext>
            </a:extLst>
          </p:cNvPr>
          <p:cNvPicPr>
            <a:picLocks noChangeAspect="1"/>
          </p:cNvPicPr>
          <p:nvPr/>
        </p:nvPicPr>
        <p:blipFill>
          <a:blip r:embed="rId2" cstate="print"/>
          <a:stretch>
            <a:fillRect/>
          </a:stretch>
        </p:blipFill>
        <p:spPr>
          <a:xfrm>
            <a:off x="915385" y="1261241"/>
            <a:ext cx="4115020" cy="5090747"/>
          </a:xfrm>
          <a:prstGeom prst="rect">
            <a:avLst/>
          </a:prstGeom>
        </p:spPr>
      </p:pic>
      <p:sp>
        <p:nvSpPr>
          <p:cNvPr id="5" name="TextBox 4">
            <a:extLst>
              <a:ext uri="{FF2B5EF4-FFF2-40B4-BE49-F238E27FC236}">
                <a16:creationId xmlns:a16="http://schemas.microsoft.com/office/drawing/2014/main" xmlns="" id="{7565FF64-3D18-4B6F-940F-4922BAAA3BF7}"/>
              </a:ext>
            </a:extLst>
          </p:cNvPr>
          <p:cNvSpPr txBox="1"/>
          <p:nvPr/>
        </p:nvSpPr>
        <p:spPr>
          <a:xfrm>
            <a:off x="7853137" y="6351988"/>
            <a:ext cx="3750284" cy="369332"/>
          </a:xfrm>
          <a:prstGeom prst="rect">
            <a:avLst/>
          </a:prstGeom>
          <a:noFill/>
        </p:spPr>
        <p:txBody>
          <a:bodyPr wrap="square" rtlCol="0">
            <a:spAutoFit/>
          </a:bodyPr>
          <a:lstStyle/>
          <a:p>
            <a:r>
              <a:rPr lang="en-US" dirty="0">
                <a:solidFill>
                  <a:srgbClr val="0070C0"/>
                </a:solidFill>
              </a:rPr>
              <a:t>Von </a:t>
            </a:r>
            <a:r>
              <a:rPr lang="en-US" dirty="0" err="1">
                <a:solidFill>
                  <a:srgbClr val="0070C0"/>
                </a:solidFill>
              </a:rPr>
              <a:t>Korff</a:t>
            </a:r>
            <a:r>
              <a:rPr lang="en-US" dirty="0">
                <a:solidFill>
                  <a:srgbClr val="0070C0"/>
                </a:solidFill>
              </a:rPr>
              <a:t> </a:t>
            </a:r>
            <a:r>
              <a:rPr lang="en-US" i="1" dirty="0">
                <a:solidFill>
                  <a:srgbClr val="0070C0"/>
                </a:solidFill>
              </a:rPr>
              <a:t>et al</a:t>
            </a:r>
            <a:r>
              <a:rPr lang="en-US" dirty="0">
                <a:solidFill>
                  <a:srgbClr val="0070C0"/>
                </a:solidFill>
              </a:rPr>
              <a:t>., </a:t>
            </a:r>
            <a:r>
              <a:rPr lang="en-US" i="1" dirty="0">
                <a:solidFill>
                  <a:srgbClr val="0070C0"/>
                </a:solidFill>
              </a:rPr>
              <a:t>Am. J. Phys. </a:t>
            </a:r>
            <a:r>
              <a:rPr lang="en-US" dirty="0">
                <a:solidFill>
                  <a:srgbClr val="0070C0"/>
                </a:solidFill>
              </a:rPr>
              <a:t>84 (2016)</a:t>
            </a:r>
          </a:p>
        </p:txBody>
      </p:sp>
      <p:pic>
        <p:nvPicPr>
          <p:cNvPr id="6" name="Picture 5">
            <a:extLst>
              <a:ext uri="{FF2B5EF4-FFF2-40B4-BE49-F238E27FC236}">
                <a16:creationId xmlns:a16="http://schemas.microsoft.com/office/drawing/2014/main" xmlns="" id="{E070AE9D-1E47-4BDD-8373-96BB4C19E3F7}"/>
              </a:ext>
            </a:extLst>
          </p:cNvPr>
          <p:cNvPicPr>
            <a:picLocks noChangeAspect="1"/>
          </p:cNvPicPr>
          <p:nvPr/>
        </p:nvPicPr>
        <p:blipFill>
          <a:blip r:embed="rId3" cstate="print"/>
          <a:stretch>
            <a:fillRect/>
          </a:stretch>
        </p:blipFill>
        <p:spPr>
          <a:xfrm>
            <a:off x="5535878" y="3338840"/>
            <a:ext cx="5072640" cy="3013148"/>
          </a:xfrm>
          <a:prstGeom prst="rect">
            <a:avLst/>
          </a:prstGeom>
        </p:spPr>
      </p:pic>
    </p:spTree>
    <p:extLst>
      <p:ext uri="{BB962C8B-B14F-4D97-AF65-F5344CB8AC3E}">
        <p14:creationId xmlns:p14="http://schemas.microsoft.com/office/powerpoint/2010/main" xmlns="" val="30502176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2064306" y="319217"/>
            <a:ext cx="6851094" cy="830997"/>
          </a:xfrm>
          <a:prstGeom prst="rect">
            <a:avLst/>
          </a:prstGeom>
          <a:noFill/>
        </p:spPr>
        <p:txBody>
          <a:bodyPr wrap="square" rtlCol="0">
            <a:spAutoFit/>
          </a:bodyPr>
          <a:lstStyle/>
          <a:p>
            <a:pPr algn="ctr"/>
            <a:r>
              <a:rPr lang="en-US" sz="4800" b="1" dirty="0">
                <a:solidFill>
                  <a:schemeClr val="accent6">
                    <a:lumMod val="50000"/>
                  </a:schemeClr>
                </a:solidFill>
              </a:rPr>
              <a:t>What the research tells us</a:t>
            </a:r>
          </a:p>
        </p:txBody>
      </p:sp>
      <p:pic>
        <p:nvPicPr>
          <p:cNvPr id="6" name="Picture 5"/>
          <p:cNvPicPr>
            <a:picLocks noChangeAspect="1"/>
          </p:cNvPicPr>
          <p:nvPr/>
        </p:nvPicPr>
        <p:blipFill>
          <a:blip r:embed="rId3" cstate="print"/>
          <a:stretch>
            <a:fillRect/>
          </a:stretch>
        </p:blipFill>
        <p:spPr>
          <a:xfrm>
            <a:off x="585890" y="1433865"/>
            <a:ext cx="2956832" cy="4124003"/>
          </a:xfrm>
          <a:prstGeom prst="rect">
            <a:avLst/>
          </a:prstGeom>
        </p:spPr>
      </p:pic>
      <p:sp>
        <p:nvSpPr>
          <p:cNvPr id="15" name="TextBox 14"/>
          <p:cNvSpPr txBox="1"/>
          <p:nvPr/>
        </p:nvSpPr>
        <p:spPr>
          <a:xfrm>
            <a:off x="4200525" y="1095209"/>
            <a:ext cx="7772400" cy="4062651"/>
          </a:xfrm>
          <a:prstGeom prst="rect">
            <a:avLst/>
          </a:prstGeom>
          <a:noFill/>
        </p:spPr>
        <p:txBody>
          <a:bodyPr wrap="square" rtlCol="0">
            <a:spAutoFit/>
          </a:bodyPr>
          <a:lstStyle/>
          <a:p>
            <a:pPr marL="342900" indent="-342900">
              <a:buFont typeface="+mj-lt"/>
              <a:buAutoNum type="arabicPeriod"/>
            </a:pPr>
            <a:r>
              <a:rPr lang="en-US" sz="2400" dirty="0"/>
              <a:t>Teaching by telling doesn’t work.</a:t>
            </a:r>
          </a:p>
          <a:p>
            <a:pPr marL="342900" indent="-342900">
              <a:buFont typeface="+mj-lt"/>
              <a:buAutoNum type="arabicPeriod"/>
            </a:pPr>
            <a:r>
              <a:rPr lang="en-US" sz="2400" dirty="0"/>
              <a:t>Algorithmic facility does not imply conceptual understanding.</a:t>
            </a:r>
          </a:p>
          <a:p>
            <a:pPr marL="342900" indent="-342900">
              <a:buFont typeface="+mj-lt"/>
              <a:buAutoNum type="arabicPeriod"/>
            </a:pPr>
            <a:r>
              <a:rPr lang="en-US" sz="2400" dirty="0"/>
              <a:t>Novice learners have preconceptions which must be specifically addressed in order to change them.</a:t>
            </a:r>
          </a:p>
          <a:p>
            <a:pPr marL="342900" indent="-342900">
              <a:buFont typeface="+mj-lt"/>
              <a:buAutoNum type="arabicPeriod"/>
            </a:pPr>
            <a:r>
              <a:rPr lang="en-US" sz="2400" dirty="0"/>
              <a:t>Scientific reasoning is not inborn.</a:t>
            </a:r>
          </a:p>
          <a:p>
            <a:pPr marL="342900" indent="-342900">
              <a:buFont typeface="+mj-lt"/>
              <a:buAutoNum type="arabicPeriod"/>
            </a:pPr>
            <a:r>
              <a:rPr lang="en-US" sz="2400" dirty="0"/>
              <a:t>The map is not the territory, and map-reading is not inborn either.</a:t>
            </a:r>
          </a:p>
          <a:p>
            <a:pPr marL="342900" indent="-342900">
              <a:buFont typeface="+mj-lt"/>
              <a:buAutoNum type="arabicPeriod"/>
            </a:pPr>
            <a:r>
              <a:rPr lang="en-US" sz="2400" dirty="0"/>
              <a:t>Understanding requires organizing knowledge in a way that facilitates application; this must be explicitly taught.</a:t>
            </a:r>
          </a:p>
          <a:p>
            <a:pPr marL="342900" indent="-342900">
              <a:buFont typeface="+mj-lt"/>
              <a:buAutoNum type="arabicPeriod"/>
            </a:pPr>
            <a:endParaRPr lang="en-US" dirty="0"/>
          </a:p>
        </p:txBody>
      </p:sp>
      <p:grpSp>
        <p:nvGrpSpPr>
          <p:cNvPr id="2" name="Group 1"/>
          <p:cNvGrpSpPr/>
          <p:nvPr/>
        </p:nvGrpSpPr>
        <p:grpSpPr>
          <a:xfrm>
            <a:off x="3903311" y="5454998"/>
            <a:ext cx="8296853" cy="1371600"/>
            <a:chOff x="3903311" y="5454998"/>
            <a:chExt cx="8296853" cy="1371600"/>
          </a:xfrm>
        </p:grpSpPr>
        <p:sp>
          <p:nvSpPr>
            <p:cNvPr id="8" name="TextBox 7"/>
            <p:cNvSpPr txBox="1"/>
            <p:nvPr/>
          </p:nvSpPr>
          <p:spPr>
            <a:xfrm>
              <a:off x="3903311" y="6176894"/>
              <a:ext cx="7806996" cy="369332"/>
            </a:xfrm>
            <a:prstGeom prst="rect">
              <a:avLst/>
            </a:prstGeom>
            <a:noFill/>
          </p:spPr>
          <p:txBody>
            <a:bodyPr wrap="square" rtlCol="0">
              <a:spAutoFit/>
            </a:bodyPr>
            <a:lstStyle/>
            <a:p>
              <a:r>
                <a:rPr lang="en-US" dirty="0">
                  <a:solidFill>
                    <a:srgbClr val="0070C0"/>
                  </a:solidFill>
                </a:rPr>
                <a:t>With abundant thanks to Lillian McDermott, see </a:t>
              </a:r>
              <a:r>
                <a:rPr lang="en-US" i="1" dirty="0">
                  <a:solidFill>
                    <a:srgbClr val="0070C0"/>
                  </a:solidFill>
                </a:rPr>
                <a:t>Am. J. Phys.</a:t>
              </a:r>
              <a:r>
                <a:rPr lang="en-US" dirty="0">
                  <a:solidFill>
                    <a:srgbClr val="0070C0"/>
                  </a:solidFill>
                </a:rPr>
                <a:t> </a:t>
              </a:r>
              <a:r>
                <a:rPr lang="en-US" b="1" dirty="0">
                  <a:solidFill>
                    <a:srgbClr val="0070C0"/>
                  </a:solidFill>
                </a:rPr>
                <a:t>61</a:t>
              </a:r>
              <a:r>
                <a:rPr lang="en-US" dirty="0">
                  <a:solidFill>
                    <a:srgbClr val="0070C0"/>
                  </a:solidFill>
                </a:rPr>
                <a:t>, 295 (1993)</a:t>
              </a:r>
            </a:p>
          </p:txBody>
        </p:sp>
        <p:pic>
          <p:nvPicPr>
            <p:cNvPr id="9" name="Picture 8"/>
            <p:cNvPicPr>
              <a:picLocks noChangeAspect="1"/>
            </p:cNvPicPr>
            <p:nvPr/>
          </p:nvPicPr>
          <p:blipFill>
            <a:blip r:embed="rId4" cstate="print"/>
            <a:stretch>
              <a:fillRect/>
            </a:stretch>
          </p:blipFill>
          <p:spPr>
            <a:xfrm>
              <a:off x="11220450" y="5454998"/>
              <a:ext cx="979714" cy="1371600"/>
            </a:xfrm>
            <a:prstGeom prst="rect">
              <a:avLst/>
            </a:prstGeom>
          </p:spPr>
        </p:pic>
      </p:grpSp>
      <p:sp>
        <p:nvSpPr>
          <p:cNvPr id="3" name="TextBox 2"/>
          <p:cNvSpPr txBox="1"/>
          <p:nvPr/>
        </p:nvSpPr>
        <p:spPr>
          <a:xfrm>
            <a:off x="272716" y="5678905"/>
            <a:ext cx="3927809" cy="338554"/>
          </a:xfrm>
          <a:prstGeom prst="rect">
            <a:avLst/>
          </a:prstGeom>
          <a:noFill/>
        </p:spPr>
        <p:txBody>
          <a:bodyPr wrap="square" rtlCol="0">
            <a:spAutoFit/>
          </a:bodyPr>
          <a:lstStyle/>
          <a:p>
            <a:r>
              <a:rPr lang="en-US" sz="1600" dirty="0">
                <a:solidFill>
                  <a:srgbClr val="7030A0"/>
                </a:solidFill>
              </a:rPr>
              <a:t>Available for free at https://www.nap.edu</a:t>
            </a:r>
          </a:p>
        </p:txBody>
      </p:sp>
    </p:spTree>
    <p:extLst>
      <p:ext uri="{BB962C8B-B14F-4D97-AF65-F5344CB8AC3E}">
        <p14:creationId xmlns:p14="http://schemas.microsoft.com/office/powerpoint/2010/main" xmlns="" val="1449962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15">
                                            <p:txEl>
                                              <p:pRg st="0" end="0"/>
                                            </p:txEl>
                                          </p:spTgt>
                                        </p:tgtEl>
                                        <p:attrNameLst>
                                          <p:attrName>ppt_c</p:attrName>
                                        </p:attrNameLst>
                                      </p:cBhvr>
                                      <p:to>
                                        <a:srgbClr val="969696"/>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15">
                                            <p:txEl>
                                              <p:pRg st="1" end="1"/>
                                            </p:txEl>
                                          </p:spTgt>
                                        </p:tgtEl>
                                        <p:attrNameLst>
                                          <p:attrName>ppt_c</p:attrName>
                                        </p:attrNameLst>
                                      </p:cBhvr>
                                      <p:to>
                                        <a:srgbClr val="969696"/>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15">
                                            <p:txEl>
                                              <p:pRg st="2" end="2"/>
                                            </p:txEl>
                                          </p:spTgt>
                                        </p:tgtEl>
                                        <p:attrNameLst>
                                          <p:attrName>ppt_c</p:attrName>
                                        </p:attrNameLst>
                                      </p:cBhvr>
                                      <p:to>
                                        <a:srgbClr val="969696"/>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15">
                                            <p:txEl>
                                              <p:pRg st="3" end="3"/>
                                            </p:txEl>
                                          </p:spTgt>
                                        </p:tgtEl>
                                        <p:attrNameLst>
                                          <p:attrName>ppt_c</p:attrName>
                                        </p:attrNameLst>
                                      </p:cBhvr>
                                      <p:to>
                                        <a:srgbClr val="969696"/>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15">
                                            <p:txEl>
                                              <p:pRg st="4" end="4"/>
                                            </p:txEl>
                                          </p:spTgt>
                                        </p:tgtEl>
                                        <p:attrNameLst>
                                          <p:attrName>ppt_c</p:attrName>
                                        </p:attrNameLst>
                                      </p:cBhvr>
                                      <p:to>
                                        <a:srgbClr val="969696"/>
                                      </p:to>
                                    </p:animClr>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15">
                                            <p:txEl>
                                              <p:pRg st="5" end="5"/>
                                            </p:txEl>
                                          </p:spTgt>
                                        </p:tgtEl>
                                        <p:attrNameLst>
                                          <p:attrName>ppt_c</p:attrName>
                                        </p:attrNameLst>
                                      </p:cBhvr>
                                      <p:to>
                                        <a:srgbClr val="969696"/>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2064305" y="319217"/>
            <a:ext cx="8663565" cy="830997"/>
          </a:xfrm>
          <a:prstGeom prst="rect">
            <a:avLst/>
          </a:prstGeom>
          <a:noFill/>
        </p:spPr>
        <p:txBody>
          <a:bodyPr wrap="square" rtlCol="0">
            <a:spAutoFit/>
          </a:bodyPr>
          <a:lstStyle/>
          <a:p>
            <a:pPr algn="ctr"/>
            <a:r>
              <a:rPr lang="en-US" sz="4800" b="1" dirty="0">
                <a:solidFill>
                  <a:schemeClr val="accent6">
                    <a:lumMod val="50000"/>
                  </a:schemeClr>
                </a:solidFill>
              </a:rPr>
              <a:t>Teaching by telling doesn’t work</a:t>
            </a:r>
          </a:p>
        </p:txBody>
      </p:sp>
      <p:sp>
        <p:nvSpPr>
          <p:cNvPr id="15" name="TextBox 14"/>
          <p:cNvSpPr txBox="1"/>
          <p:nvPr/>
        </p:nvSpPr>
        <p:spPr>
          <a:xfrm>
            <a:off x="638854" y="1108442"/>
            <a:ext cx="10560503" cy="3170099"/>
          </a:xfrm>
          <a:prstGeom prst="rect">
            <a:avLst/>
          </a:prstGeom>
          <a:noFill/>
        </p:spPr>
        <p:txBody>
          <a:bodyPr wrap="square" rtlCol="0">
            <a:spAutoFit/>
          </a:bodyPr>
          <a:lstStyle/>
          <a:p>
            <a:r>
              <a:rPr lang="en-US" sz="3200" b="1" dirty="0">
                <a:solidFill>
                  <a:srgbClr val="FF0000"/>
                </a:solidFill>
              </a:rPr>
              <a:t>But I learned that way!</a:t>
            </a:r>
          </a:p>
          <a:p>
            <a:pPr marL="285750" indent="-285750">
              <a:buFont typeface="Arial" panose="020B0604020202020204" pitchFamily="34" charset="0"/>
              <a:buChar char="•"/>
            </a:pPr>
            <a:r>
              <a:rPr lang="en-US" sz="2800" dirty="0"/>
              <a:t>No, you engaged with the material--doing homework problems, working through lecture notes, discussing with peers, questioning your comprehension, confronting difficulties and resolving them</a:t>
            </a:r>
          </a:p>
          <a:p>
            <a:pPr marL="285750" indent="-285750">
              <a:buFont typeface="Arial" panose="020B0604020202020204" pitchFamily="34" charset="0"/>
              <a:buChar char="•"/>
            </a:pPr>
            <a:r>
              <a:rPr lang="en-US" sz="2800" dirty="0"/>
              <a:t>Even if you had learned that way, </a:t>
            </a:r>
            <a:r>
              <a:rPr lang="en-US" sz="2800" i="1" dirty="0"/>
              <a:t>your students are not you</a:t>
            </a:r>
            <a:r>
              <a:rPr lang="en-US" sz="2800" dirty="0"/>
              <a:t>.  Only 5% of physics majors become physics professors, and the fraction of “younger you” in an intro physics class is even smaller.</a:t>
            </a:r>
          </a:p>
        </p:txBody>
      </p:sp>
      <p:sp>
        <p:nvSpPr>
          <p:cNvPr id="2" name="TextBox 1"/>
          <p:cNvSpPr txBox="1"/>
          <p:nvPr/>
        </p:nvSpPr>
        <p:spPr>
          <a:xfrm>
            <a:off x="638854" y="4278541"/>
            <a:ext cx="11134046" cy="2369880"/>
          </a:xfrm>
          <a:prstGeom prst="rect">
            <a:avLst/>
          </a:prstGeom>
          <a:noFill/>
        </p:spPr>
        <p:txBody>
          <a:bodyPr wrap="square" rtlCol="0">
            <a:spAutoFit/>
          </a:bodyPr>
          <a:lstStyle/>
          <a:p>
            <a:r>
              <a:rPr lang="en-US" sz="3200" b="1" dirty="0">
                <a:solidFill>
                  <a:srgbClr val="FF0000"/>
                </a:solidFill>
              </a:rPr>
              <a:t>But I tell my students the correct physics, and they succeed in the course!</a:t>
            </a:r>
          </a:p>
          <a:p>
            <a:pPr marL="285750" indent="-285750">
              <a:buFont typeface="Arial" panose="020B0604020202020204" pitchFamily="34" charset="0"/>
              <a:buChar char="•"/>
            </a:pPr>
            <a:r>
              <a:rPr lang="en-US" sz="2800" dirty="0"/>
              <a:t>Have  you asked them to explain what they understand, or is the exam your only measure?</a:t>
            </a:r>
          </a:p>
          <a:p>
            <a:pPr marL="285750" indent="-285750">
              <a:buFont typeface="Arial" panose="020B0604020202020204" pitchFamily="34" charset="0"/>
              <a:buChar char="•"/>
            </a:pPr>
            <a:r>
              <a:rPr lang="en-US" sz="2800" dirty="0"/>
              <a:t>Are they able to apply ideas in a variety of contexts?  How do you know?</a:t>
            </a:r>
          </a:p>
        </p:txBody>
      </p:sp>
    </p:spTree>
    <p:extLst>
      <p:ext uri="{BB962C8B-B14F-4D97-AF65-F5344CB8AC3E}">
        <p14:creationId xmlns:p14="http://schemas.microsoft.com/office/powerpoint/2010/main" xmlns="" val="1155632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P spid="2"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2064305" y="319217"/>
            <a:ext cx="8663565" cy="830997"/>
          </a:xfrm>
          <a:prstGeom prst="rect">
            <a:avLst/>
          </a:prstGeom>
          <a:noFill/>
        </p:spPr>
        <p:txBody>
          <a:bodyPr wrap="square" rtlCol="0">
            <a:spAutoFit/>
          </a:bodyPr>
          <a:lstStyle/>
          <a:p>
            <a:pPr algn="ctr"/>
            <a:r>
              <a:rPr lang="en-US" sz="4800" b="1" dirty="0">
                <a:solidFill>
                  <a:schemeClr val="accent6">
                    <a:lumMod val="50000"/>
                  </a:schemeClr>
                </a:solidFill>
              </a:rPr>
              <a:t>Algorithms ≠ understanding</a:t>
            </a:r>
          </a:p>
        </p:txBody>
      </p:sp>
      <p:sp>
        <p:nvSpPr>
          <p:cNvPr id="3" name="TextBox 2"/>
          <p:cNvSpPr txBox="1"/>
          <p:nvPr/>
        </p:nvSpPr>
        <p:spPr>
          <a:xfrm>
            <a:off x="1089939" y="1053758"/>
            <a:ext cx="10499271" cy="1231106"/>
          </a:xfrm>
          <a:prstGeom prst="rect">
            <a:avLst/>
          </a:prstGeom>
          <a:noFill/>
        </p:spPr>
        <p:txBody>
          <a:bodyPr wrap="square" rtlCol="0">
            <a:spAutoFit/>
          </a:bodyPr>
          <a:lstStyle/>
          <a:p>
            <a:r>
              <a:rPr lang="en-US" sz="2800" dirty="0"/>
              <a:t>Students can learn to solve standard quantitative problems without understanding the concepts behind them.</a:t>
            </a:r>
          </a:p>
          <a:p>
            <a:endParaRPr lang="en-US" dirty="0"/>
          </a:p>
        </p:txBody>
      </p:sp>
      <p:grpSp>
        <p:nvGrpSpPr>
          <p:cNvPr id="2" name="Group 1"/>
          <p:cNvGrpSpPr/>
          <p:nvPr/>
        </p:nvGrpSpPr>
        <p:grpSpPr>
          <a:xfrm>
            <a:off x="38101" y="2558030"/>
            <a:ext cx="4735742" cy="4048817"/>
            <a:chOff x="38101" y="2558030"/>
            <a:chExt cx="4735742" cy="4048817"/>
          </a:xfrm>
        </p:grpSpPr>
        <p:grpSp>
          <p:nvGrpSpPr>
            <p:cNvPr id="9" name="Group 39"/>
            <p:cNvGrpSpPr>
              <a:grpSpLocks/>
            </p:cNvGrpSpPr>
            <p:nvPr/>
          </p:nvGrpSpPr>
          <p:grpSpPr bwMode="auto">
            <a:xfrm>
              <a:off x="314079" y="3692197"/>
              <a:ext cx="3133725" cy="2914650"/>
              <a:chOff x="309" y="2040"/>
              <a:chExt cx="1974" cy="1836"/>
            </a:xfrm>
          </p:grpSpPr>
          <p:sp>
            <p:nvSpPr>
              <p:cNvPr id="10" name="Line 40"/>
              <p:cNvSpPr>
                <a:spLocks noChangeShapeType="1"/>
              </p:cNvSpPr>
              <p:nvPr/>
            </p:nvSpPr>
            <p:spPr bwMode="auto">
              <a:xfrm>
                <a:off x="576" y="2496"/>
                <a:ext cx="0" cy="1056"/>
              </a:xfrm>
              <a:prstGeom prst="line">
                <a:avLst/>
              </a:prstGeom>
              <a:noFill/>
              <a:ln w="9525">
                <a:solidFill>
                  <a:schemeClr val="tx1"/>
                </a:solidFill>
                <a:round/>
                <a:headEnd/>
                <a:tailEnd/>
              </a:ln>
              <a:effectLst/>
            </p:spPr>
            <p:txBody>
              <a:bodyPr/>
              <a:lstStyle/>
              <a:p>
                <a:endParaRPr lang="en-US"/>
              </a:p>
            </p:txBody>
          </p:sp>
          <p:sp>
            <p:nvSpPr>
              <p:cNvPr id="12" name="Line 41"/>
              <p:cNvSpPr>
                <a:spLocks noChangeShapeType="1"/>
              </p:cNvSpPr>
              <p:nvPr/>
            </p:nvSpPr>
            <p:spPr bwMode="auto">
              <a:xfrm>
                <a:off x="576" y="2496"/>
                <a:ext cx="624" cy="0"/>
              </a:xfrm>
              <a:prstGeom prst="line">
                <a:avLst/>
              </a:prstGeom>
              <a:noFill/>
              <a:ln w="9525">
                <a:solidFill>
                  <a:schemeClr val="tx1"/>
                </a:solidFill>
                <a:round/>
                <a:headEnd/>
                <a:tailEnd/>
              </a:ln>
              <a:effectLst/>
            </p:spPr>
            <p:txBody>
              <a:bodyPr/>
              <a:lstStyle/>
              <a:p>
                <a:endParaRPr lang="en-US"/>
              </a:p>
            </p:txBody>
          </p:sp>
          <p:sp>
            <p:nvSpPr>
              <p:cNvPr id="13" name="Line 42"/>
              <p:cNvSpPr>
                <a:spLocks noChangeShapeType="1"/>
              </p:cNvSpPr>
              <p:nvPr/>
            </p:nvSpPr>
            <p:spPr bwMode="auto">
              <a:xfrm>
                <a:off x="1200" y="2304"/>
                <a:ext cx="0" cy="384"/>
              </a:xfrm>
              <a:prstGeom prst="line">
                <a:avLst/>
              </a:prstGeom>
              <a:noFill/>
              <a:ln w="9525">
                <a:solidFill>
                  <a:schemeClr val="tx1"/>
                </a:solidFill>
                <a:round/>
                <a:headEnd/>
                <a:tailEnd/>
              </a:ln>
              <a:effectLst/>
            </p:spPr>
            <p:txBody>
              <a:bodyPr/>
              <a:lstStyle/>
              <a:p>
                <a:endParaRPr lang="en-US"/>
              </a:p>
            </p:txBody>
          </p:sp>
          <p:sp>
            <p:nvSpPr>
              <p:cNvPr id="14" name="Line 43"/>
              <p:cNvSpPr>
                <a:spLocks noChangeShapeType="1"/>
              </p:cNvSpPr>
              <p:nvPr/>
            </p:nvSpPr>
            <p:spPr bwMode="auto">
              <a:xfrm>
                <a:off x="1200" y="2688"/>
                <a:ext cx="192" cy="0"/>
              </a:xfrm>
              <a:prstGeom prst="line">
                <a:avLst/>
              </a:prstGeom>
              <a:noFill/>
              <a:ln w="9525">
                <a:solidFill>
                  <a:schemeClr val="tx1"/>
                </a:solidFill>
                <a:round/>
                <a:headEnd/>
                <a:tailEnd/>
              </a:ln>
              <a:effectLst/>
            </p:spPr>
            <p:txBody>
              <a:bodyPr/>
              <a:lstStyle/>
              <a:p>
                <a:endParaRPr lang="en-US"/>
              </a:p>
            </p:txBody>
          </p:sp>
          <p:grpSp>
            <p:nvGrpSpPr>
              <p:cNvPr id="16" name="Group 44"/>
              <p:cNvGrpSpPr>
                <a:grpSpLocks/>
              </p:cNvGrpSpPr>
              <p:nvPr/>
            </p:nvGrpSpPr>
            <p:grpSpPr bwMode="auto">
              <a:xfrm>
                <a:off x="1392" y="2640"/>
                <a:ext cx="384" cy="48"/>
                <a:chOff x="1392" y="2640"/>
                <a:chExt cx="384" cy="48"/>
              </a:xfrm>
            </p:grpSpPr>
            <p:grpSp>
              <p:nvGrpSpPr>
                <p:cNvPr id="63" name="Group 45"/>
                <p:cNvGrpSpPr>
                  <a:grpSpLocks/>
                </p:cNvGrpSpPr>
                <p:nvPr/>
              </p:nvGrpSpPr>
              <p:grpSpPr bwMode="auto">
                <a:xfrm>
                  <a:off x="1392" y="2640"/>
                  <a:ext cx="192" cy="48"/>
                  <a:chOff x="1392" y="2640"/>
                  <a:chExt cx="192" cy="48"/>
                </a:xfrm>
              </p:grpSpPr>
              <p:sp>
                <p:nvSpPr>
                  <p:cNvPr id="69" name="Line 46"/>
                  <p:cNvSpPr>
                    <a:spLocks noChangeShapeType="1"/>
                  </p:cNvSpPr>
                  <p:nvPr/>
                </p:nvSpPr>
                <p:spPr bwMode="auto">
                  <a:xfrm flipV="1">
                    <a:off x="1392" y="2640"/>
                    <a:ext cx="48" cy="48"/>
                  </a:xfrm>
                  <a:prstGeom prst="line">
                    <a:avLst/>
                  </a:prstGeom>
                  <a:noFill/>
                  <a:ln w="9525">
                    <a:solidFill>
                      <a:schemeClr val="tx1"/>
                    </a:solidFill>
                    <a:round/>
                    <a:headEnd/>
                    <a:tailEnd/>
                  </a:ln>
                  <a:effectLst/>
                </p:spPr>
                <p:txBody>
                  <a:bodyPr/>
                  <a:lstStyle/>
                  <a:p>
                    <a:endParaRPr lang="en-US"/>
                  </a:p>
                </p:txBody>
              </p:sp>
              <p:sp>
                <p:nvSpPr>
                  <p:cNvPr id="70" name="Line 47"/>
                  <p:cNvSpPr>
                    <a:spLocks noChangeShapeType="1"/>
                  </p:cNvSpPr>
                  <p:nvPr/>
                </p:nvSpPr>
                <p:spPr bwMode="auto">
                  <a:xfrm flipH="1" flipV="1">
                    <a:off x="1440" y="2640"/>
                    <a:ext cx="48" cy="48"/>
                  </a:xfrm>
                  <a:prstGeom prst="line">
                    <a:avLst/>
                  </a:prstGeom>
                  <a:noFill/>
                  <a:ln w="9525">
                    <a:solidFill>
                      <a:schemeClr val="tx1"/>
                    </a:solidFill>
                    <a:round/>
                    <a:headEnd/>
                    <a:tailEnd/>
                  </a:ln>
                  <a:effectLst/>
                </p:spPr>
                <p:txBody>
                  <a:bodyPr/>
                  <a:lstStyle/>
                  <a:p>
                    <a:endParaRPr lang="en-US"/>
                  </a:p>
                </p:txBody>
              </p:sp>
              <p:sp>
                <p:nvSpPr>
                  <p:cNvPr id="71" name="Line 48"/>
                  <p:cNvSpPr>
                    <a:spLocks noChangeShapeType="1"/>
                  </p:cNvSpPr>
                  <p:nvPr/>
                </p:nvSpPr>
                <p:spPr bwMode="auto">
                  <a:xfrm flipV="1">
                    <a:off x="1488" y="2640"/>
                    <a:ext cx="48" cy="48"/>
                  </a:xfrm>
                  <a:prstGeom prst="line">
                    <a:avLst/>
                  </a:prstGeom>
                  <a:noFill/>
                  <a:ln w="9525">
                    <a:solidFill>
                      <a:schemeClr val="tx1"/>
                    </a:solidFill>
                    <a:round/>
                    <a:headEnd/>
                    <a:tailEnd/>
                  </a:ln>
                  <a:effectLst/>
                </p:spPr>
                <p:txBody>
                  <a:bodyPr/>
                  <a:lstStyle/>
                  <a:p>
                    <a:endParaRPr lang="en-US"/>
                  </a:p>
                </p:txBody>
              </p:sp>
              <p:sp>
                <p:nvSpPr>
                  <p:cNvPr id="72" name="Line 49"/>
                  <p:cNvSpPr>
                    <a:spLocks noChangeShapeType="1"/>
                  </p:cNvSpPr>
                  <p:nvPr/>
                </p:nvSpPr>
                <p:spPr bwMode="auto">
                  <a:xfrm flipH="1" flipV="1">
                    <a:off x="1536" y="2640"/>
                    <a:ext cx="48" cy="48"/>
                  </a:xfrm>
                  <a:prstGeom prst="line">
                    <a:avLst/>
                  </a:prstGeom>
                  <a:noFill/>
                  <a:ln w="9525">
                    <a:solidFill>
                      <a:schemeClr val="tx1"/>
                    </a:solidFill>
                    <a:round/>
                    <a:headEnd/>
                    <a:tailEnd/>
                  </a:ln>
                  <a:effectLst/>
                </p:spPr>
                <p:txBody>
                  <a:bodyPr/>
                  <a:lstStyle/>
                  <a:p>
                    <a:endParaRPr lang="en-US"/>
                  </a:p>
                </p:txBody>
              </p:sp>
            </p:grpSp>
            <p:grpSp>
              <p:nvGrpSpPr>
                <p:cNvPr id="64" name="Group 50"/>
                <p:cNvGrpSpPr>
                  <a:grpSpLocks/>
                </p:cNvGrpSpPr>
                <p:nvPr/>
              </p:nvGrpSpPr>
              <p:grpSpPr bwMode="auto">
                <a:xfrm>
                  <a:off x="1584" y="2640"/>
                  <a:ext cx="192" cy="48"/>
                  <a:chOff x="1392" y="2640"/>
                  <a:chExt cx="192" cy="48"/>
                </a:xfrm>
              </p:grpSpPr>
              <p:sp>
                <p:nvSpPr>
                  <p:cNvPr id="65" name="Line 51"/>
                  <p:cNvSpPr>
                    <a:spLocks noChangeShapeType="1"/>
                  </p:cNvSpPr>
                  <p:nvPr/>
                </p:nvSpPr>
                <p:spPr bwMode="auto">
                  <a:xfrm flipV="1">
                    <a:off x="1392" y="2640"/>
                    <a:ext cx="48" cy="48"/>
                  </a:xfrm>
                  <a:prstGeom prst="line">
                    <a:avLst/>
                  </a:prstGeom>
                  <a:noFill/>
                  <a:ln w="9525">
                    <a:solidFill>
                      <a:schemeClr val="tx1"/>
                    </a:solidFill>
                    <a:round/>
                    <a:headEnd/>
                    <a:tailEnd/>
                  </a:ln>
                  <a:effectLst/>
                </p:spPr>
                <p:txBody>
                  <a:bodyPr/>
                  <a:lstStyle/>
                  <a:p>
                    <a:endParaRPr lang="en-US"/>
                  </a:p>
                </p:txBody>
              </p:sp>
              <p:sp>
                <p:nvSpPr>
                  <p:cNvPr id="66" name="Line 52"/>
                  <p:cNvSpPr>
                    <a:spLocks noChangeShapeType="1"/>
                  </p:cNvSpPr>
                  <p:nvPr/>
                </p:nvSpPr>
                <p:spPr bwMode="auto">
                  <a:xfrm flipH="1" flipV="1">
                    <a:off x="1440" y="2640"/>
                    <a:ext cx="48" cy="48"/>
                  </a:xfrm>
                  <a:prstGeom prst="line">
                    <a:avLst/>
                  </a:prstGeom>
                  <a:noFill/>
                  <a:ln w="9525">
                    <a:solidFill>
                      <a:schemeClr val="tx1"/>
                    </a:solidFill>
                    <a:round/>
                    <a:headEnd/>
                    <a:tailEnd/>
                  </a:ln>
                  <a:effectLst/>
                </p:spPr>
                <p:txBody>
                  <a:bodyPr/>
                  <a:lstStyle/>
                  <a:p>
                    <a:endParaRPr lang="en-US"/>
                  </a:p>
                </p:txBody>
              </p:sp>
              <p:sp>
                <p:nvSpPr>
                  <p:cNvPr id="67" name="Line 53"/>
                  <p:cNvSpPr>
                    <a:spLocks noChangeShapeType="1"/>
                  </p:cNvSpPr>
                  <p:nvPr/>
                </p:nvSpPr>
                <p:spPr bwMode="auto">
                  <a:xfrm flipV="1">
                    <a:off x="1488" y="2640"/>
                    <a:ext cx="48" cy="48"/>
                  </a:xfrm>
                  <a:prstGeom prst="line">
                    <a:avLst/>
                  </a:prstGeom>
                  <a:noFill/>
                  <a:ln w="9525">
                    <a:solidFill>
                      <a:schemeClr val="tx1"/>
                    </a:solidFill>
                    <a:round/>
                    <a:headEnd/>
                    <a:tailEnd/>
                  </a:ln>
                  <a:effectLst/>
                </p:spPr>
                <p:txBody>
                  <a:bodyPr/>
                  <a:lstStyle/>
                  <a:p>
                    <a:endParaRPr lang="en-US"/>
                  </a:p>
                </p:txBody>
              </p:sp>
              <p:sp>
                <p:nvSpPr>
                  <p:cNvPr id="68" name="Line 54"/>
                  <p:cNvSpPr>
                    <a:spLocks noChangeShapeType="1"/>
                  </p:cNvSpPr>
                  <p:nvPr/>
                </p:nvSpPr>
                <p:spPr bwMode="auto">
                  <a:xfrm flipH="1" flipV="1">
                    <a:off x="1536" y="2640"/>
                    <a:ext cx="48" cy="48"/>
                  </a:xfrm>
                  <a:prstGeom prst="line">
                    <a:avLst/>
                  </a:prstGeom>
                  <a:noFill/>
                  <a:ln w="9525">
                    <a:solidFill>
                      <a:schemeClr val="tx1"/>
                    </a:solidFill>
                    <a:round/>
                    <a:headEnd/>
                    <a:tailEnd/>
                  </a:ln>
                  <a:effectLst/>
                </p:spPr>
                <p:txBody>
                  <a:bodyPr/>
                  <a:lstStyle/>
                  <a:p>
                    <a:endParaRPr lang="en-US"/>
                  </a:p>
                </p:txBody>
              </p:sp>
            </p:grpSp>
          </p:grpSp>
          <p:grpSp>
            <p:nvGrpSpPr>
              <p:cNvPr id="17" name="Group 55"/>
              <p:cNvGrpSpPr>
                <a:grpSpLocks/>
              </p:cNvGrpSpPr>
              <p:nvPr/>
            </p:nvGrpSpPr>
            <p:grpSpPr bwMode="auto">
              <a:xfrm>
                <a:off x="1482" y="2250"/>
                <a:ext cx="384" cy="48"/>
                <a:chOff x="1392" y="2640"/>
                <a:chExt cx="384" cy="48"/>
              </a:xfrm>
            </p:grpSpPr>
            <p:grpSp>
              <p:nvGrpSpPr>
                <p:cNvPr id="53" name="Group 56"/>
                <p:cNvGrpSpPr>
                  <a:grpSpLocks/>
                </p:cNvGrpSpPr>
                <p:nvPr/>
              </p:nvGrpSpPr>
              <p:grpSpPr bwMode="auto">
                <a:xfrm>
                  <a:off x="1392" y="2640"/>
                  <a:ext cx="192" cy="48"/>
                  <a:chOff x="1392" y="2640"/>
                  <a:chExt cx="192" cy="48"/>
                </a:xfrm>
              </p:grpSpPr>
              <p:sp>
                <p:nvSpPr>
                  <p:cNvPr id="59" name="Line 57"/>
                  <p:cNvSpPr>
                    <a:spLocks noChangeShapeType="1"/>
                  </p:cNvSpPr>
                  <p:nvPr/>
                </p:nvSpPr>
                <p:spPr bwMode="auto">
                  <a:xfrm flipV="1">
                    <a:off x="1392" y="2640"/>
                    <a:ext cx="48" cy="48"/>
                  </a:xfrm>
                  <a:prstGeom prst="line">
                    <a:avLst/>
                  </a:prstGeom>
                  <a:noFill/>
                  <a:ln w="9525">
                    <a:solidFill>
                      <a:schemeClr val="tx1"/>
                    </a:solidFill>
                    <a:round/>
                    <a:headEnd/>
                    <a:tailEnd/>
                  </a:ln>
                  <a:effectLst/>
                </p:spPr>
                <p:txBody>
                  <a:bodyPr/>
                  <a:lstStyle/>
                  <a:p>
                    <a:endParaRPr lang="en-US"/>
                  </a:p>
                </p:txBody>
              </p:sp>
              <p:sp>
                <p:nvSpPr>
                  <p:cNvPr id="60" name="Line 58"/>
                  <p:cNvSpPr>
                    <a:spLocks noChangeShapeType="1"/>
                  </p:cNvSpPr>
                  <p:nvPr/>
                </p:nvSpPr>
                <p:spPr bwMode="auto">
                  <a:xfrm flipH="1" flipV="1">
                    <a:off x="1440" y="2640"/>
                    <a:ext cx="48" cy="48"/>
                  </a:xfrm>
                  <a:prstGeom prst="line">
                    <a:avLst/>
                  </a:prstGeom>
                  <a:noFill/>
                  <a:ln w="9525">
                    <a:solidFill>
                      <a:schemeClr val="tx1"/>
                    </a:solidFill>
                    <a:round/>
                    <a:headEnd/>
                    <a:tailEnd/>
                  </a:ln>
                  <a:effectLst/>
                </p:spPr>
                <p:txBody>
                  <a:bodyPr/>
                  <a:lstStyle/>
                  <a:p>
                    <a:endParaRPr lang="en-US"/>
                  </a:p>
                </p:txBody>
              </p:sp>
              <p:sp>
                <p:nvSpPr>
                  <p:cNvPr id="61" name="Line 59"/>
                  <p:cNvSpPr>
                    <a:spLocks noChangeShapeType="1"/>
                  </p:cNvSpPr>
                  <p:nvPr/>
                </p:nvSpPr>
                <p:spPr bwMode="auto">
                  <a:xfrm flipV="1">
                    <a:off x="1488" y="2640"/>
                    <a:ext cx="48" cy="48"/>
                  </a:xfrm>
                  <a:prstGeom prst="line">
                    <a:avLst/>
                  </a:prstGeom>
                  <a:noFill/>
                  <a:ln w="9525">
                    <a:solidFill>
                      <a:schemeClr val="tx1"/>
                    </a:solidFill>
                    <a:round/>
                    <a:headEnd/>
                    <a:tailEnd/>
                  </a:ln>
                  <a:effectLst/>
                </p:spPr>
                <p:txBody>
                  <a:bodyPr/>
                  <a:lstStyle/>
                  <a:p>
                    <a:endParaRPr lang="en-US"/>
                  </a:p>
                </p:txBody>
              </p:sp>
              <p:sp>
                <p:nvSpPr>
                  <p:cNvPr id="62" name="Line 60"/>
                  <p:cNvSpPr>
                    <a:spLocks noChangeShapeType="1"/>
                  </p:cNvSpPr>
                  <p:nvPr/>
                </p:nvSpPr>
                <p:spPr bwMode="auto">
                  <a:xfrm flipH="1" flipV="1">
                    <a:off x="1536" y="2640"/>
                    <a:ext cx="48" cy="48"/>
                  </a:xfrm>
                  <a:prstGeom prst="line">
                    <a:avLst/>
                  </a:prstGeom>
                  <a:noFill/>
                  <a:ln w="9525">
                    <a:solidFill>
                      <a:schemeClr val="tx1"/>
                    </a:solidFill>
                    <a:round/>
                    <a:headEnd/>
                    <a:tailEnd/>
                  </a:ln>
                  <a:effectLst/>
                </p:spPr>
                <p:txBody>
                  <a:bodyPr/>
                  <a:lstStyle/>
                  <a:p>
                    <a:endParaRPr lang="en-US"/>
                  </a:p>
                </p:txBody>
              </p:sp>
            </p:grpSp>
            <p:grpSp>
              <p:nvGrpSpPr>
                <p:cNvPr id="54" name="Group 61"/>
                <p:cNvGrpSpPr>
                  <a:grpSpLocks/>
                </p:cNvGrpSpPr>
                <p:nvPr/>
              </p:nvGrpSpPr>
              <p:grpSpPr bwMode="auto">
                <a:xfrm>
                  <a:off x="1584" y="2640"/>
                  <a:ext cx="192" cy="48"/>
                  <a:chOff x="1392" y="2640"/>
                  <a:chExt cx="192" cy="48"/>
                </a:xfrm>
              </p:grpSpPr>
              <p:sp>
                <p:nvSpPr>
                  <p:cNvPr id="55" name="Line 62"/>
                  <p:cNvSpPr>
                    <a:spLocks noChangeShapeType="1"/>
                  </p:cNvSpPr>
                  <p:nvPr/>
                </p:nvSpPr>
                <p:spPr bwMode="auto">
                  <a:xfrm flipV="1">
                    <a:off x="1392" y="2640"/>
                    <a:ext cx="48" cy="48"/>
                  </a:xfrm>
                  <a:prstGeom prst="line">
                    <a:avLst/>
                  </a:prstGeom>
                  <a:noFill/>
                  <a:ln w="9525">
                    <a:solidFill>
                      <a:schemeClr val="tx1"/>
                    </a:solidFill>
                    <a:round/>
                    <a:headEnd/>
                    <a:tailEnd/>
                  </a:ln>
                  <a:effectLst/>
                </p:spPr>
                <p:txBody>
                  <a:bodyPr/>
                  <a:lstStyle/>
                  <a:p>
                    <a:endParaRPr lang="en-US"/>
                  </a:p>
                </p:txBody>
              </p:sp>
              <p:sp>
                <p:nvSpPr>
                  <p:cNvPr id="56" name="Line 63"/>
                  <p:cNvSpPr>
                    <a:spLocks noChangeShapeType="1"/>
                  </p:cNvSpPr>
                  <p:nvPr/>
                </p:nvSpPr>
                <p:spPr bwMode="auto">
                  <a:xfrm flipH="1" flipV="1">
                    <a:off x="1440" y="2640"/>
                    <a:ext cx="48" cy="48"/>
                  </a:xfrm>
                  <a:prstGeom prst="line">
                    <a:avLst/>
                  </a:prstGeom>
                  <a:noFill/>
                  <a:ln w="9525">
                    <a:solidFill>
                      <a:schemeClr val="tx1"/>
                    </a:solidFill>
                    <a:round/>
                    <a:headEnd/>
                    <a:tailEnd/>
                  </a:ln>
                  <a:effectLst/>
                </p:spPr>
                <p:txBody>
                  <a:bodyPr/>
                  <a:lstStyle/>
                  <a:p>
                    <a:endParaRPr lang="en-US"/>
                  </a:p>
                </p:txBody>
              </p:sp>
              <p:sp>
                <p:nvSpPr>
                  <p:cNvPr id="57" name="Line 64"/>
                  <p:cNvSpPr>
                    <a:spLocks noChangeShapeType="1"/>
                  </p:cNvSpPr>
                  <p:nvPr/>
                </p:nvSpPr>
                <p:spPr bwMode="auto">
                  <a:xfrm flipV="1">
                    <a:off x="1488" y="2640"/>
                    <a:ext cx="48" cy="48"/>
                  </a:xfrm>
                  <a:prstGeom prst="line">
                    <a:avLst/>
                  </a:prstGeom>
                  <a:noFill/>
                  <a:ln w="9525">
                    <a:solidFill>
                      <a:schemeClr val="tx1"/>
                    </a:solidFill>
                    <a:round/>
                    <a:headEnd/>
                    <a:tailEnd/>
                  </a:ln>
                  <a:effectLst/>
                </p:spPr>
                <p:txBody>
                  <a:bodyPr/>
                  <a:lstStyle/>
                  <a:p>
                    <a:endParaRPr lang="en-US"/>
                  </a:p>
                </p:txBody>
              </p:sp>
              <p:sp>
                <p:nvSpPr>
                  <p:cNvPr id="58" name="Line 65"/>
                  <p:cNvSpPr>
                    <a:spLocks noChangeShapeType="1"/>
                  </p:cNvSpPr>
                  <p:nvPr/>
                </p:nvSpPr>
                <p:spPr bwMode="auto">
                  <a:xfrm flipH="1" flipV="1">
                    <a:off x="1536" y="2640"/>
                    <a:ext cx="48" cy="48"/>
                  </a:xfrm>
                  <a:prstGeom prst="line">
                    <a:avLst/>
                  </a:prstGeom>
                  <a:noFill/>
                  <a:ln w="9525">
                    <a:solidFill>
                      <a:schemeClr val="tx1"/>
                    </a:solidFill>
                    <a:round/>
                    <a:headEnd/>
                    <a:tailEnd/>
                  </a:ln>
                  <a:effectLst/>
                </p:spPr>
                <p:txBody>
                  <a:bodyPr/>
                  <a:lstStyle/>
                  <a:p>
                    <a:endParaRPr lang="en-US"/>
                  </a:p>
                </p:txBody>
              </p:sp>
            </p:grpSp>
          </p:grpSp>
          <p:grpSp>
            <p:nvGrpSpPr>
              <p:cNvPr id="18" name="Group 66"/>
              <p:cNvGrpSpPr>
                <a:grpSpLocks/>
              </p:cNvGrpSpPr>
              <p:nvPr/>
            </p:nvGrpSpPr>
            <p:grpSpPr bwMode="auto">
              <a:xfrm>
                <a:off x="1296" y="2256"/>
                <a:ext cx="21" cy="96"/>
                <a:chOff x="1296" y="2256"/>
                <a:chExt cx="21" cy="96"/>
              </a:xfrm>
            </p:grpSpPr>
            <p:sp>
              <p:nvSpPr>
                <p:cNvPr id="51" name="Line 67"/>
                <p:cNvSpPr>
                  <a:spLocks noChangeShapeType="1"/>
                </p:cNvSpPr>
                <p:nvPr/>
              </p:nvSpPr>
              <p:spPr bwMode="auto">
                <a:xfrm>
                  <a:off x="1296" y="2256"/>
                  <a:ext cx="0" cy="96"/>
                </a:xfrm>
                <a:prstGeom prst="line">
                  <a:avLst/>
                </a:prstGeom>
                <a:noFill/>
                <a:ln w="9525">
                  <a:solidFill>
                    <a:schemeClr val="tx1"/>
                  </a:solidFill>
                  <a:round/>
                  <a:headEnd/>
                  <a:tailEnd/>
                </a:ln>
                <a:effectLst/>
              </p:spPr>
              <p:txBody>
                <a:bodyPr/>
                <a:lstStyle/>
                <a:p>
                  <a:endParaRPr lang="en-US"/>
                </a:p>
              </p:txBody>
            </p:sp>
            <p:sp>
              <p:nvSpPr>
                <p:cNvPr id="52" name="Line 68"/>
                <p:cNvSpPr>
                  <a:spLocks noChangeShapeType="1"/>
                </p:cNvSpPr>
                <p:nvPr/>
              </p:nvSpPr>
              <p:spPr bwMode="auto">
                <a:xfrm>
                  <a:off x="1317" y="2280"/>
                  <a:ext cx="0" cy="48"/>
                </a:xfrm>
                <a:prstGeom prst="line">
                  <a:avLst/>
                </a:prstGeom>
                <a:noFill/>
                <a:ln w="9525">
                  <a:solidFill>
                    <a:schemeClr val="tx1"/>
                  </a:solidFill>
                  <a:round/>
                  <a:headEnd/>
                  <a:tailEnd/>
                </a:ln>
                <a:effectLst/>
              </p:spPr>
              <p:txBody>
                <a:bodyPr/>
                <a:lstStyle/>
                <a:p>
                  <a:endParaRPr lang="en-US"/>
                </a:p>
              </p:txBody>
            </p:sp>
          </p:grpSp>
          <p:grpSp>
            <p:nvGrpSpPr>
              <p:cNvPr id="19" name="Group 69"/>
              <p:cNvGrpSpPr>
                <a:grpSpLocks/>
              </p:cNvGrpSpPr>
              <p:nvPr/>
            </p:nvGrpSpPr>
            <p:grpSpPr bwMode="auto">
              <a:xfrm>
                <a:off x="756" y="3507"/>
                <a:ext cx="21" cy="96"/>
                <a:chOff x="1296" y="2256"/>
                <a:chExt cx="21" cy="96"/>
              </a:xfrm>
            </p:grpSpPr>
            <p:sp>
              <p:nvSpPr>
                <p:cNvPr id="49" name="Line 70"/>
                <p:cNvSpPr>
                  <a:spLocks noChangeShapeType="1"/>
                </p:cNvSpPr>
                <p:nvPr/>
              </p:nvSpPr>
              <p:spPr bwMode="auto">
                <a:xfrm>
                  <a:off x="1296" y="2256"/>
                  <a:ext cx="0" cy="96"/>
                </a:xfrm>
                <a:prstGeom prst="line">
                  <a:avLst/>
                </a:prstGeom>
                <a:noFill/>
                <a:ln w="9525">
                  <a:solidFill>
                    <a:schemeClr val="tx1"/>
                  </a:solidFill>
                  <a:round/>
                  <a:headEnd/>
                  <a:tailEnd/>
                </a:ln>
                <a:effectLst/>
              </p:spPr>
              <p:txBody>
                <a:bodyPr/>
                <a:lstStyle/>
                <a:p>
                  <a:endParaRPr lang="en-US"/>
                </a:p>
              </p:txBody>
            </p:sp>
            <p:sp>
              <p:nvSpPr>
                <p:cNvPr id="50" name="Line 71"/>
                <p:cNvSpPr>
                  <a:spLocks noChangeShapeType="1"/>
                </p:cNvSpPr>
                <p:nvPr/>
              </p:nvSpPr>
              <p:spPr bwMode="auto">
                <a:xfrm>
                  <a:off x="1317" y="2280"/>
                  <a:ext cx="0" cy="48"/>
                </a:xfrm>
                <a:prstGeom prst="line">
                  <a:avLst/>
                </a:prstGeom>
                <a:noFill/>
                <a:ln w="9525">
                  <a:solidFill>
                    <a:schemeClr val="tx1"/>
                  </a:solidFill>
                  <a:round/>
                  <a:headEnd/>
                  <a:tailEnd/>
                </a:ln>
                <a:effectLst/>
              </p:spPr>
              <p:txBody>
                <a:bodyPr/>
                <a:lstStyle/>
                <a:p>
                  <a:endParaRPr lang="en-US"/>
                </a:p>
              </p:txBody>
            </p:sp>
          </p:grpSp>
          <p:sp>
            <p:nvSpPr>
              <p:cNvPr id="20" name="Line 72"/>
              <p:cNvSpPr>
                <a:spLocks noChangeShapeType="1"/>
              </p:cNvSpPr>
              <p:nvPr/>
            </p:nvSpPr>
            <p:spPr bwMode="auto">
              <a:xfrm>
                <a:off x="1200" y="2307"/>
                <a:ext cx="90" cy="0"/>
              </a:xfrm>
              <a:prstGeom prst="line">
                <a:avLst/>
              </a:prstGeom>
              <a:noFill/>
              <a:ln w="9525">
                <a:solidFill>
                  <a:schemeClr val="tx1"/>
                </a:solidFill>
                <a:round/>
                <a:headEnd/>
                <a:tailEnd/>
              </a:ln>
              <a:effectLst/>
            </p:spPr>
            <p:txBody>
              <a:bodyPr/>
              <a:lstStyle/>
              <a:p>
                <a:endParaRPr lang="en-US"/>
              </a:p>
            </p:txBody>
          </p:sp>
          <p:sp>
            <p:nvSpPr>
              <p:cNvPr id="21" name="Line 73"/>
              <p:cNvSpPr>
                <a:spLocks noChangeShapeType="1"/>
              </p:cNvSpPr>
              <p:nvPr/>
            </p:nvSpPr>
            <p:spPr bwMode="auto">
              <a:xfrm>
                <a:off x="1317" y="2298"/>
                <a:ext cx="156" cy="0"/>
              </a:xfrm>
              <a:prstGeom prst="line">
                <a:avLst/>
              </a:prstGeom>
              <a:noFill/>
              <a:ln w="9525">
                <a:solidFill>
                  <a:schemeClr val="tx1"/>
                </a:solidFill>
                <a:round/>
                <a:headEnd/>
                <a:tailEnd/>
              </a:ln>
              <a:effectLst/>
            </p:spPr>
            <p:txBody>
              <a:bodyPr/>
              <a:lstStyle/>
              <a:p>
                <a:endParaRPr lang="en-US"/>
              </a:p>
            </p:txBody>
          </p:sp>
          <p:sp>
            <p:nvSpPr>
              <p:cNvPr id="22" name="Line 74"/>
              <p:cNvSpPr>
                <a:spLocks noChangeShapeType="1"/>
              </p:cNvSpPr>
              <p:nvPr/>
            </p:nvSpPr>
            <p:spPr bwMode="auto">
              <a:xfrm>
                <a:off x="1776" y="2685"/>
                <a:ext cx="246" cy="0"/>
              </a:xfrm>
              <a:prstGeom prst="line">
                <a:avLst/>
              </a:prstGeom>
              <a:noFill/>
              <a:ln w="9525">
                <a:solidFill>
                  <a:schemeClr val="tx1"/>
                </a:solidFill>
                <a:round/>
                <a:headEnd/>
                <a:tailEnd/>
              </a:ln>
              <a:effectLst/>
            </p:spPr>
            <p:txBody>
              <a:bodyPr/>
              <a:lstStyle/>
              <a:p>
                <a:endParaRPr lang="en-US"/>
              </a:p>
            </p:txBody>
          </p:sp>
          <p:sp>
            <p:nvSpPr>
              <p:cNvPr id="23" name="Line 75"/>
              <p:cNvSpPr>
                <a:spLocks noChangeShapeType="1"/>
              </p:cNvSpPr>
              <p:nvPr/>
            </p:nvSpPr>
            <p:spPr bwMode="auto">
              <a:xfrm flipV="1">
                <a:off x="1872" y="2292"/>
                <a:ext cx="147" cy="3"/>
              </a:xfrm>
              <a:prstGeom prst="line">
                <a:avLst/>
              </a:prstGeom>
              <a:noFill/>
              <a:ln w="9525">
                <a:solidFill>
                  <a:schemeClr val="tx1"/>
                </a:solidFill>
                <a:round/>
                <a:headEnd/>
                <a:tailEnd/>
              </a:ln>
              <a:effectLst/>
            </p:spPr>
            <p:txBody>
              <a:bodyPr/>
              <a:lstStyle/>
              <a:p>
                <a:endParaRPr lang="en-US"/>
              </a:p>
            </p:txBody>
          </p:sp>
          <p:sp>
            <p:nvSpPr>
              <p:cNvPr id="24" name="Line 76"/>
              <p:cNvSpPr>
                <a:spLocks noChangeShapeType="1"/>
              </p:cNvSpPr>
              <p:nvPr/>
            </p:nvSpPr>
            <p:spPr bwMode="auto">
              <a:xfrm>
                <a:off x="2022" y="2289"/>
                <a:ext cx="0" cy="402"/>
              </a:xfrm>
              <a:prstGeom prst="line">
                <a:avLst/>
              </a:prstGeom>
              <a:noFill/>
              <a:ln w="9525">
                <a:solidFill>
                  <a:schemeClr val="tx1"/>
                </a:solidFill>
                <a:round/>
                <a:headEnd/>
                <a:tailEnd/>
              </a:ln>
              <a:effectLst/>
            </p:spPr>
            <p:txBody>
              <a:bodyPr/>
              <a:lstStyle/>
              <a:p>
                <a:endParaRPr lang="en-US"/>
              </a:p>
            </p:txBody>
          </p:sp>
          <p:sp>
            <p:nvSpPr>
              <p:cNvPr id="25" name="Line 77"/>
              <p:cNvSpPr>
                <a:spLocks noChangeShapeType="1"/>
              </p:cNvSpPr>
              <p:nvPr/>
            </p:nvSpPr>
            <p:spPr bwMode="auto">
              <a:xfrm>
                <a:off x="579" y="3552"/>
                <a:ext cx="171" cy="0"/>
              </a:xfrm>
              <a:prstGeom prst="line">
                <a:avLst/>
              </a:prstGeom>
              <a:noFill/>
              <a:ln w="9525">
                <a:solidFill>
                  <a:schemeClr val="tx1"/>
                </a:solidFill>
                <a:round/>
                <a:headEnd/>
                <a:tailEnd/>
              </a:ln>
              <a:effectLst/>
            </p:spPr>
            <p:txBody>
              <a:bodyPr/>
              <a:lstStyle/>
              <a:p>
                <a:endParaRPr lang="en-US"/>
              </a:p>
            </p:txBody>
          </p:sp>
          <p:sp>
            <p:nvSpPr>
              <p:cNvPr id="26" name="Line 78"/>
              <p:cNvSpPr>
                <a:spLocks noChangeShapeType="1"/>
              </p:cNvSpPr>
              <p:nvPr/>
            </p:nvSpPr>
            <p:spPr bwMode="auto">
              <a:xfrm>
                <a:off x="786" y="3555"/>
                <a:ext cx="561" cy="0"/>
              </a:xfrm>
              <a:prstGeom prst="line">
                <a:avLst/>
              </a:prstGeom>
              <a:noFill/>
              <a:ln w="9525">
                <a:solidFill>
                  <a:schemeClr val="tx1"/>
                </a:solidFill>
                <a:round/>
                <a:headEnd/>
                <a:tailEnd/>
              </a:ln>
              <a:effectLst/>
            </p:spPr>
            <p:txBody>
              <a:bodyPr/>
              <a:lstStyle/>
              <a:p>
                <a:endParaRPr lang="en-US"/>
              </a:p>
            </p:txBody>
          </p:sp>
          <p:grpSp>
            <p:nvGrpSpPr>
              <p:cNvPr id="27" name="Group 79"/>
              <p:cNvGrpSpPr>
                <a:grpSpLocks/>
              </p:cNvGrpSpPr>
              <p:nvPr/>
            </p:nvGrpSpPr>
            <p:grpSpPr bwMode="auto">
              <a:xfrm>
                <a:off x="1350" y="3507"/>
                <a:ext cx="384" cy="48"/>
                <a:chOff x="1392" y="2640"/>
                <a:chExt cx="384" cy="48"/>
              </a:xfrm>
            </p:grpSpPr>
            <p:grpSp>
              <p:nvGrpSpPr>
                <p:cNvPr id="39" name="Group 80"/>
                <p:cNvGrpSpPr>
                  <a:grpSpLocks/>
                </p:cNvGrpSpPr>
                <p:nvPr/>
              </p:nvGrpSpPr>
              <p:grpSpPr bwMode="auto">
                <a:xfrm>
                  <a:off x="1392" y="2640"/>
                  <a:ext cx="192" cy="48"/>
                  <a:chOff x="1392" y="2640"/>
                  <a:chExt cx="192" cy="48"/>
                </a:xfrm>
              </p:grpSpPr>
              <p:sp>
                <p:nvSpPr>
                  <p:cNvPr id="45" name="Line 81"/>
                  <p:cNvSpPr>
                    <a:spLocks noChangeShapeType="1"/>
                  </p:cNvSpPr>
                  <p:nvPr/>
                </p:nvSpPr>
                <p:spPr bwMode="auto">
                  <a:xfrm flipV="1">
                    <a:off x="1392" y="2640"/>
                    <a:ext cx="48" cy="48"/>
                  </a:xfrm>
                  <a:prstGeom prst="line">
                    <a:avLst/>
                  </a:prstGeom>
                  <a:noFill/>
                  <a:ln w="9525">
                    <a:solidFill>
                      <a:schemeClr val="tx1"/>
                    </a:solidFill>
                    <a:round/>
                    <a:headEnd/>
                    <a:tailEnd/>
                  </a:ln>
                  <a:effectLst/>
                </p:spPr>
                <p:txBody>
                  <a:bodyPr/>
                  <a:lstStyle/>
                  <a:p>
                    <a:endParaRPr lang="en-US"/>
                  </a:p>
                </p:txBody>
              </p:sp>
              <p:sp>
                <p:nvSpPr>
                  <p:cNvPr id="46" name="Line 82"/>
                  <p:cNvSpPr>
                    <a:spLocks noChangeShapeType="1"/>
                  </p:cNvSpPr>
                  <p:nvPr/>
                </p:nvSpPr>
                <p:spPr bwMode="auto">
                  <a:xfrm flipH="1" flipV="1">
                    <a:off x="1440" y="2640"/>
                    <a:ext cx="48" cy="48"/>
                  </a:xfrm>
                  <a:prstGeom prst="line">
                    <a:avLst/>
                  </a:prstGeom>
                  <a:noFill/>
                  <a:ln w="9525">
                    <a:solidFill>
                      <a:schemeClr val="tx1"/>
                    </a:solidFill>
                    <a:round/>
                    <a:headEnd/>
                    <a:tailEnd/>
                  </a:ln>
                  <a:effectLst/>
                </p:spPr>
                <p:txBody>
                  <a:bodyPr/>
                  <a:lstStyle/>
                  <a:p>
                    <a:endParaRPr lang="en-US"/>
                  </a:p>
                </p:txBody>
              </p:sp>
              <p:sp>
                <p:nvSpPr>
                  <p:cNvPr id="47" name="Line 83"/>
                  <p:cNvSpPr>
                    <a:spLocks noChangeShapeType="1"/>
                  </p:cNvSpPr>
                  <p:nvPr/>
                </p:nvSpPr>
                <p:spPr bwMode="auto">
                  <a:xfrm flipV="1">
                    <a:off x="1488" y="2640"/>
                    <a:ext cx="48" cy="48"/>
                  </a:xfrm>
                  <a:prstGeom prst="line">
                    <a:avLst/>
                  </a:prstGeom>
                  <a:noFill/>
                  <a:ln w="9525">
                    <a:solidFill>
                      <a:schemeClr val="tx1"/>
                    </a:solidFill>
                    <a:round/>
                    <a:headEnd/>
                    <a:tailEnd/>
                  </a:ln>
                  <a:effectLst/>
                </p:spPr>
                <p:txBody>
                  <a:bodyPr/>
                  <a:lstStyle/>
                  <a:p>
                    <a:endParaRPr lang="en-US"/>
                  </a:p>
                </p:txBody>
              </p:sp>
              <p:sp>
                <p:nvSpPr>
                  <p:cNvPr id="48" name="Line 84"/>
                  <p:cNvSpPr>
                    <a:spLocks noChangeShapeType="1"/>
                  </p:cNvSpPr>
                  <p:nvPr/>
                </p:nvSpPr>
                <p:spPr bwMode="auto">
                  <a:xfrm flipH="1" flipV="1">
                    <a:off x="1536" y="2640"/>
                    <a:ext cx="48" cy="48"/>
                  </a:xfrm>
                  <a:prstGeom prst="line">
                    <a:avLst/>
                  </a:prstGeom>
                  <a:noFill/>
                  <a:ln w="9525">
                    <a:solidFill>
                      <a:schemeClr val="tx1"/>
                    </a:solidFill>
                    <a:round/>
                    <a:headEnd/>
                    <a:tailEnd/>
                  </a:ln>
                  <a:effectLst/>
                </p:spPr>
                <p:txBody>
                  <a:bodyPr/>
                  <a:lstStyle/>
                  <a:p>
                    <a:endParaRPr lang="en-US"/>
                  </a:p>
                </p:txBody>
              </p:sp>
            </p:grpSp>
            <p:grpSp>
              <p:nvGrpSpPr>
                <p:cNvPr id="40" name="Group 85"/>
                <p:cNvGrpSpPr>
                  <a:grpSpLocks/>
                </p:cNvGrpSpPr>
                <p:nvPr/>
              </p:nvGrpSpPr>
              <p:grpSpPr bwMode="auto">
                <a:xfrm>
                  <a:off x="1584" y="2640"/>
                  <a:ext cx="192" cy="48"/>
                  <a:chOff x="1392" y="2640"/>
                  <a:chExt cx="192" cy="48"/>
                </a:xfrm>
              </p:grpSpPr>
              <p:sp>
                <p:nvSpPr>
                  <p:cNvPr id="41" name="Line 86"/>
                  <p:cNvSpPr>
                    <a:spLocks noChangeShapeType="1"/>
                  </p:cNvSpPr>
                  <p:nvPr/>
                </p:nvSpPr>
                <p:spPr bwMode="auto">
                  <a:xfrm flipV="1">
                    <a:off x="1392" y="2640"/>
                    <a:ext cx="48" cy="48"/>
                  </a:xfrm>
                  <a:prstGeom prst="line">
                    <a:avLst/>
                  </a:prstGeom>
                  <a:noFill/>
                  <a:ln w="9525">
                    <a:solidFill>
                      <a:schemeClr val="tx1"/>
                    </a:solidFill>
                    <a:round/>
                    <a:headEnd/>
                    <a:tailEnd/>
                  </a:ln>
                  <a:effectLst/>
                </p:spPr>
                <p:txBody>
                  <a:bodyPr/>
                  <a:lstStyle/>
                  <a:p>
                    <a:endParaRPr lang="en-US"/>
                  </a:p>
                </p:txBody>
              </p:sp>
              <p:sp>
                <p:nvSpPr>
                  <p:cNvPr id="42" name="Line 87"/>
                  <p:cNvSpPr>
                    <a:spLocks noChangeShapeType="1"/>
                  </p:cNvSpPr>
                  <p:nvPr/>
                </p:nvSpPr>
                <p:spPr bwMode="auto">
                  <a:xfrm flipH="1" flipV="1">
                    <a:off x="1440" y="2640"/>
                    <a:ext cx="48" cy="48"/>
                  </a:xfrm>
                  <a:prstGeom prst="line">
                    <a:avLst/>
                  </a:prstGeom>
                  <a:noFill/>
                  <a:ln w="9525">
                    <a:solidFill>
                      <a:schemeClr val="tx1"/>
                    </a:solidFill>
                    <a:round/>
                    <a:headEnd/>
                    <a:tailEnd/>
                  </a:ln>
                  <a:effectLst/>
                </p:spPr>
                <p:txBody>
                  <a:bodyPr/>
                  <a:lstStyle/>
                  <a:p>
                    <a:endParaRPr lang="en-US"/>
                  </a:p>
                </p:txBody>
              </p:sp>
              <p:sp>
                <p:nvSpPr>
                  <p:cNvPr id="43" name="Line 88"/>
                  <p:cNvSpPr>
                    <a:spLocks noChangeShapeType="1"/>
                  </p:cNvSpPr>
                  <p:nvPr/>
                </p:nvSpPr>
                <p:spPr bwMode="auto">
                  <a:xfrm flipV="1">
                    <a:off x="1488" y="2640"/>
                    <a:ext cx="48" cy="48"/>
                  </a:xfrm>
                  <a:prstGeom prst="line">
                    <a:avLst/>
                  </a:prstGeom>
                  <a:noFill/>
                  <a:ln w="9525">
                    <a:solidFill>
                      <a:schemeClr val="tx1"/>
                    </a:solidFill>
                    <a:round/>
                    <a:headEnd/>
                    <a:tailEnd/>
                  </a:ln>
                  <a:effectLst/>
                </p:spPr>
                <p:txBody>
                  <a:bodyPr/>
                  <a:lstStyle/>
                  <a:p>
                    <a:endParaRPr lang="en-US"/>
                  </a:p>
                </p:txBody>
              </p:sp>
              <p:sp>
                <p:nvSpPr>
                  <p:cNvPr id="44" name="Line 89"/>
                  <p:cNvSpPr>
                    <a:spLocks noChangeShapeType="1"/>
                  </p:cNvSpPr>
                  <p:nvPr/>
                </p:nvSpPr>
                <p:spPr bwMode="auto">
                  <a:xfrm flipH="1" flipV="1">
                    <a:off x="1536" y="2640"/>
                    <a:ext cx="48" cy="48"/>
                  </a:xfrm>
                  <a:prstGeom prst="line">
                    <a:avLst/>
                  </a:prstGeom>
                  <a:noFill/>
                  <a:ln w="9525">
                    <a:solidFill>
                      <a:schemeClr val="tx1"/>
                    </a:solidFill>
                    <a:round/>
                    <a:headEnd/>
                    <a:tailEnd/>
                  </a:ln>
                  <a:effectLst/>
                </p:spPr>
                <p:txBody>
                  <a:bodyPr/>
                  <a:lstStyle/>
                  <a:p>
                    <a:endParaRPr lang="en-US"/>
                  </a:p>
                </p:txBody>
              </p:sp>
            </p:grpSp>
          </p:grpSp>
          <p:sp>
            <p:nvSpPr>
              <p:cNvPr id="28" name="Line 90"/>
              <p:cNvSpPr>
                <a:spLocks noChangeShapeType="1"/>
              </p:cNvSpPr>
              <p:nvPr/>
            </p:nvSpPr>
            <p:spPr bwMode="auto">
              <a:xfrm>
                <a:off x="1734" y="3552"/>
                <a:ext cx="168" cy="0"/>
              </a:xfrm>
              <a:prstGeom prst="line">
                <a:avLst/>
              </a:prstGeom>
              <a:noFill/>
              <a:ln w="9525">
                <a:solidFill>
                  <a:schemeClr val="tx1"/>
                </a:solidFill>
                <a:round/>
                <a:headEnd/>
                <a:tailEnd/>
              </a:ln>
              <a:effectLst/>
            </p:spPr>
            <p:txBody>
              <a:bodyPr/>
              <a:lstStyle/>
              <a:p>
                <a:endParaRPr lang="en-US"/>
              </a:p>
            </p:txBody>
          </p:sp>
          <p:sp>
            <p:nvSpPr>
              <p:cNvPr id="29" name="Line 91"/>
              <p:cNvSpPr>
                <a:spLocks noChangeShapeType="1"/>
              </p:cNvSpPr>
              <p:nvPr/>
            </p:nvSpPr>
            <p:spPr bwMode="auto">
              <a:xfrm flipH="1" flipV="1">
                <a:off x="1902" y="2682"/>
                <a:ext cx="3" cy="864"/>
              </a:xfrm>
              <a:prstGeom prst="line">
                <a:avLst/>
              </a:prstGeom>
              <a:noFill/>
              <a:ln w="9525">
                <a:solidFill>
                  <a:schemeClr val="tx1"/>
                </a:solidFill>
                <a:round/>
                <a:headEnd/>
                <a:tailEnd/>
              </a:ln>
              <a:effectLst/>
            </p:spPr>
            <p:txBody>
              <a:bodyPr/>
              <a:lstStyle/>
              <a:p>
                <a:endParaRPr lang="en-US"/>
              </a:p>
            </p:txBody>
          </p:sp>
          <p:sp>
            <p:nvSpPr>
              <p:cNvPr id="30" name="Oval 92"/>
              <p:cNvSpPr>
                <a:spLocks noChangeArrowheads="1"/>
              </p:cNvSpPr>
              <p:nvPr/>
            </p:nvSpPr>
            <p:spPr bwMode="auto">
              <a:xfrm>
                <a:off x="546" y="2994"/>
                <a:ext cx="56" cy="56"/>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31" name="Oval 93"/>
              <p:cNvSpPr>
                <a:spLocks noChangeArrowheads="1"/>
              </p:cNvSpPr>
              <p:nvPr/>
            </p:nvSpPr>
            <p:spPr bwMode="auto">
              <a:xfrm>
                <a:off x="1992" y="2445"/>
                <a:ext cx="56" cy="56"/>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32" name="Text Box 94"/>
              <p:cNvSpPr txBox="1">
                <a:spLocks noChangeArrowheads="1"/>
              </p:cNvSpPr>
              <p:nvPr/>
            </p:nvSpPr>
            <p:spPr bwMode="auto">
              <a:xfrm>
                <a:off x="309" y="2919"/>
                <a:ext cx="192" cy="231"/>
              </a:xfrm>
              <a:prstGeom prst="rect">
                <a:avLst/>
              </a:prstGeom>
              <a:noFill/>
              <a:ln w="9525">
                <a:noFill/>
                <a:miter lim="800000"/>
                <a:headEnd/>
                <a:tailEnd/>
              </a:ln>
              <a:effectLst/>
            </p:spPr>
            <p:txBody>
              <a:bodyPr>
                <a:spAutoFit/>
              </a:bodyPr>
              <a:lstStyle/>
              <a:p>
                <a:pPr algn="l">
                  <a:spcBef>
                    <a:spcPct val="50000"/>
                  </a:spcBef>
                </a:pPr>
                <a:r>
                  <a:rPr lang="en-US"/>
                  <a:t>P</a:t>
                </a:r>
              </a:p>
            </p:txBody>
          </p:sp>
          <p:sp>
            <p:nvSpPr>
              <p:cNvPr id="33" name="Text Box 95"/>
              <p:cNvSpPr txBox="1">
                <a:spLocks noChangeArrowheads="1"/>
              </p:cNvSpPr>
              <p:nvPr/>
            </p:nvSpPr>
            <p:spPr bwMode="auto">
              <a:xfrm>
                <a:off x="2058" y="2373"/>
                <a:ext cx="225" cy="231"/>
              </a:xfrm>
              <a:prstGeom prst="rect">
                <a:avLst/>
              </a:prstGeom>
              <a:noFill/>
              <a:ln w="9525">
                <a:noFill/>
                <a:miter lim="800000"/>
                <a:headEnd/>
                <a:tailEnd/>
              </a:ln>
              <a:effectLst/>
            </p:spPr>
            <p:txBody>
              <a:bodyPr>
                <a:spAutoFit/>
              </a:bodyPr>
              <a:lstStyle/>
              <a:p>
                <a:pPr algn="l">
                  <a:spcBef>
                    <a:spcPct val="50000"/>
                  </a:spcBef>
                </a:pPr>
                <a:r>
                  <a:rPr lang="en-US"/>
                  <a:t>Q</a:t>
                </a:r>
              </a:p>
            </p:txBody>
          </p:sp>
          <p:sp>
            <p:nvSpPr>
              <p:cNvPr id="34" name="Text Box 96"/>
              <p:cNvSpPr txBox="1">
                <a:spLocks noChangeArrowheads="1"/>
              </p:cNvSpPr>
              <p:nvPr/>
            </p:nvSpPr>
            <p:spPr bwMode="auto">
              <a:xfrm>
                <a:off x="896" y="2048"/>
                <a:ext cx="440" cy="212"/>
              </a:xfrm>
              <a:prstGeom prst="rect">
                <a:avLst/>
              </a:prstGeom>
              <a:noFill/>
              <a:ln w="9525">
                <a:noFill/>
                <a:miter lim="800000"/>
                <a:headEnd/>
                <a:tailEnd/>
              </a:ln>
              <a:effectLst/>
            </p:spPr>
            <p:txBody>
              <a:bodyPr>
                <a:spAutoFit/>
              </a:bodyPr>
              <a:lstStyle/>
              <a:p>
                <a:pPr algn="l">
                  <a:spcBef>
                    <a:spcPct val="50000"/>
                  </a:spcBef>
                </a:pPr>
                <a:r>
                  <a:rPr lang="en-US" sz="1600"/>
                  <a:t>12 V</a:t>
                </a:r>
              </a:p>
            </p:txBody>
          </p:sp>
          <p:sp>
            <p:nvSpPr>
              <p:cNvPr id="35" name="Text Box 97"/>
              <p:cNvSpPr txBox="1">
                <a:spLocks noChangeArrowheads="1"/>
              </p:cNvSpPr>
              <p:nvPr/>
            </p:nvSpPr>
            <p:spPr bwMode="auto">
              <a:xfrm>
                <a:off x="1472" y="2040"/>
                <a:ext cx="496" cy="212"/>
              </a:xfrm>
              <a:prstGeom prst="rect">
                <a:avLst/>
              </a:prstGeom>
              <a:noFill/>
              <a:ln w="9525">
                <a:noFill/>
                <a:miter lim="800000"/>
                <a:headEnd/>
                <a:tailEnd/>
              </a:ln>
              <a:effectLst/>
            </p:spPr>
            <p:txBody>
              <a:bodyPr>
                <a:spAutoFit/>
              </a:bodyPr>
              <a:lstStyle/>
              <a:p>
                <a:pPr algn="l">
                  <a:spcBef>
                    <a:spcPct val="50000"/>
                  </a:spcBef>
                </a:pPr>
                <a:r>
                  <a:rPr lang="en-US" sz="1600"/>
                  <a:t>4 </a:t>
                </a:r>
                <a:r>
                  <a:rPr lang="en-US" sz="1600">
                    <a:latin typeface="Symbol" pitchFamily="18" charset="2"/>
                  </a:rPr>
                  <a:t>W</a:t>
                </a:r>
                <a:endParaRPr lang="en-US" sz="1600"/>
              </a:p>
            </p:txBody>
          </p:sp>
          <p:sp>
            <p:nvSpPr>
              <p:cNvPr id="36" name="Text Box 98"/>
              <p:cNvSpPr txBox="1">
                <a:spLocks noChangeArrowheads="1"/>
              </p:cNvSpPr>
              <p:nvPr/>
            </p:nvSpPr>
            <p:spPr bwMode="auto">
              <a:xfrm>
                <a:off x="1376" y="2704"/>
                <a:ext cx="496" cy="212"/>
              </a:xfrm>
              <a:prstGeom prst="rect">
                <a:avLst/>
              </a:prstGeom>
              <a:noFill/>
              <a:ln w="9525">
                <a:noFill/>
                <a:miter lim="800000"/>
                <a:headEnd/>
                <a:tailEnd/>
              </a:ln>
              <a:effectLst/>
            </p:spPr>
            <p:txBody>
              <a:bodyPr>
                <a:spAutoFit/>
              </a:bodyPr>
              <a:lstStyle/>
              <a:p>
                <a:pPr algn="l">
                  <a:spcBef>
                    <a:spcPct val="50000"/>
                  </a:spcBef>
                </a:pPr>
                <a:r>
                  <a:rPr lang="en-US" sz="1600"/>
                  <a:t>2 </a:t>
                </a:r>
                <a:r>
                  <a:rPr lang="en-US" sz="1600">
                    <a:latin typeface="Symbol" pitchFamily="18" charset="2"/>
                  </a:rPr>
                  <a:t>W</a:t>
                </a:r>
                <a:endParaRPr lang="en-US" sz="1600"/>
              </a:p>
            </p:txBody>
          </p:sp>
          <p:sp>
            <p:nvSpPr>
              <p:cNvPr id="37" name="Text Box 99"/>
              <p:cNvSpPr txBox="1">
                <a:spLocks noChangeArrowheads="1"/>
              </p:cNvSpPr>
              <p:nvPr/>
            </p:nvSpPr>
            <p:spPr bwMode="auto">
              <a:xfrm>
                <a:off x="1400" y="3560"/>
                <a:ext cx="496" cy="212"/>
              </a:xfrm>
              <a:prstGeom prst="rect">
                <a:avLst/>
              </a:prstGeom>
              <a:noFill/>
              <a:ln w="9525">
                <a:noFill/>
                <a:miter lim="800000"/>
                <a:headEnd/>
                <a:tailEnd/>
              </a:ln>
              <a:effectLst/>
            </p:spPr>
            <p:txBody>
              <a:bodyPr>
                <a:spAutoFit/>
              </a:bodyPr>
              <a:lstStyle/>
              <a:p>
                <a:pPr algn="l">
                  <a:spcBef>
                    <a:spcPct val="50000"/>
                  </a:spcBef>
                </a:pPr>
                <a:r>
                  <a:rPr lang="en-US" sz="1600"/>
                  <a:t>6 </a:t>
                </a:r>
                <a:r>
                  <a:rPr lang="en-US" sz="1600">
                    <a:latin typeface="Symbol" pitchFamily="18" charset="2"/>
                  </a:rPr>
                  <a:t>W</a:t>
                </a:r>
                <a:endParaRPr lang="en-US" sz="1600"/>
              </a:p>
            </p:txBody>
          </p:sp>
          <p:sp>
            <p:nvSpPr>
              <p:cNvPr id="38" name="Text Box 100"/>
              <p:cNvSpPr txBox="1">
                <a:spLocks noChangeArrowheads="1"/>
              </p:cNvSpPr>
              <p:nvPr/>
            </p:nvSpPr>
            <p:spPr bwMode="auto">
              <a:xfrm>
                <a:off x="616" y="3664"/>
                <a:ext cx="440" cy="212"/>
              </a:xfrm>
              <a:prstGeom prst="rect">
                <a:avLst/>
              </a:prstGeom>
              <a:noFill/>
              <a:ln w="9525">
                <a:noFill/>
                <a:miter lim="800000"/>
                <a:headEnd/>
                <a:tailEnd/>
              </a:ln>
              <a:effectLst/>
            </p:spPr>
            <p:txBody>
              <a:bodyPr>
                <a:spAutoFit/>
              </a:bodyPr>
              <a:lstStyle/>
              <a:p>
                <a:pPr algn="l">
                  <a:spcBef>
                    <a:spcPct val="50000"/>
                  </a:spcBef>
                </a:pPr>
                <a:r>
                  <a:rPr lang="en-US" sz="1600"/>
                  <a:t>8 V</a:t>
                </a:r>
              </a:p>
            </p:txBody>
          </p:sp>
        </p:grpSp>
        <p:sp>
          <p:nvSpPr>
            <p:cNvPr id="73" name="Rectangle 4"/>
            <p:cNvSpPr txBox="1">
              <a:spLocks noChangeArrowheads="1"/>
            </p:cNvSpPr>
            <p:nvPr/>
          </p:nvSpPr>
          <p:spPr>
            <a:xfrm>
              <a:off x="38101" y="2558030"/>
              <a:ext cx="4735742" cy="9810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t>Calculate the current in the 2-</a:t>
              </a:r>
              <a:r>
                <a:rPr lang="en-US" sz="2400" dirty="0">
                  <a:latin typeface="Symbol" pitchFamily="18" charset="2"/>
                </a:rPr>
                <a:t>W</a:t>
              </a:r>
              <a:r>
                <a:rPr lang="en-US" sz="2400" dirty="0"/>
                <a:t> resistor and the potential difference between points  </a:t>
              </a:r>
              <a:r>
                <a:rPr lang="en-US" sz="2400" i="1" dirty="0"/>
                <a:t>P</a:t>
              </a:r>
              <a:r>
                <a:rPr lang="en-US" sz="2400" dirty="0"/>
                <a:t> and </a:t>
              </a:r>
              <a:r>
                <a:rPr lang="en-US" sz="2400" i="1" dirty="0"/>
                <a:t>Q</a:t>
              </a:r>
              <a:r>
                <a:rPr lang="en-US" sz="2400" dirty="0"/>
                <a:t>.</a:t>
              </a:r>
            </a:p>
            <a:p>
              <a:pPr>
                <a:buFontTx/>
                <a:buNone/>
              </a:pPr>
              <a:endParaRPr lang="en-US" sz="2000" dirty="0"/>
            </a:p>
          </p:txBody>
        </p:sp>
      </p:grpSp>
      <p:grpSp>
        <p:nvGrpSpPr>
          <p:cNvPr id="4" name="Group 3"/>
          <p:cNvGrpSpPr/>
          <p:nvPr/>
        </p:nvGrpSpPr>
        <p:grpSpPr>
          <a:xfrm>
            <a:off x="4412801" y="3312879"/>
            <a:ext cx="6320315" cy="3050833"/>
            <a:chOff x="4412801" y="3312879"/>
            <a:chExt cx="6320315" cy="3050833"/>
          </a:xfrm>
        </p:grpSpPr>
        <p:sp>
          <p:nvSpPr>
            <p:cNvPr id="7" name="Rectangle 2"/>
            <p:cNvSpPr txBox="1">
              <a:spLocks noChangeArrowheads="1"/>
            </p:cNvSpPr>
            <p:nvPr/>
          </p:nvSpPr>
          <p:spPr>
            <a:xfrm>
              <a:off x="4534879" y="3312879"/>
              <a:ext cx="5976814" cy="10294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t>If the lightbulbs are identical, do the following increase, decrease, or stay the same when the switch is closed?</a:t>
              </a:r>
            </a:p>
            <a:p>
              <a:pPr>
                <a:buFontTx/>
                <a:buNone/>
              </a:pPr>
              <a:endParaRPr lang="en-US" sz="1800" dirty="0"/>
            </a:p>
            <a:p>
              <a:pPr>
                <a:buFontTx/>
                <a:buNone/>
              </a:pPr>
              <a:endParaRPr lang="en-US" sz="1800" dirty="0"/>
            </a:p>
            <a:p>
              <a:pPr>
                <a:buFontTx/>
                <a:buNone/>
              </a:pPr>
              <a:endParaRPr lang="en-US" sz="1800" dirty="0"/>
            </a:p>
            <a:p>
              <a:pPr>
                <a:buFontTx/>
                <a:buNone/>
              </a:pPr>
              <a:endParaRPr lang="en-US" sz="1800" dirty="0"/>
            </a:p>
            <a:p>
              <a:pPr>
                <a:buFontTx/>
                <a:buNone/>
              </a:pPr>
              <a:endParaRPr lang="en-US" sz="1800" dirty="0"/>
            </a:p>
            <a:p>
              <a:pPr>
                <a:buFontTx/>
                <a:buNone/>
              </a:pPr>
              <a:endParaRPr lang="en-US" sz="1800" dirty="0"/>
            </a:p>
          </p:txBody>
        </p:sp>
        <p:grpSp>
          <p:nvGrpSpPr>
            <p:cNvPr id="74" name="Group 5"/>
            <p:cNvGrpSpPr>
              <a:grpSpLocks/>
            </p:cNvGrpSpPr>
            <p:nvPr/>
          </p:nvGrpSpPr>
          <p:grpSpPr bwMode="auto">
            <a:xfrm>
              <a:off x="4412801" y="4409747"/>
              <a:ext cx="2459038" cy="1771650"/>
              <a:chOff x="3098" y="2730"/>
              <a:chExt cx="1549" cy="1116"/>
            </a:xfrm>
          </p:grpSpPr>
          <p:grpSp>
            <p:nvGrpSpPr>
              <p:cNvPr id="75" name="Group 6"/>
              <p:cNvGrpSpPr>
                <a:grpSpLocks/>
              </p:cNvGrpSpPr>
              <p:nvPr/>
            </p:nvGrpSpPr>
            <p:grpSpPr bwMode="auto">
              <a:xfrm>
                <a:off x="3098" y="2936"/>
                <a:ext cx="1549" cy="910"/>
                <a:chOff x="3032" y="2312"/>
                <a:chExt cx="1549" cy="910"/>
              </a:xfrm>
            </p:grpSpPr>
            <p:grpSp>
              <p:nvGrpSpPr>
                <p:cNvPr id="79" name="Group 7"/>
                <p:cNvGrpSpPr>
                  <a:grpSpLocks/>
                </p:cNvGrpSpPr>
                <p:nvPr/>
              </p:nvGrpSpPr>
              <p:grpSpPr bwMode="auto">
                <a:xfrm>
                  <a:off x="3165" y="2312"/>
                  <a:ext cx="256" cy="264"/>
                  <a:chOff x="3168" y="2308"/>
                  <a:chExt cx="256" cy="264"/>
                </a:xfrm>
              </p:grpSpPr>
              <p:sp>
                <p:nvSpPr>
                  <p:cNvPr id="104" name="Freeform 8"/>
                  <p:cNvSpPr>
                    <a:spLocks/>
                  </p:cNvSpPr>
                  <p:nvPr/>
                </p:nvSpPr>
                <p:spPr bwMode="auto">
                  <a:xfrm>
                    <a:off x="3204" y="2344"/>
                    <a:ext cx="156" cy="135"/>
                  </a:xfrm>
                  <a:custGeom>
                    <a:avLst/>
                    <a:gdLst/>
                    <a:ahLst/>
                    <a:cxnLst>
                      <a:cxn ang="0">
                        <a:pos x="0" y="216"/>
                      </a:cxn>
                      <a:cxn ang="0">
                        <a:pos x="100" y="208"/>
                      </a:cxn>
                      <a:cxn ang="0">
                        <a:pos x="136" y="184"/>
                      </a:cxn>
                      <a:cxn ang="0">
                        <a:pos x="148" y="176"/>
                      </a:cxn>
                      <a:cxn ang="0">
                        <a:pos x="196" y="72"/>
                      </a:cxn>
                      <a:cxn ang="0">
                        <a:pos x="176" y="28"/>
                      </a:cxn>
                      <a:cxn ang="0">
                        <a:pos x="152" y="20"/>
                      </a:cxn>
                      <a:cxn ang="0">
                        <a:pos x="140" y="16"/>
                      </a:cxn>
                      <a:cxn ang="0">
                        <a:pos x="80" y="52"/>
                      </a:cxn>
                      <a:cxn ang="0">
                        <a:pos x="132" y="164"/>
                      </a:cxn>
                      <a:cxn ang="0">
                        <a:pos x="180" y="184"/>
                      </a:cxn>
                      <a:cxn ang="0">
                        <a:pos x="212" y="192"/>
                      </a:cxn>
                      <a:cxn ang="0">
                        <a:pos x="288" y="188"/>
                      </a:cxn>
                      <a:cxn ang="0">
                        <a:pos x="328" y="176"/>
                      </a:cxn>
                      <a:cxn ang="0">
                        <a:pos x="372" y="136"/>
                      </a:cxn>
                      <a:cxn ang="0">
                        <a:pos x="392" y="76"/>
                      </a:cxn>
                      <a:cxn ang="0">
                        <a:pos x="368" y="12"/>
                      </a:cxn>
                      <a:cxn ang="0">
                        <a:pos x="252" y="80"/>
                      </a:cxn>
                      <a:cxn ang="0">
                        <a:pos x="276" y="164"/>
                      </a:cxn>
                      <a:cxn ang="0">
                        <a:pos x="424" y="196"/>
                      </a:cxn>
                      <a:cxn ang="0">
                        <a:pos x="608" y="84"/>
                      </a:cxn>
                      <a:cxn ang="0">
                        <a:pos x="624" y="44"/>
                      </a:cxn>
                      <a:cxn ang="0">
                        <a:pos x="596" y="0"/>
                      </a:cxn>
                      <a:cxn ang="0">
                        <a:pos x="492" y="28"/>
                      </a:cxn>
                      <a:cxn ang="0">
                        <a:pos x="476" y="56"/>
                      </a:cxn>
                      <a:cxn ang="0">
                        <a:pos x="468" y="80"/>
                      </a:cxn>
                      <a:cxn ang="0">
                        <a:pos x="476" y="128"/>
                      </a:cxn>
                      <a:cxn ang="0">
                        <a:pos x="600" y="184"/>
                      </a:cxn>
                      <a:cxn ang="0">
                        <a:pos x="652" y="200"/>
                      </a:cxn>
                    </a:cxnLst>
                    <a:rect l="0" t="0" r="r" b="b"/>
                    <a:pathLst>
                      <a:path w="652" h="219">
                        <a:moveTo>
                          <a:pt x="0" y="216"/>
                        </a:moveTo>
                        <a:cubicBezTo>
                          <a:pt x="33" y="214"/>
                          <a:pt x="69" y="219"/>
                          <a:pt x="100" y="208"/>
                        </a:cubicBezTo>
                        <a:cubicBezTo>
                          <a:pt x="100" y="208"/>
                          <a:pt x="130" y="188"/>
                          <a:pt x="136" y="184"/>
                        </a:cubicBezTo>
                        <a:cubicBezTo>
                          <a:pt x="140" y="181"/>
                          <a:pt x="148" y="176"/>
                          <a:pt x="148" y="176"/>
                        </a:cubicBezTo>
                        <a:cubicBezTo>
                          <a:pt x="173" y="138"/>
                          <a:pt x="188" y="117"/>
                          <a:pt x="196" y="72"/>
                        </a:cubicBezTo>
                        <a:cubicBezTo>
                          <a:pt x="192" y="58"/>
                          <a:pt x="190" y="37"/>
                          <a:pt x="176" y="28"/>
                        </a:cubicBezTo>
                        <a:cubicBezTo>
                          <a:pt x="169" y="23"/>
                          <a:pt x="160" y="23"/>
                          <a:pt x="152" y="20"/>
                        </a:cubicBezTo>
                        <a:cubicBezTo>
                          <a:pt x="148" y="19"/>
                          <a:pt x="140" y="16"/>
                          <a:pt x="140" y="16"/>
                        </a:cubicBezTo>
                        <a:cubicBezTo>
                          <a:pt x="105" y="20"/>
                          <a:pt x="91" y="19"/>
                          <a:pt x="80" y="52"/>
                        </a:cubicBezTo>
                        <a:cubicBezTo>
                          <a:pt x="84" y="103"/>
                          <a:pt x="89" y="135"/>
                          <a:pt x="132" y="164"/>
                        </a:cubicBezTo>
                        <a:cubicBezTo>
                          <a:pt x="145" y="173"/>
                          <a:pt x="166" y="179"/>
                          <a:pt x="180" y="184"/>
                        </a:cubicBezTo>
                        <a:cubicBezTo>
                          <a:pt x="190" y="187"/>
                          <a:pt x="212" y="192"/>
                          <a:pt x="212" y="192"/>
                        </a:cubicBezTo>
                        <a:cubicBezTo>
                          <a:pt x="237" y="191"/>
                          <a:pt x="263" y="190"/>
                          <a:pt x="288" y="188"/>
                        </a:cubicBezTo>
                        <a:cubicBezTo>
                          <a:pt x="302" y="187"/>
                          <a:pt x="328" y="176"/>
                          <a:pt x="328" y="176"/>
                        </a:cubicBezTo>
                        <a:cubicBezTo>
                          <a:pt x="336" y="164"/>
                          <a:pt x="360" y="144"/>
                          <a:pt x="372" y="136"/>
                        </a:cubicBezTo>
                        <a:cubicBezTo>
                          <a:pt x="379" y="115"/>
                          <a:pt x="387" y="98"/>
                          <a:pt x="392" y="76"/>
                        </a:cubicBezTo>
                        <a:cubicBezTo>
                          <a:pt x="389" y="39"/>
                          <a:pt x="395" y="30"/>
                          <a:pt x="368" y="12"/>
                        </a:cubicBezTo>
                        <a:cubicBezTo>
                          <a:pt x="322" y="18"/>
                          <a:pt x="269" y="30"/>
                          <a:pt x="252" y="80"/>
                        </a:cubicBezTo>
                        <a:cubicBezTo>
                          <a:pt x="254" y="104"/>
                          <a:pt x="254" y="145"/>
                          <a:pt x="276" y="164"/>
                        </a:cubicBezTo>
                        <a:cubicBezTo>
                          <a:pt x="311" y="194"/>
                          <a:pt x="383" y="193"/>
                          <a:pt x="424" y="196"/>
                        </a:cubicBezTo>
                        <a:cubicBezTo>
                          <a:pt x="500" y="186"/>
                          <a:pt x="565" y="149"/>
                          <a:pt x="608" y="84"/>
                        </a:cubicBezTo>
                        <a:cubicBezTo>
                          <a:pt x="612" y="68"/>
                          <a:pt x="615" y="58"/>
                          <a:pt x="624" y="44"/>
                        </a:cubicBezTo>
                        <a:cubicBezTo>
                          <a:pt x="620" y="18"/>
                          <a:pt x="621" y="8"/>
                          <a:pt x="596" y="0"/>
                        </a:cubicBezTo>
                        <a:cubicBezTo>
                          <a:pt x="549" y="4"/>
                          <a:pt x="531" y="9"/>
                          <a:pt x="492" y="28"/>
                        </a:cubicBezTo>
                        <a:cubicBezTo>
                          <a:pt x="485" y="39"/>
                          <a:pt x="481" y="43"/>
                          <a:pt x="476" y="56"/>
                        </a:cubicBezTo>
                        <a:cubicBezTo>
                          <a:pt x="473" y="64"/>
                          <a:pt x="468" y="80"/>
                          <a:pt x="468" y="80"/>
                        </a:cubicBezTo>
                        <a:cubicBezTo>
                          <a:pt x="469" y="87"/>
                          <a:pt x="469" y="116"/>
                          <a:pt x="476" y="128"/>
                        </a:cubicBezTo>
                        <a:cubicBezTo>
                          <a:pt x="503" y="177"/>
                          <a:pt x="550" y="178"/>
                          <a:pt x="600" y="184"/>
                        </a:cubicBezTo>
                        <a:cubicBezTo>
                          <a:pt x="617" y="190"/>
                          <a:pt x="636" y="192"/>
                          <a:pt x="652" y="200"/>
                        </a:cubicBezTo>
                      </a:path>
                    </a:pathLst>
                  </a:custGeom>
                  <a:noFill/>
                  <a:ln w="9525">
                    <a:solidFill>
                      <a:schemeClr val="tx1"/>
                    </a:solidFill>
                    <a:round/>
                    <a:headEnd/>
                    <a:tailEnd/>
                  </a:ln>
                  <a:effectLst/>
                </p:spPr>
                <p:txBody>
                  <a:bodyPr/>
                  <a:lstStyle/>
                  <a:p>
                    <a:endParaRPr lang="en-US"/>
                  </a:p>
                </p:txBody>
              </p:sp>
              <p:sp>
                <p:nvSpPr>
                  <p:cNvPr id="105" name="Line 9"/>
                  <p:cNvSpPr>
                    <a:spLocks noChangeShapeType="1"/>
                  </p:cNvSpPr>
                  <p:nvPr/>
                </p:nvSpPr>
                <p:spPr bwMode="auto">
                  <a:xfrm flipH="1">
                    <a:off x="3208" y="2476"/>
                    <a:ext cx="4" cy="96"/>
                  </a:xfrm>
                  <a:prstGeom prst="line">
                    <a:avLst/>
                  </a:prstGeom>
                  <a:noFill/>
                  <a:ln w="9525">
                    <a:solidFill>
                      <a:schemeClr val="tx1"/>
                    </a:solidFill>
                    <a:round/>
                    <a:headEnd/>
                    <a:tailEnd/>
                  </a:ln>
                  <a:effectLst/>
                </p:spPr>
                <p:txBody>
                  <a:bodyPr/>
                  <a:lstStyle/>
                  <a:p>
                    <a:endParaRPr lang="en-US"/>
                  </a:p>
                </p:txBody>
              </p:sp>
              <p:sp>
                <p:nvSpPr>
                  <p:cNvPr id="106" name="Line 10"/>
                  <p:cNvSpPr>
                    <a:spLocks noChangeShapeType="1"/>
                  </p:cNvSpPr>
                  <p:nvPr/>
                </p:nvSpPr>
                <p:spPr bwMode="auto">
                  <a:xfrm flipH="1">
                    <a:off x="3352" y="2472"/>
                    <a:ext cx="4" cy="96"/>
                  </a:xfrm>
                  <a:prstGeom prst="line">
                    <a:avLst/>
                  </a:prstGeom>
                  <a:noFill/>
                  <a:ln w="9525">
                    <a:solidFill>
                      <a:schemeClr val="tx1"/>
                    </a:solidFill>
                    <a:round/>
                    <a:headEnd/>
                    <a:tailEnd/>
                  </a:ln>
                  <a:effectLst/>
                </p:spPr>
                <p:txBody>
                  <a:bodyPr/>
                  <a:lstStyle/>
                  <a:p>
                    <a:endParaRPr lang="en-US"/>
                  </a:p>
                </p:txBody>
              </p:sp>
              <p:sp>
                <p:nvSpPr>
                  <p:cNvPr id="107" name="Oval 11"/>
                  <p:cNvSpPr>
                    <a:spLocks noChangeArrowheads="1"/>
                  </p:cNvSpPr>
                  <p:nvPr/>
                </p:nvSpPr>
                <p:spPr bwMode="auto">
                  <a:xfrm>
                    <a:off x="3168" y="2308"/>
                    <a:ext cx="256" cy="228"/>
                  </a:xfrm>
                  <a:prstGeom prst="ellipse">
                    <a:avLst/>
                  </a:prstGeom>
                  <a:noFill/>
                  <a:ln w="9525">
                    <a:solidFill>
                      <a:schemeClr val="tx1"/>
                    </a:solidFill>
                    <a:round/>
                    <a:headEnd/>
                    <a:tailEnd/>
                  </a:ln>
                  <a:effectLst/>
                </p:spPr>
                <p:txBody>
                  <a:bodyPr wrap="none" anchor="ctr"/>
                  <a:lstStyle/>
                  <a:p>
                    <a:endParaRPr lang="en-US"/>
                  </a:p>
                </p:txBody>
              </p:sp>
            </p:grpSp>
            <p:grpSp>
              <p:nvGrpSpPr>
                <p:cNvPr id="80" name="Group 12"/>
                <p:cNvGrpSpPr>
                  <a:grpSpLocks/>
                </p:cNvGrpSpPr>
                <p:nvPr/>
              </p:nvGrpSpPr>
              <p:grpSpPr bwMode="auto">
                <a:xfrm>
                  <a:off x="3621" y="2312"/>
                  <a:ext cx="256" cy="264"/>
                  <a:chOff x="3168" y="2308"/>
                  <a:chExt cx="256" cy="264"/>
                </a:xfrm>
              </p:grpSpPr>
              <p:sp>
                <p:nvSpPr>
                  <p:cNvPr id="100" name="Freeform 13"/>
                  <p:cNvSpPr>
                    <a:spLocks/>
                  </p:cNvSpPr>
                  <p:nvPr/>
                </p:nvSpPr>
                <p:spPr bwMode="auto">
                  <a:xfrm>
                    <a:off x="3204" y="2344"/>
                    <a:ext cx="156" cy="135"/>
                  </a:xfrm>
                  <a:custGeom>
                    <a:avLst/>
                    <a:gdLst/>
                    <a:ahLst/>
                    <a:cxnLst>
                      <a:cxn ang="0">
                        <a:pos x="0" y="216"/>
                      </a:cxn>
                      <a:cxn ang="0">
                        <a:pos x="100" y="208"/>
                      </a:cxn>
                      <a:cxn ang="0">
                        <a:pos x="136" y="184"/>
                      </a:cxn>
                      <a:cxn ang="0">
                        <a:pos x="148" y="176"/>
                      </a:cxn>
                      <a:cxn ang="0">
                        <a:pos x="196" y="72"/>
                      </a:cxn>
                      <a:cxn ang="0">
                        <a:pos x="176" y="28"/>
                      </a:cxn>
                      <a:cxn ang="0">
                        <a:pos x="152" y="20"/>
                      </a:cxn>
                      <a:cxn ang="0">
                        <a:pos x="140" y="16"/>
                      </a:cxn>
                      <a:cxn ang="0">
                        <a:pos x="80" y="52"/>
                      </a:cxn>
                      <a:cxn ang="0">
                        <a:pos x="132" y="164"/>
                      </a:cxn>
                      <a:cxn ang="0">
                        <a:pos x="180" y="184"/>
                      </a:cxn>
                      <a:cxn ang="0">
                        <a:pos x="212" y="192"/>
                      </a:cxn>
                      <a:cxn ang="0">
                        <a:pos x="288" y="188"/>
                      </a:cxn>
                      <a:cxn ang="0">
                        <a:pos x="328" y="176"/>
                      </a:cxn>
                      <a:cxn ang="0">
                        <a:pos x="372" y="136"/>
                      </a:cxn>
                      <a:cxn ang="0">
                        <a:pos x="392" y="76"/>
                      </a:cxn>
                      <a:cxn ang="0">
                        <a:pos x="368" y="12"/>
                      </a:cxn>
                      <a:cxn ang="0">
                        <a:pos x="252" y="80"/>
                      </a:cxn>
                      <a:cxn ang="0">
                        <a:pos x="276" y="164"/>
                      </a:cxn>
                      <a:cxn ang="0">
                        <a:pos x="424" y="196"/>
                      </a:cxn>
                      <a:cxn ang="0">
                        <a:pos x="608" y="84"/>
                      </a:cxn>
                      <a:cxn ang="0">
                        <a:pos x="624" y="44"/>
                      </a:cxn>
                      <a:cxn ang="0">
                        <a:pos x="596" y="0"/>
                      </a:cxn>
                      <a:cxn ang="0">
                        <a:pos x="492" y="28"/>
                      </a:cxn>
                      <a:cxn ang="0">
                        <a:pos x="476" y="56"/>
                      </a:cxn>
                      <a:cxn ang="0">
                        <a:pos x="468" y="80"/>
                      </a:cxn>
                      <a:cxn ang="0">
                        <a:pos x="476" y="128"/>
                      </a:cxn>
                      <a:cxn ang="0">
                        <a:pos x="600" y="184"/>
                      </a:cxn>
                      <a:cxn ang="0">
                        <a:pos x="652" y="200"/>
                      </a:cxn>
                    </a:cxnLst>
                    <a:rect l="0" t="0" r="r" b="b"/>
                    <a:pathLst>
                      <a:path w="652" h="219">
                        <a:moveTo>
                          <a:pt x="0" y="216"/>
                        </a:moveTo>
                        <a:cubicBezTo>
                          <a:pt x="33" y="214"/>
                          <a:pt x="69" y="219"/>
                          <a:pt x="100" y="208"/>
                        </a:cubicBezTo>
                        <a:cubicBezTo>
                          <a:pt x="100" y="208"/>
                          <a:pt x="130" y="188"/>
                          <a:pt x="136" y="184"/>
                        </a:cubicBezTo>
                        <a:cubicBezTo>
                          <a:pt x="140" y="181"/>
                          <a:pt x="148" y="176"/>
                          <a:pt x="148" y="176"/>
                        </a:cubicBezTo>
                        <a:cubicBezTo>
                          <a:pt x="173" y="138"/>
                          <a:pt x="188" y="117"/>
                          <a:pt x="196" y="72"/>
                        </a:cubicBezTo>
                        <a:cubicBezTo>
                          <a:pt x="192" y="58"/>
                          <a:pt x="190" y="37"/>
                          <a:pt x="176" y="28"/>
                        </a:cubicBezTo>
                        <a:cubicBezTo>
                          <a:pt x="169" y="23"/>
                          <a:pt x="160" y="23"/>
                          <a:pt x="152" y="20"/>
                        </a:cubicBezTo>
                        <a:cubicBezTo>
                          <a:pt x="148" y="19"/>
                          <a:pt x="140" y="16"/>
                          <a:pt x="140" y="16"/>
                        </a:cubicBezTo>
                        <a:cubicBezTo>
                          <a:pt x="105" y="20"/>
                          <a:pt x="91" y="19"/>
                          <a:pt x="80" y="52"/>
                        </a:cubicBezTo>
                        <a:cubicBezTo>
                          <a:pt x="84" y="103"/>
                          <a:pt x="89" y="135"/>
                          <a:pt x="132" y="164"/>
                        </a:cubicBezTo>
                        <a:cubicBezTo>
                          <a:pt x="145" y="173"/>
                          <a:pt x="166" y="179"/>
                          <a:pt x="180" y="184"/>
                        </a:cubicBezTo>
                        <a:cubicBezTo>
                          <a:pt x="190" y="187"/>
                          <a:pt x="212" y="192"/>
                          <a:pt x="212" y="192"/>
                        </a:cubicBezTo>
                        <a:cubicBezTo>
                          <a:pt x="237" y="191"/>
                          <a:pt x="263" y="190"/>
                          <a:pt x="288" y="188"/>
                        </a:cubicBezTo>
                        <a:cubicBezTo>
                          <a:pt x="302" y="187"/>
                          <a:pt x="328" y="176"/>
                          <a:pt x="328" y="176"/>
                        </a:cubicBezTo>
                        <a:cubicBezTo>
                          <a:pt x="336" y="164"/>
                          <a:pt x="360" y="144"/>
                          <a:pt x="372" y="136"/>
                        </a:cubicBezTo>
                        <a:cubicBezTo>
                          <a:pt x="379" y="115"/>
                          <a:pt x="387" y="98"/>
                          <a:pt x="392" y="76"/>
                        </a:cubicBezTo>
                        <a:cubicBezTo>
                          <a:pt x="389" y="39"/>
                          <a:pt x="395" y="30"/>
                          <a:pt x="368" y="12"/>
                        </a:cubicBezTo>
                        <a:cubicBezTo>
                          <a:pt x="322" y="18"/>
                          <a:pt x="269" y="30"/>
                          <a:pt x="252" y="80"/>
                        </a:cubicBezTo>
                        <a:cubicBezTo>
                          <a:pt x="254" y="104"/>
                          <a:pt x="254" y="145"/>
                          <a:pt x="276" y="164"/>
                        </a:cubicBezTo>
                        <a:cubicBezTo>
                          <a:pt x="311" y="194"/>
                          <a:pt x="383" y="193"/>
                          <a:pt x="424" y="196"/>
                        </a:cubicBezTo>
                        <a:cubicBezTo>
                          <a:pt x="500" y="186"/>
                          <a:pt x="565" y="149"/>
                          <a:pt x="608" y="84"/>
                        </a:cubicBezTo>
                        <a:cubicBezTo>
                          <a:pt x="612" y="68"/>
                          <a:pt x="615" y="58"/>
                          <a:pt x="624" y="44"/>
                        </a:cubicBezTo>
                        <a:cubicBezTo>
                          <a:pt x="620" y="18"/>
                          <a:pt x="621" y="8"/>
                          <a:pt x="596" y="0"/>
                        </a:cubicBezTo>
                        <a:cubicBezTo>
                          <a:pt x="549" y="4"/>
                          <a:pt x="531" y="9"/>
                          <a:pt x="492" y="28"/>
                        </a:cubicBezTo>
                        <a:cubicBezTo>
                          <a:pt x="485" y="39"/>
                          <a:pt x="481" y="43"/>
                          <a:pt x="476" y="56"/>
                        </a:cubicBezTo>
                        <a:cubicBezTo>
                          <a:pt x="473" y="64"/>
                          <a:pt x="468" y="80"/>
                          <a:pt x="468" y="80"/>
                        </a:cubicBezTo>
                        <a:cubicBezTo>
                          <a:pt x="469" y="87"/>
                          <a:pt x="469" y="116"/>
                          <a:pt x="476" y="128"/>
                        </a:cubicBezTo>
                        <a:cubicBezTo>
                          <a:pt x="503" y="177"/>
                          <a:pt x="550" y="178"/>
                          <a:pt x="600" y="184"/>
                        </a:cubicBezTo>
                        <a:cubicBezTo>
                          <a:pt x="617" y="190"/>
                          <a:pt x="636" y="192"/>
                          <a:pt x="652" y="200"/>
                        </a:cubicBezTo>
                      </a:path>
                    </a:pathLst>
                  </a:custGeom>
                  <a:noFill/>
                  <a:ln w="9525">
                    <a:solidFill>
                      <a:schemeClr val="tx1"/>
                    </a:solidFill>
                    <a:round/>
                    <a:headEnd/>
                    <a:tailEnd/>
                  </a:ln>
                  <a:effectLst/>
                </p:spPr>
                <p:txBody>
                  <a:bodyPr/>
                  <a:lstStyle/>
                  <a:p>
                    <a:endParaRPr lang="en-US"/>
                  </a:p>
                </p:txBody>
              </p:sp>
              <p:sp>
                <p:nvSpPr>
                  <p:cNvPr id="101" name="Line 14"/>
                  <p:cNvSpPr>
                    <a:spLocks noChangeShapeType="1"/>
                  </p:cNvSpPr>
                  <p:nvPr/>
                </p:nvSpPr>
                <p:spPr bwMode="auto">
                  <a:xfrm flipH="1">
                    <a:off x="3208" y="2476"/>
                    <a:ext cx="4" cy="96"/>
                  </a:xfrm>
                  <a:prstGeom prst="line">
                    <a:avLst/>
                  </a:prstGeom>
                  <a:noFill/>
                  <a:ln w="9525">
                    <a:solidFill>
                      <a:schemeClr val="tx1"/>
                    </a:solidFill>
                    <a:round/>
                    <a:headEnd/>
                    <a:tailEnd/>
                  </a:ln>
                  <a:effectLst/>
                </p:spPr>
                <p:txBody>
                  <a:bodyPr/>
                  <a:lstStyle/>
                  <a:p>
                    <a:endParaRPr lang="en-US"/>
                  </a:p>
                </p:txBody>
              </p:sp>
              <p:sp>
                <p:nvSpPr>
                  <p:cNvPr id="102" name="Line 15"/>
                  <p:cNvSpPr>
                    <a:spLocks noChangeShapeType="1"/>
                  </p:cNvSpPr>
                  <p:nvPr/>
                </p:nvSpPr>
                <p:spPr bwMode="auto">
                  <a:xfrm flipH="1">
                    <a:off x="3352" y="2472"/>
                    <a:ext cx="4" cy="96"/>
                  </a:xfrm>
                  <a:prstGeom prst="line">
                    <a:avLst/>
                  </a:prstGeom>
                  <a:noFill/>
                  <a:ln w="9525">
                    <a:solidFill>
                      <a:schemeClr val="tx1"/>
                    </a:solidFill>
                    <a:round/>
                    <a:headEnd/>
                    <a:tailEnd/>
                  </a:ln>
                  <a:effectLst/>
                </p:spPr>
                <p:txBody>
                  <a:bodyPr/>
                  <a:lstStyle/>
                  <a:p>
                    <a:endParaRPr lang="en-US"/>
                  </a:p>
                </p:txBody>
              </p:sp>
              <p:sp>
                <p:nvSpPr>
                  <p:cNvPr id="103" name="Oval 16"/>
                  <p:cNvSpPr>
                    <a:spLocks noChangeArrowheads="1"/>
                  </p:cNvSpPr>
                  <p:nvPr/>
                </p:nvSpPr>
                <p:spPr bwMode="auto">
                  <a:xfrm>
                    <a:off x="3168" y="2308"/>
                    <a:ext cx="256" cy="228"/>
                  </a:xfrm>
                  <a:prstGeom prst="ellipse">
                    <a:avLst/>
                  </a:prstGeom>
                  <a:noFill/>
                  <a:ln w="9525">
                    <a:solidFill>
                      <a:schemeClr val="tx1"/>
                    </a:solidFill>
                    <a:round/>
                    <a:headEnd/>
                    <a:tailEnd/>
                  </a:ln>
                  <a:effectLst/>
                </p:spPr>
                <p:txBody>
                  <a:bodyPr wrap="none" anchor="ctr"/>
                  <a:lstStyle/>
                  <a:p>
                    <a:endParaRPr lang="en-US"/>
                  </a:p>
                </p:txBody>
              </p:sp>
            </p:grpSp>
            <p:grpSp>
              <p:nvGrpSpPr>
                <p:cNvPr id="81" name="Group 17"/>
                <p:cNvGrpSpPr>
                  <a:grpSpLocks/>
                </p:cNvGrpSpPr>
                <p:nvPr/>
              </p:nvGrpSpPr>
              <p:grpSpPr bwMode="auto">
                <a:xfrm>
                  <a:off x="4197" y="2312"/>
                  <a:ext cx="256" cy="264"/>
                  <a:chOff x="3168" y="2308"/>
                  <a:chExt cx="256" cy="264"/>
                </a:xfrm>
              </p:grpSpPr>
              <p:sp>
                <p:nvSpPr>
                  <p:cNvPr id="96" name="Freeform 18"/>
                  <p:cNvSpPr>
                    <a:spLocks/>
                  </p:cNvSpPr>
                  <p:nvPr/>
                </p:nvSpPr>
                <p:spPr bwMode="auto">
                  <a:xfrm>
                    <a:off x="3204" y="2344"/>
                    <a:ext cx="156" cy="135"/>
                  </a:xfrm>
                  <a:custGeom>
                    <a:avLst/>
                    <a:gdLst/>
                    <a:ahLst/>
                    <a:cxnLst>
                      <a:cxn ang="0">
                        <a:pos x="0" y="216"/>
                      </a:cxn>
                      <a:cxn ang="0">
                        <a:pos x="100" y="208"/>
                      </a:cxn>
                      <a:cxn ang="0">
                        <a:pos x="136" y="184"/>
                      </a:cxn>
                      <a:cxn ang="0">
                        <a:pos x="148" y="176"/>
                      </a:cxn>
                      <a:cxn ang="0">
                        <a:pos x="196" y="72"/>
                      </a:cxn>
                      <a:cxn ang="0">
                        <a:pos x="176" y="28"/>
                      </a:cxn>
                      <a:cxn ang="0">
                        <a:pos x="152" y="20"/>
                      </a:cxn>
                      <a:cxn ang="0">
                        <a:pos x="140" y="16"/>
                      </a:cxn>
                      <a:cxn ang="0">
                        <a:pos x="80" y="52"/>
                      </a:cxn>
                      <a:cxn ang="0">
                        <a:pos x="132" y="164"/>
                      </a:cxn>
                      <a:cxn ang="0">
                        <a:pos x="180" y="184"/>
                      </a:cxn>
                      <a:cxn ang="0">
                        <a:pos x="212" y="192"/>
                      </a:cxn>
                      <a:cxn ang="0">
                        <a:pos x="288" y="188"/>
                      </a:cxn>
                      <a:cxn ang="0">
                        <a:pos x="328" y="176"/>
                      </a:cxn>
                      <a:cxn ang="0">
                        <a:pos x="372" y="136"/>
                      </a:cxn>
                      <a:cxn ang="0">
                        <a:pos x="392" y="76"/>
                      </a:cxn>
                      <a:cxn ang="0">
                        <a:pos x="368" y="12"/>
                      </a:cxn>
                      <a:cxn ang="0">
                        <a:pos x="252" y="80"/>
                      </a:cxn>
                      <a:cxn ang="0">
                        <a:pos x="276" y="164"/>
                      </a:cxn>
                      <a:cxn ang="0">
                        <a:pos x="424" y="196"/>
                      </a:cxn>
                      <a:cxn ang="0">
                        <a:pos x="608" y="84"/>
                      </a:cxn>
                      <a:cxn ang="0">
                        <a:pos x="624" y="44"/>
                      </a:cxn>
                      <a:cxn ang="0">
                        <a:pos x="596" y="0"/>
                      </a:cxn>
                      <a:cxn ang="0">
                        <a:pos x="492" y="28"/>
                      </a:cxn>
                      <a:cxn ang="0">
                        <a:pos x="476" y="56"/>
                      </a:cxn>
                      <a:cxn ang="0">
                        <a:pos x="468" y="80"/>
                      </a:cxn>
                      <a:cxn ang="0">
                        <a:pos x="476" y="128"/>
                      </a:cxn>
                      <a:cxn ang="0">
                        <a:pos x="600" y="184"/>
                      </a:cxn>
                      <a:cxn ang="0">
                        <a:pos x="652" y="200"/>
                      </a:cxn>
                    </a:cxnLst>
                    <a:rect l="0" t="0" r="r" b="b"/>
                    <a:pathLst>
                      <a:path w="652" h="219">
                        <a:moveTo>
                          <a:pt x="0" y="216"/>
                        </a:moveTo>
                        <a:cubicBezTo>
                          <a:pt x="33" y="214"/>
                          <a:pt x="69" y="219"/>
                          <a:pt x="100" y="208"/>
                        </a:cubicBezTo>
                        <a:cubicBezTo>
                          <a:pt x="100" y="208"/>
                          <a:pt x="130" y="188"/>
                          <a:pt x="136" y="184"/>
                        </a:cubicBezTo>
                        <a:cubicBezTo>
                          <a:pt x="140" y="181"/>
                          <a:pt x="148" y="176"/>
                          <a:pt x="148" y="176"/>
                        </a:cubicBezTo>
                        <a:cubicBezTo>
                          <a:pt x="173" y="138"/>
                          <a:pt x="188" y="117"/>
                          <a:pt x="196" y="72"/>
                        </a:cubicBezTo>
                        <a:cubicBezTo>
                          <a:pt x="192" y="58"/>
                          <a:pt x="190" y="37"/>
                          <a:pt x="176" y="28"/>
                        </a:cubicBezTo>
                        <a:cubicBezTo>
                          <a:pt x="169" y="23"/>
                          <a:pt x="160" y="23"/>
                          <a:pt x="152" y="20"/>
                        </a:cubicBezTo>
                        <a:cubicBezTo>
                          <a:pt x="148" y="19"/>
                          <a:pt x="140" y="16"/>
                          <a:pt x="140" y="16"/>
                        </a:cubicBezTo>
                        <a:cubicBezTo>
                          <a:pt x="105" y="20"/>
                          <a:pt x="91" y="19"/>
                          <a:pt x="80" y="52"/>
                        </a:cubicBezTo>
                        <a:cubicBezTo>
                          <a:pt x="84" y="103"/>
                          <a:pt x="89" y="135"/>
                          <a:pt x="132" y="164"/>
                        </a:cubicBezTo>
                        <a:cubicBezTo>
                          <a:pt x="145" y="173"/>
                          <a:pt x="166" y="179"/>
                          <a:pt x="180" y="184"/>
                        </a:cubicBezTo>
                        <a:cubicBezTo>
                          <a:pt x="190" y="187"/>
                          <a:pt x="212" y="192"/>
                          <a:pt x="212" y="192"/>
                        </a:cubicBezTo>
                        <a:cubicBezTo>
                          <a:pt x="237" y="191"/>
                          <a:pt x="263" y="190"/>
                          <a:pt x="288" y="188"/>
                        </a:cubicBezTo>
                        <a:cubicBezTo>
                          <a:pt x="302" y="187"/>
                          <a:pt x="328" y="176"/>
                          <a:pt x="328" y="176"/>
                        </a:cubicBezTo>
                        <a:cubicBezTo>
                          <a:pt x="336" y="164"/>
                          <a:pt x="360" y="144"/>
                          <a:pt x="372" y="136"/>
                        </a:cubicBezTo>
                        <a:cubicBezTo>
                          <a:pt x="379" y="115"/>
                          <a:pt x="387" y="98"/>
                          <a:pt x="392" y="76"/>
                        </a:cubicBezTo>
                        <a:cubicBezTo>
                          <a:pt x="389" y="39"/>
                          <a:pt x="395" y="30"/>
                          <a:pt x="368" y="12"/>
                        </a:cubicBezTo>
                        <a:cubicBezTo>
                          <a:pt x="322" y="18"/>
                          <a:pt x="269" y="30"/>
                          <a:pt x="252" y="80"/>
                        </a:cubicBezTo>
                        <a:cubicBezTo>
                          <a:pt x="254" y="104"/>
                          <a:pt x="254" y="145"/>
                          <a:pt x="276" y="164"/>
                        </a:cubicBezTo>
                        <a:cubicBezTo>
                          <a:pt x="311" y="194"/>
                          <a:pt x="383" y="193"/>
                          <a:pt x="424" y="196"/>
                        </a:cubicBezTo>
                        <a:cubicBezTo>
                          <a:pt x="500" y="186"/>
                          <a:pt x="565" y="149"/>
                          <a:pt x="608" y="84"/>
                        </a:cubicBezTo>
                        <a:cubicBezTo>
                          <a:pt x="612" y="68"/>
                          <a:pt x="615" y="58"/>
                          <a:pt x="624" y="44"/>
                        </a:cubicBezTo>
                        <a:cubicBezTo>
                          <a:pt x="620" y="18"/>
                          <a:pt x="621" y="8"/>
                          <a:pt x="596" y="0"/>
                        </a:cubicBezTo>
                        <a:cubicBezTo>
                          <a:pt x="549" y="4"/>
                          <a:pt x="531" y="9"/>
                          <a:pt x="492" y="28"/>
                        </a:cubicBezTo>
                        <a:cubicBezTo>
                          <a:pt x="485" y="39"/>
                          <a:pt x="481" y="43"/>
                          <a:pt x="476" y="56"/>
                        </a:cubicBezTo>
                        <a:cubicBezTo>
                          <a:pt x="473" y="64"/>
                          <a:pt x="468" y="80"/>
                          <a:pt x="468" y="80"/>
                        </a:cubicBezTo>
                        <a:cubicBezTo>
                          <a:pt x="469" y="87"/>
                          <a:pt x="469" y="116"/>
                          <a:pt x="476" y="128"/>
                        </a:cubicBezTo>
                        <a:cubicBezTo>
                          <a:pt x="503" y="177"/>
                          <a:pt x="550" y="178"/>
                          <a:pt x="600" y="184"/>
                        </a:cubicBezTo>
                        <a:cubicBezTo>
                          <a:pt x="617" y="190"/>
                          <a:pt x="636" y="192"/>
                          <a:pt x="652" y="200"/>
                        </a:cubicBezTo>
                      </a:path>
                    </a:pathLst>
                  </a:custGeom>
                  <a:noFill/>
                  <a:ln w="9525">
                    <a:solidFill>
                      <a:schemeClr val="tx1"/>
                    </a:solidFill>
                    <a:round/>
                    <a:headEnd/>
                    <a:tailEnd/>
                  </a:ln>
                  <a:effectLst/>
                </p:spPr>
                <p:txBody>
                  <a:bodyPr/>
                  <a:lstStyle/>
                  <a:p>
                    <a:endParaRPr lang="en-US"/>
                  </a:p>
                </p:txBody>
              </p:sp>
              <p:sp>
                <p:nvSpPr>
                  <p:cNvPr id="97" name="Line 19"/>
                  <p:cNvSpPr>
                    <a:spLocks noChangeShapeType="1"/>
                  </p:cNvSpPr>
                  <p:nvPr/>
                </p:nvSpPr>
                <p:spPr bwMode="auto">
                  <a:xfrm flipH="1">
                    <a:off x="3208" y="2476"/>
                    <a:ext cx="4" cy="96"/>
                  </a:xfrm>
                  <a:prstGeom prst="line">
                    <a:avLst/>
                  </a:prstGeom>
                  <a:noFill/>
                  <a:ln w="9525">
                    <a:solidFill>
                      <a:schemeClr val="tx1"/>
                    </a:solidFill>
                    <a:round/>
                    <a:headEnd/>
                    <a:tailEnd/>
                  </a:ln>
                  <a:effectLst/>
                </p:spPr>
                <p:txBody>
                  <a:bodyPr/>
                  <a:lstStyle/>
                  <a:p>
                    <a:endParaRPr lang="en-US"/>
                  </a:p>
                </p:txBody>
              </p:sp>
              <p:sp>
                <p:nvSpPr>
                  <p:cNvPr id="98" name="Line 20"/>
                  <p:cNvSpPr>
                    <a:spLocks noChangeShapeType="1"/>
                  </p:cNvSpPr>
                  <p:nvPr/>
                </p:nvSpPr>
                <p:spPr bwMode="auto">
                  <a:xfrm flipH="1">
                    <a:off x="3352" y="2472"/>
                    <a:ext cx="4" cy="96"/>
                  </a:xfrm>
                  <a:prstGeom prst="line">
                    <a:avLst/>
                  </a:prstGeom>
                  <a:noFill/>
                  <a:ln w="9525">
                    <a:solidFill>
                      <a:schemeClr val="tx1"/>
                    </a:solidFill>
                    <a:round/>
                    <a:headEnd/>
                    <a:tailEnd/>
                  </a:ln>
                  <a:effectLst/>
                </p:spPr>
                <p:txBody>
                  <a:bodyPr/>
                  <a:lstStyle/>
                  <a:p>
                    <a:endParaRPr lang="en-US"/>
                  </a:p>
                </p:txBody>
              </p:sp>
              <p:sp>
                <p:nvSpPr>
                  <p:cNvPr id="99" name="Oval 21"/>
                  <p:cNvSpPr>
                    <a:spLocks noChangeArrowheads="1"/>
                  </p:cNvSpPr>
                  <p:nvPr/>
                </p:nvSpPr>
                <p:spPr bwMode="auto">
                  <a:xfrm>
                    <a:off x="3168" y="2308"/>
                    <a:ext cx="256" cy="228"/>
                  </a:xfrm>
                  <a:prstGeom prst="ellipse">
                    <a:avLst/>
                  </a:prstGeom>
                  <a:noFill/>
                  <a:ln w="9525">
                    <a:solidFill>
                      <a:schemeClr val="tx1"/>
                    </a:solidFill>
                    <a:round/>
                    <a:headEnd/>
                    <a:tailEnd/>
                  </a:ln>
                  <a:effectLst/>
                </p:spPr>
                <p:txBody>
                  <a:bodyPr wrap="none" anchor="ctr"/>
                  <a:lstStyle/>
                  <a:p>
                    <a:endParaRPr lang="en-US"/>
                  </a:p>
                </p:txBody>
              </p:sp>
            </p:grpSp>
            <p:grpSp>
              <p:nvGrpSpPr>
                <p:cNvPr id="82" name="Group 22"/>
                <p:cNvGrpSpPr>
                  <a:grpSpLocks/>
                </p:cNvGrpSpPr>
                <p:nvPr/>
              </p:nvGrpSpPr>
              <p:grpSpPr bwMode="auto">
                <a:xfrm rot="5400000">
                  <a:off x="3069" y="2873"/>
                  <a:ext cx="21" cy="96"/>
                  <a:chOff x="1296" y="2256"/>
                  <a:chExt cx="21" cy="96"/>
                </a:xfrm>
              </p:grpSpPr>
              <p:sp>
                <p:nvSpPr>
                  <p:cNvPr id="94" name="Line 23"/>
                  <p:cNvSpPr>
                    <a:spLocks noChangeShapeType="1"/>
                  </p:cNvSpPr>
                  <p:nvPr/>
                </p:nvSpPr>
                <p:spPr bwMode="auto">
                  <a:xfrm>
                    <a:off x="1296" y="2256"/>
                    <a:ext cx="0" cy="96"/>
                  </a:xfrm>
                  <a:prstGeom prst="line">
                    <a:avLst/>
                  </a:prstGeom>
                  <a:noFill/>
                  <a:ln w="9525">
                    <a:solidFill>
                      <a:schemeClr val="tx1"/>
                    </a:solidFill>
                    <a:round/>
                    <a:headEnd/>
                    <a:tailEnd/>
                  </a:ln>
                  <a:effectLst/>
                </p:spPr>
                <p:txBody>
                  <a:bodyPr/>
                  <a:lstStyle/>
                  <a:p>
                    <a:endParaRPr lang="en-US"/>
                  </a:p>
                </p:txBody>
              </p:sp>
              <p:sp>
                <p:nvSpPr>
                  <p:cNvPr id="95" name="Line 24"/>
                  <p:cNvSpPr>
                    <a:spLocks noChangeShapeType="1"/>
                  </p:cNvSpPr>
                  <p:nvPr/>
                </p:nvSpPr>
                <p:spPr bwMode="auto">
                  <a:xfrm>
                    <a:off x="1317" y="2280"/>
                    <a:ext cx="0" cy="48"/>
                  </a:xfrm>
                  <a:prstGeom prst="line">
                    <a:avLst/>
                  </a:prstGeom>
                  <a:noFill/>
                  <a:ln w="9525">
                    <a:solidFill>
                      <a:schemeClr val="tx1"/>
                    </a:solidFill>
                    <a:round/>
                    <a:headEnd/>
                    <a:tailEnd/>
                  </a:ln>
                  <a:effectLst/>
                </p:spPr>
                <p:txBody>
                  <a:bodyPr/>
                  <a:lstStyle/>
                  <a:p>
                    <a:endParaRPr lang="en-US"/>
                  </a:p>
                </p:txBody>
              </p:sp>
            </p:grpSp>
            <p:sp>
              <p:nvSpPr>
                <p:cNvPr id="83" name="Line 25"/>
                <p:cNvSpPr>
                  <a:spLocks noChangeShapeType="1"/>
                </p:cNvSpPr>
                <p:nvPr/>
              </p:nvSpPr>
              <p:spPr bwMode="auto">
                <a:xfrm flipV="1">
                  <a:off x="3080" y="2577"/>
                  <a:ext cx="0" cy="324"/>
                </a:xfrm>
                <a:prstGeom prst="line">
                  <a:avLst/>
                </a:prstGeom>
                <a:noFill/>
                <a:ln w="9525">
                  <a:solidFill>
                    <a:schemeClr val="tx1"/>
                  </a:solidFill>
                  <a:round/>
                  <a:headEnd/>
                  <a:tailEnd/>
                </a:ln>
                <a:effectLst/>
              </p:spPr>
              <p:txBody>
                <a:bodyPr/>
                <a:lstStyle/>
                <a:p>
                  <a:endParaRPr lang="en-US"/>
                </a:p>
              </p:txBody>
            </p:sp>
            <p:sp>
              <p:nvSpPr>
                <p:cNvPr id="84" name="Line 26"/>
                <p:cNvSpPr>
                  <a:spLocks noChangeShapeType="1"/>
                </p:cNvSpPr>
                <p:nvPr/>
              </p:nvSpPr>
              <p:spPr bwMode="auto">
                <a:xfrm flipV="1">
                  <a:off x="3091" y="2576"/>
                  <a:ext cx="117" cy="3"/>
                </a:xfrm>
                <a:prstGeom prst="line">
                  <a:avLst/>
                </a:prstGeom>
                <a:noFill/>
                <a:ln w="9525">
                  <a:solidFill>
                    <a:schemeClr val="tx1"/>
                  </a:solidFill>
                  <a:round/>
                  <a:headEnd/>
                  <a:tailEnd/>
                </a:ln>
                <a:effectLst/>
              </p:spPr>
              <p:txBody>
                <a:bodyPr/>
                <a:lstStyle/>
                <a:p>
                  <a:endParaRPr lang="en-US"/>
                </a:p>
              </p:txBody>
            </p:sp>
            <p:sp>
              <p:nvSpPr>
                <p:cNvPr id="85" name="Line 27"/>
                <p:cNvSpPr>
                  <a:spLocks noChangeShapeType="1"/>
                </p:cNvSpPr>
                <p:nvPr/>
              </p:nvSpPr>
              <p:spPr bwMode="auto">
                <a:xfrm>
                  <a:off x="3354" y="2571"/>
                  <a:ext cx="300" cy="0"/>
                </a:xfrm>
                <a:prstGeom prst="line">
                  <a:avLst/>
                </a:prstGeom>
                <a:noFill/>
                <a:ln w="9525">
                  <a:solidFill>
                    <a:schemeClr val="tx1"/>
                  </a:solidFill>
                  <a:round/>
                  <a:headEnd/>
                  <a:tailEnd/>
                </a:ln>
                <a:effectLst/>
              </p:spPr>
              <p:txBody>
                <a:bodyPr/>
                <a:lstStyle/>
                <a:p>
                  <a:endParaRPr lang="en-US"/>
                </a:p>
              </p:txBody>
            </p:sp>
            <p:sp>
              <p:nvSpPr>
                <p:cNvPr id="86" name="Line 28"/>
                <p:cNvSpPr>
                  <a:spLocks noChangeShapeType="1"/>
                </p:cNvSpPr>
                <p:nvPr/>
              </p:nvSpPr>
              <p:spPr bwMode="auto">
                <a:xfrm flipV="1">
                  <a:off x="3807" y="2571"/>
                  <a:ext cx="423" cy="3"/>
                </a:xfrm>
                <a:prstGeom prst="line">
                  <a:avLst/>
                </a:prstGeom>
                <a:noFill/>
                <a:ln w="9525">
                  <a:solidFill>
                    <a:schemeClr val="tx1"/>
                  </a:solidFill>
                  <a:round/>
                  <a:headEnd/>
                  <a:tailEnd/>
                </a:ln>
                <a:effectLst/>
              </p:spPr>
              <p:txBody>
                <a:bodyPr/>
                <a:lstStyle/>
                <a:p>
                  <a:endParaRPr lang="en-US"/>
                </a:p>
              </p:txBody>
            </p:sp>
            <p:sp>
              <p:nvSpPr>
                <p:cNvPr id="87" name="Line 29"/>
                <p:cNvSpPr>
                  <a:spLocks noChangeShapeType="1"/>
                </p:cNvSpPr>
                <p:nvPr/>
              </p:nvSpPr>
              <p:spPr bwMode="auto">
                <a:xfrm>
                  <a:off x="3084" y="2934"/>
                  <a:ext cx="0" cy="288"/>
                </a:xfrm>
                <a:prstGeom prst="line">
                  <a:avLst/>
                </a:prstGeom>
                <a:noFill/>
                <a:ln w="9525">
                  <a:solidFill>
                    <a:schemeClr val="tx1"/>
                  </a:solidFill>
                  <a:round/>
                  <a:headEnd/>
                  <a:tailEnd/>
                </a:ln>
                <a:effectLst/>
              </p:spPr>
              <p:txBody>
                <a:bodyPr/>
                <a:lstStyle/>
                <a:p>
                  <a:endParaRPr lang="en-US"/>
                </a:p>
              </p:txBody>
            </p:sp>
            <p:sp>
              <p:nvSpPr>
                <p:cNvPr id="88" name="Line 30"/>
                <p:cNvSpPr>
                  <a:spLocks noChangeShapeType="1"/>
                </p:cNvSpPr>
                <p:nvPr/>
              </p:nvSpPr>
              <p:spPr bwMode="auto">
                <a:xfrm flipV="1">
                  <a:off x="3090" y="3219"/>
                  <a:ext cx="1491" cy="3"/>
                </a:xfrm>
                <a:prstGeom prst="line">
                  <a:avLst/>
                </a:prstGeom>
                <a:noFill/>
                <a:ln w="9525">
                  <a:solidFill>
                    <a:schemeClr val="tx1"/>
                  </a:solidFill>
                  <a:round/>
                  <a:headEnd/>
                  <a:tailEnd/>
                </a:ln>
                <a:effectLst/>
              </p:spPr>
              <p:txBody>
                <a:bodyPr/>
                <a:lstStyle/>
                <a:p>
                  <a:endParaRPr lang="en-US"/>
                </a:p>
              </p:txBody>
            </p:sp>
            <p:sp>
              <p:nvSpPr>
                <p:cNvPr id="89" name="Line 31"/>
                <p:cNvSpPr>
                  <a:spLocks noChangeShapeType="1"/>
                </p:cNvSpPr>
                <p:nvPr/>
              </p:nvSpPr>
              <p:spPr bwMode="auto">
                <a:xfrm>
                  <a:off x="4380" y="2571"/>
                  <a:ext cx="192" cy="3"/>
                </a:xfrm>
                <a:prstGeom prst="line">
                  <a:avLst/>
                </a:prstGeom>
                <a:noFill/>
                <a:ln w="9525">
                  <a:solidFill>
                    <a:schemeClr val="tx1"/>
                  </a:solidFill>
                  <a:round/>
                  <a:headEnd/>
                  <a:tailEnd/>
                </a:ln>
                <a:effectLst/>
              </p:spPr>
              <p:txBody>
                <a:bodyPr/>
                <a:lstStyle/>
                <a:p>
                  <a:endParaRPr lang="en-US"/>
                </a:p>
              </p:txBody>
            </p:sp>
            <p:sp>
              <p:nvSpPr>
                <p:cNvPr id="90" name="Line 32"/>
                <p:cNvSpPr>
                  <a:spLocks noChangeShapeType="1"/>
                </p:cNvSpPr>
                <p:nvPr/>
              </p:nvSpPr>
              <p:spPr bwMode="auto">
                <a:xfrm flipH="1">
                  <a:off x="4572" y="2568"/>
                  <a:ext cx="3" cy="651"/>
                </a:xfrm>
                <a:prstGeom prst="line">
                  <a:avLst/>
                </a:prstGeom>
                <a:noFill/>
                <a:ln w="9525">
                  <a:solidFill>
                    <a:schemeClr val="tx1"/>
                  </a:solidFill>
                  <a:round/>
                  <a:headEnd/>
                  <a:tailEnd/>
                </a:ln>
                <a:effectLst/>
              </p:spPr>
              <p:txBody>
                <a:bodyPr/>
                <a:lstStyle/>
                <a:p>
                  <a:endParaRPr lang="en-US"/>
                </a:p>
              </p:txBody>
            </p:sp>
            <p:sp>
              <p:nvSpPr>
                <p:cNvPr id="91" name="Line 33"/>
                <p:cNvSpPr>
                  <a:spLocks noChangeShapeType="1"/>
                </p:cNvSpPr>
                <p:nvPr/>
              </p:nvSpPr>
              <p:spPr bwMode="auto">
                <a:xfrm>
                  <a:off x="3993" y="2580"/>
                  <a:ext cx="6" cy="240"/>
                </a:xfrm>
                <a:prstGeom prst="line">
                  <a:avLst/>
                </a:prstGeom>
                <a:noFill/>
                <a:ln w="9525">
                  <a:solidFill>
                    <a:schemeClr val="tx1"/>
                  </a:solidFill>
                  <a:round/>
                  <a:headEnd/>
                  <a:tailEnd/>
                </a:ln>
                <a:effectLst/>
              </p:spPr>
              <p:txBody>
                <a:bodyPr/>
                <a:lstStyle/>
                <a:p>
                  <a:endParaRPr lang="en-US"/>
                </a:p>
              </p:txBody>
            </p:sp>
            <p:sp>
              <p:nvSpPr>
                <p:cNvPr id="92" name="Line 34"/>
                <p:cNvSpPr>
                  <a:spLocks noChangeShapeType="1"/>
                </p:cNvSpPr>
                <p:nvPr/>
              </p:nvSpPr>
              <p:spPr bwMode="auto">
                <a:xfrm flipV="1">
                  <a:off x="3993" y="3006"/>
                  <a:ext cx="0" cy="216"/>
                </a:xfrm>
                <a:prstGeom prst="line">
                  <a:avLst/>
                </a:prstGeom>
                <a:noFill/>
                <a:ln w="9525">
                  <a:solidFill>
                    <a:schemeClr val="tx1"/>
                  </a:solidFill>
                  <a:round/>
                  <a:headEnd/>
                  <a:tailEnd/>
                </a:ln>
                <a:effectLst/>
              </p:spPr>
              <p:txBody>
                <a:bodyPr/>
                <a:lstStyle/>
                <a:p>
                  <a:endParaRPr lang="en-US"/>
                </a:p>
              </p:txBody>
            </p:sp>
            <p:sp>
              <p:nvSpPr>
                <p:cNvPr id="93" name="Line 35"/>
                <p:cNvSpPr>
                  <a:spLocks noChangeShapeType="1"/>
                </p:cNvSpPr>
                <p:nvPr/>
              </p:nvSpPr>
              <p:spPr bwMode="auto">
                <a:xfrm flipV="1">
                  <a:off x="3996" y="2853"/>
                  <a:ext cx="141" cy="153"/>
                </a:xfrm>
                <a:prstGeom prst="line">
                  <a:avLst/>
                </a:prstGeom>
                <a:noFill/>
                <a:ln w="9525">
                  <a:solidFill>
                    <a:schemeClr val="tx1"/>
                  </a:solidFill>
                  <a:round/>
                  <a:headEnd/>
                  <a:tailEnd/>
                </a:ln>
                <a:effectLst/>
              </p:spPr>
              <p:txBody>
                <a:bodyPr/>
                <a:lstStyle/>
                <a:p>
                  <a:endParaRPr lang="en-US"/>
                </a:p>
              </p:txBody>
            </p:sp>
          </p:grpSp>
          <p:sp>
            <p:nvSpPr>
              <p:cNvPr id="76" name="Text Box 36"/>
              <p:cNvSpPr txBox="1">
                <a:spLocks noChangeArrowheads="1"/>
              </p:cNvSpPr>
              <p:nvPr/>
            </p:nvSpPr>
            <p:spPr bwMode="auto">
              <a:xfrm>
                <a:off x="3246" y="2730"/>
                <a:ext cx="339" cy="231"/>
              </a:xfrm>
              <a:prstGeom prst="rect">
                <a:avLst/>
              </a:prstGeom>
              <a:noFill/>
              <a:ln w="9525">
                <a:noFill/>
                <a:miter lim="800000"/>
                <a:headEnd/>
                <a:tailEnd/>
              </a:ln>
              <a:effectLst/>
            </p:spPr>
            <p:txBody>
              <a:bodyPr>
                <a:spAutoFit/>
              </a:bodyPr>
              <a:lstStyle/>
              <a:p>
                <a:pPr algn="l">
                  <a:spcBef>
                    <a:spcPct val="50000"/>
                  </a:spcBef>
                </a:pPr>
                <a:r>
                  <a:rPr lang="en-US"/>
                  <a:t>A</a:t>
                </a:r>
              </a:p>
            </p:txBody>
          </p:sp>
          <p:sp>
            <p:nvSpPr>
              <p:cNvPr id="77" name="Text Box 37"/>
              <p:cNvSpPr txBox="1">
                <a:spLocks noChangeArrowheads="1"/>
              </p:cNvSpPr>
              <p:nvPr/>
            </p:nvSpPr>
            <p:spPr bwMode="auto">
              <a:xfrm>
                <a:off x="3705" y="2730"/>
                <a:ext cx="372" cy="231"/>
              </a:xfrm>
              <a:prstGeom prst="rect">
                <a:avLst/>
              </a:prstGeom>
              <a:noFill/>
              <a:ln w="9525">
                <a:noFill/>
                <a:miter lim="800000"/>
                <a:headEnd/>
                <a:tailEnd/>
              </a:ln>
              <a:effectLst/>
            </p:spPr>
            <p:txBody>
              <a:bodyPr>
                <a:spAutoFit/>
              </a:bodyPr>
              <a:lstStyle/>
              <a:p>
                <a:pPr algn="l">
                  <a:spcBef>
                    <a:spcPct val="50000"/>
                  </a:spcBef>
                </a:pPr>
                <a:r>
                  <a:rPr lang="en-US"/>
                  <a:t>B</a:t>
                </a:r>
              </a:p>
            </p:txBody>
          </p:sp>
          <p:sp>
            <p:nvSpPr>
              <p:cNvPr id="78" name="Text Box 38"/>
              <p:cNvSpPr txBox="1">
                <a:spLocks noChangeArrowheads="1"/>
              </p:cNvSpPr>
              <p:nvPr/>
            </p:nvSpPr>
            <p:spPr bwMode="auto">
              <a:xfrm>
                <a:off x="4251" y="2730"/>
                <a:ext cx="390" cy="231"/>
              </a:xfrm>
              <a:prstGeom prst="rect">
                <a:avLst/>
              </a:prstGeom>
              <a:noFill/>
              <a:ln w="9525">
                <a:noFill/>
                <a:miter lim="800000"/>
                <a:headEnd/>
                <a:tailEnd/>
              </a:ln>
              <a:effectLst/>
            </p:spPr>
            <p:txBody>
              <a:bodyPr>
                <a:spAutoFit/>
              </a:bodyPr>
              <a:lstStyle/>
              <a:p>
                <a:pPr algn="l">
                  <a:spcBef>
                    <a:spcPct val="50000"/>
                  </a:spcBef>
                </a:pPr>
                <a:r>
                  <a:rPr lang="en-US"/>
                  <a:t>C</a:t>
                </a:r>
              </a:p>
            </p:txBody>
          </p:sp>
        </p:grpSp>
        <p:sp>
          <p:nvSpPr>
            <p:cNvPr id="5" name="TextBox 4"/>
            <p:cNvSpPr txBox="1"/>
            <p:nvPr/>
          </p:nvSpPr>
          <p:spPr>
            <a:xfrm>
              <a:off x="7053560" y="4763274"/>
              <a:ext cx="3679556" cy="1600438"/>
            </a:xfrm>
            <a:prstGeom prst="rect">
              <a:avLst/>
            </a:prstGeom>
            <a:noFill/>
          </p:spPr>
          <p:txBody>
            <a:bodyPr wrap="square" rtlCol="0">
              <a:spAutoFit/>
            </a:bodyPr>
            <a:lstStyle/>
            <a:p>
              <a:pPr marL="285750" indent="-285750">
                <a:buFont typeface="Arial" panose="020B0604020202020204" pitchFamily="34" charset="0"/>
                <a:buChar char="•"/>
              </a:pPr>
              <a:r>
                <a:rPr lang="en-US" sz="2000" dirty="0"/>
                <a:t>Intensity of bulbs A and B</a:t>
              </a:r>
            </a:p>
            <a:p>
              <a:pPr marL="285750" indent="-285750">
                <a:buFont typeface="Arial" panose="020B0604020202020204" pitchFamily="34" charset="0"/>
                <a:buChar char="•"/>
              </a:pPr>
              <a:r>
                <a:rPr lang="en-US" sz="2000" dirty="0"/>
                <a:t>Intensity of bulb C</a:t>
              </a:r>
            </a:p>
            <a:p>
              <a:pPr marL="285750" indent="-285750">
                <a:buFont typeface="Arial" panose="020B0604020202020204" pitchFamily="34" charset="0"/>
                <a:buChar char="•"/>
              </a:pPr>
              <a:r>
                <a:rPr lang="en-US" sz="2000" dirty="0"/>
                <a:t>Current in circuit</a:t>
              </a:r>
            </a:p>
            <a:p>
              <a:pPr marL="285750" indent="-285750">
                <a:buFont typeface="Arial" panose="020B0604020202020204" pitchFamily="34" charset="0"/>
                <a:buChar char="•"/>
              </a:pPr>
              <a:r>
                <a:rPr lang="en-US" sz="2000" dirty="0"/>
                <a:t>Voltage drop across each bulb</a:t>
              </a:r>
            </a:p>
            <a:p>
              <a:endParaRPr lang="en-US" dirty="0"/>
            </a:p>
          </p:txBody>
        </p:sp>
      </p:grpSp>
      <p:grpSp>
        <p:nvGrpSpPr>
          <p:cNvPr id="6" name="Group 5"/>
          <p:cNvGrpSpPr/>
          <p:nvPr/>
        </p:nvGrpSpPr>
        <p:grpSpPr>
          <a:xfrm>
            <a:off x="4414169" y="1942555"/>
            <a:ext cx="8833840" cy="4860376"/>
            <a:chOff x="4414169" y="1942555"/>
            <a:chExt cx="8833840" cy="4860376"/>
          </a:xfrm>
        </p:grpSpPr>
        <p:sp>
          <p:nvSpPr>
            <p:cNvPr id="108" name="TextBox 107"/>
            <p:cNvSpPr txBox="1"/>
            <p:nvPr/>
          </p:nvSpPr>
          <p:spPr>
            <a:xfrm>
              <a:off x="7498321" y="1942555"/>
              <a:ext cx="4491868" cy="1477328"/>
            </a:xfrm>
            <a:prstGeom prst="rect">
              <a:avLst/>
            </a:prstGeom>
            <a:noFill/>
          </p:spPr>
          <p:txBody>
            <a:bodyPr wrap="square" rtlCol="0">
              <a:spAutoFit/>
            </a:bodyPr>
            <a:lstStyle/>
            <a:p>
              <a:r>
                <a:rPr lang="en-US" sz="2400" dirty="0">
                  <a:solidFill>
                    <a:srgbClr val="FF0000"/>
                  </a:solidFill>
                </a:rPr>
                <a:t>39% of students in a Harvard physics class did substantially </a:t>
              </a:r>
              <a:r>
                <a:rPr lang="en-US" sz="2400" i="1" dirty="0">
                  <a:solidFill>
                    <a:srgbClr val="FF0000"/>
                  </a:solidFill>
                </a:rPr>
                <a:t>worse</a:t>
              </a:r>
              <a:r>
                <a:rPr lang="en-US" sz="2400" dirty="0">
                  <a:solidFill>
                    <a:srgbClr val="FF0000"/>
                  </a:solidFill>
                </a:rPr>
                <a:t> on this question!</a:t>
              </a:r>
            </a:p>
            <a:p>
              <a:endParaRPr lang="en-US" dirty="0"/>
            </a:p>
          </p:txBody>
        </p:sp>
        <p:sp>
          <p:nvSpPr>
            <p:cNvPr id="109" name="TextBox 108"/>
            <p:cNvSpPr txBox="1"/>
            <p:nvPr/>
          </p:nvSpPr>
          <p:spPr>
            <a:xfrm>
              <a:off x="5441013" y="6421990"/>
              <a:ext cx="7806996" cy="369332"/>
            </a:xfrm>
            <a:prstGeom prst="rect">
              <a:avLst/>
            </a:prstGeom>
            <a:noFill/>
          </p:spPr>
          <p:txBody>
            <a:bodyPr wrap="square" rtlCol="0">
              <a:spAutoFit/>
            </a:bodyPr>
            <a:lstStyle/>
            <a:p>
              <a:r>
                <a:rPr lang="en-US" dirty="0">
                  <a:solidFill>
                    <a:srgbClr val="0070C0"/>
                  </a:solidFill>
                </a:rPr>
                <a:t>From Eric Mazur, see </a:t>
              </a:r>
              <a:r>
                <a:rPr lang="en-US" i="1" dirty="0">
                  <a:solidFill>
                    <a:srgbClr val="0070C0"/>
                  </a:solidFill>
                </a:rPr>
                <a:t>Peer Instruction: A User’s Manual</a:t>
              </a:r>
              <a:endParaRPr lang="en-US" dirty="0">
                <a:solidFill>
                  <a:srgbClr val="0070C0"/>
                </a:solidFill>
              </a:endParaRPr>
            </a:p>
          </p:txBody>
        </p:sp>
        <p:pic>
          <p:nvPicPr>
            <p:cNvPr id="110" name="Picture 109"/>
            <p:cNvPicPr>
              <a:picLocks noChangeAspect="1"/>
            </p:cNvPicPr>
            <p:nvPr/>
          </p:nvPicPr>
          <p:blipFill>
            <a:blip r:embed="rId3" cstate="print"/>
            <a:stretch>
              <a:fillRect/>
            </a:stretch>
          </p:blipFill>
          <p:spPr>
            <a:xfrm>
              <a:off x="10833814" y="5431331"/>
              <a:ext cx="1371600" cy="1371600"/>
            </a:xfrm>
            <a:prstGeom prst="rect">
              <a:avLst/>
            </a:prstGeom>
          </p:spPr>
        </p:pic>
        <p:sp>
          <p:nvSpPr>
            <p:cNvPr id="111" name="Rectangle 110"/>
            <p:cNvSpPr/>
            <p:nvPr/>
          </p:nvSpPr>
          <p:spPr>
            <a:xfrm>
              <a:off x="4414169" y="3230507"/>
              <a:ext cx="6228240" cy="309951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xmlns="" val="1945655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2064305" y="319217"/>
            <a:ext cx="8663565" cy="830997"/>
          </a:xfrm>
          <a:prstGeom prst="rect">
            <a:avLst/>
          </a:prstGeom>
          <a:noFill/>
        </p:spPr>
        <p:txBody>
          <a:bodyPr wrap="square" rtlCol="0">
            <a:spAutoFit/>
          </a:bodyPr>
          <a:lstStyle/>
          <a:p>
            <a:pPr algn="ctr"/>
            <a:r>
              <a:rPr lang="en-US" sz="4800" b="1" dirty="0">
                <a:solidFill>
                  <a:schemeClr val="accent6">
                    <a:lumMod val="50000"/>
                  </a:schemeClr>
                </a:solidFill>
              </a:rPr>
              <a:t>Students are not blank slates</a:t>
            </a:r>
          </a:p>
        </p:txBody>
      </p:sp>
      <p:sp>
        <p:nvSpPr>
          <p:cNvPr id="3" name="TextBox 2"/>
          <p:cNvSpPr txBox="1"/>
          <p:nvPr/>
        </p:nvSpPr>
        <p:spPr>
          <a:xfrm>
            <a:off x="352496" y="1026316"/>
            <a:ext cx="10499271" cy="1231106"/>
          </a:xfrm>
          <a:prstGeom prst="rect">
            <a:avLst/>
          </a:prstGeom>
          <a:noFill/>
        </p:spPr>
        <p:txBody>
          <a:bodyPr wrap="square" rtlCol="0">
            <a:spAutoFit/>
          </a:bodyPr>
          <a:lstStyle/>
          <a:p>
            <a:r>
              <a:rPr lang="en-US" sz="2800" dirty="0"/>
              <a:t>Students have mental models about how the world works; these must be specifically addressed in order to change them.</a:t>
            </a:r>
          </a:p>
          <a:p>
            <a:endParaRPr lang="en-US" dirty="0"/>
          </a:p>
        </p:txBody>
      </p:sp>
      <p:grpSp>
        <p:nvGrpSpPr>
          <p:cNvPr id="6" name="Group 5"/>
          <p:cNvGrpSpPr/>
          <p:nvPr/>
        </p:nvGrpSpPr>
        <p:grpSpPr>
          <a:xfrm>
            <a:off x="10301961" y="23072"/>
            <a:ext cx="1890039" cy="1433690"/>
            <a:chOff x="8656903" y="1124581"/>
            <a:chExt cx="2862711" cy="2334169"/>
          </a:xfrm>
        </p:grpSpPr>
        <p:pic>
          <p:nvPicPr>
            <p:cNvPr id="2" name="Picture 1"/>
            <p:cNvPicPr>
              <a:picLocks noChangeAspect="1"/>
            </p:cNvPicPr>
            <p:nvPr/>
          </p:nvPicPr>
          <p:blipFill>
            <a:blip r:embed="rId3" cstate="print"/>
            <a:stretch>
              <a:fillRect/>
            </a:stretch>
          </p:blipFill>
          <p:spPr>
            <a:xfrm>
              <a:off x="8656903" y="1124581"/>
              <a:ext cx="2857500" cy="1895475"/>
            </a:xfrm>
            <a:prstGeom prst="rect">
              <a:avLst/>
            </a:prstGeom>
          </p:spPr>
        </p:pic>
        <p:sp>
          <p:nvSpPr>
            <p:cNvPr id="4" name="TextBox 3"/>
            <p:cNvSpPr txBox="1"/>
            <p:nvPr/>
          </p:nvSpPr>
          <p:spPr>
            <a:xfrm>
              <a:off x="8856828" y="3007772"/>
              <a:ext cx="2662786" cy="450978"/>
            </a:xfrm>
            <a:prstGeom prst="rect">
              <a:avLst/>
            </a:prstGeom>
            <a:noFill/>
          </p:spPr>
          <p:txBody>
            <a:bodyPr wrap="square" rtlCol="0">
              <a:spAutoFit/>
            </a:bodyPr>
            <a:lstStyle/>
            <a:p>
              <a:r>
                <a:rPr lang="en-US" sz="1200" dirty="0"/>
                <a:t>www.emergentman.com</a:t>
              </a:r>
            </a:p>
          </p:txBody>
        </p:sp>
      </p:grpSp>
      <p:grpSp>
        <p:nvGrpSpPr>
          <p:cNvPr id="7" name="Group 6"/>
          <p:cNvGrpSpPr/>
          <p:nvPr/>
        </p:nvGrpSpPr>
        <p:grpSpPr>
          <a:xfrm>
            <a:off x="352496" y="1846724"/>
            <a:ext cx="13001982" cy="5000483"/>
            <a:chOff x="352496" y="1846724"/>
            <a:chExt cx="13001982" cy="5000483"/>
          </a:xfrm>
        </p:grpSpPr>
        <p:sp>
          <p:nvSpPr>
            <p:cNvPr id="109" name="TextBox 108"/>
            <p:cNvSpPr txBox="1"/>
            <p:nvPr/>
          </p:nvSpPr>
          <p:spPr>
            <a:xfrm>
              <a:off x="5547482" y="6477875"/>
              <a:ext cx="7806996" cy="369332"/>
            </a:xfrm>
            <a:prstGeom prst="rect">
              <a:avLst/>
            </a:prstGeom>
            <a:noFill/>
          </p:spPr>
          <p:txBody>
            <a:bodyPr wrap="square" rtlCol="0">
              <a:spAutoFit/>
            </a:bodyPr>
            <a:lstStyle/>
            <a:p>
              <a:r>
                <a:rPr lang="en-US" dirty="0">
                  <a:solidFill>
                    <a:srgbClr val="0070C0"/>
                  </a:solidFill>
                </a:rPr>
                <a:t>From the FCI: </a:t>
              </a:r>
              <a:r>
                <a:rPr lang="en-US" dirty="0" err="1">
                  <a:solidFill>
                    <a:srgbClr val="0070C0"/>
                  </a:solidFill>
                </a:rPr>
                <a:t>Hestenes</a:t>
              </a:r>
              <a:r>
                <a:rPr lang="en-US" dirty="0">
                  <a:solidFill>
                    <a:srgbClr val="0070C0"/>
                  </a:solidFill>
                </a:rPr>
                <a:t>, Wells &amp; </a:t>
              </a:r>
              <a:r>
                <a:rPr lang="en-US" dirty="0" err="1">
                  <a:solidFill>
                    <a:srgbClr val="0070C0"/>
                  </a:solidFill>
                </a:rPr>
                <a:t>Swackhamer</a:t>
              </a:r>
              <a:r>
                <a:rPr lang="en-US" dirty="0">
                  <a:solidFill>
                    <a:srgbClr val="0070C0"/>
                  </a:solidFill>
                </a:rPr>
                <a:t>, </a:t>
              </a:r>
              <a:r>
                <a:rPr lang="en-US" i="1" dirty="0">
                  <a:solidFill>
                    <a:srgbClr val="0070C0"/>
                  </a:solidFill>
                </a:rPr>
                <a:t>Phys. Teacher </a:t>
              </a:r>
              <a:r>
                <a:rPr lang="en-US" b="1" dirty="0">
                  <a:solidFill>
                    <a:srgbClr val="0070C0"/>
                  </a:solidFill>
                </a:rPr>
                <a:t>30</a:t>
              </a:r>
              <a:r>
                <a:rPr lang="en-US" dirty="0">
                  <a:solidFill>
                    <a:srgbClr val="0070C0"/>
                  </a:solidFill>
                </a:rPr>
                <a:t> (1992)</a:t>
              </a:r>
            </a:p>
          </p:txBody>
        </p:sp>
        <p:grpSp>
          <p:nvGrpSpPr>
            <p:cNvPr id="5" name="Group 4"/>
            <p:cNvGrpSpPr/>
            <p:nvPr/>
          </p:nvGrpSpPr>
          <p:grpSpPr>
            <a:xfrm>
              <a:off x="352496" y="1846724"/>
              <a:ext cx="11308283" cy="4914872"/>
              <a:chOff x="352496" y="1846724"/>
              <a:chExt cx="11308283" cy="4914872"/>
            </a:xfrm>
          </p:grpSpPr>
          <p:sp>
            <p:nvSpPr>
              <p:cNvPr id="112" name="TextBox 111"/>
              <p:cNvSpPr txBox="1"/>
              <p:nvPr/>
            </p:nvSpPr>
            <p:spPr>
              <a:xfrm>
                <a:off x="352496" y="2059336"/>
                <a:ext cx="7620000" cy="830997"/>
              </a:xfrm>
              <a:prstGeom prst="rect">
                <a:avLst/>
              </a:prstGeom>
              <a:noFill/>
            </p:spPr>
            <p:txBody>
              <a:bodyPr wrap="square" rtlCol="0">
                <a:spAutoFit/>
              </a:bodyPr>
              <a:lstStyle/>
              <a:p>
                <a:r>
                  <a:rPr lang="en-US" sz="2400" dirty="0"/>
                  <a:t>A large truck collides head-on with a small compact car.  During the collision</a:t>
                </a:r>
              </a:p>
            </p:txBody>
          </p:sp>
          <p:sp>
            <p:nvSpPr>
              <p:cNvPr id="113" name="TextBox 112"/>
              <p:cNvSpPr txBox="1"/>
              <p:nvPr/>
            </p:nvSpPr>
            <p:spPr>
              <a:xfrm>
                <a:off x="352496" y="2975944"/>
                <a:ext cx="8229600" cy="3785652"/>
              </a:xfrm>
              <a:prstGeom prst="rect">
                <a:avLst/>
              </a:prstGeom>
              <a:noFill/>
            </p:spPr>
            <p:txBody>
              <a:bodyPr wrap="square" rtlCol="0">
                <a:spAutoFit/>
              </a:bodyPr>
              <a:lstStyle/>
              <a:p>
                <a:pPr marL="342900" indent="-342900">
                  <a:buFont typeface="+mj-lt"/>
                  <a:buAutoNum type="alphaUcPeriod"/>
                </a:pPr>
                <a:r>
                  <a:rPr lang="en-US" sz="2400" dirty="0"/>
                  <a:t>the truck exerts a greater amount of force on the car than the car exerts on the truck.</a:t>
                </a:r>
              </a:p>
              <a:p>
                <a:pPr marL="342900" indent="-342900">
                  <a:buFont typeface="+mj-lt"/>
                  <a:buAutoNum type="alphaUcPeriod"/>
                </a:pPr>
                <a:r>
                  <a:rPr lang="en-US" sz="2400" dirty="0"/>
                  <a:t>the car exerts a greater amount of force on the truck than the truck exerts on the car.</a:t>
                </a:r>
              </a:p>
              <a:p>
                <a:pPr marL="342900" indent="-342900">
                  <a:buFont typeface="+mj-lt"/>
                  <a:buAutoNum type="alphaUcPeriod"/>
                </a:pPr>
                <a:r>
                  <a:rPr lang="en-US" sz="2400" dirty="0"/>
                  <a:t>neither exerts a force on the other, the car gets smashed simply because it gets in the way of the truck.</a:t>
                </a:r>
              </a:p>
              <a:p>
                <a:pPr marL="342900" indent="-342900">
                  <a:buFont typeface="+mj-lt"/>
                  <a:buAutoNum type="alphaUcPeriod"/>
                </a:pPr>
                <a:r>
                  <a:rPr lang="en-US" sz="2400" dirty="0"/>
                  <a:t>the truck exerts a force on the car but the car does not exert a force on the truck.</a:t>
                </a:r>
              </a:p>
              <a:p>
                <a:pPr marL="342900" indent="-342900">
                  <a:buFont typeface="+mj-lt"/>
                  <a:buAutoNum type="alphaUcPeriod"/>
                </a:pPr>
                <a:r>
                  <a:rPr lang="en-US" sz="2400" dirty="0"/>
                  <a:t>the truck exerts the same amount of force on the car as the car exerts on the truck.</a:t>
                </a:r>
              </a:p>
            </p:txBody>
          </p:sp>
          <p:pic>
            <p:nvPicPr>
              <p:cNvPr id="114" name="Picture 2"/>
              <p:cNvPicPr>
                <a:picLocks noChangeAspect="1" noChangeArrowheads="1"/>
              </p:cNvPicPr>
              <p:nvPr/>
            </p:nvPicPr>
            <p:blipFill>
              <a:blip r:embed="rId4" cstate="print"/>
              <a:srcRect/>
              <a:stretch>
                <a:fillRect/>
              </a:stretch>
            </p:blipFill>
            <p:spPr bwMode="auto">
              <a:xfrm>
                <a:off x="9450980" y="1846724"/>
                <a:ext cx="2209799" cy="1636888"/>
              </a:xfrm>
              <a:prstGeom prst="rect">
                <a:avLst/>
              </a:prstGeom>
              <a:noFill/>
              <a:ln w="9525">
                <a:noFill/>
                <a:miter lim="800000"/>
                <a:headEnd/>
                <a:tailEnd/>
              </a:ln>
            </p:spPr>
          </p:pic>
          <p:pic>
            <p:nvPicPr>
              <p:cNvPr id="115" name="Picture 3"/>
              <p:cNvPicPr>
                <a:picLocks noChangeAspect="1" noChangeArrowheads="1"/>
              </p:cNvPicPr>
              <p:nvPr/>
            </p:nvPicPr>
            <p:blipFill>
              <a:blip r:embed="rId5" cstate="print"/>
              <a:srcRect/>
              <a:stretch>
                <a:fillRect/>
              </a:stretch>
            </p:blipFill>
            <p:spPr bwMode="auto">
              <a:xfrm flipH="1">
                <a:off x="9450980" y="3942296"/>
                <a:ext cx="2057400" cy="1371600"/>
              </a:xfrm>
              <a:prstGeom prst="rect">
                <a:avLst/>
              </a:prstGeom>
              <a:noFill/>
              <a:ln w="9525">
                <a:noFill/>
                <a:miter lim="800000"/>
                <a:headEnd/>
                <a:tailEnd/>
              </a:ln>
            </p:spPr>
          </p:pic>
        </p:grpSp>
      </p:grpSp>
    </p:spTree>
    <p:extLst>
      <p:ext uri="{BB962C8B-B14F-4D97-AF65-F5344CB8AC3E}">
        <p14:creationId xmlns:p14="http://schemas.microsoft.com/office/powerpoint/2010/main" xmlns="" val="1897777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2064305" y="319217"/>
            <a:ext cx="8663565" cy="830997"/>
          </a:xfrm>
          <a:prstGeom prst="rect">
            <a:avLst/>
          </a:prstGeom>
          <a:noFill/>
        </p:spPr>
        <p:txBody>
          <a:bodyPr wrap="square" rtlCol="0">
            <a:spAutoFit/>
          </a:bodyPr>
          <a:lstStyle/>
          <a:p>
            <a:pPr algn="ctr"/>
            <a:r>
              <a:rPr lang="en-US" sz="4800" b="1" dirty="0">
                <a:solidFill>
                  <a:schemeClr val="accent6">
                    <a:lumMod val="50000"/>
                  </a:schemeClr>
                </a:solidFill>
              </a:rPr>
              <a:t>Students are not blank slates</a:t>
            </a:r>
          </a:p>
        </p:txBody>
      </p:sp>
      <p:sp>
        <p:nvSpPr>
          <p:cNvPr id="3" name="TextBox 2"/>
          <p:cNvSpPr txBox="1"/>
          <p:nvPr/>
        </p:nvSpPr>
        <p:spPr>
          <a:xfrm>
            <a:off x="352496" y="1026316"/>
            <a:ext cx="10499271" cy="1231106"/>
          </a:xfrm>
          <a:prstGeom prst="rect">
            <a:avLst/>
          </a:prstGeom>
          <a:noFill/>
        </p:spPr>
        <p:txBody>
          <a:bodyPr wrap="square" rtlCol="0">
            <a:spAutoFit/>
          </a:bodyPr>
          <a:lstStyle/>
          <a:p>
            <a:r>
              <a:rPr lang="en-US" sz="2800" dirty="0"/>
              <a:t>Novice learners have preconceptions which must be specifically addressed in order to change them.</a:t>
            </a:r>
          </a:p>
          <a:p>
            <a:endParaRPr lang="en-US" dirty="0"/>
          </a:p>
        </p:txBody>
      </p:sp>
      <p:sp>
        <p:nvSpPr>
          <p:cNvPr id="109" name="TextBox 108"/>
          <p:cNvSpPr txBox="1"/>
          <p:nvPr/>
        </p:nvSpPr>
        <p:spPr>
          <a:xfrm>
            <a:off x="5547482" y="6477875"/>
            <a:ext cx="7806996" cy="369332"/>
          </a:xfrm>
          <a:prstGeom prst="rect">
            <a:avLst/>
          </a:prstGeom>
          <a:noFill/>
        </p:spPr>
        <p:txBody>
          <a:bodyPr wrap="square" rtlCol="0">
            <a:spAutoFit/>
          </a:bodyPr>
          <a:lstStyle/>
          <a:p>
            <a:r>
              <a:rPr lang="en-US" dirty="0">
                <a:solidFill>
                  <a:srgbClr val="0070C0"/>
                </a:solidFill>
              </a:rPr>
              <a:t>From the FCI: </a:t>
            </a:r>
            <a:r>
              <a:rPr lang="en-US" dirty="0" err="1">
                <a:solidFill>
                  <a:srgbClr val="0070C0"/>
                </a:solidFill>
              </a:rPr>
              <a:t>Hestenes</a:t>
            </a:r>
            <a:r>
              <a:rPr lang="en-US" dirty="0">
                <a:solidFill>
                  <a:srgbClr val="0070C0"/>
                </a:solidFill>
              </a:rPr>
              <a:t>, Wells &amp; </a:t>
            </a:r>
            <a:r>
              <a:rPr lang="en-US" dirty="0" err="1">
                <a:solidFill>
                  <a:srgbClr val="0070C0"/>
                </a:solidFill>
              </a:rPr>
              <a:t>Swackhamer</a:t>
            </a:r>
            <a:r>
              <a:rPr lang="en-US" dirty="0">
                <a:solidFill>
                  <a:srgbClr val="0070C0"/>
                </a:solidFill>
              </a:rPr>
              <a:t>, </a:t>
            </a:r>
            <a:r>
              <a:rPr lang="en-US" i="1" dirty="0">
                <a:solidFill>
                  <a:srgbClr val="0070C0"/>
                </a:solidFill>
              </a:rPr>
              <a:t>Phys. Teacher </a:t>
            </a:r>
            <a:r>
              <a:rPr lang="en-US" b="1" dirty="0">
                <a:solidFill>
                  <a:srgbClr val="0070C0"/>
                </a:solidFill>
              </a:rPr>
              <a:t>30</a:t>
            </a:r>
            <a:r>
              <a:rPr lang="en-US" dirty="0">
                <a:solidFill>
                  <a:srgbClr val="0070C0"/>
                </a:solidFill>
              </a:rPr>
              <a:t> (1992)</a:t>
            </a:r>
          </a:p>
        </p:txBody>
      </p:sp>
      <p:grpSp>
        <p:nvGrpSpPr>
          <p:cNvPr id="6" name="Group 5"/>
          <p:cNvGrpSpPr/>
          <p:nvPr/>
        </p:nvGrpSpPr>
        <p:grpSpPr>
          <a:xfrm>
            <a:off x="10301961" y="23072"/>
            <a:ext cx="1890039" cy="1433690"/>
            <a:chOff x="8656903" y="1124581"/>
            <a:chExt cx="2862711" cy="2334169"/>
          </a:xfrm>
        </p:grpSpPr>
        <p:pic>
          <p:nvPicPr>
            <p:cNvPr id="2" name="Picture 1"/>
            <p:cNvPicPr>
              <a:picLocks noChangeAspect="1"/>
            </p:cNvPicPr>
            <p:nvPr/>
          </p:nvPicPr>
          <p:blipFill>
            <a:blip r:embed="rId3" cstate="print"/>
            <a:stretch>
              <a:fillRect/>
            </a:stretch>
          </p:blipFill>
          <p:spPr>
            <a:xfrm>
              <a:off x="8656903" y="1124581"/>
              <a:ext cx="2857500" cy="1895475"/>
            </a:xfrm>
            <a:prstGeom prst="rect">
              <a:avLst/>
            </a:prstGeom>
          </p:spPr>
        </p:pic>
        <p:sp>
          <p:nvSpPr>
            <p:cNvPr id="4" name="TextBox 3"/>
            <p:cNvSpPr txBox="1"/>
            <p:nvPr/>
          </p:nvSpPr>
          <p:spPr>
            <a:xfrm>
              <a:off x="8856828" y="3007772"/>
              <a:ext cx="2662786" cy="450978"/>
            </a:xfrm>
            <a:prstGeom prst="rect">
              <a:avLst/>
            </a:prstGeom>
            <a:noFill/>
          </p:spPr>
          <p:txBody>
            <a:bodyPr wrap="square" rtlCol="0">
              <a:spAutoFit/>
            </a:bodyPr>
            <a:lstStyle/>
            <a:p>
              <a:r>
                <a:rPr lang="en-US" sz="1200" dirty="0"/>
                <a:t>www.emergentman.com</a:t>
              </a:r>
            </a:p>
          </p:txBody>
        </p:sp>
      </p:grpSp>
      <p:sp>
        <p:nvSpPr>
          <p:cNvPr id="112" name="TextBox 111"/>
          <p:cNvSpPr txBox="1"/>
          <p:nvPr/>
        </p:nvSpPr>
        <p:spPr>
          <a:xfrm>
            <a:off x="352496" y="2059336"/>
            <a:ext cx="7620000" cy="830997"/>
          </a:xfrm>
          <a:prstGeom prst="rect">
            <a:avLst/>
          </a:prstGeom>
          <a:noFill/>
        </p:spPr>
        <p:txBody>
          <a:bodyPr wrap="square" rtlCol="0">
            <a:spAutoFit/>
          </a:bodyPr>
          <a:lstStyle/>
          <a:p>
            <a:r>
              <a:rPr lang="en-US" sz="2400" dirty="0"/>
              <a:t>A large truck collides head-on with a small compact car.  During the collision</a:t>
            </a:r>
          </a:p>
        </p:txBody>
      </p:sp>
      <p:sp>
        <p:nvSpPr>
          <p:cNvPr id="113" name="TextBox 112"/>
          <p:cNvSpPr txBox="1"/>
          <p:nvPr/>
        </p:nvSpPr>
        <p:spPr>
          <a:xfrm>
            <a:off x="352496" y="2975944"/>
            <a:ext cx="8229600" cy="830997"/>
          </a:xfrm>
          <a:prstGeom prst="rect">
            <a:avLst/>
          </a:prstGeom>
          <a:noFill/>
        </p:spPr>
        <p:txBody>
          <a:bodyPr wrap="square" rtlCol="0">
            <a:spAutoFit/>
          </a:bodyPr>
          <a:lstStyle/>
          <a:p>
            <a:pPr marL="342900" indent="-342900">
              <a:buFont typeface="+mj-lt"/>
              <a:buAutoNum type="alphaUcPeriod"/>
            </a:pPr>
            <a:r>
              <a:rPr lang="en-US" sz="2400" dirty="0"/>
              <a:t>the truck exerts a greater amount of force on the car than the car exerts on the truck.</a:t>
            </a:r>
          </a:p>
        </p:txBody>
      </p:sp>
      <p:sp>
        <p:nvSpPr>
          <p:cNvPr id="8" name="TextBox 7"/>
          <p:cNvSpPr txBox="1"/>
          <p:nvPr/>
        </p:nvSpPr>
        <p:spPr>
          <a:xfrm>
            <a:off x="1436914" y="4171231"/>
            <a:ext cx="8014066" cy="461665"/>
          </a:xfrm>
          <a:prstGeom prst="rect">
            <a:avLst/>
          </a:prstGeom>
          <a:noFill/>
        </p:spPr>
        <p:txBody>
          <a:bodyPr wrap="square" rtlCol="0">
            <a:spAutoFit/>
          </a:bodyPr>
          <a:lstStyle/>
          <a:p>
            <a:r>
              <a:rPr lang="en-US" sz="2400" b="1" dirty="0">
                <a:solidFill>
                  <a:srgbClr val="0070C0"/>
                </a:solidFill>
              </a:rPr>
              <a:t>Before instruction 75-80% of students choose A.</a:t>
            </a:r>
          </a:p>
        </p:txBody>
      </p:sp>
      <p:sp>
        <p:nvSpPr>
          <p:cNvPr id="13" name="TextBox 12"/>
          <p:cNvSpPr txBox="1"/>
          <p:nvPr/>
        </p:nvSpPr>
        <p:spPr>
          <a:xfrm>
            <a:off x="1436914" y="4804142"/>
            <a:ext cx="10482370" cy="584775"/>
          </a:xfrm>
          <a:prstGeom prst="rect">
            <a:avLst/>
          </a:prstGeom>
          <a:noFill/>
        </p:spPr>
        <p:txBody>
          <a:bodyPr wrap="square" rtlCol="0">
            <a:spAutoFit/>
          </a:bodyPr>
          <a:lstStyle/>
          <a:p>
            <a:r>
              <a:rPr lang="en-US" sz="3200" b="1" dirty="0">
                <a:solidFill>
                  <a:srgbClr val="FF0000"/>
                </a:solidFill>
              </a:rPr>
              <a:t>After traditional instruction ~65% of students still choose A!</a:t>
            </a:r>
          </a:p>
        </p:txBody>
      </p:sp>
      <p:grpSp>
        <p:nvGrpSpPr>
          <p:cNvPr id="9" name="Group 8"/>
          <p:cNvGrpSpPr/>
          <p:nvPr/>
        </p:nvGrpSpPr>
        <p:grpSpPr>
          <a:xfrm>
            <a:off x="8582096" y="1857313"/>
            <a:ext cx="3314300" cy="2273608"/>
            <a:chOff x="8582096" y="1857313"/>
            <a:chExt cx="3314300" cy="2273608"/>
          </a:xfrm>
        </p:grpSpPr>
        <p:pic>
          <p:nvPicPr>
            <p:cNvPr id="5" name="Picture 4"/>
            <p:cNvPicPr>
              <a:picLocks noChangeAspect="1"/>
            </p:cNvPicPr>
            <p:nvPr/>
          </p:nvPicPr>
          <p:blipFill>
            <a:blip r:embed="rId4" cstate="print"/>
            <a:stretch>
              <a:fillRect/>
            </a:stretch>
          </p:blipFill>
          <p:spPr>
            <a:xfrm>
              <a:off x="8582096" y="1857313"/>
              <a:ext cx="3188870" cy="1996609"/>
            </a:xfrm>
            <a:prstGeom prst="rect">
              <a:avLst/>
            </a:prstGeom>
          </p:spPr>
        </p:pic>
        <p:sp>
          <p:nvSpPr>
            <p:cNvPr id="7" name="TextBox 6"/>
            <p:cNvSpPr txBox="1"/>
            <p:nvPr/>
          </p:nvSpPr>
          <p:spPr>
            <a:xfrm>
              <a:off x="10176531" y="3853922"/>
              <a:ext cx="1719865" cy="276999"/>
            </a:xfrm>
            <a:prstGeom prst="rect">
              <a:avLst/>
            </a:prstGeom>
            <a:noFill/>
          </p:spPr>
          <p:txBody>
            <a:bodyPr wrap="square" rtlCol="0">
              <a:spAutoFit/>
            </a:bodyPr>
            <a:lstStyle/>
            <a:p>
              <a:r>
                <a:rPr lang="en-US" sz="1200" dirty="0"/>
                <a:t>Kingsport Times-News</a:t>
              </a:r>
            </a:p>
          </p:txBody>
        </p:sp>
      </p:grpSp>
    </p:spTree>
    <p:extLst>
      <p:ext uri="{BB962C8B-B14F-4D97-AF65-F5344CB8AC3E}">
        <p14:creationId xmlns:p14="http://schemas.microsoft.com/office/powerpoint/2010/main" xmlns="" val="2479642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2064305" y="319217"/>
            <a:ext cx="8663565" cy="830997"/>
          </a:xfrm>
          <a:prstGeom prst="rect">
            <a:avLst/>
          </a:prstGeom>
          <a:noFill/>
        </p:spPr>
        <p:txBody>
          <a:bodyPr wrap="square" rtlCol="0">
            <a:spAutoFit/>
          </a:bodyPr>
          <a:lstStyle/>
          <a:p>
            <a:r>
              <a:rPr lang="en-US" sz="4800" b="1" dirty="0">
                <a:solidFill>
                  <a:schemeClr val="accent6">
                    <a:lumMod val="50000"/>
                  </a:schemeClr>
                </a:solidFill>
              </a:rPr>
              <a:t>Scientific reasoning is not inborn</a:t>
            </a:r>
            <a:r>
              <a:rPr lang="en-US" sz="4800" dirty="0"/>
              <a:t>.</a:t>
            </a:r>
          </a:p>
        </p:txBody>
      </p:sp>
      <p:sp>
        <p:nvSpPr>
          <p:cNvPr id="3" name="TextBox 2"/>
          <p:cNvSpPr txBox="1"/>
          <p:nvPr/>
        </p:nvSpPr>
        <p:spPr>
          <a:xfrm>
            <a:off x="352496" y="1026316"/>
            <a:ext cx="11124801" cy="1231106"/>
          </a:xfrm>
          <a:prstGeom prst="rect">
            <a:avLst/>
          </a:prstGeom>
          <a:noFill/>
        </p:spPr>
        <p:txBody>
          <a:bodyPr wrap="square" rtlCol="0">
            <a:spAutoFit/>
          </a:bodyPr>
          <a:lstStyle/>
          <a:p>
            <a:r>
              <a:rPr lang="en-US" sz="2800" dirty="0"/>
              <a:t>Though children are “born scientists,” scientific reasoning at the level we aspire to for our students involves multiple higher-order thinking skills.</a:t>
            </a:r>
          </a:p>
          <a:p>
            <a:endParaRPr lang="en-US" dirty="0"/>
          </a:p>
        </p:txBody>
      </p:sp>
      <p:sp>
        <p:nvSpPr>
          <p:cNvPr id="113" name="TextBox 112"/>
          <p:cNvSpPr txBox="1"/>
          <p:nvPr/>
        </p:nvSpPr>
        <p:spPr>
          <a:xfrm>
            <a:off x="309598" y="2655066"/>
            <a:ext cx="7381804" cy="3108543"/>
          </a:xfrm>
          <a:prstGeom prst="rect">
            <a:avLst/>
          </a:prstGeom>
          <a:noFill/>
        </p:spPr>
        <p:txBody>
          <a:bodyPr wrap="square" rtlCol="0">
            <a:spAutoFit/>
          </a:bodyPr>
          <a:lstStyle/>
          <a:p>
            <a:pPr marL="342900" indent="-342900">
              <a:buFont typeface="Arial" panose="020B0604020202020204" pitchFamily="34" charset="0"/>
              <a:buChar char="•"/>
            </a:pPr>
            <a:r>
              <a:rPr lang="en-US" sz="2800" dirty="0"/>
              <a:t>Systematic hypothesis-testing</a:t>
            </a:r>
          </a:p>
          <a:p>
            <a:pPr marL="342900" indent="-342900">
              <a:buFont typeface="Arial" panose="020B0604020202020204" pitchFamily="34" charset="0"/>
              <a:buChar char="•"/>
            </a:pPr>
            <a:r>
              <a:rPr lang="en-US" sz="2800" dirty="0"/>
              <a:t>Drawing conclusions based on valid evidence</a:t>
            </a:r>
          </a:p>
          <a:p>
            <a:pPr marL="342900" indent="-342900">
              <a:buFont typeface="Arial" panose="020B0604020202020204" pitchFamily="34" charset="0"/>
              <a:buChar char="•"/>
            </a:pPr>
            <a:r>
              <a:rPr lang="en-US" sz="2800" dirty="0"/>
              <a:t>Thinking in terms of abstractions or symbols</a:t>
            </a:r>
          </a:p>
          <a:p>
            <a:pPr marL="342900" indent="-342900">
              <a:buFont typeface="Arial" panose="020B0604020202020204" pitchFamily="34" charset="0"/>
              <a:buChar char="•"/>
            </a:pPr>
            <a:r>
              <a:rPr lang="en-US" sz="2800" dirty="0"/>
              <a:t>Thinking in terms of proportions and probabilities</a:t>
            </a:r>
          </a:p>
          <a:p>
            <a:pPr marL="342900" indent="-342900">
              <a:buFont typeface="Arial" panose="020B0604020202020204" pitchFamily="34" charset="0"/>
              <a:buChar char="•"/>
            </a:pPr>
            <a:r>
              <a:rPr lang="en-US" sz="2800" dirty="0"/>
              <a:t>Thinking about multiple variables or dimensions at once </a:t>
            </a:r>
          </a:p>
        </p:txBody>
      </p:sp>
      <p:pic>
        <p:nvPicPr>
          <p:cNvPr id="17" name="Picture 16"/>
          <p:cNvPicPr>
            <a:picLocks noChangeAspect="1"/>
          </p:cNvPicPr>
          <p:nvPr/>
        </p:nvPicPr>
        <p:blipFill>
          <a:blip r:embed="rId3" cstate="print"/>
          <a:stretch>
            <a:fillRect/>
          </a:stretch>
        </p:blipFill>
        <p:spPr>
          <a:xfrm>
            <a:off x="7410450" y="2347350"/>
            <a:ext cx="4405621" cy="4192244"/>
          </a:xfrm>
          <a:prstGeom prst="rect">
            <a:avLst/>
          </a:prstGeom>
        </p:spPr>
      </p:pic>
      <p:sp>
        <p:nvSpPr>
          <p:cNvPr id="2" name="TextBox 1"/>
          <p:cNvSpPr txBox="1"/>
          <p:nvPr/>
        </p:nvSpPr>
        <p:spPr>
          <a:xfrm>
            <a:off x="590550" y="6016374"/>
            <a:ext cx="6819900" cy="523220"/>
          </a:xfrm>
          <a:prstGeom prst="rect">
            <a:avLst/>
          </a:prstGeom>
          <a:noFill/>
        </p:spPr>
        <p:txBody>
          <a:bodyPr wrap="square" rtlCol="0">
            <a:spAutoFit/>
          </a:bodyPr>
          <a:lstStyle/>
          <a:p>
            <a:r>
              <a:rPr lang="en-US" sz="2800" b="1" dirty="0">
                <a:solidFill>
                  <a:srgbClr val="0070C0"/>
                </a:solidFill>
              </a:rPr>
              <a:t>This does not come automatically!</a:t>
            </a:r>
          </a:p>
        </p:txBody>
      </p:sp>
    </p:spTree>
    <p:extLst>
      <p:ext uri="{BB962C8B-B14F-4D97-AF65-F5344CB8AC3E}">
        <p14:creationId xmlns:p14="http://schemas.microsoft.com/office/powerpoint/2010/main" xmlns="" val="828039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2064305" y="319217"/>
            <a:ext cx="8663565" cy="830997"/>
          </a:xfrm>
          <a:prstGeom prst="rect">
            <a:avLst/>
          </a:prstGeom>
          <a:noFill/>
        </p:spPr>
        <p:txBody>
          <a:bodyPr wrap="square" rtlCol="0">
            <a:spAutoFit/>
          </a:bodyPr>
          <a:lstStyle/>
          <a:p>
            <a:r>
              <a:rPr lang="en-US" sz="4800" b="1" dirty="0">
                <a:solidFill>
                  <a:schemeClr val="accent6">
                    <a:lumMod val="50000"/>
                  </a:schemeClr>
                </a:solidFill>
              </a:rPr>
              <a:t>Scientific reasoning is not inborn</a:t>
            </a:r>
            <a:r>
              <a:rPr lang="en-US" sz="4800" dirty="0"/>
              <a:t>.</a:t>
            </a:r>
          </a:p>
        </p:txBody>
      </p:sp>
      <p:sp>
        <p:nvSpPr>
          <p:cNvPr id="3" name="TextBox 2"/>
          <p:cNvSpPr txBox="1"/>
          <p:nvPr/>
        </p:nvSpPr>
        <p:spPr>
          <a:xfrm>
            <a:off x="352496" y="1026316"/>
            <a:ext cx="10499271" cy="523220"/>
          </a:xfrm>
          <a:prstGeom prst="rect">
            <a:avLst/>
          </a:prstGeom>
          <a:noFill/>
        </p:spPr>
        <p:txBody>
          <a:bodyPr wrap="square" rtlCol="0">
            <a:spAutoFit/>
          </a:bodyPr>
          <a:lstStyle/>
          <a:p>
            <a:r>
              <a:rPr lang="en-US" sz="2800" dirty="0"/>
              <a:t>Scientific reasoning is often absent in everyday life</a:t>
            </a:r>
            <a:endParaRPr lang="en-US" dirty="0"/>
          </a:p>
        </p:txBody>
      </p:sp>
      <p:pic>
        <p:nvPicPr>
          <p:cNvPr id="5" name="Picture 4"/>
          <p:cNvPicPr>
            <a:picLocks noChangeAspect="1"/>
          </p:cNvPicPr>
          <p:nvPr/>
        </p:nvPicPr>
        <p:blipFill>
          <a:blip r:embed="rId3" cstate="print"/>
          <a:stretch>
            <a:fillRect/>
          </a:stretch>
        </p:blipFill>
        <p:spPr>
          <a:xfrm>
            <a:off x="819221" y="3667713"/>
            <a:ext cx="4038529" cy="3011338"/>
          </a:xfrm>
          <a:prstGeom prst="rect">
            <a:avLst/>
          </a:prstGeom>
        </p:spPr>
      </p:pic>
      <p:pic>
        <p:nvPicPr>
          <p:cNvPr id="9" name="Picture 8"/>
          <p:cNvPicPr>
            <a:picLocks noChangeAspect="1"/>
          </p:cNvPicPr>
          <p:nvPr/>
        </p:nvPicPr>
        <p:blipFill>
          <a:blip r:embed="rId4" cstate="print"/>
          <a:stretch>
            <a:fillRect/>
          </a:stretch>
        </p:blipFill>
        <p:spPr>
          <a:xfrm>
            <a:off x="352496" y="1549536"/>
            <a:ext cx="6536559" cy="2118176"/>
          </a:xfrm>
          <a:prstGeom prst="rect">
            <a:avLst/>
          </a:prstGeom>
        </p:spPr>
      </p:pic>
      <p:grpSp>
        <p:nvGrpSpPr>
          <p:cNvPr id="8" name="Group 7"/>
          <p:cNvGrpSpPr/>
          <p:nvPr/>
        </p:nvGrpSpPr>
        <p:grpSpPr>
          <a:xfrm>
            <a:off x="6396087" y="2057400"/>
            <a:ext cx="5715000" cy="4599349"/>
            <a:chOff x="6396087" y="2057400"/>
            <a:chExt cx="5715000" cy="4599349"/>
          </a:xfrm>
        </p:grpSpPr>
        <p:pic>
          <p:nvPicPr>
            <p:cNvPr id="2" name="Picture 1"/>
            <p:cNvPicPr>
              <a:picLocks noChangeAspect="1"/>
            </p:cNvPicPr>
            <p:nvPr/>
          </p:nvPicPr>
          <p:blipFill>
            <a:blip r:embed="rId5" cstate="print"/>
            <a:stretch>
              <a:fillRect/>
            </a:stretch>
          </p:blipFill>
          <p:spPr>
            <a:xfrm>
              <a:off x="6396087" y="2608624"/>
              <a:ext cx="5715000" cy="4048125"/>
            </a:xfrm>
            <a:prstGeom prst="rect">
              <a:avLst/>
            </a:prstGeom>
          </p:spPr>
        </p:pic>
        <p:sp>
          <p:nvSpPr>
            <p:cNvPr id="6" name="TextBox 5"/>
            <p:cNvSpPr txBox="1"/>
            <p:nvPr/>
          </p:nvSpPr>
          <p:spPr>
            <a:xfrm>
              <a:off x="7486650" y="2057400"/>
              <a:ext cx="4400550" cy="523220"/>
            </a:xfrm>
            <a:prstGeom prst="rect">
              <a:avLst/>
            </a:prstGeom>
            <a:noFill/>
          </p:spPr>
          <p:txBody>
            <a:bodyPr wrap="square" rtlCol="0">
              <a:spAutoFit/>
            </a:bodyPr>
            <a:lstStyle/>
            <a:p>
              <a:r>
                <a:rPr lang="en-US" sz="2800" dirty="0"/>
                <a:t>…with a few exceptions</a:t>
              </a:r>
            </a:p>
          </p:txBody>
        </p:sp>
      </p:grpSp>
    </p:spTree>
    <p:extLst>
      <p:ext uri="{BB962C8B-B14F-4D97-AF65-F5344CB8AC3E}">
        <p14:creationId xmlns:p14="http://schemas.microsoft.com/office/powerpoint/2010/main" xmlns="" val="2745895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004436" y="341323"/>
            <a:ext cx="7237535" cy="830997"/>
          </a:xfrm>
          <a:prstGeom prst="rect">
            <a:avLst/>
          </a:prstGeom>
          <a:noFill/>
        </p:spPr>
        <p:txBody>
          <a:bodyPr wrap="square" rtlCol="0">
            <a:spAutoFit/>
          </a:bodyPr>
          <a:lstStyle/>
          <a:p>
            <a:r>
              <a:rPr lang="en-US" sz="4800" b="1" dirty="0">
                <a:solidFill>
                  <a:schemeClr val="accent6">
                    <a:lumMod val="50000"/>
                  </a:schemeClr>
                </a:solidFill>
              </a:rPr>
              <a:t>The map is not the territory</a:t>
            </a:r>
            <a:endParaRPr lang="en-US" sz="4800" dirty="0"/>
          </a:p>
        </p:txBody>
      </p:sp>
      <p:sp>
        <p:nvSpPr>
          <p:cNvPr id="4" name="TextBox 3"/>
          <p:cNvSpPr txBox="1"/>
          <p:nvPr/>
        </p:nvSpPr>
        <p:spPr>
          <a:xfrm>
            <a:off x="1269242" y="1707646"/>
            <a:ext cx="9908273" cy="892552"/>
          </a:xfrm>
          <a:prstGeom prst="rect">
            <a:avLst/>
          </a:prstGeom>
          <a:noFill/>
        </p:spPr>
        <p:txBody>
          <a:bodyPr wrap="square" rtlCol="0">
            <a:spAutoFit/>
          </a:bodyPr>
          <a:lstStyle/>
          <a:p>
            <a:r>
              <a:rPr lang="en-US" sz="2800" dirty="0"/>
              <a:t>The map is not the territory, the word is not the thing it describes. </a:t>
            </a:r>
          </a:p>
          <a:p>
            <a:pPr>
              <a:tabLst>
                <a:tab pos="9717088" algn="r"/>
              </a:tabLst>
            </a:pPr>
            <a:r>
              <a:rPr lang="en-US" dirty="0"/>
              <a:t>	</a:t>
            </a:r>
            <a:r>
              <a:rPr lang="en-US" sz="2400" i="1" dirty="0"/>
              <a:t>Alfred Korzybski</a:t>
            </a:r>
            <a:endParaRPr lang="en-US" sz="2400" dirty="0"/>
          </a:p>
        </p:txBody>
      </p:sp>
      <p:pic>
        <p:nvPicPr>
          <p:cNvPr id="5" name="Picture 4"/>
          <p:cNvPicPr>
            <a:picLocks noChangeAspect="1"/>
          </p:cNvPicPr>
          <p:nvPr/>
        </p:nvPicPr>
        <p:blipFill rotWithShape="1">
          <a:blip r:embed="rId2" cstate="print"/>
          <a:srcRect r="54048"/>
          <a:stretch/>
        </p:blipFill>
        <p:spPr>
          <a:xfrm>
            <a:off x="2004436" y="2726656"/>
            <a:ext cx="2622155" cy="2790898"/>
          </a:xfrm>
          <a:prstGeom prst="rect">
            <a:avLst/>
          </a:prstGeom>
        </p:spPr>
      </p:pic>
      <p:pic>
        <p:nvPicPr>
          <p:cNvPr id="6" name="Picture 5"/>
          <p:cNvPicPr>
            <a:picLocks noChangeAspect="1"/>
          </p:cNvPicPr>
          <p:nvPr/>
        </p:nvPicPr>
        <p:blipFill>
          <a:blip r:embed="rId3" cstate="print"/>
          <a:stretch>
            <a:fillRect/>
          </a:stretch>
        </p:blipFill>
        <p:spPr>
          <a:xfrm>
            <a:off x="6340357" y="2600198"/>
            <a:ext cx="2225351" cy="3661062"/>
          </a:xfrm>
          <a:prstGeom prst="rect">
            <a:avLst/>
          </a:prstGeom>
        </p:spPr>
      </p:pic>
    </p:spTree>
    <p:extLst>
      <p:ext uri="{BB962C8B-B14F-4D97-AF65-F5344CB8AC3E}">
        <p14:creationId xmlns:p14="http://schemas.microsoft.com/office/powerpoint/2010/main" xmlns="" val="17668927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cstate="print"/>
          <a:srcRect/>
          <a:stretch>
            <a:fillRect/>
          </a:stretch>
        </p:blipFill>
        <p:spPr bwMode="auto">
          <a:xfrm>
            <a:off x="6400801" y="1752600"/>
            <a:ext cx="3763547" cy="4891088"/>
          </a:xfrm>
          <a:prstGeom prst="rect">
            <a:avLst/>
          </a:prstGeom>
          <a:noFill/>
          <a:ln w="9525">
            <a:noFill/>
            <a:miter lim="800000"/>
            <a:headEnd/>
            <a:tailEnd/>
          </a:ln>
        </p:spPr>
      </p:pic>
      <p:pic>
        <p:nvPicPr>
          <p:cNvPr id="8196" name="Picture 4"/>
          <p:cNvPicPr>
            <a:picLocks noChangeAspect="1" noChangeArrowheads="1"/>
          </p:cNvPicPr>
          <p:nvPr/>
        </p:nvPicPr>
        <p:blipFill>
          <a:blip r:embed="rId3" cstate="print"/>
          <a:srcRect/>
          <a:stretch>
            <a:fillRect/>
          </a:stretch>
        </p:blipFill>
        <p:spPr bwMode="auto">
          <a:xfrm>
            <a:off x="6058006" y="2286000"/>
            <a:ext cx="4609995" cy="3028950"/>
          </a:xfrm>
          <a:prstGeom prst="rect">
            <a:avLst/>
          </a:prstGeom>
          <a:noFill/>
          <a:ln w="9525">
            <a:noFill/>
            <a:miter lim="800000"/>
            <a:headEnd/>
            <a:tailEnd/>
          </a:ln>
        </p:spPr>
      </p:pic>
      <p:sp>
        <p:nvSpPr>
          <p:cNvPr id="7" name="TextBox 6"/>
          <p:cNvSpPr txBox="1"/>
          <p:nvPr/>
        </p:nvSpPr>
        <p:spPr>
          <a:xfrm>
            <a:off x="7315200" y="1143001"/>
            <a:ext cx="1371600" cy="461665"/>
          </a:xfrm>
          <a:prstGeom prst="rect">
            <a:avLst/>
          </a:prstGeom>
          <a:noFill/>
        </p:spPr>
        <p:txBody>
          <a:bodyPr wrap="square" rtlCol="0">
            <a:spAutoFit/>
          </a:bodyPr>
          <a:lstStyle/>
          <a:p>
            <a:pPr algn="ctr"/>
            <a:r>
              <a:rPr lang="en-US" sz="2400" b="1" dirty="0">
                <a:solidFill>
                  <a:srgbClr val="FF0000"/>
                </a:solidFill>
              </a:rPr>
              <a:t>Territory</a:t>
            </a:r>
          </a:p>
        </p:txBody>
      </p:sp>
      <p:grpSp>
        <p:nvGrpSpPr>
          <p:cNvPr id="2" name="Group 1"/>
          <p:cNvGrpSpPr/>
          <p:nvPr/>
        </p:nvGrpSpPr>
        <p:grpSpPr>
          <a:xfrm>
            <a:off x="1752601" y="1143001"/>
            <a:ext cx="4038600" cy="5543549"/>
            <a:chOff x="1752601" y="1143001"/>
            <a:chExt cx="4038600" cy="5543549"/>
          </a:xfrm>
        </p:grpSpPr>
        <p:pic>
          <p:nvPicPr>
            <p:cNvPr id="8194" name="Picture 2"/>
            <p:cNvPicPr>
              <a:picLocks noChangeAspect="1" noChangeArrowheads="1"/>
            </p:cNvPicPr>
            <p:nvPr/>
          </p:nvPicPr>
          <p:blipFill>
            <a:blip r:embed="rId4" cstate="print"/>
            <a:srcRect/>
            <a:stretch>
              <a:fillRect/>
            </a:stretch>
          </p:blipFill>
          <p:spPr bwMode="auto">
            <a:xfrm>
              <a:off x="1752601" y="1688283"/>
              <a:ext cx="4038600" cy="4998267"/>
            </a:xfrm>
            <a:prstGeom prst="rect">
              <a:avLst/>
            </a:prstGeom>
            <a:noFill/>
            <a:ln w="9525">
              <a:noFill/>
              <a:miter lim="800000"/>
              <a:headEnd/>
              <a:tailEnd/>
            </a:ln>
          </p:spPr>
        </p:pic>
        <p:sp>
          <p:nvSpPr>
            <p:cNvPr id="8" name="TextBox 7"/>
            <p:cNvSpPr txBox="1"/>
            <p:nvPr/>
          </p:nvSpPr>
          <p:spPr>
            <a:xfrm>
              <a:off x="2895600" y="1143001"/>
              <a:ext cx="1371600" cy="461665"/>
            </a:xfrm>
            <a:prstGeom prst="rect">
              <a:avLst/>
            </a:prstGeom>
            <a:noFill/>
          </p:spPr>
          <p:txBody>
            <a:bodyPr wrap="square" rtlCol="0">
              <a:spAutoFit/>
            </a:bodyPr>
            <a:lstStyle/>
            <a:p>
              <a:pPr algn="ctr"/>
              <a:r>
                <a:rPr lang="en-US" sz="2400" b="1" dirty="0">
                  <a:solidFill>
                    <a:srgbClr val="FF0000"/>
                  </a:solidFill>
                </a:rPr>
                <a:t>Map</a:t>
              </a:r>
            </a:p>
          </p:txBody>
        </p:sp>
      </p:grpSp>
      <p:sp>
        <p:nvSpPr>
          <p:cNvPr id="9" name="TextBox 8"/>
          <p:cNvSpPr txBox="1"/>
          <p:nvPr/>
        </p:nvSpPr>
        <p:spPr>
          <a:xfrm>
            <a:off x="2004436" y="341323"/>
            <a:ext cx="7237535" cy="830997"/>
          </a:xfrm>
          <a:prstGeom prst="rect">
            <a:avLst/>
          </a:prstGeom>
          <a:noFill/>
        </p:spPr>
        <p:txBody>
          <a:bodyPr wrap="square" rtlCol="0">
            <a:spAutoFit/>
          </a:bodyPr>
          <a:lstStyle/>
          <a:p>
            <a:r>
              <a:rPr lang="en-US" sz="4800" b="1" dirty="0">
                <a:solidFill>
                  <a:schemeClr val="accent6">
                    <a:lumMod val="50000"/>
                  </a:schemeClr>
                </a:solidFill>
              </a:rPr>
              <a:t>The map is not the territory</a:t>
            </a:r>
            <a:endParaRPr lang="en-US" sz="4800" dirty="0"/>
          </a:p>
        </p:txBody>
      </p:sp>
      <p:pic>
        <p:nvPicPr>
          <p:cNvPr id="1026" name="Picture 2"/>
          <p:cNvPicPr>
            <a:picLocks noChangeAspect="1" noChangeArrowheads="1"/>
          </p:cNvPicPr>
          <p:nvPr/>
        </p:nvPicPr>
        <p:blipFill>
          <a:blip r:embed="rId5" cstate="print"/>
          <a:srcRect/>
          <a:stretch>
            <a:fillRect/>
          </a:stretch>
        </p:blipFill>
        <p:spPr bwMode="auto">
          <a:xfrm>
            <a:off x="1714606" y="1752600"/>
            <a:ext cx="4038600" cy="4453783"/>
          </a:xfrm>
          <a:prstGeom prst="rect">
            <a:avLst/>
          </a:prstGeom>
          <a:noFill/>
          <a:ln w="9525">
            <a:noFill/>
            <a:miter lim="800000"/>
            <a:headEnd/>
            <a:tailEnd/>
          </a:ln>
        </p:spPr>
      </p:pic>
    </p:spTree>
    <p:extLst>
      <p:ext uri="{BB962C8B-B14F-4D97-AF65-F5344CB8AC3E}">
        <p14:creationId xmlns:p14="http://schemas.microsoft.com/office/powerpoint/2010/main" xmlns="" val="3386899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9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8196"/>
                                        </p:tgtEl>
                                        <p:attrNameLst>
                                          <p:attrName>style.visibility</p:attrName>
                                        </p:attrNameLst>
                                      </p:cBhvr>
                                      <p:to>
                                        <p:strVal val="visible"/>
                                      </p:to>
                                    </p:set>
                                    <p:animEffect transition="in" filter="dissolve">
                                      <p:cBhvr>
                                        <p:cTn id="17" dur="500"/>
                                        <p:tgtEl>
                                          <p:spTgt spid="819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dissolve">
                                      <p:cBhvr>
                                        <p:cTn id="2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33157" y="506186"/>
            <a:ext cx="4637314" cy="1323439"/>
          </a:xfrm>
          <a:prstGeom prst="rect">
            <a:avLst/>
          </a:prstGeom>
          <a:noFill/>
        </p:spPr>
        <p:txBody>
          <a:bodyPr wrap="square" rtlCol="0">
            <a:spAutoFit/>
          </a:bodyPr>
          <a:lstStyle/>
          <a:p>
            <a:r>
              <a:rPr lang="en-US" sz="8000" b="1" dirty="0">
                <a:solidFill>
                  <a:srgbClr val="6666FF"/>
                </a:solidFill>
              </a:rPr>
              <a:t>Beginning</a:t>
            </a:r>
          </a:p>
        </p:txBody>
      </p:sp>
      <p:grpSp>
        <p:nvGrpSpPr>
          <p:cNvPr id="5" name="Group 4"/>
          <p:cNvGrpSpPr/>
          <p:nvPr/>
        </p:nvGrpSpPr>
        <p:grpSpPr>
          <a:xfrm>
            <a:off x="3918857" y="1976582"/>
            <a:ext cx="5096494" cy="3477455"/>
            <a:chOff x="4235781" y="1829625"/>
            <a:chExt cx="3981450" cy="2737255"/>
          </a:xfrm>
        </p:grpSpPr>
        <p:pic>
          <p:nvPicPr>
            <p:cNvPr id="3" name="Picture 2"/>
            <p:cNvPicPr>
              <a:picLocks noChangeAspect="1"/>
            </p:cNvPicPr>
            <p:nvPr/>
          </p:nvPicPr>
          <p:blipFill>
            <a:blip r:embed="rId3" cstate="print"/>
            <a:stretch>
              <a:fillRect/>
            </a:stretch>
          </p:blipFill>
          <p:spPr>
            <a:xfrm>
              <a:off x="4235781" y="1829625"/>
              <a:ext cx="3778826" cy="2519217"/>
            </a:xfrm>
            <a:prstGeom prst="rect">
              <a:avLst/>
            </a:prstGeom>
          </p:spPr>
        </p:pic>
        <p:sp>
          <p:nvSpPr>
            <p:cNvPr id="4" name="TextBox 3"/>
            <p:cNvSpPr txBox="1"/>
            <p:nvPr/>
          </p:nvSpPr>
          <p:spPr>
            <a:xfrm>
              <a:off x="6685067" y="4348842"/>
              <a:ext cx="1532164" cy="218038"/>
            </a:xfrm>
            <a:prstGeom prst="rect">
              <a:avLst/>
            </a:prstGeom>
            <a:noFill/>
          </p:spPr>
          <p:txBody>
            <a:bodyPr wrap="square" rtlCol="0">
              <a:spAutoFit/>
            </a:bodyPr>
            <a:lstStyle/>
            <a:p>
              <a:r>
                <a:rPr lang="en-US" sz="1200" dirty="0"/>
                <a:t>tracydiziere.com</a:t>
              </a:r>
            </a:p>
          </p:txBody>
        </p:sp>
      </p:grpSp>
      <p:sp>
        <p:nvSpPr>
          <p:cNvPr id="9" name="TextBox 8"/>
          <p:cNvSpPr txBox="1"/>
          <p:nvPr/>
        </p:nvSpPr>
        <p:spPr>
          <a:xfrm>
            <a:off x="6067991" y="5386522"/>
            <a:ext cx="5084423" cy="584775"/>
          </a:xfrm>
          <a:prstGeom prst="rect">
            <a:avLst/>
          </a:prstGeom>
          <a:noFill/>
        </p:spPr>
        <p:txBody>
          <a:bodyPr wrap="square" rtlCol="0">
            <a:spAutoFit/>
          </a:bodyPr>
          <a:lstStyle/>
          <a:p>
            <a:r>
              <a:rPr lang="en-US" sz="3200" dirty="0"/>
              <a:t>…and beginning to excel</a:t>
            </a:r>
          </a:p>
        </p:txBody>
      </p:sp>
    </p:spTree>
    <p:extLst>
      <p:ext uri="{BB962C8B-B14F-4D97-AF65-F5344CB8AC3E}">
        <p14:creationId xmlns:p14="http://schemas.microsoft.com/office/powerpoint/2010/main" xmlns="" val="32376134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92613" y="1784266"/>
            <a:ext cx="5272111" cy="4712787"/>
            <a:chOff x="92613" y="1784266"/>
            <a:chExt cx="5272111" cy="4712787"/>
          </a:xfrm>
        </p:grpSpPr>
        <p:pic>
          <p:nvPicPr>
            <p:cNvPr id="2054" name="Picture 6"/>
            <p:cNvPicPr>
              <a:picLocks noChangeAspect="1" noChangeArrowheads="1"/>
            </p:cNvPicPr>
            <p:nvPr/>
          </p:nvPicPr>
          <p:blipFill>
            <a:blip r:embed="rId2" cstate="print"/>
            <a:srcRect/>
            <a:stretch>
              <a:fillRect/>
            </a:stretch>
          </p:blipFill>
          <p:spPr bwMode="auto">
            <a:xfrm>
              <a:off x="92613" y="2224922"/>
              <a:ext cx="5272111" cy="4272131"/>
            </a:xfrm>
            <a:prstGeom prst="rect">
              <a:avLst/>
            </a:prstGeom>
            <a:noFill/>
            <a:ln w="9525">
              <a:noFill/>
              <a:miter lim="800000"/>
              <a:headEnd/>
              <a:tailEnd/>
            </a:ln>
          </p:spPr>
        </p:pic>
        <p:sp>
          <p:nvSpPr>
            <p:cNvPr id="8" name="TextBox 7"/>
            <p:cNvSpPr txBox="1"/>
            <p:nvPr/>
          </p:nvSpPr>
          <p:spPr>
            <a:xfrm>
              <a:off x="2139577" y="1784266"/>
              <a:ext cx="1083685" cy="364558"/>
            </a:xfrm>
            <a:prstGeom prst="rect">
              <a:avLst/>
            </a:prstGeom>
            <a:noFill/>
          </p:spPr>
          <p:txBody>
            <a:bodyPr wrap="square" rtlCol="0">
              <a:spAutoFit/>
            </a:bodyPr>
            <a:lstStyle/>
            <a:p>
              <a:pPr algn="ctr"/>
              <a:r>
                <a:rPr lang="en-US" sz="2400" b="1" dirty="0">
                  <a:solidFill>
                    <a:srgbClr val="FF0000"/>
                  </a:solidFill>
                </a:rPr>
                <a:t>Map</a:t>
              </a:r>
            </a:p>
          </p:txBody>
        </p:sp>
      </p:grpSp>
      <p:pic>
        <p:nvPicPr>
          <p:cNvPr id="2053" name="Picture 5"/>
          <p:cNvPicPr>
            <a:picLocks noChangeAspect="1" noChangeArrowheads="1"/>
          </p:cNvPicPr>
          <p:nvPr/>
        </p:nvPicPr>
        <p:blipFill>
          <a:blip r:embed="rId3" cstate="print"/>
          <a:srcRect r="48395"/>
          <a:stretch>
            <a:fillRect/>
          </a:stretch>
        </p:blipFill>
        <p:spPr bwMode="auto">
          <a:xfrm>
            <a:off x="1575495" y="2164998"/>
            <a:ext cx="2916294" cy="4626276"/>
          </a:xfrm>
          <a:prstGeom prst="rect">
            <a:avLst/>
          </a:prstGeom>
          <a:noFill/>
          <a:ln w="9525">
            <a:noFill/>
            <a:miter lim="800000"/>
            <a:headEnd/>
            <a:tailEnd/>
          </a:ln>
        </p:spPr>
      </p:pic>
      <p:grpSp>
        <p:nvGrpSpPr>
          <p:cNvPr id="3" name="Group 2"/>
          <p:cNvGrpSpPr/>
          <p:nvPr/>
        </p:nvGrpSpPr>
        <p:grpSpPr>
          <a:xfrm>
            <a:off x="9316861" y="1575856"/>
            <a:ext cx="1766445" cy="5257540"/>
            <a:chOff x="9316861" y="1575856"/>
            <a:chExt cx="1766445" cy="5257540"/>
          </a:xfrm>
        </p:grpSpPr>
        <p:pic>
          <p:nvPicPr>
            <p:cNvPr id="2051" name="Picture 3"/>
            <p:cNvPicPr>
              <a:picLocks noChangeAspect="1" noChangeArrowheads="1"/>
            </p:cNvPicPr>
            <p:nvPr/>
          </p:nvPicPr>
          <p:blipFill>
            <a:blip r:embed="rId4" cstate="print"/>
            <a:srcRect l="31667" r="23333" b="10000"/>
            <a:stretch>
              <a:fillRect/>
            </a:stretch>
          </p:blipFill>
          <p:spPr bwMode="auto">
            <a:xfrm>
              <a:off x="9316861" y="2122876"/>
              <a:ext cx="1766445" cy="4710520"/>
            </a:xfrm>
            <a:prstGeom prst="rect">
              <a:avLst/>
            </a:prstGeom>
            <a:noFill/>
            <a:ln w="9525">
              <a:noFill/>
              <a:miter lim="800000"/>
              <a:headEnd/>
              <a:tailEnd/>
            </a:ln>
          </p:spPr>
        </p:pic>
        <p:sp>
          <p:nvSpPr>
            <p:cNvPr id="7" name="TextBox 6"/>
            <p:cNvSpPr txBox="1"/>
            <p:nvPr/>
          </p:nvSpPr>
          <p:spPr>
            <a:xfrm>
              <a:off x="9316861" y="1575856"/>
              <a:ext cx="1371600" cy="461665"/>
            </a:xfrm>
            <a:prstGeom prst="rect">
              <a:avLst/>
            </a:prstGeom>
            <a:noFill/>
          </p:spPr>
          <p:txBody>
            <a:bodyPr wrap="square" rtlCol="0">
              <a:spAutoFit/>
            </a:bodyPr>
            <a:lstStyle/>
            <a:p>
              <a:pPr algn="ctr"/>
              <a:r>
                <a:rPr lang="en-US" sz="2400" b="1" dirty="0">
                  <a:solidFill>
                    <a:srgbClr val="FF0000"/>
                  </a:solidFill>
                </a:rPr>
                <a:t>Territory</a:t>
              </a:r>
            </a:p>
          </p:txBody>
        </p:sp>
      </p:grpSp>
      <p:sp>
        <p:nvSpPr>
          <p:cNvPr id="9" name="TextBox 8"/>
          <p:cNvSpPr txBox="1"/>
          <p:nvPr/>
        </p:nvSpPr>
        <p:spPr>
          <a:xfrm>
            <a:off x="1911427" y="388203"/>
            <a:ext cx="7237535" cy="830997"/>
          </a:xfrm>
          <a:prstGeom prst="rect">
            <a:avLst/>
          </a:prstGeom>
          <a:noFill/>
        </p:spPr>
        <p:txBody>
          <a:bodyPr wrap="square" rtlCol="0">
            <a:spAutoFit/>
          </a:bodyPr>
          <a:lstStyle/>
          <a:p>
            <a:r>
              <a:rPr lang="en-US" sz="4800" b="1" dirty="0">
                <a:solidFill>
                  <a:schemeClr val="accent6">
                    <a:lumMod val="50000"/>
                  </a:schemeClr>
                </a:solidFill>
              </a:rPr>
              <a:t>The map is not the territory</a:t>
            </a:r>
            <a:endParaRPr lang="en-US" sz="4800" dirty="0"/>
          </a:p>
        </p:txBody>
      </p:sp>
      <p:sp>
        <p:nvSpPr>
          <p:cNvPr id="10" name="TextBox 9"/>
          <p:cNvSpPr txBox="1"/>
          <p:nvPr/>
        </p:nvSpPr>
        <p:spPr>
          <a:xfrm>
            <a:off x="584035" y="1061323"/>
            <a:ext cx="10499271" cy="523220"/>
          </a:xfrm>
          <a:prstGeom prst="rect">
            <a:avLst/>
          </a:prstGeom>
          <a:noFill/>
        </p:spPr>
        <p:txBody>
          <a:bodyPr wrap="square" rtlCol="0">
            <a:spAutoFit/>
          </a:bodyPr>
          <a:lstStyle/>
          <a:p>
            <a:r>
              <a:rPr lang="en-US" sz="2800" dirty="0"/>
              <a:t>Map-reading isn’t inborn either</a:t>
            </a:r>
            <a:endParaRPr lang="en-US" dirty="0"/>
          </a:p>
        </p:txBody>
      </p:sp>
    </p:spTree>
    <p:extLst>
      <p:ext uri="{BB962C8B-B14F-4D97-AF65-F5344CB8AC3E}">
        <p14:creationId xmlns:p14="http://schemas.microsoft.com/office/powerpoint/2010/main" xmlns="" val="2141749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52496" y="319217"/>
            <a:ext cx="11714317" cy="830997"/>
          </a:xfrm>
          <a:prstGeom prst="rect">
            <a:avLst/>
          </a:prstGeom>
          <a:noFill/>
        </p:spPr>
        <p:txBody>
          <a:bodyPr wrap="square" rtlCol="0">
            <a:spAutoFit/>
          </a:bodyPr>
          <a:lstStyle/>
          <a:p>
            <a:pPr algn="ctr"/>
            <a:r>
              <a:rPr lang="en-US" sz="4800" b="1" dirty="0">
                <a:solidFill>
                  <a:schemeClr val="accent6">
                    <a:lumMod val="50000"/>
                  </a:schemeClr>
                </a:solidFill>
              </a:rPr>
              <a:t>Knowledge organization is not automatic</a:t>
            </a:r>
          </a:p>
        </p:txBody>
      </p:sp>
      <p:sp>
        <p:nvSpPr>
          <p:cNvPr id="3" name="TextBox 2"/>
          <p:cNvSpPr txBox="1"/>
          <p:nvPr/>
        </p:nvSpPr>
        <p:spPr>
          <a:xfrm>
            <a:off x="679068" y="1150214"/>
            <a:ext cx="10685618" cy="1231106"/>
          </a:xfrm>
          <a:prstGeom prst="rect">
            <a:avLst/>
          </a:prstGeom>
          <a:noFill/>
        </p:spPr>
        <p:txBody>
          <a:bodyPr wrap="square" rtlCol="0">
            <a:spAutoFit/>
          </a:bodyPr>
          <a:lstStyle/>
          <a:p>
            <a:r>
              <a:rPr lang="en-US" sz="2800" dirty="0"/>
              <a:t>Facts (and equations) are not knowledge--understanding requires </a:t>
            </a:r>
            <a:r>
              <a:rPr lang="en-US" sz="2800" i="1" dirty="0"/>
              <a:t>organizing</a:t>
            </a:r>
            <a:r>
              <a:rPr lang="en-US" sz="2800" dirty="0"/>
              <a:t> knowledge in coherent way.</a:t>
            </a:r>
          </a:p>
          <a:p>
            <a:endParaRPr lang="en-US" dirty="0"/>
          </a:p>
        </p:txBody>
      </p:sp>
      <p:grpSp>
        <p:nvGrpSpPr>
          <p:cNvPr id="8" name="Group 7"/>
          <p:cNvGrpSpPr/>
          <p:nvPr/>
        </p:nvGrpSpPr>
        <p:grpSpPr>
          <a:xfrm>
            <a:off x="4293125" y="3037290"/>
            <a:ext cx="2724150" cy="3205693"/>
            <a:chOff x="4293125" y="3037290"/>
            <a:chExt cx="2724150" cy="3205693"/>
          </a:xfrm>
        </p:grpSpPr>
        <p:pic>
          <p:nvPicPr>
            <p:cNvPr id="5" name="Picture 4"/>
            <p:cNvPicPr>
              <a:picLocks noChangeAspect="1"/>
            </p:cNvPicPr>
            <p:nvPr/>
          </p:nvPicPr>
          <p:blipFill>
            <a:blip r:embed="rId3" cstate="print"/>
            <a:stretch>
              <a:fillRect/>
            </a:stretch>
          </p:blipFill>
          <p:spPr>
            <a:xfrm>
              <a:off x="4293125" y="3037290"/>
              <a:ext cx="2724150" cy="2857500"/>
            </a:xfrm>
            <a:prstGeom prst="rect">
              <a:avLst/>
            </a:prstGeom>
          </p:spPr>
        </p:pic>
        <p:sp>
          <p:nvSpPr>
            <p:cNvPr id="7" name="TextBox 6"/>
            <p:cNvSpPr txBox="1"/>
            <p:nvPr/>
          </p:nvSpPr>
          <p:spPr>
            <a:xfrm>
              <a:off x="5372100" y="5965984"/>
              <a:ext cx="1645175" cy="276999"/>
            </a:xfrm>
            <a:prstGeom prst="rect">
              <a:avLst/>
            </a:prstGeom>
            <a:noFill/>
          </p:spPr>
          <p:txBody>
            <a:bodyPr wrap="square" rtlCol="0">
              <a:spAutoFit/>
            </a:bodyPr>
            <a:lstStyle/>
            <a:p>
              <a:r>
                <a:rPr lang="en-US" sz="1200" dirty="0"/>
                <a:t>Gisela </a:t>
              </a:r>
              <a:r>
                <a:rPr lang="en-US" sz="1200" dirty="0" err="1"/>
                <a:t>Kassoy</a:t>
              </a:r>
              <a:endParaRPr lang="en-US" sz="1200" dirty="0"/>
            </a:p>
          </p:txBody>
        </p:sp>
      </p:grpSp>
    </p:spTree>
    <p:extLst>
      <p:ext uri="{BB962C8B-B14F-4D97-AF65-F5344CB8AC3E}">
        <p14:creationId xmlns:p14="http://schemas.microsoft.com/office/powerpoint/2010/main" xmlns="" val="19918314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2496" y="319217"/>
            <a:ext cx="11714317" cy="830997"/>
          </a:xfrm>
          <a:prstGeom prst="rect">
            <a:avLst/>
          </a:prstGeom>
          <a:noFill/>
        </p:spPr>
        <p:txBody>
          <a:bodyPr wrap="square" rtlCol="0">
            <a:spAutoFit/>
          </a:bodyPr>
          <a:lstStyle/>
          <a:p>
            <a:pPr algn="ctr"/>
            <a:r>
              <a:rPr lang="en-US" sz="4800" b="1" dirty="0">
                <a:solidFill>
                  <a:schemeClr val="accent6">
                    <a:lumMod val="50000"/>
                  </a:schemeClr>
                </a:solidFill>
              </a:rPr>
              <a:t>Knowledge organization is not automatic</a:t>
            </a:r>
          </a:p>
        </p:txBody>
      </p:sp>
      <p:sp>
        <p:nvSpPr>
          <p:cNvPr id="2" name="TextBox 1"/>
          <p:cNvSpPr txBox="1"/>
          <p:nvPr/>
        </p:nvSpPr>
        <p:spPr>
          <a:xfrm>
            <a:off x="8221243" y="1367652"/>
            <a:ext cx="3641270" cy="1938992"/>
          </a:xfrm>
          <a:prstGeom prst="rect">
            <a:avLst/>
          </a:prstGeom>
          <a:noFill/>
        </p:spPr>
        <p:txBody>
          <a:bodyPr wrap="square" rtlCol="0">
            <a:spAutoFit/>
          </a:bodyPr>
          <a:lstStyle/>
          <a:p>
            <a:r>
              <a:rPr lang="en-US" sz="2400" dirty="0"/>
              <a:t>Expert (but not novice) electronics technicians reproduced  large portions of diagram after exposure of a few seconds</a:t>
            </a:r>
          </a:p>
        </p:txBody>
      </p:sp>
      <p:sp>
        <p:nvSpPr>
          <p:cNvPr id="6" name="TextBox 5"/>
          <p:cNvSpPr txBox="1"/>
          <p:nvPr/>
        </p:nvSpPr>
        <p:spPr>
          <a:xfrm>
            <a:off x="8156120" y="3694386"/>
            <a:ext cx="3910692" cy="1200329"/>
          </a:xfrm>
          <a:prstGeom prst="rect">
            <a:avLst/>
          </a:prstGeom>
          <a:noFill/>
        </p:spPr>
        <p:txBody>
          <a:bodyPr wrap="square" rtlCol="0">
            <a:spAutoFit/>
          </a:bodyPr>
          <a:lstStyle/>
          <a:p>
            <a:r>
              <a:rPr lang="en-US" sz="2400" dirty="0"/>
              <a:t>Experts organized diagram into “chunks,” e.g. “amplifier,” “filter”</a:t>
            </a:r>
            <a:endParaRPr lang="en-US" dirty="0"/>
          </a:p>
        </p:txBody>
      </p:sp>
      <p:grpSp>
        <p:nvGrpSpPr>
          <p:cNvPr id="8" name="Group 7"/>
          <p:cNvGrpSpPr/>
          <p:nvPr/>
        </p:nvGrpSpPr>
        <p:grpSpPr>
          <a:xfrm>
            <a:off x="642257" y="1150214"/>
            <a:ext cx="11163300" cy="5603589"/>
            <a:chOff x="642257" y="1150214"/>
            <a:chExt cx="11163300" cy="5603589"/>
          </a:xfrm>
        </p:grpSpPr>
        <p:pic>
          <p:nvPicPr>
            <p:cNvPr id="9218" name="Picture 2"/>
            <p:cNvPicPr>
              <a:picLocks noChangeAspect="1" noChangeArrowheads="1"/>
            </p:cNvPicPr>
            <p:nvPr/>
          </p:nvPicPr>
          <p:blipFill>
            <a:blip r:embed="rId3" cstate="print"/>
            <a:srcRect/>
            <a:stretch>
              <a:fillRect/>
            </a:stretch>
          </p:blipFill>
          <p:spPr bwMode="auto">
            <a:xfrm>
              <a:off x="642257" y="1150214"/>
              <a:ext cx="7578986" cy="5486400"/>
            </a:xfrm>
            <a:prstGeom prst="rect">
              <a:avLst/>
            </a:prstGeom>
            <a:noFill/>
            <a:ln w="9525">
              <a:noFill/>
              <a:miter lim="800000"/>
              <a:headEnd/>
              <a:tailEnd/>
            </a:ln>
          </p:spPr>
        </p:pic>
        <p:sp>
          <p:nvSpPr>
            <p:cNvPr id="4" name="TextBox 3"/>
            <p:cNvSpPr txBox="1"/>
            <p:nvPr/>
          </p:nvSpPr>
          <p:spPr>
            <a:xfrm>
              <a:off x="6776357" y="6384471"/>
              <a:ext cx="5029200" cy="369332"/>
            </a:xfrm>
            <a:prstGeom prst="rect">
              <a:avLst/>
            </a:prstGeom>
            <a:noFill/>
          </p:spPr>
          <p:txBody>
            <a:bodyPr wrap="square" rtlCol="0">
              <a:spAutoFit/>
            </a:bodyPr>
            <a:lstStyle/>
            <a:p>
              <a:r>
                <a:rPr lang="en-US" dirty="0">
                  <a:solidFill>
                    <a:srgbClr val="0070C0"/>
                  </a:solidFill>
                </a:rPr>
                <a:t>Egan &amp; Schwartz, </a:t>
              </a:r>
              <a:r>
                <a:rPr lang="en-US" i="1" dirty="0">
                  <a:solidFill>
                    <a:srgbClr val="0070C0"/>
                  </a:solidFill>
                </a:rPr>
                <a:t>Memory &amp; Cognition </a:t>
              </a:r>
              <a:r>
                <a:rPr lang="en-US" b="1" dirty="0">
                  <a:solidFill>
                    <a:srgbClr val="0070C0"/>
                  </a:solidFill>
                </a:rPr>
                <a:t>7</a:t>
              </a:r>
              <a:r>
                <a:rPr lang="en-US" dirty="0">
                  <a:solidFill>
                    <a:srgbClr val="0070C0"/>
                  </a:solidFill>
                </a:rPr>
                <a:t> (1979)</a:t>
              </a:r>
            </a:p>
          </p:txBody>
        </p:sp>
      </p:grpSp>
      <p:sp>
        <p:nvSpPr>
          <p:cNvPr id="7" name="TextBox 6"/>
          <p:cNvSpPr txBox="1"/>
          <p:nvPr/>
        </p:nvSpPr>
        <p:spPr>
          <a:xfrm>
            <a:off x="7886699" y="5011904"/>
            <a:ext cx="4180113" cy="830997"/>
          </a:xfrm>
          <a:prstGeom prst="rect">
            <a:avLst/>
          </a:prstGeom>
          <a:noFill/>
        </p:spPr>
        <p:txBody>
          <a:bodyPr wrap="square" rtlCol="0">
            <a:spAutoFit/>
          </a:bodyPr>
          <a:lstStyle/>
          <a:p>
            <a:r>
              <a:rPr lang="en-US" sz="2400" b="1" i="1" dirty="0">
                <a:solidFill>
                  <a:srgbClr val="FF0000"/>
                </a:solidFill>
              </a:rPr>
              <a:t>Experts could not reproduce a random collection of elements</a:t>
            </a:r>
            <a:endParaRPr lang="en-US" b="1" i="1" dirty="0">
              <a:solidFill>
                <a:srgbClr val="FF0000"/>
              </a:solidFill>
            </a:endParaRPr>
          </a:p>
        </p:txBody>
      </p:sp>
    </p:spTree>
    <p:extLst>
      <p:ext uri="{BB962C8B-B14F-4D97-AF65-F5344CB8AC3E}">
        <p14:creationId xmlns:p14="http://schemas.microsoft.com/office/powerpoint/2010/main" xmlns="" val="3858693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2064306" y="319217"/>
            <a:ext cx="6851094" cy="830997"/>
          </a:xfrm>
          <a:prstGeom prst="rect">
            <a:avLst/>
          </a:prstGeom>
          <a:noFill/>
        </p:spPr>
        <p:txBody>
          <a:bodyPr wrap="square" rtlCol="0">
            <a:spAutoFit/>
          </a:bodyPr>
          <a:lstStyle/>
          <a:p>
            <a:pPr algn="ctr"/>
            <a:r>
              <a:rPr lang="en-US" sz="4800" b="1" dirty="0">
                <a:solidFill>
                  <a:schemeClr val="accent6">
                    <a:lumMod val="50000"/>
                  </a:schemeClr>
                </a:solidFill>
              </a:rPr>
              <a:t>What else PER gives us</a:t>
            </a:r>
          </a:p>
        </p:txBody>
      </p:sp>
      <p:sp>
        <p:nvSpPr>
          <p:cNvPr id="15" name="TextBox 14"/>
          <p:cNvSpPr txBox="1"/>
          <p:nvPr/>
        </p:nvSpPr>
        <p:spPr>
          <a:xfrm>
            <a:off x="719952" y="979004"/>
            <a:ext cx="11265219" cy="3077766"/>
          </a:xfrm>
          <a:prstGeom prst="rect">
            <a:avLst/>
          </a:prstGeom>
          <a:noFill/>
        </p:spPr>
        <p:txBody>
          <a:bodyPr wrap="square" rtlCol="0">
            <a:spAutoFit/>
          </a:bodyPr>
          <a:lstStyle/>
          <a:p>
            <a:r>
              <a:rPr lang="en-US" sz="2800" dirty="0"/>
              <a:t>Content knowledge is not enough—we also need </a:t>
            </a:r>
            <a:r>
              <a:rPr lang="en-US" sz="2800" b="1" i="1" dirty="0"/>
              <a:t>pedagogical content knowledge</a:t>
            </a:r>
          </a:p>
          <a:p>
            <a:endParaRPr lang="en-US" sz="2400" b="1" i="1" dirty="0"/>
          </a:p>
          <a:p>
            <a:pPr marL="342900" indent="-342900">
              <a:buFont typeface="Arial" panose="020B0604020202020204" pitchFamily="34" charset="0"/>
              <a:buChar char="•"/>
            </a:pPr>
            <a:r>
              <a:rPr lang="en-US" sz="2400" dirty="0"/>
              <a:t>Student difficulties</a:t>
            </a:r>
          </a:p>
          <a:p>
            <a:pPr marL="342900" indent="-342900">
              <a:buFont typeface="Arial" panose="020B0604020202020204" pitchFamily="34" charset="0"/>
              <a:buChar char="•"/>
            </a:pPr>
            <a:r>
              <a:rPr lang="en-US" sz="2400" dirty="0"/>
              <a:t>Student mental models</a:t>
            </a:r>
          </a:p>
          <a:p>
            <a:pPr marL="342900" indent="-342900">
              <a:buFont typeface="Arial" panose="020B0604020202020204" pitchFamily="34" charset="0"/>
              <a:buChar char="•"/>
            </a:pPr>
            <a:r>
              <a:rPr lang="en-US" sz="2400" dirty="0"/>
              <a:t>Effective instructional strategies for a particular concept</a:t>
            </a:r>
          </a:p>
          <a:p>
            <a:pPr marL="342900" indent="-342900">
              <a:buFont typeface="Arial" panose="020B0604020202020204" pitchFamily="34" charset="0"/>
              <a:buChar char="•"/>
            </a:pPr>
            <a:r>
              <a:rPr lang="en-US" sz="2400" dirty="0"/>
              <a:t>Assessment methods</a:t>
            </a:r>
          </a:p>
          <a:p>
            <a:endParaRPr lang="en-US" dirty="0"/>
          </a:p>
        </p:txBody>
      </p:sp>
      <p:pic>
        <p:nvPicPr>
          <p:cNvPr id="2" name="Picture 1"/>
          <p:cNvPicPr>
            <a:picLocks noChangeAspect="1"/>
          </p:cNvPicPr>
          <p:nvPr/>
        </p:nvPicPr>
        <p:blipFill>
          <a:blip r:embed="rId3" cstate="print"/>
          <a:stretch>
            <a:fillRect/>
          </a:stretch>
        </p:blipFill>
        <p:spPr>
          <a:xfrm>
            <a:off x="287552" y="4155936"/>
            <a:ext cx="2442072" cy="2442072"/>
          </a:xfrm>
          <a:prstGeom prst="rect">
            <a:avLst/>
          </a:prstGeom>
        </p:spPr>
      </p:pic>
      <p:pic>
        <p:nvPicPr>
          <p:cNvPr id="3" name="Picture 2"/>
          <p:cNvPicPr>
            <a:picLocks noChangeAspect="1"/>
          </p:cNvPicPr>
          <p:nvPr/>
        </p:nvPicPr>
        <p:blipFill>
          <a:blip r:embed="rId4" cstate="print"/>
          <a:stretch>
            <a:fillRect/>
          </a:stretch>
        </p:blipFill>
        <p:spPr>
          <a:xfrm>
            <a:off x="9980929" y="3816708"/>
            <a:ext cx="1905000" cy="2781300"/>
          </a:xfrm>
          <a:prstGeom prst="rect">
            <a:avLst/>
          </a:prstGeom>
        </p:spPr>
      </p:pic>
      <p:pic>
        <p:nvPicPr>
          <p:cNvPr id="7" name="Picture 6"/>
          <p:cNvPicPr>
            <a:picLocks noChangeAspect="1"/>
          </p:cNvPicPr>
          <p:nvPr/>
        </p:nvPicPr>
        <p:blipFill>
          <a:blip r:embed="rId5" cstate="print"/>
          <a:stretch>
            <a:fillRect/>
          </a:stretch>
        </p:blipFill>
        <p:spPr>
          <a:xfrm>
            <a:off x="4281012" y="3625670"/>
            <a:ext cx="3405790" cy="3096173"/>
          </a:xfrm>
          <a:prstGeom prst="rect">
            <a:avLst/>
          </a:prstGeom>
        </p:spPr>
      </p:pic>
    </p:spTree>
    <p:extLst>
      <p:ext uri="{BB962C8B-B14F-4D97-AF65-F5344CB8AC3E}">
        <p14:creationId xmlns:p14="http://schemas.microsoft.com/office/powerpoint/2010/main" xmlns="" val="26805872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32504" y="502920"/>
            <a:ext cx="2765713" cy="1323439"/>
          </a:xfrm>
          <a:prstGeom prst="rect">
            <a:avLst/>
          </a:prstGeom>
          <a:noFill/>
        </p:spPr>
        <p:txBody>
          <a:bodyPr wrap="square" rtlCol="0">
            <a:spAutoFit/>
          </a:bodyPr>
          <a:lstStyle/>
          <a:p>
            <a:r>
              <a:rPr lang="en-US" sz="8000" b="1" dirty="0">
                <a:solidFill>
                  <a:srgbClr val="6666FF"/>
                </a:solidFill>
              </a:rPr>
              <a:t>Doing</a:t>
            </a:r>
          </a:p>
        </p:txBody>
      </p:sp>
      <p:pic>
        <p:nvPicPr>
          <p:cNvPr id="3" name="Picture 2"/>
          <p:cNvPicPr>
            <a:picLocks noChangeAspect="1"/>
          </p:cNvPicPr>
          <p:nvPr/>
        </p:nvPicPr>
        <p:blipFill>
          <a:blip r:embed="rId2" cstate="print"/>
          <a:stretch>
            <a:fillRect/>
          </a:stretch>
        </p:blipFill>
        <p:spPr>
          <a:xfrm>
            <a:off x="2808513" y="1679401"/>
            <a:ext cx="5587093" cy="3496439"/>
          </a:xfrm>
          <a:prstGeom prst="rect">
            <a:avLst/>
          </a:prstGeom>
        </p:spPr>
      </p:pic>
      <p:sp>
        <p:nvSpPr>
          <p:cNvPr id="7" name="TextBox 6"/>
          <p:cNvSpPr txBox="1"/>
          <p:nvPr/>
        </p:nvSpPr>
        <p:spPr>
          <a:xfrm>
            <a:off x="6067991" y="5386522"/>
            <a:ext cx="6030685" cy="584775"/>
          </a:xfrm>
          <a:prstGeom prst="rect">
            <a:avLst/>
          </a:prstGeom>
          <a:noFill/>
        </p:spPr>
        <p:txBody>
          <a:bodyPr wrap="square" rtlCol="0">
            <a:spAutoFit/>
          </a:bodyPr>
          <a:lstStyle/>
          <a:p>
            <a:r>
              <a:rPr lang="en-US" sz="3200" dirty="0"/>
              <a:t>…and doing better</a:t>
            </a:r>
          </a:p>
        </p:txBody>
      </p:sp>
    </p:spTree>
    <p:extLst>
      <p:ext uri="{BB962C8B-B14F-4D97-AF65-F5344CB8AC3E}">
        <p14:creationId xmlns:p14="http://schemas.microsoft.com/office/powerpoint/2010/main" xmlns="" val="16198316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213705" y="142754"/>
            <a:ext cx="11714317" cy="1569660"/>
          </a:xfrm>
          <a:prstGeom prst="rect">
            <a:avLst/>
          </a:prstGeom>
          <a:noFill/>
        </p:spPr>
        <p:txBody>
          <a:bodyPr wrap="square" rtlCol="0">
            <a:spAutoFit/>
          </a:bodyPr>
          <a:lstStyle/>
          <a:p>
            <a:pPr algn="ctr"/>
            <a:r>
              <a:rPr lang="en-US" sz="4800" b="1" dirty="0">
                <a:solidFill>
                  <a:schemeClr val="accent6">
                    <a:lumMod val="50000"/>
                  </a:schemeClr>
                </a:solidFill>
              </a:rPr>
              <a:t>Evidence-based practices I have adopted</a:t>
            </a:r>
          </a:p>
          <a:p>
            <a:pPr algn="ctr"/>
            <a:r>
              <a:rPr lang="en-US" sz="4800" b="1" dirty="0">
                <a:solidFill>
                  <a:schemeClr val="accent6">
                    <a:lumMod val="50000"/>
                  </a:schemeClr>
                </a:solidFill>
              </a:rPr>
              <a:t>(so far)</a:t>
            </a:r>
          </a:p>
        </p:txBody>
      </p:sp>
      <p:sp>
        <p:nvSpPr>
          <p:cNvPr id="3" name="TextBox 2"/>
          <p:cNvSpPr txBox="1"/>
          <p:nvPr/>
        </p:nvSpPr>
        <p:spPr>
          <a:xfrm>
            <a:off x="728055" y="1150214"/>
            <a:ext cx="10685618" cy="5693866"/>
          </a:xfrm>
          <a:prstGeom prst="rect">
            <a:avLst/>
          </a:prstGeom>
          <a:noFill/>
        </p:spPr>
        <p:txBody>
          <a:bodyPr wrap="square" rtlCol="0">
            <a:spAutoFit/>
          </a:bodyPr>
          <a:lstStyle/>
          <a:p>
            <a:pPr marL="457200" indent="-457200">
              <a:buFont typeface="Arial" panose="020B0604020202020204" pitchFamily="34" charset="0"/>
              <a:buChar char="•"/>
            </a:pPr>
            <a:r>
              <a:rPr lang="en-US" sz="2800" b="1" dirty="0">
                <a:solidFill>
                  <a:srgbClr val="FF0000"/>
                </a:solidFill>
              </a:rPr>
              <a:t>Peer instruction</a:t>
            </a:r>
          </a:p>
          <a:p>
            <a:pPr marL="914400" lvl="1" indent="-457200">
              <a:buFont typeface="Arial" panose="020B0604020202020204" pitchFamily="34" charset="0"/>
              <a:buChar char="•"/>
            </a:pPr>
            <a:r>
              <a:rPr lang="en-US" sz="2800" dirty="0"/>
              <a:t>Frequent application of concepts (retrieval practice)</a:t>
            </a:r>
          </a:p>
          <a:p>
            <a:pPr marL="914400" lvl="1" indent="-457200">
              <a:buFont typeface="Arial" panose="020B0604020202020204" pitchFamily="34" charset="0"/>
              <a:buChar char="•"/>
            </a:pPr>
            <a:r>
              <a:rPr lang="en-US" sz="2800" dirty="0"/>
              <a:t>Immediate feedback (do they get it?)</a:t>
            </a:r>
          </a:p>
          <a:p>
            <a:pPr marL="914400" lvl="1" indent="-457200">
              <a:buFont typeface="Arial" panose="020B0604020202020204" pitchFamily="34" charset="0"/>
              <a:buChar char="•"/>
            </a:pPr>
            <a:r>
              <a:rPr lang="en-US" sz="2800" dirty="0"/>
              <a:t>Resets attention span</a:t>
            </a:r>
          </a:p>
          <a:p>
            <a:pPr marL="457200" indent="-457200">
              <a:buFont typeface="Arial" panose="020B0604020202020204" pitchFamily="34" charset="0"/>
              <a:buChar char="•"/>
            </a:pPr>
            <a:r>
              <a:rPr lang="en-US" sz="2800" b="1" dirty="0" err="1">
                <a:solidFill>
                  <a:srgbClr val="FF0000"/>
                </a:solidFill>
              </a:rPr>
              <a:t>JiTT</a:t>
            </a:r>
            <a:endParaRPr lang="en-US" sz="2800" b="1" dirty="0">
              <a:solidFill>
                <a:srgbClr val="FF0000"/>
              </a:solidFill>
            </a:endParaRPr>
          </a:p>
          <a:p>
            <a:pPr marL="914400" lvl="1" indent="-457200">
              <a:buFont typeface="Arial" panose="020B0604020202020204" pitchFamily="34" charset="0"/>
              <a:buChar char="•"/>
            </a:pPr>
            <a:r>
              <a:rPr lang="en-US" sz="2800" dirty="0"/>
              <a:t>Knowledge transfer before knowledge use</a:t>
            </a:r>
          </a:p>
          <a:p>
            <a:pPr marL="914400" lvl="1" indent="-457200">
              <a:buFont typeface="Arial" panose="020B0604020202020204" pitchFamily="34" charset="0"/>
              <a:buChar char="•"/>
            </a:pPr>
            <a:r>
              <a:rPr lang="en-US" sz="2800" dirty="0"/>
              <a:t>Advance warning of what students struggle with</a:t>
            </a:r>
          </a:p>
          <a:p>
            <a:pPr marL="914400" lvl="1" indent="-457200">
              <a:buFont typeface="Arial" panose="020B0604020202020204" pitchFamily="34" charset="0"/>
              <a:buChar char="•"/>
            </a:pPr>
            <a:r>
              <a:rPr lang="en-US" sz="2800" dirty="0"/>
              <a:t>Students feel their concerns are heard</a:t>
            </a:r>
          </a:p>
          <a:p>
            <a:pPr marL="457200" indent="-457200">
              <a:buFont typeface="Arial" panose="020B0604020202020204" pitchFamily="34" charset="0"/>
              <a:buChar char="•"/>
            </a:pPr>
            <a:r>
              <a:rPr lang="en-US" sz="2800" b="1" dirty="0">
                <a:solidFill>
                  <a:srgbClr val="FF0000"/>
                </a:solidFill>
              </a:rPr>
              <a:t>Tutorials</a:t>
            </a:r>
            <a:endParaRPr lang="en-US" sz="2800" b="1" dirty="0"/>
          </a:p>
          <a:p>
            <a:pPr marL="914400" lvl="1" indent="-457200">
              <a:buFont typeface="Arial" panose="020B0604020202020204" pitchFamily="34" charset="0"/>
              <a:buChar char="•"/>
            </a:pPr>
            <a:r>
              <a:rPr lang="en-US" sz="2800" dirty="0"/>
              <a:t>Scaffolding for guided reasoning</a:t>
            </a:r>
          </a:p>
          <a:p>
            <a:pPr marL="914400" lvl="1" indent="-457200">
              <a:buFont typeface="Arial" panose="020B0604020202020204" pitchFamily="34" charset="0"/>
              <a:buChar char="•"/>
            </a:pPr>
            <a:r>
              <a:rPr lang="en-US" sz="2800" dirty="0"/>
              <a:t>Address preconceptions explicitly</a:t>
            </a:r>
          </a:p>
          <a:p>
            <a:pPr marL="457200" indent="-457200">
              <a:buFont typeface="Arial" panose="020B0604020202020204" pitchFamily="34" charset="0"/>
              <a:buChar char="•"/>
            </a:pPr>
            <a:r>
              <a:rPr lang="en-US" sz="2800" b="1" dirty="0" err="1"/>
              <a:t>PhET</a:t>
            </a:r>
            <a:endParaRPr lang="en-US" sz="2800" b="1" dirty="0"/>
          </a:p>
          <a:p>
            <a:pPr marL="914400" lvl="1" indent="-457200">
              <a:buFont typeface="Arial" panose="020B0604020202020204" pitchFamily="34" charset="0"/>
              <a:buChar char="•"/>
            </a:pPr>
            <a:r>
              <a:rPr lang="en-US" sz="2800" dirty="0"/>
              <a:t>Explore dependence on parameters</a:t>
            </a:r>
          </a:p>
        </p:txBody>
      </p:sp>
    </p:spTree>
    <p:extLst>
      <p:ext uri="{BB962C8B-B14F-4D97-AF65-F5344CB8AC3E}">
        <p14:creationId xmlns:p14="http://schemas.microsoft.com/office/powerpoint/2010/main" xmlns="" val="3025620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85603" y="1737918"/>
            <a:ext cx="10685618" cy="4832092"/>
          </a:xfrm>
          <a:prstGeom prst="rect">
            <a:avLst/>
          </a:prstGeom>
          <a:noFill/>
        </p:spPr>
        <p:txBody>
          <a:bodyPr wrap="square" rtlCol="0">
            <a:spAutoFit/>
          </a:bodyPr>
          <a:lstStyle/>
          <a:p>
            <a:pPr marL="457200" indent="-457200">
              <a:buFont typeface="Arial" panose="020B0604020202020204" pitchFamily="34" charset="0"/>
              <a:buChar char="•"/>
            </a:pPr>
            <a:r>
              <a:rPr lang="en-US" sz="2800" b="1" dirty="0"/>
              <a:t>Cooperative group problem-solving (Minnesota model)</a:t>
            </a:r>
          </a:p>
          <a:p>
            <a:pPr marL="914400" lvl="1" indent="-457200">
              <a:buFont typeface="Arial" panose="020B0604020202020204" pitchFamily="34" charset="0"/>
              <a:buChar char="•"/>
            </a:pPr>
            <a:r>
              <a:rPr lang="en-US" sz="2800" dirty="0"/>
              <a:t>Groups can solve more complex problems than individuals</a:t>
            </a:r>
          </a:p>
          <a:p>
            <a:pPr marL="914400" lvl="1" indent="-457200">
              <a:buFont typeface="Arial" panose="020B0604020202020204" pitchFamily="34" charset="0"/>
              <a:buChar char="•"/>
            </a:pPr>
            <a:r>
              <a:rPr lang="en-US" sz="2800" dirty="0"/>
              <a:t>Context-rich:  estimation, assumptions, sense-making</a:t>
            </a:r>
          </a:p>
          <a:p>
            <a:pPr marL="457200" indent="-457200">
              <a:buFont typeface="Arial" panose="020B0604020202020204" pitchFamily="34" charset="0"/>
              <a:buChar char="•"/>
            </a:pPr>
            <a:r>
              <a:rPr lang="en-US" sz="2800" b="1" dirty="0"/>
              <a:t>Design from learning goals</a:t>
            </a:r>
          </a:p>
          <a:p>
            <a:pPr marL="914400" lvl="1" indent="-457200">
              <a:buFont typeface="Arial" panose="020B0604020202020204" pitchFamily="34" charset="0"/>
              <a:buChar char="•"/>
            </a:pPr>
            <a:r>
              <a:rPr lang="en-US" sz="2800" dirty="0"/>
              <a:t>What do I want the students to be able to do?</a:t>
            </a:r>
          </a:p>
          <a:p>
            <a:pPr marL="914400" lvl="1" indent="-457200">
              <a:buFont typeface="Arial" panose="020B0604020202020204" pitchFamily="34" charset="0"/>
              <a:buChar char="•"/>
            </a:pPr>
            <a:r>
              <a:rPr lang="en-US" sz="2800" dirty="0"/>
              <a:t>What class activities will lead to my desired outcomes?</a:t>
            </a:r>
          </a:p>
          <a:p>
            <a:pPr marL="914400" lvl="1" indent="-457200">
              <a:buFont typeface="Arial" panose="020B0604020202020204" pitchFamily="34" charset="0"/>
              <a:buChar char="•"/>
            </a:pPr>
            <a:r>
              <a:rPr lang="en-US" sz="2800" dirty="0"/>
              <a:t>How will I tell if I have succeeded?</a:t>
            </a:r>
          </a:p>
          <a:p>
            <a:pPr marL="457200" indent="-457200">
              <a:buFont typeface="Arial" panose="020B0604020202020204" pitchFamily="34" charset="0"/>
              <a:buChar char="•"/>
            </a:pPr>
            <a:r>
              <a:rPr lang="en-US" sz="2800" b="1" dirty="0"/>
              <a:t>Studio physics</a:t>
            </a:r>
          </a:p>
          <a:p>
            <a:pPr marL="914400" lvl="1" indent="-457200">
              <a:buFont typeface="Arial" panose="020B0604020202020204" pitchFamily="34" charset="0"/>
              <a:buChar char="•"/>
            </a:pPr>
            <a:r>
              <a:rPr lang="en-US" sz="2800" dirty="0"/>
              <a:t>Most class time spent working in small groups to apply concepts</a:t>
            </a:r>
          </a:p>
          <a:p>
            <a:pPr marL="914400" lvl="1" indent="-457200">
              <a:buFont typeface="Arial" panose="020B0604020202020204" pitchFamily="34" charset="0"/>
              <a:buChar char="•"/>
            </a:pPr>
            <a:r>
              <a:rPr lang="en-US" sz="2800" dirty="0"/>
              <a:t>“All of us are smarter than any of us”</a:t>
            </a:r>
          </a:p>
          <a:p>
            <a:pPr marL="914400" lvl="1" indent="-457200">
              <a:buFont typeface="Arial" panose="020B0604020202020204" pitchFamily="34" charset="0"/>
              <a:buChar char="•"/>
            </a:pPr>
            <a:r>
              <a:rPr lang="en-US" sz="2800" dirty="0"/>
              <a:t>“Whenever we don’t understand, we explain to each other”</a:t>
            </a:r>
            <a:endParaRPr lang="en-US" dirty="0"/>
          </a:p>
        </p:txBody>
      </p:sp>
      <p:sp>
        <p:nvSpPr>
          <p:cNvPr id="4" name="TextBox 3"/>
          <p:cNvSpPr txBox="1"/>
          <p:nvPr/>
        </p:nvSpPr>
        <p:spPr>
          <a:xfrm>
            <a:off x="213705" y="142754"/>
            <a:ext cx="11714317" cy="1569660"/>
          </a:xfrm>
          <a:prstGeom prst="rect">
            <a:avLst/>
          </a:prstGeom>
          <a:noFill/>
        </p:spPr>
        <p:txBody>
          <a:bodyPr wrap="square" rtlCol="0">
            <a:spAutoFit/>
          </a:bodyPr>
          <a:lstStyle/>
          <a:p>
            <a:pPr algn="ctr"/>
            <a:r>
              <a:rPr lang="en-US" sz="4800" b="1" dirty="0">
                <a:solidFill>
                  <a:schemeClr val="accent6">
                    <a:lumMod val="50000"/>
                  </a:schemeClr>
                </a:solidFill>
              </a:rPr>
              <a:t>Evidence-based practices I have adopted</a:t>
            </a:r>
          </a:p>
          <a:p>
            <a:pPr algn="ctr"/>
            <a:r>
              <a:rPr lang="en-US" sz="4800" b="1" dirty="0">
                <a:solidFill>
                  <a:schemeClr val="accent6">
                    <a:lumMod val="50000"/>
                  </a:schemeClr>
                </a:solidFill>
              </a:rPr>
              <a:t>(so far)</a:t>
            </a:r>
          </a:p>
        </p:txBody>
      </p:sp>
    </p:spTree>
    <p:extLst>
      <p:ext uri="{BB962C8B-B14F-4D97-AF65-F5344CB8AC3E}">
        <p14:creationId xmlns:p14="http://schemas.microsoft.com/office/powerpoint/2010/main" xmlns="" val="1471149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1B133BD1-5CDE-4347-90CE-96AD50CADF50}"/>
              </a:ext>
            </a:extLst>
          </p:cNvPr>
          <p:cNvSpPr txBox="1"/>
          <p:nvPr/>
        </p:nvSpPr>
        <p:spPr>
          <a:xfrm>
            <a:off x="213705" y="142754"/>
            <a:ext cx="11714317" cy="830997"/>
          </a:xfrm>
          <a:prstGeom prst="rect">
            <a:avLst/>
          </a:prstGeom>
          <a:noFill/>
        </p:spPr>
        <p:txBody>
          <a:bodyPr wrap="square" rtlCol="0">
            <a:spAutoFit/>
          </a:bodyPr>
          <a:lstStyle/>
          <a:p>
            <a:pPr algn="ctr"/>
            <a:r>
              <a:rPr lang="en-US" sz="4800" b="1" dirty="0">
                <a:solidFill>
                  <a:schemeClr val="accent6">
                    <a:lumMod val="50000"/>
                  </a:schemeClr>
                </a:solidFill>
              </a:rPr>
              <a:t>Backwards design</a:t>
            </a:r>
          </a:p>
        </p:txBody>
      </p:sp>
      <p:sp>
        <p:nvSpPr>
          <p:cNvPr id="4" name="TextBox 3">
            <a:extLst>
              <a:ext uri="{FF2B5EF4-FFF2-40B4-BE49-F238E27FC236}">
                <a16:creationId xmlns:a16="http://schemas.microsoft.com/office/drawing/2014/main" xmlns="" id="{84C4D015-7A01-48CC-A4DC-C85E7564C22C}"/>
              </a:ext>
            </a:extLst>
          </p:cNvPr>
          <p:cNvSpPr txBox="1"/>
          <p:nvPr/>
        </p:nvSpPr>
        <p:spPr>
          <a:xfrm>
            <a:off x="756744" y="973751"/>
            <a:ext cx="11171278" cy="5262979"/>
          </a:xfrm>
          <a:prstGeom prst="rect">
            <a:avLst/>
          </a:prstGeom>
          <a:noFill/>
        </p:spPr>
        <p:txBody>
          <a:bodyPr wrap="square" rtlCol="0">
            <a:spAutoFit/>
          </a:bodyPr>
          <a:lstStyle/>
          <a:p>
            <a:pPr marL="457200" indent="-457200">
              <a:buFont typeface="Arial" panose="020B0604020202020204" pitchFamily="34" charset="0"/>
              <a:buChar char="•"/>
            </a:pPr>
            <a:r>
              <a:rPr lang="en-US" sz="2800" b="1" dirty="0"/>
              <a:t>Begin with learning goals</a:t>
            </a:r>
          </a:p>
          <a:p>
            <a:pPr marL="914400" lvl="1" indent="-457200">
              <a:buFont typeface="Arial" panose="020B0604020202020204" pitchFamily="34" charset="0"/>
              <a:buChar char="•"/>
            </a:pPr>
            <a:r>
              <a:rPr lang="en-US" sz="2800" dirty="0"/>
              <a:t>“After instruction, students should be able to…” </a:t>
            </a:r>
          </a:p>
          <a:p>
            <a:pPr marL="914400" lvl="1" indent="-457200">
              <a:buFont typeface="Arial" panose="020B0604020202020204" pitchFamily="34" charset="0"/>
              <a:buChar char="•"/>
            </a:pPr>
            <a:r>
              <a:rPr lang="en-US" sz="2800" dirty="0"/>
              <a:t>Active verbs:  </a:t>
            </a:r>
            <a:r>
              <a:rPr lang="en-US" sz="2800" i="1" dirty="0"/>
              <a:t>identify, construct, sketch, solve, distinguish, calculate, compare, determine, …</a:t>
            </a:r>
          </a:p>
          <a:p>
            <a:pPr marL="914400" lvl="1" indent="-457200">
              <a:buFont typeface="Arial" panose="020B0604020202020204" pitchFamily="34" charset="0"/>
              <a:buChar char="•"/>
            </a:pPr>
            <a:r>
              <a:rPr lang="en-US" sz="2800" dirty="0"/>
              <a:t>“Understand”:  how will you tell that they are not just performing an algorithm?</a:t>
            </a:r>
          </a:p>
          <a:p>
            <a:pPr marL="457200" indent="-457200">
              <a:buFont typeface="Arial" panose="020B0604020202020204" pitchFamily="34" charset="0"/>
              <a:buChar char="•"/>
            </a:pPr>
            <a:r>
              <a:rPr lang="en-US" sz="2800" b="1" dirty="0"/>
              <a:t>Select class activities that will require students to apply knowledge step-by-step</a:t>
            </a:r>
          </a:p>
          <a:p>
            <a:pPr marL="457200" indent="-457200">
              <a:buFont typeface="Arial" panose="020B0604020202020204" pitchFamily="34" charset="0"/>
              <a:buChar char="•"/>
            </a:pPr>
            <a:r>
              <a:rPr lang="en-US" sz="2800" b="1" dirty="0"/>
              <a:t>Assess </a:t>
            </a:r>
            <a:r>
              <a:rPr lang="en-US" sz="2800" b="1" i="1" dirty="0"/>
              <a:t>specific</a:t>
            </a:r>
            <a:r>
              <a:rPr lang="en-US" sz="2800" b="1" dirty="0"/>
              <a:t> goals </a:t>
            </a:r>
          </a:p>
          <a:p>
            <a:pPr marL="914400" lvl="1" indent="-457200">
              <a:buFont typeface="Arial" panose="020B0604020202020204" pitchFamily="34" charset="0"/>
              <a:buChar char="•"/>
            </a:pPr>
            <a:r>
              <a:rPr lang="en-US" sz="2800" dirty="0"/>
              <a:t>Formative:  retrieval practice</a:t>
            </a:r>
          </a:p>
          <a:p>
            <a:pPr marL="914400" lvl="1" indent="-457200">
              <a:buFont typeface="Arial" panose="020B0604020202020204" pitchFamily="34" charset="0"/>
              <a:buChar char="•"/>
            </a:pPr>
            <a:r>
              <a:rPr lang="en-US" sz="2800" dirty="0"/>
              <a:t>Summative:  have they achieved what you hoped, i.e. did the activity work?</a:t>
            </a:r>
          </a:p>
        </p:txBody>
      </p:sp>
    </p:spTree>
    <p:extLst>
      <p:ext uri="{BB962C8B-B14F-4D97-AF65-F5344CB8AC3E}">
        <p14:creationId xmlns:p14="http://schemas.microsoft.com/office/powerpoint/2010/main" xmlns="" val="648938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1B133BD1-5CDE-4347-90CE-96AD50CADF50}"/>
              </a:ext>
            </a:extLst>
          </p:cNvPr>
          <p:cNvSpPr txBox="1"/>
          <p:nvPr/>
        </p:nvSpPr>
        <p:spPr>
          <a:xfrm>
            <a:off x="213705" y="142754"/>
            <a:ext cx="11714317" cy="830997"/>
          </a:xfrm>
          <a:prstGeom prst="rect">
            <a:avLst/>
          </a:prstGeom>
          <a:noFill/>
        </p:spPr>
        <p:txBody>
          <a:bodyPr wrap="square" rtlCol="0">
            <a:spAutoFit/>
          </a:bodyPr>
          <a:lstStyle/>
          <a:p>
            <a:pPr algn="ctr"/>
            <a:r>
              <a:rPr lang="en-US" sz="4800" b="1" dirty="0">
                <a:solidFill>
                  <a:schemeClr val="accent6">
                    <a:lumMod val="50000"/>
                  </a:schemeClr>
                </a:solidFill>
              </a:rPr>
              <a:t>Studio physics</a:t>
            </a:r>
          </a:p>
        </p:txBody>
      </p:sp>
      <p:sp>
        <p:nvSpPr>
          <p:cNvPr id="4" name="TextBox 3">
            <a:extLst>
              <a:ext uri="{FF2B5EF4-FFF2-40B4-BE49-F238E27FC236}">
                <a16:creationId xmlns:a16="http://schemas.microsoft.com/office/drawing/2014/main" xmlns="" id="{84C4D015-7A01-48CC-A4DC-C85E7564C22C}"/>
              </a:ext>
            </a:extLst>
          </p:cNvPr>
          <p:cNvSpPr txBox="1"/>
          <p:nvPr/>
        </p:nvSpPr>
        <p:spPr>
          <a:xfrm>
            <a:off x="346841" y="973751"/>
            <a:ext cx="11581181" cy="5262979"/>
          </a:xfrm>
          <a:prstGeom prst="rect">
            <a:avLst/>
          </a:prstGeom>
          <a:noFill/>
        </p:spPr>
        <p:txBody>
          <a:bodyPr wrap="square" rtlCol="0">
            <a:spAutoFit/>
          </a:bodyPr>
          <a:lstStyle/>
          <a:p>
            <a:pPr marL="457200" indent="-457200">
              <a:buFont typeface="Arial" panose="020B0604020202020204" pitchFamily="34" charset="0"/>
              <a:buChar char="•"/>
            </a:pPr>
            <a:r>
              <a:rPr lang="en-US" sz="2800" b="1" dirty="0"/>
              <a:t>Lecturing reduced or eliminated</a:t>
            </a:r>
          </a:p>
          <a:p>
            <a:pPr marL="914400" lvl="1" indent="-457200">
              <a:buFont typeface="Arial" panose="020B0604020202020204" pitchFamily="34" charset="0"/>
              <a:buChar char="•"/>
            </a:pPr>
            <a:r>
              <a:rPr lang="en-US" sz="2800" dirty="0"/>
              <a:t>Reading assignment before class, with quiz (</a:t>
            </a:r>
            <a:r>
              <a:rPr lang="en-US" sz="2800" i="1" dirty="0" err="1"/>
              <a:t>JiTT</a:t>
            </a:r>
            <a:r>
              <a:rPr lang="en-US" sz="2800" dirty="0"/>
              <a:t>)</a:t>
            </a:r>
          </a:p>
          <a:p>
            <a:pPr marL="914400" lvl="1" indent="-457200">
              <a:buFont typeface="Arial" panose="020B0604020202020204" pitchFamily="34" charset="0"/>
              <a:buChar char="•"/>
            </a:pPr>
            <a:r>
              <a:rPr lang="en-US" sz="2800" dirty="0"/>
              <a:t>Instructor(s) is “guide on the side” rather than “sage on the stage”</a:t>
            </a:r>
          </a:p>
          <a:p>
            <a:pPr marL="914400" lvl="1" indent="-457200">
              <a:buFont typeface="Arial" panose="020B0604020202020204" pitchFamily="34" charset="0"/>
              <a:buChar char="•"/>
            </a:pPr>
            <a:r>
              <a:rPr lang="en-US" sz="2800" dirty="0"/>
              <a:t>All (or most) class time devoted to small group work</a:t>
            </a:r>
          </a:p>
          <a:p>
            <a:pPr marL="1371600" lvl="2" indent="-457200">
              <a:buFont typeface="Arial" panose="020B0604020202020204" pitchFamily="34" charset="0"/>
              <a:buChar char="•"/>
            </a:pPr>
            <a:r>
              <a:rPr lang="en-US" sz="2800" dirty="0"/>
              <a:t>Experiments (often mini-)</a:t>
            </a:r>
          </a:p>
          <a:p>
            <a:pPr marL="1371600" lvl="2" indent="-457200">
              <a:buFont typeface="Arial" panose="020B0604020202020204" pitchFamily="34" charset="0"/>
              <a:buChar char="•"/>
            </a:pPr>
            <a:r>
              <a:rPr lang="en-US" sz="2800" dirty="0"/>
              <a:t>Tutorials</a:t>
            </a:r>
          </a:p>
          <a:p>
            <a:pPr marL="1371600" lvl="2" indent="-457200">
              <a:buFont typeface="Arial" panose="020B0604020202020204" pitchFamily="34" charset="0"/>
              <a:buChar char="•"/>
            </a:pPr>
            <a:r>
              <a:rPr lang="en-US" sz="2800" dirty="0"/>
              <a:t>Cooperative group problem solving</a:t>
            </a:r>
          </a:p>
          <a:p>
            <a:pPr marL="1371600" lvl="2" indent="-457200">
              <a:buFont typeface="Arial" panose="020B0604020202020204" pitchFamily="34" charset="0"/>
              <a:buChar char="•"/>
            </a:pPr>
            <a:r>
              <a:rPr lang="en-US" sz="2800" dirty="0"/>
              <a:t>“Lightning round” for applications of math skills</a:t>
            </a:r>
          </a:p>
          <a:p>
            <a:pPr marL="1371600" lvl="2" indent="-457200">
              <a:buFont typeface="Arial" panose="020B0604020202020204" pitchFamily="34" charset="0"/>
              <a:buChar char="•"/>
            </a:pPr>
            <a:r>
              <a:rPr lang="en-US" sz="2800" dirty="0"/>
              <a:t>Manipulate simulations</a:t>
            </a:r>
          </a:p>
          <a:p>
            <a:pPr marL="457200" indent="-457200">
              <a:buFont typeface="Arial" panose="020B0604020202020204" pitchFamily="34" charset="0"/>
              <a:buChar char="•"/>
            </a:pPr>
            <a:r>
              <a:rPr lang="en-US" sz="2800" b="1" dirty="0"/>
              <a:t>Multiple types of activities within a single class period</a:t>
            </a:r>
          </a:p>
          <a:p>
            <a:pPr marL="457200" indent="-457200">
              <a:buFont typeface="Arial" panose="020B0604020202020204" pitchFamily="34" charset="0"/>
              <a:buChar char="•"/>
            </a:pPr>
            <a:r>
              <a:rPr lang="en-US" sz="2800" b="1" dirty="0"/>
              <a:t>Activities provide “scaffolding” to guide concept development</a:t>
            </a:r>
          </a:p>
          <a:p>
            <a:pPr marL="457200" indent="-457200">
              <a:buFont typeface="Arial" panose="020B0604020202020204" pitchFamily="34" charset="0"/>
              <a:buChar char="•"/>
            </a:pPr>
            <a:r>
              <a:rPr lang="en-US" sz="2800" b="1" dirty="0"/>
              <a:t>Specific learning goals addressed</a:t>
            </a:r>
          </a:p>
        </p:txBody>
      </p:sp>
    </p:spTree>
    <p:extLst>
      <p:ext uri="{BB962C8B-B14F-4D97-AF65-F5344CB8AC3E}">
        <p14:creationId xmlns:p14="http://schemas.microsoft.com/office/powerpoint/2010/main" xmlns="" val="997982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1B133BD1-5CDE-4347-90CE-96AD50CADF50}"/>
              </a:ext>
            </a:extLst>
          </p:cNvPr>
          <p:cNvSpPr txBox="1"/>
          <p:nvPr/>
        </p:nvSpPr>
        <p:spPr>
          <a:xfrm>
            <a:off x="213705" y="142754"/>
            <a:ext cx="11714317" cy="830997"/>
          </a:xfrm>
          <a:prstGeom prst="rect">
            <a:avLst/>
          </a:prstGeom>
          <a:noFill/>
        </p:spPr>
        <p:txBody>
          <a:bodyPr wrap="square" rtlCol="0">
            <a:spAutoFit/>
          </a:bodyPr>
          <a:lstStyle/>
          <a:p>
            <a:pPr algn="ctr"/>
            <a:r>
              <a:rPr lang="en-US" sz="4800" b="1" dirty="0">
                <a:solidFill>
                  <a:schemeClr val="accent6">
                    <a:lumMod val="50000"/>
                  </a:schemeClr>
                </a:solidFill>
              </a:rPr>
              <a:t>Studio physics cont.</a:t>
            </a:r>
          </a:p>
        </p:txBody>
      </p:sp>
      <p:sp>
        <p:nvSpPr>
          <p:cNvPr id="4" name="TextBox 3">
            <a:extLst>
              <a:ext uri="{FF2B5EF4-FFF2-40B4-BE49-F238E27FC236}">
                <a16:creationId xmlns:a16="http://schemas.microsoft.com/office/drawing/2014/main" xmlns="" id="{84C4D015-7A01-48CC-A4DC-C85E7564C22C}"/>
              </a:ext>
            </a:extLst>
          </p:cNvPr>
          <p:cNvSpPr txBox="1"/>
          <p:nvPr/>
        </p:nvSpPr>
        <p:spPr>
          <a:xfrm>
            <a:off x="346841" y="973751"/>
            <a:ext cx="7488621" cy="523220"/>
          </a:xfrm>
          <a:prstGeom prst="rect">
            <a:avLst/>
          </a:prstGeom>
          <a:noFill/>
        </p:spPr>
        <p:txBody>
          <a:bodyPr wrap="square" rtlCol="0">
            <a:spAutoFit/>
          </a:bodyPr>
          <a:lstStyle/>
          <a:p>
            <a:r>
              <a:rPr lang="en-US" sz="2800" b="1" dirty="0"/>
              <a:t>Facilitated by rooms designed for group work</a:t>
            </a:r>
          </a:p>
        </p:txBody>
      </p:sp>
      <p:grpSp>
        <p:nvGrpSpPr>
          <p:cNvPr id="13" name="Group 12">
            <a:extLst>
              <a:ext uri="{FF2B5EF4-FFF2-40B4-BE49-F238E27FC236}">
                <a16:creationId xmlns:a16="http://schemas.microsoft.com/office/drawing/2014/main" xmlns="" id="{F2AC300E-FB57-4FAA-8734-95DE1522FAD3}"/>
              </a:ext>
            </a:extLst>
          </p:cNvPr>
          <p:cNvGrpSpPr/>
          <p:nvPr/>
        </p:nvGrpSpPr>
        <p:grpSpPr>
          <a:xfrm>
            <a:off x="4610206" y="1471403"/>
            <a:ext cx="2804160" cy="2515003"/>
            <a:chOff x="4610206" y="1471403"/>
            <a:chExt cx="2804160" cy="2515003"/>
          </a:xfrm>
        </p:grpSpPr>
        <p:pic>
          <p:nvPicPr>
            <p:cNvPr id="5" name="Picture 4">
              <a:extLst>
                <a:ext uri="{FF2B5EF4-FFF2-40B4-BE49-F238E27FC236}">
                  <a16:creationId xmlns:a16="http://schemas.microsoft.com/office/drawing/2014/main" xmlns="" id="{9249DA9F-8E68-4249-BCE9-6D1BC07ED9C1}"/>
                </a:ext>
              </a:extLst>
            </p:cNvPr>
            <p:cNvPicPr>
              <a:picLocks noChangeAspect="1"/>
            </p:cNvPicPr>
            <p:nvPr/>
          </p:nvPicPr>
          <p:blipFill>
            <a:blip r:embed="rId3" cstate="print"/>
            <a:stretch>
              <a:fillRect/>
            </a:stretch>
          </p:blipFill>
          <p:spPr>
            <a:xfrm>
              <a:off x="4610206" y="1471403"/>
              <a:ext cx="2804160" cy="2103120"/>
            </a:xfrm>
            <a:prstGeom prst="rect">
              <a:avLst/>
            </a:prstGeom>
          </p:spPr>
        </p:pic>
        <p:sp>
          <p:nvSpPr>
            <p:cNvPr id="6" name="TextBox 5">
              <a:extLst>
                <a:ext uri="{FF2B5EF4-FFF2-40B4-BE49-F238E27FC236}">
                  <a16:creationId xmlns:a16="http://schemas.microsoft.com/office/drawing/2014/main" xmlns="" id="{D349F8BC-9995-4B7B-A0A2-DD37C5C61587}"/>
                </a:ext>
              </a:extLst>
            </p:cNvPr>
            <p:cNvSpPr txBox="1"/>
            <p:nvPr/>
          </p:nvSpPr>
          <p:spPr>
            <a:xfrm>
              <a:off x="5625661" y="3608034"/>
              <a:ext cx="1137745" cy="378372"/>
            </a:xfrm>
            <a:prstGeom prst="rect">
              <a:avLst/>
            </a:prstGeom>
            <a:noFill/>
          </p:spPr>
          <p:txBody>
            <a:bodyPr wrap="square" rtlCol="0">
              <a:spAutoFit/>
            </a:bodyPr>
            <a:lstStyle/>
            <a:p>
              <a:r>
                <a:rPr lang="en-US" dirty="0"/>
                <a:t>FSU</a:t>
              </a:r>
            </a:p>
          </p:txBody>
        </p:sp>
      </p:grpSp>
      <p:grpSp>
        <p:nvGrpSpPr>
          <p:cNvPr id="15" name="Group 14">
            <a:extLst>
              <a:ext uri="{FF2B5EF4-FFF2-40B4-BE49-F238E27FC236}">
                <a16:creationId xmlns:a16="http://schemas.microsoft.com/office/drawing/2014/main" xmlns="" id="{253A0B5E-EC6F-4858-AA3D-E4AF8F825700}"/>
              </a:ext>
            </a:extLst>
          </p:cNvPr>
          <p:cNvGrpSpPr/>
          <p:nvPr/>
        </p:nvGrpSpPr>
        <p:grpSpPr>
          <a:xfrm>
            <a:off x="8511418" y="1501491"/>
            <a:ext cx="2719186" cy="2516444"/>
            <a:chOff x="8511418" y="1501491"/>
            <a:chExt cx="2719186" cy="2516444"/>
          </a:xfrm>
        </p:grpSpPr>
        <p:pic>
          <p:nvPicPr>
            <p:cNvPr id="3" name="Picture 2">
              <a:extLst>
                <a:ext uri="{FF2B5EF4-FFF2-40B4-BE49-F238E27FC236}">
                  <a16:creationId xmlns:a16="http://schemas.microsoft.com/office/drawing/2014/main" xmlns="" id="{63CADFD0-0376-475E-89D0-09749B0E9662}"/>
                </a:ext>
              </a:extLst>
            </p:cNvPr>
            <p:cNvPicPr>
              <a:picLocks noChangeAspect="1"/>
            </p:cNvPicPr>
            <p:nvPr/>
          </p:nvPicPr>
          <p:blipFill>
            <a:blip r:embed="rId4" cstate="print"/>
            <a:stretch>
              <a:fillRect/>
            </a:stretch>
          </p:blipFill>
          <p:spPr>
            <a:xfrm>
              <a:off x="8511418" y="1501491"/>
              <a:ext cx="2719186" cy="2103120"/>
            </a:xfrm>
            <a:prstGeom prst="rect">
              <a:avLst/>
            </a:prstGeom>
          </p:spPr>
        </p:pic>
        <p:sp>
          <p:nvSpPr>
            <p:cNvPr id="7" name="TextBox 6">
              <a:extLst>
                <a:ext uri="{FF2B5EF4-FFF2-40B4-BE49-F238E27FC236}">
                  <a16:creationId xmlns:a16="http://schemas.microsoft.com/office/drawing/2014/main" xmlns="" id="{CA7C4BE5-50B5-4BB9-8521-0F45C772856B}"/>
                </a:ext>
              </a:extLst>
            </p:cNvPr>
            <p:cNvSpPr txBox="1"/>
            <p:nvPr/>
          </p:nvSpPr>
          <p:spPr>
            <a:xfrm>
              <a:off x="9624270" y="3639563"/>
              <a:ext cx="1137745" cy="378372"/>
            </a:xfrm>
            <a:prstGeom prst="rect">
              <a:avLst/>
            </a:prstGeom>
            <a:noFill/>
          </p:spPr>
          <p:txBody>
            <a:bodyPr wrap="square" rtlCol="0">
              <a:spAutoFit/>
            </a:bodyPr>
            <a:lstStyle/>
            <a:p>
              <a:r>
                <a:rPr lang="en-US" dirty="0"/>
                <a:t>MIT</a:t>
              </a:r>
            </a:p>
          </p:txBody>
        </p:sp>
      </p:grpSp>
      <p:grpSp>
        <p:nvGrpSpPr>
          <p:cNvPr id="11" name="Group 10">
            <a:extLst>
              <a:ext uri="{FF2B5EF4-FFF2-40B4-BE49-F238E27FC236}">
                <a16:creationId xmlns:a16="http://schemas.microsoft.com/office/drawing/2014/main" xmlns="" id="{F8593503-6974-4EB5-95A7-F7217D425934}"/>
              </a:ext>
            </a:extLst>
          </p:cNvPr>
          <p:cNvGrpSpPr/>
          <p:nvPr/>
        </p:nvGrpSpPr>
        <p:grpSpPr>
          <a:xfrm>
            <a:off x="730859" y="1471403"/>
            <a:ext cx="2804160" cy="2534478"/>
            <a:chOff x="730859" y="1471403"/>
            <a:chExt cx="2804160" cy="2534478"/>
          </a:xfrm>
        </p:grpSpPr>
        <p:pic>
          <p:nvPicPr>
            <p:cNvPr id="8" name="Picture 7">
              <a:extLst>
                <a:ext uri="{FF2B5EF4-FFF2-40B4-BE49-F238E27FC236}">
                  <a16:creationId xmlns:a16="http://schemas.microsoft.com/office/drawing/2014/main" xmlns="" id="{7F3F6F0C-EA5C-4841-9CA6-CD9BA2EC7987}"/>
                </a:ext>
              </a:extLst>
            </p:cNvPr>
            <p:cNvPicPr>
              <a:picLocks noChangeAspect="1"/>
            </p:cNvPicPr>
            <p:nvPr/>
          </p:nvPicPr>
          <p:blipFill>
            <a:blip r:embed="rId5" cstate="print"/>
            <a:stretch>
              <a:fillRect/>
            </a:stretch>
          </p:blipFill>
          <p:spPr>
            <a:xfrm>
              <a:off x="730859" y="1471403"/>
              <a:ext cx="2804160" cy="2103120"/>
            </a:xfrm>
            <a:prstGeom prst="rect">
              <a:avLst/>
            </a:prstGeom>
          </p:spPr>
        </p:pic>
        <p:sp>
          <p:nvSpPr>
            <p:cNvPr id="9" name="TextBox 8">
              <a:extLst>
                <a:ext uri="{FF2B5EF4-FFF2-40B4-BE49-F238E27FC236}">
                  <a16:creationId xmlns:a16="http://schemas.microsoft.com/office/drawing/2014/main" xmlns="" id="{3A408612-0F10-42E8-B1C8-EE784B561005}"/>
                </a:ext>
              </a:extLst>
            </p:cNvPr>
            <p:cNvSpPr txBox="1"/>
            <p:nvPr/>
          </p:nvSpPr>
          <p:spPr>
            <a:xfrm>
              <a:off x="1221827" y="3627509"/>
              <a:ext cx="1137745" cy="378372"/>
            </a:xfrm>
            <a:prstGeom prst="rect">
              <a:avLst/>
            </a:prstGeom>
            <a:noFill/>
          </p:spPr>
          <p:txBody>
            <a:bodyPr wrap="square" rtlCol="0">
              <a:spAutoFit/>
            </a:bodyPr>
            <a:lstStyle/>
            <a:p>
              <a:r>
                <a:rPr lang="en-US" dirty="0"/>
                <a:t>Pittsburgh</a:t>
              </a:r>
            </a:p>
          </p:txBody>
        </p:sp>
      </p:grpSp>
      <p:sp>
        <p:nvSpPr>
          <p:cNvPr id="10" name="TextBox 9">
            <a:extLst>
              <a:ext uri="{FF2B5EF4-FFF2-40B4-BE49-F238E27FC236}">
                <a16:creationId xmlns:a16="http://schemas.microsoft.com/office/drawing/2014/main" xmlns="" id="{525EEE42-BD36-468D-8CB3-51D5E22CC51D}"/>
              </a:ext>
            </a:extLst>
          </p:cNvPr>
          <p:cNvSpPr txBox="1"/>
          <p:nvPr/>
        </p:nvSpPr>
        <p:spPr>
          <a:xfrm>
            <a:off x="346840" y="4041755"/>
            <a:ext cx="9506607" cy="523220"/>
          </a:xfrm>
          <a:prstGeom prst="rect">
            <a:avLst/>
          </a:prstGeom>
          <a:noFill/>
        </p:spPr>
        <p:txBody>
          <a:bodyPr wrap="square" rtlCol="0">
            <a:spAutoFit/>
          </a:bodyPr>
          <a:lstStyle/>
          <a:p>
            <a:r>
              <a:rPr lang="en-US" sz="2800" b="1" dirty="0"/>
              <a:t>Can be done in traditional lab spaces  </a:t>
            </a:r>
          </a:p>
        </p:txBody>
      </p:sp>
      <p:pic>
        <p:nvPicPr>
          <p:cNvPr id="12" name="Picture 11">
            <a:extLst>
              <a:ext uri="{FF2B5EF4-FFF2-40B4-BE49-F238E27FC236}">
                <a16:creationId xmlns:a16="http://schemas.microsoft.com/office/drawing/2014/main" xmlns="" id="{502F57E7-A68F-43A2-AB2B-1E49B5AB3145}"/>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8488135" y="4547268"/>
            <a:ext cx="2809078" cy="2106808"/>
          </a:xfrm>
          <a:prstGeom prst="rect">
            <a:avLst/>
          </a:prstGeom>
        </p:spPr>
      </p:pic>
      <p:pic>
        <p:nvPicPr>
          <p:cNvPr id="14" name="Picture 13">
            <a:extLst>
              <a:ext uri="{FF2B5EF4-FFF2-40B4-BE49-F238E27FC236}">
                <a16:creationId xmlns:a16="http://schemas.microsoft.com/office/drawing/2014/main" xmlns="" id="{2CB8E867-59AF-430E-9531-0437B102765C}"/>
              </a:ext>
            </a:extLst>
          </p:cNvPr>
          <p:cNvPicPr>
            <a:picLocks noChangeAspect="1"/>
          </p:cNvPicPr>
          <p:nvPr/>
        </p:nvPicPr>
        <p:blipFill rotWithShape="1">
          <a:blip r:embed="rId7" cstate="print">
            <a:extLst>
              <a:ext uri="{28A0092B-C50C-407E-A947-70E740481C1C}">
                <a14:useLocalDpi xmlns:a14="http://schemas.microsoft.com/office/drawing/2010/main" xmlns="" val="0"/>
              </a:ext>
            </a:extLst>
          </a:blip>
          <a:srcRect t="24289"/>
          <a:stretch/>
        </p:blipFill>
        <p:spPr>
          <a:xfrm>
            <a:off x="4909802" y="4620324"/>
            <a:ext cx="2083385" cy="2103120"/>
          </a:xfrm>
          <a:prstGeom prst="rect">
            <a:avLst/>
          </a:prstGeom>
        </p:spPr>
      </p:pic>
      <p:pic>
        <p:nvPicPr>
          <p:cNvPr id="16" name="Picture 15">
            <a:extLst>
              <a:ext uri="{FF2B5EF4-FFF2-40B4-BE49-F238E27FC236}">
                <a16:creationId xmlns:a16="http://schemas.microsoft.com/office/drawing/2014/main" xmlns="" id="{A0D9CBCD-C4F8-4546-BEDA-AAAE8F3962C8}"/>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525907" y="4564975"/>
            <a:ext cx="3154680" cy="2103120"/>
          </a:xfrm>
          <a:prstGeom prst="rect">
            <a:avLst/>
          </a:prstGeom>
        </p:spPr>
      </p:pic>
    </p:spTree>
    <p:extLst>
      <p:ext uri="{BB962C8B-B14F-4D97-AF65-F5344CB8AC3E}">
        <p14:creationId xmlns:p14="http://schemas.microsoft.com/office/powerpoint/2010/main" xmlns="" val="588370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770391" y="143796"/>
            <a:ext cx="8164285" cy="830997"/>
          </a:xfrm>
          <a:prstGeom prst="rect">
            <a:avLst/>
          </a:prstGeom>
          <a:noFill/>
        </p:spPr>
        <p:txBody>
          <a:bodyPr wrap="square" rtlCol="0">
            <a:spAutoFit/>
          </a:bodyPr>
          <a:lstStyle/>
          <a:p>
            <a:r>
              <a:rPr lang="en-US" sz="4800" b="1" dirty="0">
                <a:solidFill>
                  <a:schemeClr val="accent6">
                    <a:lumMod val="50000"/>
                  </a:schemeClr>
                </a:solidFill>
              </a:rPr>
              <a:t>Ordinary path to professorship</a:t>
            </a:r>
          </a:p>
        </p:txBody>
      </p:sp>
      <p:grpSp>
        <p:nvGrpSpPr>
          <p:cNvPr id="4" name="Group 3"/>
          <p:cNvGrpSpPr/>
          <p:nvPr/>
        </p:nvGrpSpPr>
        <p:grpSpPr>
          <a:xfrm>
            <a:off x="2530642" y="1018022"/>
            <a:ext cx="9127958" cy="2572859"/>
            <a:chOff x="2530642" y="1018022"/>
            <a:chExt cx="9127958" cy="2572859"/>
          </a:xfrm>
        </p:grpSpPr>
        <p:grpSp>
          <p:nvGrpSpPr>
            <p:cNvPr id="5" name="Group 4"/>
            <p:cNvGrpSpPr/>
            <p:nvPr/>
          </p:nvGrpSpPr>
          <p:grpSpPr>
            <a:xfrm>
              <a:off x="7609115" y="1018022"/>
              <a:ext cx="4049485" cy="2572859"/>
              <a:chOff x="609600" y="207735"/>
              <a:chExt cx="5715000" cy="425545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09600" y="207735"/>
                <a:ext cx="5715000" cy="3797300"/>
              </a:xfrm>
              <a:prstGeom prst="rect">
                <a:avLst/>
              </a:prstGeom>
            </p:spPr>
          </p:pic>
          <p:sp>
            <p:nvSpPr>
              <p:cNvPr id="3" name="TextBox 2"/>
              <p:cNvSpPr txBox="1"/>
              <p:nvPr/>
            </p:nvSpPr>
            <p:spPr>
              <a:xfrm>
                <a:off x="609600" y="4005035"/>
                <a:ext cx="3282042" cy="458150"/>
              </a:xfrm>
              <a:prstGeom prst="rect">
                <a:avLst/>
              </a:prstGeom>
              <a:noFill/>
            </p:spPr>
            <p:txBody>
              <a:bodyPr wrap="square" rtlCol="0">
                <a:spAutoFit/>
              </a:bodyPr>
              <a:lstStyle/>
              <a:p>
                <a:r>
                  <a:rPr lang="en-US" sz="1200" dirty="0"/>
                  <a:t>www.Masterfile.com</a:t>
                </a:r>
              </a:p>
            </p:txBody>
          </p:sp>
        </p:grpSp>
        <p:sp>
          <p:nvSpPr>
            <p:cNvPr id="7" name="TextBox 6"/>
            <p:cNvSpPr txBox="1"/>
            <p:nvPr/>
          </p:nvSpPr>
          <p:spPr>
            <a:xfrm>
              <a:off x="2530642" y="1233355"/>
              <a:ext cx="7119257" cy="923330"/>
            </a:xfrm>
            <a:prstGeom prst="rect">
              <a:avLst/>
            </a:prstGeom>
            <a:noFill/>
          </p:spPr>
          <p:txBody>
            <a:bodyPr wrap="square" rtlCol="0">
              <a:spAutoFit/>
            </a:bodyPr>
            <a:lstStyle/>
            <a:p>
              <a:r>
                <a:rPr lang="en-US" sz="3600" dirty="0"/>
                <a:t>“Played school” as a child</a:t>
              </a:r>
            </a:p>
            <a:p>
              <a:endParaRPr lang="en-US" dirty="0"/>
            </a:p>
          </p:txBody>
        </p:sp>
      </p:grpSp>
      <p:grpSp>
        <p:nvGrpSpPr>
          <p:cNvPr id="10" name="Group 9"/>
          <p:cNvGrpSpPr/>
          <p:nvPr/>
        </p:nvGrpSpPr>
        <p:grpSpPr>
          <a:xfrm>
            <a:off x="310242" y="2351314"/>
            <a:ext cx="12556671" cy="2883538"/>
            <a:chOff x="310242" y="2351314"/>
            <a:chExt cx="12556671" cy="2883538"/>
          </a:xfrm>
        </p:grpSpPr>
        <p:sp>
          <p:nvSpPr>
            <p:cNvPr id="8" name="TextBox 7"/>
            <p:cNvSpPr txBox="1"/>
            <p:nvPr/>
          </p:nvSpPr>
          <p:spPr>
            <a:xfrm>
              <a:off x="3853542" y="3518638"/>
              <a:ext cx="9013371" cy="646331"/>
            </a:xfrm>
            <a:prstGeom prst="rect">
              <a:avLst/>
            </a:prstGeom>
            <a:noFill/>
          </p:spPr>
          <p:txBody>
            <a:bodyPr wrap="square" rtlCol="0">
              <a:spAutoFit/>
            </a:bodyPr>
            <a:lstStyle/>
            <a:p>
              <a:r>
                <a:rPr lang="en-US" sz="3600" dirty="0"/>
                <a:t>Typical lecture-based undergrad education</a:t>
              </a:r>
            </a:p>
          </p:txBody>
        </p:sp>
        <p:grpSp>
          <p:nvGrpSpPr>
            <p:cNvPr id="16" name="Group 15"/>
            <p:cNvGrpSpPr/>
            <p:nvPr/>
          </p:nvGrpSpPr>
          <p:grpSpPr>
            <a:xfrm>
              <a:off x="310242" y="2351314"/>
              <a:ext cx="3543300" cy="2883538"/>
              <a:chOff x="1905000" y="3531411"/>
              <a:chExt cx="3058886" cy="2349802"/>
            </a:xfrm>
          </p:grpSpPr>
          <p:pic>
            <p:nvPicPr>
              <p:cNvPr id="14" name="Picture 13"/>
              <p:cNvPicPr>
                <a:picLocks noChangeAspect="1"/>
              </p:cNvPicPr>
              <p:nvPr/>
            </p:nvPicPr>
            <p:blipFill>
              <a:blip r:embed="rId3" cstate="print"/>
              <a:stretch>
                <a:fillRect/>
              </a:stretch>
            </p:blipFill>
            <p:spPr>
              <a:xfrm>
                <a:off x="1905000" y="3531411"/>
                <a:ext cx="2857500" cy="2124075"/>
              </a:xfrm>
              <a:prstGeom prst="rect">
                <a:avLst/>
              </a:prstGeom>
            </p:spPr>
          </p:pic>
          <p:sp>
            <p:nvSpPr>
              <p:cNvPr id="15" name="TextBox 14"/>
              <p:cNvSpPr txBox="1"/>
              <p:nvPr/>
            </p:nvSpPr>
            <p:spPr>
              <a:xfrm>
                <a:off x="2480582" y="5655486"/>
                <a:ext cx="2483304" cy="225727"/>
              </a:xfrm>
              <a:prstGeom prst="rect">
                <a:avLst/>
              </a:prstGeom>
              <a:noFill/>
            </p:spPr>
            <p:txBody>
              <a:bodyPr wrap="square" rtlCol="0">
                <a:spAutoFit/>
              </a:bodyPr>
              <a:lstStyle/>
              <a:p>
                <a:r>
                  <a:rPr lang="en-US" sz="1200" dirty="0"/>
                  <a:t>www.universitylanguage.com</a:t>
                </a:r>
              </a:p>
            </p:txBody>
          </p:sp>
        </p:grpSp>
      </p:grpSp>
      <p:grpSp>
        <p:nvGrpSpPr>
          <p:cNvPr id="11" name="Group 10"/>
          <p:cNvGrpSpPr/>
          <p:nvPr/>
        </p:nvGrpSpPr>
        <p:grpSpPr>
          <a:xfrm>
            <a:off x="117451" y="4358423"/>
            <a:ext cx="11922364" cy="2499577"/>
            <a:chOff x="117451" y="4358423"/>
            <a:chExt cx="11922364" cy="2499577"/>
          </a:xfrm>
        </p:grpSpPr>
        <p:sp>
          <p:nvSpPr>
            <p:cNvPr id="9" name="TextBox 8"/>
            <p:cNvSpPr txBox="1"/>
            <p:nvPr/>
          </p:nvSpPr>
          <p:spPr>
            <a:xfrm>
              <a:off x="117451" y="5335539"/>
              <a:ext cx="10629900" cy="923330"/>
            </a:xfrm>
            <a:prstGeom prst="rect">
              <a:avLst/>
            </a:prstGeom>
            <a:noFill/>
          </p:spPr>
          <p:txBody>
            <a:bodyPr wrap="square" rtlCol="0">
              <a:spAutoFit/>
            </a:bodyPr>
            <a:lstStyle/>
            <a:p>
              <a:r>
                <a:rPr lang="en-US" sz="3600" dirty="0"/>
                <a:t>One year as TA in grad school (almost no training)</a:t>
              </a:r>
            </a:p>
            <a:p>
              <a:endParaRPr lang="en-US" dirty="0"/>
            </a:p>
          </p:txBody>
        </p:sp>
        <p:pic>
          <p:nvPicPr>
            <p:cNvPr id="18" name="Picture 17"/>
            <p:cNvPicPr>
              <a:picLocks noChangeAspect="1"/>
            </p:cNvPicPr>
            <p:nvPr/>
          </p:nvPicPr>
          <p:blipFill>
            <a:blip r:embed="rId4" cstate="print"/>
            <a:stretch>
              <a:fillRect/>
            </a:stretch>
          </p:blipFill>
          <p:spPr>
            <a:xfrm>
              <a:off x="9454887" y="4358423"/>
              <a:ext cx="2584928" cy="2499577"/>
            </a:xfrm>
            <a:prstGeom prst="rect">
              <a:avLst/>
            </a:prstGeom>
          </p:spPr>
        </p:pic>
      </p:grpSp>
    </p:spTree>
    <p:extLst>
      <p:ext uri="{BB962C8B-B14F-4D97-AF65-F5344CB8AC3E}">
        <p14:creationId xmlns:p14="http://schemas.microsoft.com/office/powerpoint/2010/main" xmlns="" val="1969596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32504" y="502920"/>
            <a:ext cx="5470071" cy="1323439"/>
          </a:xfrm>
          <a:prstGeom prst="rect">
            <a:avLst/>
          </a:prstGeom>
          <a:noFill/>
        </p:spPr>
        <p:txBody>
          <a:bodyPr wrap="square" rtlCol="0">
            <a:spAutoFit/>
          </a:bodyPr>
          <a:lstStyle/>
          <a:p>
            <a:pPr algn="ctr"/>
            <a:r>
              <a:rPr lang="en-US" sz="8000" b="1" dirty="0">
                <a:solidFill>
                  <a:srgbClr val="6666FF"/>
                </a:solidFill>
              </a:rPr>
              <a:t>Doing more</a:t>
            </a:r>
          </a:p>
        </p:txBody>
      </p:sp>
      <p:pic>
        <p:nvPicPr>
          <p:cNvPr id="6" name="Picture 5"/>
          <p:cNvPicPr>
            <a:picLocks noChangeAspect="1"/>
          </p:cNvPicPr>
          <p:nvPr/>
        </p:nvPicPr>
        <p:blipFill>
          <a:blip r:embed="rId3" cstate="print"/>
          <a:stretch>
            <a:fillRect/>
          </a:stretch>
        </p:blipFill>
        <p:spPr>
          <a:xfrm>
            <a:off x="4125209" y="1826359"/>
            <a:ext cx="5055564" cy="3538895"/>
          </a:xfrm>
          <a:prstGeom prst="rect">
            <a:avLst/>
          </a:prstGeom>
        </p:spPr>
      </p:pic>
      <p:sp>
        <p:nvSpPr>
          <p:cNvPr id="10" name="TextBox 9"/>
          <p:cNvSpPr txBox="1"/>
          <p:nvPr/>
        </p:nvSpPr>
        <p:spPr>
          <a:xfrm>
            <a:off x="5829301" y="5386522"/>
            <a:ext cx="6269376" cy="584775"/>
          </a:xfrm>
          <a:prstGeom prst="rect">
            <a:avLst/>
          </a:prstGeom>
          <a:noFill/>
        </p:spPr>
        <p:txBody>
          <a:bodyPr wrap="square" rtlCol="0">
            <a:spAutoFit/>
          </a:bodyPr>
          <a:lstStyle/>
          <a:p>
            <a:r>
              <a:rPr lang="en-US" sz="3200" dirty="0"/>
              <a:t>…and doing more for more students</a:t>
            </a:r>
          </a:p>
        </p:txBody>
      </p:sp>
    </p:spTree>
    <p:extLst>
      <p:ext uri="{BB962C8B-B14F-4D97-AF65-F5344CB8AC3E}">
        <p14:creationId xmlns:p14="http://schemas.microsoft.com/office/powerpoint/2010/main" xmlns="" val="36281391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52496" y="319217"/>
            <a:ext cx="11714317" cy="830997"/>
          </a:xfrm>
          <a:prstGeom prst="rect">
            <a:avLst/>
          </a:prstGeom>
          <a:noFill/>
        </p:spPr>
        <p:txBody>
          <a:bodyPr wrap="square" rtlCol="0">
            <a:spAutoFit/>
          </a:bodyPr>
          <a:lstStyle/>
          <a:p>
            <a:pPr algn="ctr"/>
            <a:r>
              <a:rPr lang="en-US" sz="4800" b="1" dirty="0">
                <a:solidFill>
                  <a:schemeClr val="accent6">
                    <a:lumMod val="50000"/>
                  </a:schemeClr>
                </a:solidFill>
              </a:rPr>
              <a:t>Getting my colleagues on board</a:t>
            </a:r>
          </a:p>
        </p:txBody>
      </p:sp>
      <p:sp>
        <p:nvSpPr>
          <p:cNvPr id="11" name="TextBox 10"/>
          <p:cNvSpPr txBox="1"/>
          <p:nvPr/>
        </p:nvSpPr>
        <p:spPr>
          <a:xfrm>
            <a:off x="804897" y="1469571"/>
            <a:ext cx="10592446" cy="4093428"/>
          </a:xfrm>
          <a:prstGeom prst="rect">
            <a:avLst/>
          </a:prstGeom>
          <a:noFill/>
        </p:spPr>
        <p:txBody>
          <a:bodyPr wrap="square" rtlCol="0">
            <a:spAutoFit/>
          </a:bodyPr>
          <a:lstStyle/>
          <a:p>
            <a:r>
              <a:rPr lang="en-US" sz="3200" dirty="0"/>
              <a:t>Goals:  </a:t>
            </a:r>
          </a:p>
          <a:p>
            <a:pPr marL="457200" indent="-457200">
              <a:buFont typeface="Arial" panose="020B0604020202020204" pitchFamily="34" charset="0"/>
              <a:buChar char="•"/>
            </a:pPr>
            <a:r>
              <a:rPr lang="en-US" sz="3200" dirty="0"/>
              <a:t>All introductory physics courses to be taught using research-validated interactive engagement methods</a:t>
            </a:r>
          </a:p>
          <a:p>
            <a:pPr marL="457200" indent="-457200">
              <a:buFont typeface="Arial" panose="020B0604020202020204" pitchFamily="34" charset="0"/>
              <a:buChar char="•"/>
            </a:pPr>
            <a:r>
              <a:rPr lang="en-US" sz="3200" dirty="0"/>
              <a:t>Common experience and expectations for all students in each course</a:t>
            </a:r>
          </a:p>
          <a:p>
            <a:pPr marL="457200" indent="-457200">
              <a:buFont typeface="Arial" panose="020B0604020202020204" pitchFamily="34" charset="0"/>
              <a:buChar char="•"/>
            </a:pPr>
            <a:r>
              <a:rPr lang="en-US" sz="3200" dirty="0"/>
              <a:t>Teamwork to reduce duplication of effort</a:t>
            </a:r>
          </a:p>
          <a:p>
            <a:pPr marL="457200" indent="-457200">
              <a:buFont typeface="Arial" panose="020B0604020202020204" pitchFamily="34" charset="0"/>
              <a:buChar char="•"/>
            </a:pPr>
            <a:r>
              <a:rPr lang="en-US" sz="3200" dirty="0"/>
              <a:t>Improved learning outcomes</a:t>
            </a:r>
          </a:p>
          <a:p>
            <a:endParaRPr lang="en-US" dirty="0"/>
          </a:p>
          <a:p>
            <a:endParaRPr lang="en-US" dirty="0"/>
          </a:p>
        </p:txBody>
      </p:sp>
      <p:pic>
        <p:nvPicPr>
          <p:cNvPr id="12" name="Picture 4"/>
          <p:cNvPicPr>
            <a:picLocks noChangeAspect="1" noChangeArrowheads="1"/>
          </p:cNvPicPr>
          <p:nvPr/>
        </p:nvPicPr>
        <p:blipFill>
          <a:blip r:embed="rId2" cstate="print"/>
          <a:srcRect l="3456" t="1689" r="2429" b="1056"/>
          <a:stretch>
            <a:fillRect/>
          </a:stretch>
        </p:blipFill>
        <p:spPr bwMode="auto">
          <a:xfrm>
            <a:off x="10042358" y="3554495"/>
            <a:ext cx="2024455" cy="3209162"/>
          </a:xfrm>
          <a:prstGeom prst="rect">
            <a:avLst/>
          </a:prstGeom>
          <a:noFill/>
          <a:ln w="9525">
            <a:noFill/>
            <a:miter lim="800000"/>
            <a:headEnd/>
            <a:tailEnd/>
          </a:ln>
          <a:effectLst/>
        </p:spPr>
      </p:pic>
    </p:spTree>
    <p:extLst>
      <p:ext uri="{BB962C8B-B14F-4D97-AF65-F5344CB8AC3E}">
        <p14:creationId xmlns:p14="http://schemas.microsoft.com/office/powerpoint/2010/main" xmlns="" val="3968943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52496" y="319217"/>
            <a:ext cx="11714317" cy="830997"/>
          </a:xfrm>
          <a:prstGeom prst="rect">
            <a:avLst/>
          </a:prstGeom>
          <a:noFill/>
        </p:spPr>
        <p:txBody>
          <a:bodyPr wrap="square" rtlCol="0">
            <a:spAutoFit/>
          </a:bodyPr>
          <a:lstStyle/>
          <a:p>
            <a:pPr algn="ctr"/>
            <a:r>
              <a:rPr lang="en-US" sz="4800" b="1" dirty="0">
                <a:solidFill>
                  <a:schemeClr val="accent6">
                    <a:lumMod val="50000"/>
                  </a:schemeClr>
                </a:solidFill>
              </a:rPr>
              <a:t>What it took</a:t>
            </a:r>
          </a:p>
        </p:txBody>
      </p:sp>
      <p:sp>
        <p:nvSpPr>
          <p:cNvPr id="8" name="TextBox 7"/>
          <p:cNvSpPr txBox="1"/>
          <p:nvPr/>
        </p:nvSpPr>
        <p:spPr>
          <a:xfrm>
            <a:off x="506186" y="1469572"/>
            <a:ext cx="7021285" cy="4308872"/>
          </a:xfrm>
          <a:prstGeom prst="rect">
            <a:avLst/>
          </a:prstGeom>
          <a:noFill/>
        </p:spPr>
        <p:txBody>
          <a:bodyPr wrap="square" rtlCol="0">
            <a:spAutoFit/>
          </a:bodyPr>
          <a:lstStyle/>
          <a:p>
            <a:pPr marL="285750" indent="-285750">
              <a:buFont typeface="Arial" panose="020B0604020202020204" pitchFamily="34" charset="0"/>
              <a:buChar char="•"/>
            </a:pPr>
            <a:r>
              <a:rPr lang="en-US" sz="3200" dirty="0"/>
              <a:t>One “physics manifesto”</a:t>
            </a:r>
          </a:p>
          <a:p>
            <a:pPr marL="285750" indent="-285750">
              <a:buFont typeface="Arial" panose="020B0604020202020204" pitchFamily="34" charset="0"/>
              <a:buChar char="•"/>
            </a:pPr>
            <a:r>
              <a:rPr lang="en-US" sz="3200" dirty="0"/>
              <a:t>Two NSF grants</a:t>
            </a:r>
          </a:p>
          <a:p>
            <a:pPr marL="285750" indent="-285750">
              <a:buFont typeface="Arial" panose="020B0604020202020204" pitchFamily="34" charset="0"/>
              <a:buChar char="•"/>
            </a:pPr>
            <a:r>
              <a:rPr lang="en-US" sz="3200" dirty="0"/>
              <a:t>Judicious use of teaching assignments</a:t>
            </a:r>
          </a:p>
          <a:p>
            <a:pPr marL="285750" indent="-285750">
              <a:buFont typeface="Arial" panose="020B0604020202020204" pitchFamily="34" charset="0"/>
              <a:buChar char="•"/>
            </a:pPr>
            <a:r>
              <a:rPr lang="en-US" sz="3200" dirty="0"/>
              <a:t>Four PER/AER colleagues</a:t>
            </a:r>
          </a:p>
          <a:p>
            <a:pPr marL="285750" indent="-285750">
              <a:buFont typeface="Arial" panose="020B0604020202020204" pitchFamily="34" charset="0"/>
              <a:buChar char="•"/>
            </a:pPr>
            <a:r>
              <a:rPr lang="en-US" sz="3200" dirty="0"/>
              <a:t>Building a library of activities</a:t>
            </a:r>
          </a:p>
          <a:p>
            <a:pPr marL="285750" indent="-285750">
              <a:buFont typeface="Arial" panose="020B0604020202020204" pitchFamily="34" charset="0"/>
              <a:buChar char="•"/>
            </a:pPr>
            <a:r>
              <a:rPr lang="en-US" sz="3200" dirty="0"/>
              <a:t>Ten years</a:t>
            </a:r>
          </a:p>
          <a:p>
            <a:endParaRPr lang="en-US" sz="2800" dirty="0"/>
          </a:p>
          <a:p>
            <a:endParaRPr lang="en-US" dirty="0"/>
          </a:p>
          <a:p>
            <a:endParaRPr lang="en-US" dirty="0"/>
          </a:p>
          <a:p>
            <a:endParaRPr lang="en-US" dirty="0"/>
          </a:p>
        </p:txBody>
      </p:sp>
      <p:pic>
        <p:nvPicPr>
          <p:cNvPr id="6" name="Picture 5" descr="Transforming Introductory Physics Teaching at UNC-CH - Mozilla Firefox"/>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340621" y="1003257"/>
            <a:ext cx="4726192" cy="5707786"/>
          </a:xfrm>
          <a:prstGeom prst="rect">
            <a:avLst/>
          </a:prstGeom>
        </p:spPr>
      </p:pic>
      <p:sp>
        <p:nvSpPr>
          <p:cNvPr id="9" name="TextBox 8"/>
          <p:cNvSpPr txBox="1"/>
          <p:nvPr/>
        </p:nvSpPr>
        <p:spPr>
          <a:xfrm>
            <a:off x="1877785" y="6064712"/>
            <a:ext cx="6386996" cy="646331"/>
          </a:xfrm>
          <a:prstGeom prst="rect">
            <a:avLst/>
          </a:prstGeom>
          <a:noFill/>
        </p:spPr>
        <p:txBody>
          <a:bodyPr wrap="square" rtlCol="0">
            <a:spAutoFit/>
          </a:bodyPr>
          <a:lstStyle/>
          <a:p>
            <a:r>
              <a:rPr lang="en-US" dirty="0"/>
              <a:t>“Physics Manifesto”</a:t>
            </a:r>
          </a:p>
          <a:p>
            <a:r>
              <a:rPr lang="en-US" dirty="0"/>
              <a:t>https://users.physics.unc.edu/~mcneil/physicsmanifesto.html</a:t>
            </a:r>
          </a:p>
        </p:txBody>
      </p:sp>
    </p:spTree>
    <p:extLst>
      <p:ext uri="{BB962C8B-B14F-4D97-AF65-F5344CB8AC3E}">
        <p14:creationId xmlns:p14="http://schemas.microsoft.com/office/powerpoint/2010/main" xmlns="" val="19920831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srcRect t="10014"/>
          <a:stretch/>
        </p:blipFill>
        <p:spPr>
          <a:xfrm>
            <a:off x="2762250" y="1150214"/>
            <a:ext cx="7331793" cy="5535386"/>
          </a:xfrm>
          <a:prstGeom prst="rect">
            <a:avLst/>
          </a:prstGeom>
        </p:spPr>
      </p:pic>
      <p:sp>
        <p:nvSpPr>
          <p:cNvPr id="7" name="TextBox 6"/>
          <p:cNvSpPr txBox="1"/>
          <p:nvPr/>
        </p:nvSpPr>
        <p:spPr>
          <a:xfrm>
            <a:off x="352496" y="319217"/>
            <a:ext cx="11714317" cy="830997"/>
          </a:xfrm>
          <a:prstGeom prst="rect">
            <a:avLst/>
          </a:prstGeom>
          <a:noFill/>
        </p:spPr>
        <p:txBody>
          <a:bodyPr wrap="square" rtlCol="0">
            <a:spAutoFit/>
          </a:bodyPr>
          <a:lstStyle/>
          <a:p>
            <a:pPr algn="ctr"/>
            <a:r>
              <a:rPr lang="en-US" sz="4800" b="1" dirty="0">
                <a:solidFill>
                  <a:schemeClr val="accent6">
                    <a:lumMod val="50000"/>
                  </a:schemeClr>
                </a:solidFill>
              </a:rPr>
              <a:t>What else it took</a:t>
            </a:r>
          </a:p>
        </p:txBody>
      </p:sp>
    </p:spTree>
    <p:extLst>
      <p:ext uri="{BB962C8B-B14F-4D97-AF65-F5344CB8AC3E}">
        <p14:creationId xmlns:p14="http://schemas.microsoft.com/office/powerpoint/2010/main" xmlns="" val="2191387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6515100" y="4623484"/>
            <a:ext cx="5823532" cy="2234516"/>
          </a:xfrm>
          <a:prstGeom prst="rect">
            <a:avLst/>
          </a:prstGeom>
        </p:spPr>
      </p:pic>
      <p:sp>
        <p:nvSpPr>
          <p:cNvPr id="3" name="TextBox 2"/>
          <p:cNvSpPr txBox="1"/>
          <p:nvPr/>
        </p:nvSpPr>
        <p:spPr>
          <a:xfrm>
            <a:off x="527310" y="1150214"/>
            <a:ext cx="11364685" cy="4401205"/>
          </a:xfrm>
          <a:prstGeom prst="rect">
            <a:avLst/>
          </a:prstGeom>
          <a:noFill/>
        </p:spPr>
        <p:txBody>
          <a:bodyPr wrap="square" rtlCol="0">
            <a:spAutoFit/>
          </a:bodyPr>
          <a:lstStyle/>
          <a:p>
            <a:r>
              <a:rPr lang="en-US" sz="2800" dirty="0"/>
              <a:t>Weekly cycle:</a:t>
            </a:r>
          </a:p>
          <a:p>
            <a:pPr marL="457200" indent="-457200">
              <a:buFont typeface="Arial" panose="020B0604020202020204" pitchFamily="34" charset="0"/>
              <a:buChar char="•"/>
            </a:pPr>
            <a:r>
              <a:rPr lang="en-US" sz="2800" dirty="0"/>
              <a:t>Reading assignment with quiz, including “what was confusing?” (</a:t>
            </a:r>
            <a:r>
              <a:rPr lang="en-US" sz="2800" i="1" dirty="0" err="1"/>
              <a:t>JiTT</a:t>
            </a:r>
            <a:r>
              <a:rPr lang="en-US" sz="2800" dirty="0"/>
              <a:t>)</a:t>
            </a:r>
          </a:p>
          <a:p>
            <a:pPr marL="457200" indent="-457200">
              <a:buFont typeface="Arial" panose="020B0604020202020204" pitchFamily="34" charset="0"/>
              <a:buChar char="•"/>
            </a:pPr>
            <a:r>
              <a:rPr lang="en-US" sz="2800" dirty="0"/>
              <a:t>Class meetings (two sets each week)</a:t>
            </a:r>
          </a:p>
          <a:p>
            <a:pPr marL="914400" lvl="1" indent="-457200">
              <a:buFont typeface="Arial" panose="020B0604020202020204" pitchFamily="34" charset="0"/>
              <a:buChar char="•"/>
            </a:pPr>
            <a:r>
              <a:rPr lang="en-US" sz="2800" dirty="0"/>
              <a:t>Interactive lecture (all students) (</a:t>
            </a:r>
            <a:r>
              <a:rPr lang="en-US" sz="2800" i="1" dirty="0"/>
              <a:t>Peer Instruction</a:t>
            </a:r>
            <a:r>
              <a:rPr lang="en-US" sz="2800" dirty="0"/>
              <a:t>)</a:t>
            </a:r>
          </a:p>
          <a:p>
            <a:pPr marL="914400" lvl="1" indent="-457200">
              <a:buFont typeface="Arial" panose="020B0604020202020204" pitchFamily="34" charset="0"/>
              <a:buChar char="•"/>
            </a:pPr>
            <a:r>
              <a:rPr lang="en-US" sz="2800" dirty="0"/>
              <a:t>Studio session (multiple sections, 1 instructor per 30 students)</a:t>
            </a:r>
          </a:p>
          <a:p>
            <a:pPr marL="914400"/>
            <a:r>
              <a:rPr lang="en-US" sz="2800" dirty="0"/>
              <a:t> (</a:t>
            </a:r>
            <a:r>
              <a:rPr lang="en-US" sz="2800" i="1" dirty="0"/>
              <a:t>Tutorials, Cooperative Group Problem Solving, </a:t>
            </a:r>
            <a:r>
              <a:rPr lang="en-US" sz="2800" dirty="0"/>
              <a:t>lab experiments)</a:t>
            </a:r>
          </a:p>
          <a:p>
            <a:pPr marL="457200" indent="-457200">
              <a:buFont typeface="Arial" panose="020B0604020202020204" pitchFamily="34" charset="0"/>
              <a:buChar char="•"/>
            </a:pPr>
            <a:r>
              <a:rPr lang="en-US" sz="2800" dirty="0"/>
              <a:t>End-of-chapter HW (web-based, </a:t>
            </a:r>
            <a:r>
              <a:rPr lang="en-US" sz="2800" dirty="0" err="1"/>
              <a:t>autograded</a:t>
            </a:r>
            <a:r>
              <a:rPr lang="en-US" sz="2800" dirty="0"/>
              <a:t>)</a:t>
            </a:r>
          </a:p>
          <a:p>
            <a:r>
              <a:rPr lang="en-US" sz="2800" dirty="0"/>
              <a:t>Exams include conceptual and quantitative questions</a:t>
            </a:r>
          </a:p>
          <a:p>
            <a:endParaRPr lang="en-US" sz="2800" dirty="0"/>
          </a:p>
          <a:p>
            <a:endParaRPr lang="en-US" sz="2800" dirty="0"/>
          </a:p>
        </p:txBody>
      </p:sp>
      <p:sp>
        <p:nvSpPr>
          <p:cNvPr id="4" name="TextBox 3"/>
          <p:cNvSpPr txBox="1"/>
          <p:nvPr/>
        </p:nvSpPr>
        <p:spPr>
          <a:xfrm>
            <a:off x="352496" y="319217"/>
            <a:ext cx="11714317" cy="830997"/>
          </a:xfrm>
          <a:prstGeom prst="rect">
            <a:avLst/>
          </a:prstGeom>
          <a:noFill/>
        </p:spPr>
        <p:txBody>
          <a:bodyPr wrap="square" rtlCol="0">
            <a:spAutoFit/>
          </a:bodyPr>
          <a:lstStyle/>
          <a:p>
            <a:pPr algn="ctr"/>
            <a:r>
              <a:rPr lang="en-US" sz="4800" b="1" dirty="0">
                <a:solidFill>
                  <a:schemeClr val="accent6">
                    <a:lumMod val="50000"/>
                  </a:schemeClr>
                </a:solidFill>
              </a:rPr>
              <a:t>What we have now: Lecture/Studio model</a:t>
            </a:r>
          </a:p>
        </p:txBody>
      </p:sp>
    </p:spTree>
    <p:extLst>
      <p:ext uri="{BB962C8B-B14F-4D97-AF65-F5344CB8AC3E}">
        <p14:creationId xmlns:p14="http://schemas.microsoft.com/office/powerpoint/2010/main" xmlns="" val="39456154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52496" y="319217"/>
            <a:ext cx="11714317" cy="830997"/>
          </a:xfrm>
          <a:prstGeom prst="rect">
            <a:avLst/>
          </a:prstGeom>
          <a:noFill/>
        </p:spPr>
        <p:txBody>
          <a:bodyPr wrap="square" rtlCol="0">
            <a:spAutoFit/>
          </a:bodyPr>
          <a:lstStyle/>
          <a:p>
            <a:pPr algn="ctr"/>
            <a:r>
              <a:rPr lang="en-US" sz="4800" b="1" dirty="0">
                <a:solidFill>
                  <a:schemeClr val="accent6">
                    <a:lumMod val="50000"/>
                  </a:schemeClr>
                </a:solidFill>
              </a:rPr>
              <a:t>What we have now: Lecture/Studio model</a:t>
            </a:r>
          </a:p>
        </p:txBody>
      </p:sp>
      <p:sp>
        <p:nvSpPr>
          <p:cNvPr id="5" name="TextBox 4"/>
          <p:cNvSpPr txBox="1"/>
          <p:nvPr/>
        </p:nvSpPr>
        <p:spPr>
          <a:xfrm>
            <a:off x="352496" y="5214034"/>
            <a:ext cx="11539503" cy="1077218"/>
          </a:xfrm>
          <a:prstGeom prst="rect">
            <a:avLst/>
          </a:prstGeom>
          <a:noFill/>
        </p:spPr>
        <p:txBody>
          <a:bodyPr wrap="square" rtlCol="0">
            <a:spAutoFit/>
          </a:bodyPr>
          <a:lstStyle/>
          <a:p>
            <a:r>
              <a:rPr lang="en-US" sz="3200" dirty="0">
                <a:solidFill>
                  <a:srgbClr val="FF0000"/>
                </a:solidFill>
              </a:rPr>
              <a:t>Learning gains on concept inventories are now significantly higher, with no loss of problem-solving ability!</a:t>
            </a:r>
          </a:p>
        </p:txBody>
      </p:sp>
      <p:pic>
        <p:nvPicPr>
          <p:cNvPr id="6" name="Picture 5"/>
          <p:cNvPicPr>
            <a:picLocks noChangeAspect="1"/>
          </p:cNvPicPr>
          <p:nvPr/>
        </p:nvPicPr>
        <p:blipFill>
          <a:blip r:embed="rId2" cstate="print"/>
          <a:stretch>
            <a:fillRect/>
          </a:stretch>
        </p:blipFill>
        <p:spPr>
          <a:xfrm>
            <a:off x="571177" y="1084911"/>
            <a:ext cx="4305300" cy="3712588"/>
          </a:xfrm>
          <a:prstGeom prst="rect">
            <a:avLst/>
          </a:prstGeom>
        </p:spPr>
      </p:pic>
      <p:pic>
        <p:nvPicPr>
          <p:cNvPr id="7" name="Picture 6"/>
          <p:cNvPicPr>
            <a:picLocks noChangeAspect="1"/>
          </p:cNvPicPr>
          <p:nvPr/>
        </p:nvPicPr>
        <p:blipFill>
          <a:blip r:embed="rId3" cstate="print"/>
          <a:stretch>
            <a:fillRect/>
          </a:stretch>
        </p:blipFill>
        <p:spPr>
          <a:xfrm>
            <a:off x="6716373" y="1191277"/>
            <a:ext cx="4253311" cy="3713335"/>
          </a:xfrm>
          <a:prstGeom prst="rect">
            <a:avLst/>
          </a:prstGeom>
        </p:spPr>
      </p:pic>
      <p:sp>
        <p:nvSpPr>
          <p:cNvPr id="8" name="TextBox 7"/>
          <p:cNvSpPr txBox="1"/>
          <p:nvPr/>
        </p:nvSpPr>
        <p:spPr>
          <a:xfrm>
            <a:off x="9262453" y="6296004"/>
            <a:ext cx="2629546" cy="369332"/>
          </a:xfrm>
          <a:prstGeom prst="rect">
            <a:avLst/>
          </a:prstGeom>
          <a:noFill/>
        </p:spPr>
        <p:txBody>
          <a:bodyPr wrap="square" rtlCol="0">
            <a:spAutoFit/>
          </a:bodyPr>
          <a:lstStyle/>
          <a:p>
            <a:r>
              <a:rPr lang="en-US" dirty="0"/>
              <a:t>David </a:t>
            </a:r>
            <a:r>
              <a:rPr lang="en-US" dirty="0" err="1"/>
              <a:t>Guynn</a:t>
            </a:r>
            <a:r>
              <a:rPr lang="en-US" dirty="0"/>
              <a:t> M.S. thesis</a:t>
            </a:r>
          </a:p>
        </p:txBody>
      </p:sp>
      <p:sp>
        <p:nvSpPr>
          <p:cNvPr id="9" name="TextBox 8"/>
          <p:cNvSpPr txBox="1"/>
          <p:nvPr/>
        </p:nvSpPr>
        <p:spPr>
          <a:xfrm>
            <a:off x="8719366" y="4768240"/>
            <a:ext cx="1086174" cy="461665"/>
          </a:xfrm>
          <a:prstGeom prst="rect">
            <a:avLst/>
          </a:prstGeom>
          <a:noFill/>
        </p:spPr>
        <p:txBody>
          <a:bodyPr wrap="square" rtlCol="0">
            <a:spAutoFit/>
          </a:bodyPr>
          <a:lstStyle/>
          <a:p>
            <a:r>
              <a:rPr lang="en-US" sz="2400" b="1" dirty="0">
                <a:solidFill>
                  <a:srgbClr val="0070C0"/>
                </a:solidFill>
              </a:rPr>
              <a:t>IPLS</a:t>
            </a:r>
          </a:p>
        </p:txBody>
      </p:sp>
      <p:sp>
        <p:nvSpPr>
          <p:cNvPr id="10" name="TextBox 9"/>
          <p:cNvSpPr txBox="1"/>
          <p:nvPr/>
        </p:nvSpPr>
        <p:spPr>
          <a:xfrm>
            <a:off x="2499379" y="4747617"/>
            <a:ext cx="1086174" cy="461665"/>
          </a:xfrm>
          <a:prstGeom prst="rect">
            <a:avLst/>
          </a:prstGeom>
          <a:noFill/>
        </p:spPr>
        <p:txBody>
          <a:bodyPr wrap="square" rtlCol="0">
            <a:spAutoFit/>
          </a:bodyPr>
          <a:lstStyle/>
          <a:p>
            <a:r>
              <a:rPr lang="en-US" sz="2400" b="1" dirty="0">
                <a:solidFill>
                  <a:srgbClr val="0070C0"/>
                </a:solidFill>
              </a:rPr>
              <a:t>IPPS</a:t>
            </a:r>
          </a:p>
        </p:txBody>
      </p:sp>
      <p:sp>
        <p:nvSpPr>
          <p:cNvPr id="2" name="TextBox 1"/>
          <p:cNvSpPr txBox="1"/>
          <p:nvPr/>
        </p:nvSpPr>
        <p:spPr>
          <a:xfrm>
            <a:off x="4652126" y="2341040"/>
            <a:ext cx="2288598" cy="1200329"/>
          </a:xfrm>
          <a:prstGeom prst="rect">
            <a:avLst/>
          </a:prstGeom>
          <a:noFill/>
        </p:spPr>
        <p:txBody>
          <a:bodyPr wrap="square" rtlCol="0">
            <a:spAutoFit/>
          </a:bodyPr>
          <a:lstStyle/>
          <a:p>
            <a:r>
              <a:rPr lang="en-US" sz="2400" dirty="0">
                <a:solidFill>
                  <a:srgbClr val="7030A0"/>
                </a:solidFill>
              </a:rPr>
              <a:t>FCI and CSEM pre/post learning change</a:t>
            </a:r>
          </a:p>
        </p:txBody>
      </p:sp>
    </p:spTree>
    <p:extLst>
      <p:ext uri="{BB962C8B-B14F-4D97-AF65-F5344CB8AC3E}">
        <p14:creationId xmlns:p14="http://schemas.microsoft.com/office/powerpoint/2010/main" xmlns="" val="2463196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8126783" y="786087"/>
            <a:ext cx="4065217" cy="5391376"/>
          </a:xfrm>
          <a:prstGeom prst="rect">
            <a:avLst/>
          </a:prstGeom>
        </p:spPr>
      </p:pic>
      <p:pic>
        <p:nvPicPr>
          <p:cNvPr id="3" name="Picture 2"/>
          <p:cNvPicPr>
            <a:picLocks noChangeAspect="1"/>
          </p:cNvPicPr>
          <p:nvPr/>
        </p:nvPicPr>
        <p:blipFill rotWithShape="1">
          <a:blip r:embed="rId3" cstate="print"/>
          <a:srcRect r="1650"/>
          <a:stretch/>
        </p:blipFill>
        <p:spPr>
          <a:xfrm>
            <a:off x="1" y="980549"/>
            <a:ext cx="3886199" cy="5096090"/>
          </a:xfrm>
          <a:prstGeom prst="rect">
            <a:avLst/>
          </a:prstGeom>
        </p:spPr>
      </p:pic>
      <p:pic>
        <p:nvPicPr>
          <p:cNvPr id="4" name="Picture 3"/>
          <p:cNvPicPr>
            <a:picLocks noChangeAspect="1"/>
          </p:cNvPicPr>
          <p:nvPr/>
        </p:nvPicPr>
        <p:blipFill>
          <a:blip r:embed="rId4" cstate="print"/>
          <a:stretch>
            <a:fillRect/>
          </a:stretch>
        </p:blipFill>
        <p:spPr>
          <a:xfrm>
            <a:off x="3886200" y="786086"/>
            <a:ext cx="4240584" cy="5485017"/>
          </a:xfrm>
          <a:prstGeom prst="rect">
            <a:avLst/>
          </a:prstGeom>
        </p:spPr>
      </p:pic>
      <p:sp>
        <p:nvSpPr>
          <p:cNvPr id="5" name="TextBox 4"/>
          <p:cNvSpPr txBox="1"/>
          <p:nvPr/>
        </p:nvSpPr>
        <p:spPr>
          <a:xfrm>
            <a:off x="352496" y="319217"/>
            <a:ext cx="11714317" cy="830997"/>
          </a:xfrm>
          <a:prstGeom prst="rect">
            <a:avLst/>
          </a:prstGeom>
          <a:noFill/>
        </p:spPr>
        <p:txBody>
          <a:bodyPr wrap="square" rtlCol="0">
            <a:spAutoFit/>
          </a:bodyPr>
          <a:lstStyle/>
          <a:p>
            <a:pPr algn="ctr"/>
            <a:r>
              <a:rPr lang="en-US" sz="4800" b="1" dirty="0">
                <a:solidFill>
                  <a:schemeClr val="accent6">
                    <a:lumMod val="50000"/>
                  </a:schemeClr>
                </a:solidFill>
              </a:rPr>
              <a:t>Studio activities for IPLS</a:t>
            </a:r>
          </a:p>
        </p:txBody>
      </p:sp>
      <p:sp>
        <p:nvSpPr>
          <p:cNvPr id="6" name="TextBox 5"/>
          <p:cNvSpPr txBox="1"/>
          <p:nvPr/>
        </p:nvSpPr>
        <p:spPr>
          <a:xfrm>
            <a:off x="7968343" y="6452197"/>
            <a:ext cx="3886200" cy="369332"/>
          </a:xfrm>
          <a:prstGeom prst="rect">
            <a:avLst/>
          </a:prstGeom>
          <a:noFill/>
        </p:spPr>
        <p:txBody>
          <a:bodyPr wrap="square" rtlCol="0">
            <a:spAutoFit/>
          </a:bodyPr>
          <a:lstStyle/>
          <a:p>
            <a:r>
              <a:rPr lang="en-US" dirty="0">
                <a:solidFill>
                  <a:srgbClr val="7030A0"/>
                </a:solidFill>
              </a:rPr>
              <a:t>http://paer.unc.edu/projects/ipls/</a:t>
            </a:r>
          </a:p>
        </p:txBody>
      </p:sp>
    </p:spTree>
    <p:extLst>
      <p:ext uri="{BB962C8B-B14F-4D97-AF65-F5344CB8AC3E}">
        <p14:creationId xmlns:p14="http://schemas.microsoft.com/office/powerpoint/2010/main" xmlns="" val="25441356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52496" y="319217"/>
            <a:ext cx="11714317" cy="830997"/>
          </a:xfrm>
          <a:prstGeom prst="rect">
            <a:avLst/>
          </a:prstGeom>
          <a:noFill/>
        </p:spPr>
        <p:txBody>
          <a:bodyPr wrap="square" rtlCol="0">
            <a:spAutoFit/>
          </a:bodyPr>
          <a:lstStyle/>
          <a:p>
            <a:pPr algn="ctr"/>
            <a:r>
              <a:rPr lang="en-US" sz="4800" b="1" dirty="0">
                <a:solidFill>
                  <a:schemeClr val="accent6">
                    <a:lumMod val="50000"/>
                  </a:schemeClr>
                </a:solidFill>
              </a:rPr>
              <a:t>Guidance for your journey</a:t>
            </a:r>
          </a:p>
        </p:txBody>
      </p:sp>
      <p:grpSp>
        <p:nvGrpSpPr>
          <p:cNvPr id="11" name="Group 10"/>
          <p:cNvGrpSpPr/>
          <p:nvPr/>
        </p:nvGrpSpPr>
        <p:grpSpPr>
          <a:xfrm>
            <a:off x="7282543" y="4016828"/>
            <a:ext cx="5012226" cy="2658466"/>
            <a:chOff x="352496" y="1643743"/>
            <a:chExt cx="5857158" cy="3147337"/>
          </a:xfrm>
        </p:grpSpPr>
        <p:pic>
          <p:nvPicPr>
            <p:cNvPr id="9" name="Picture 8"/>
            <p:cNvPicPr>
              <a:picLocks noChangeAspect="1"/>
            </p:cNvPicPr>
            <p:nvPr/>
          </p:nvPicPr>
          <p:blipFill>
            <a:blip r:embed="rId3" cstate="print"/>
            <a:stretch>
              <a:fillRect/>
            </a:stretch>
          </p:blipFill>
          <p:spPr>
            <a:xfrm>
              <a:off x="352496" y="1643743"/>
              <a:ext cx="5048250" cy="2819400"/>
            </a:xfrm>
            <a:prstGeom prst="rect">
              <a:avLst/>
            </a:prstGeom>
          </p:spPr>
        </p:pic>
        <p:sp>
          <p:nvSpPr>
            <p:cNvPr id="10" name="TextBox 9"/>
            <p:cNvSpPr txBox="1"/>
            <p:nvPr/>
          </p:nvSpPr>
          <p:spPr>
            <a:xfrm>
              <a:off x="2601040" y="4463143"/>
              <a:ext cx="3608614" cy="327937"/>
            </a:xfrm>
            <a:prstGeom prst="rect">
              <a:avLst/>
            </a:prstGeom>
            <a:noFill/>
          </p:spPr>
          <p:txBody>
            <a:bodyPr wrap="square" rtlCol="0">
              <a:spAutoFit/>
            </a:bodyPr>
            <a:lstStyle/>
            <a:p>
              <a:r>
                <a:rPr lang="en-US" sz="1200" dirty="0"/>
                <a:t>www.ordnancesurvey.co.uk</a:t>
              </a:r>
            </a:p>
          </p:txBody>
        </p:sp>
      </p:grpSp>
      <p:sp>
        <p:nvSpPr>
          <p:cNvPr id="13" name="TextBox 12"/>
          <p:cNvSpPr txBox="1"/>
          <p:nvPr/>
        </p:nvSpPr>
        <p:spPr>
          <a:xfrm>
            <a:off x="1028700" y="1150214"/>
            <a:ext cx="10842171" cy="2554545"/>
          </a:xfrm>
          <a:prstGeom prst="rect">
            <a:avLst/>
          </a:prstGeom>
          <a:noFill/>
        </p:spPr>
        <p:txBody>
          <a:bodyPr wrap="square" rtlCol="0">
            <a:spAutoFit/>
          </a:bodyPr>
          <a:lstStyle/>
          <a:p>
            <a:pPr marL="285750" indent="-285750">
              <a:buFont typeface="Arial" panose="020B0604020202020204" pitchFamily="34" charset="0"/>
              <a:buChar char="•"/>
            </a:pPr>
            <a:r>
              <a:rPr lang="en-US" sz="3200" dirty="0"/>
              <a:t>Your students are like everybody else’s students</a:t>
            </a:r>
          </a:p>
          <a:p>
            <a:pPr marL="285750" indent="-285750">
              <a:buFont typeface="Arial" panose="020B0604020202020204" pitchFamily="34" charset="0"/>
              <a:buChar char="•"/>
            </a:pPr>
            <a:r>
              <a:rPr lang="en-US" sz="3200" dirty="0"/>
              <a:t>Try one or two things at first</a:t>
            </a:r>
          </a:p>
          <a:p>
            <a:pPr marL="285750" indent="-285750">
              <a:buFont typeface="Arial" panose="020B0604020202020204" pitchFamily="34" charset="0"/>
              <a:buChar char="•"/>
            </a:pPr>
            <a:r>
              <a:rPr lang="en-US" sz="3200" dirty="0"/>
              <a:t>Remember that effort can be painful (for you and your students)</a:t>
            </a:r>
          </a:p>
          <a:p>
            <a:pPr marL="285750" indent="-285750">
              <a:buFont typeface="Arial" panose="020B0604020202020204" pitchFamily="34" charset="0"/>
              <a:buChar char="•"/>
            </a:pPr>
            <a:r>
              <a:rPr lang="en-US" sz="3200" dirty="0"/>
              <a:t>Persevere—it will be better the second time (and the third)</a:t>
            </a:r>
          </a:p>
        </p:txBody>
      </p:sp>
      <p:pic>
        <p:nvPicPr>
          <p:cNvPr id="2" name="Picture 1"/>
          <p:cNvPicPr>
            <a:picLocks noChangeAspect="1"/>
          </p:cNvPicPr>
          <p:nvPr/>
        </p:nvPicPr>
        <p:blipFill>
          <a:blip r:embed="rId4" cstate="print"/>
          <a:stretch>
            <a:fillRect/>
          </a:stretch>
        </p:blipFill>
        <p:spPr>
          <a:xfrm>
            <a:off x="1028700" y="3704759"/>
            <a:ext cx="4485396" cy="3174975"/>
          </a:xfrm>
          <a:prstGeom prst="rect">
            <a:avLst/>
          </a:prstGeom>
        </p:spPr>
      </p:pic>
    </p:spTree>
    <p:extLst>
      <p:ext uri="{BB962C8B-B14F-4D97-AF65-F5344CB8AC3E}">
        <p14:creationId xmlns:p14="http://schemas.microsoft.com/office/powerpoint/2010/main" xmlns="" val="3939765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childTnLst>
                                </p:cTn>
                              </p:par>
                              <p:par>
                                <p:cTn id="19" presetID="10"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52496" y="319217"/>
            <a:ext cx="11714317" cy="830997"/>
          </a:xfrm>
          <a:prstGeom prst="rect">
            <a:avLst/>
          </a:prstGeom>
          <a:noFill/>
        </p:spPr>
        <p:txBody>
          <a:bodyPr wrap="square" rtlCol="0">
            <a:spAutoFit/>
          </a:bodyPr>
          <a:lstStyle/>
          <a:p>
            <a:pPr algn="ctr"/>
            <a:r>
              <a:rPr lang="en-US" sz="4800" b="1" dirty="0">
                <a:solidFill>
                  <a:schemeClr val="accent6">
                    <a:lumMod val="50000"/>
                  </a:schemeClr>
                </a:solidFill>
              </a:rPr>
              <a:t>Guidance for your journey</a:t>
            </a:r>
          </a:p>
        </p:txBody>
      </p:sp>
      <p:grpSp>
        <p:nvGrpSpPr>
          <p:cNvPr id="23" name="Group 22"/>
          <p:cNvGrpSpPr/>
          <p:nvPr/>
        </p:nvGrpSpPr>
        <p:grpSpPr>
          <a:xfrm>
            <a:off x="612320" y="1451973"/>
            <a:ext cx="7864929" cy="3618064"/>
            <a:chOff x="612320" y="1451973"/>
            <a:chExt cx="7864929" cy="3618064"/>
          </a:xfrm>
        </p:grpSpPr>
        <p:sp>
          <p:nvSpPr>
            <p:cNvPr id="14" name="TextBox 13"/>
            <p:cNvSpPr txBox="1"/>
            <p:nvPr/>
          </p:nvSpPr>
          <p:spPr>
            <a:xfrm>
              <a:off x="937531" y="1451973"/>
              <a:ext cx="4653643" cy="584775"/>
            </a:xfrm>
            <a:prstGeom prst="rect">
              <a:avLst/>
            </a:prstGeom>
            <a:noFill/>
          </p:spPr>
          <p:txBody>
            <a:bodyPr wrap="square" rtlCol="0">
              <a:spAutoFit/>
            </a:bodyPr>
            <a:lstStyle/>
            <a:p>
              <a:pPr marL="285750" indent="-285750">
                <a:buFont typeface="Arial" panose="020B0604020202020204" pitchFamily="34" charset="0"/>
                <a:buChar char="•"/>
              </a:pPr>
              <a:r>
                <a:rPr lang="en-US" sz="3200" dirty="0"/>
                <a:t>Don’t reinvent the wheel</a:t>
              </a:r>
            </a:p>
          </p:txBody>
        </p:sp>
        <p:grpSp>
          <p:nvGrpSpPr>
            <p:cNvPr id="18" name="Group 17"/>
            <p:cNvGrpSpPr/>
            <p:nvPr/>
          </p:nvGrpSpPr>
          <p:grpSpPr>
            <a:xfrm>
              <a:off x="612320" y="2338505"/>
              <a:ext cx="7864929" cy="2731532"/>
              <a:chOff x="612320" y="2338505"/>
              <a:chExt cx="7864929" cy="2731532"/>
            </a:xfrm>
          </p:grpSpPr>
          <p:sp>
            <p:nvSpPr>
              <p:cNvPr id="16" name="TextBox 15"/>
              <p:cNvSpPr txBox="1"/>
              <p:nvPr/>
            </p:nvSpPr>
            <p:spPr>
              <a:xfrm>
                <a:off x="4942113" y="4700705"/>
                <a:ext cx="3535136" cy="369332"/>
              </a:xfrm>
              <a:prstGeom prst="rect">
                <a:avLst/>
              </a:prstGeom>
              <a:noFill/>
            </p:spPr>
            <p:txBody>
              <a:bodyPr wrap="square" rtlCol="0">
                <a:spAutoFit/>
              </a:bodyPr>
              <a:lstStyle/>
              <a:p>
                <a:r>
                  <a:rPr lang="en-US" dirty="0"/>
                  <a:t>James </a:t>
                </a:r>
                <a:r>
                  <a:rPr lang="en-US" dirty="0" err="1"/>
                  <a:t>Steidl</a:t>
                </a:r>
                <a:endParaRPr lang="en-US" dirty="0"/>
              </a:p>
            </p:txBody>
          </p:sp>
          <p:pic>
            <p:nvPicPr>
              <p:cNvPr id="17" name="Picture 16"/>
              <p:cNvPicPr>
                <a:picLocks noChangeAspect="1"/>
              </p:cNvPicPr>
              <p:nvPr/>
            </p:nvPicPr>
            <p:blipFill>
              <a:blip r:embed="rId2" cstate="print"/>
              <a:stretch>
                <a:fillRect/>
              </a:stretch>
            </p:blipFill>
            <p:spPr>
              <a:xfrm>
                <a:off x="612320" y="2338505"/>
                <a:ext cx="6286500" cy="2362200"/>
              </a:xfrm>
              <a:prstGeom prst="rect">
                <a:avLst/>
              </a:prstGeom>
            </p:spPr>
          </p:pic>
        </p:grpSp>
      </p:grpSp>
      <p:grpSp>
        <p:nvGrpSpPr>
          <p:cNvPr id="24" name="Group 23"/>
          <p:cNvGrpSpPr/>
          <p:nvPr/>
        </p:nvGrpSpPr>
        <p:grpSpPr>
          <a:xfrm>
            <a:off x="7528831" y="1460157"/>
            <a:ext cx="4663169" cy="4041773"/>
            <a:chOff x="7528831" y="1460157"/>
            <a:chExt cx="4663169" cy="4041773"/>
          </a:xfrm>
        </p:grpSpPr>
        <p:sp>
          <p:nvSpPr>
            <p:cNvPr id="15" name="TextBox 14"/>
            <p:cNvSpPr txBox="1"/>
            <p:nvPr/>
          </p:nvSpPr>
          <p:spPr>
            <a:xfrm>
              <a:off x="7538357" y="1460157"/>
              <a:ext cx="4653643" cy="584775"/>
            </a:xfrm>
            <a:prstGeom prst="rect">
              <a:avLst/>
            </a:prstGeom>
            <a:noFill/>
          </p:spPr>
          <p:txBody>
            <a:bodyPr wrap="square" rtlCol="0">
              <a:spAutoFit/>
            </a:bodyPr>
            <a:lstStyle/>
            <a:p>
              <a:r>
                <a:rPr lang="en-US" sz="3200" dirty="0"/>
                <a:t>…or the flat tire</a:t>
              </a:r>
            </a:p>
          </p:txBody>
        </p:sp>
        <p:grpSp>
          <p:nvGrpSpPr>
            <p:cNvPr id="22" name="Group 21"/>
            <p:cNvGrpSpPr/>
            <p:nvPr/>
          </p:nvGrpSpPr>
          <p:grpSpPr>
            <a:xfrm>
              <a:off x="7528831" y="2283974"/>
              <a:ext cx="4537982" cy="3217956"/>
              <a:chOff x="7528831" y="2283974"/>
              <a:chExt cx="4537982" cy="3217956"/>
            </a:xfrm>
          </p:grpSpPr>
          <p:pic>
            <p:nvPicPr>
              <p:cNvPr id="20" name="Picture 19"/>
              <p:cNvPicPr>
                <a:picLocks noChangeAspect="1"/>
              </p:cNvPicPr>
              <p:nvPr/>
            </p:nvPicPr>
            <p:blipFill>
              <a:blip r:embed="rId3" cstate="print"/>
              <a:stretch>
                <a:fillRect/>
              </a:stretch>
            </p:blipFill>
            <p:spPr>
              <a:xfrm>
                <a:off x="7528831" y="2283974"/>
                <a:ext cx="3714751" cy="2786063"/>
              </a:xfrm>
              <a:prstGeom prst="rect">
                <a:avLst/>
              </a:prstGeom>
            </p:spPr>
          </p:pic>
          <p:sp>
            <p:nvSpPr>
              <p:cNvPr id="21" name="TextBox 20"/>
              <p:cNvSpPr txBox="1"/>
              <p:nvPr/>
            </p:nvSpPr>
            <p:spPr>
              <a:xfrm>
                <a:off x="9650581" y="5132598"/>
                <a:ext cx="2416232" cy="369332"/>
              </a:xfrm>
              <a:prstGeom prst="rect">
                <a:avLst/>
              </a:prstGeom>
              <a:noFill/>
            </p:spPr>
            <p:txBody>
              <a:bodyPr wrap="square" rtlCol="0">
                <a:spAutoFit/>
              </a:bodyPr>
              <a:lstStyle/>
              <a:p>
                <a:r>
                  <a:rPr lang="en-US" dirty="0"/>
                  <a:t>Laura Tiger</a:t>
                </a:r>
              </a:p>
            </p:txBody>
          </p:sp>
        </p:grpSp>
      </p:grpSp>
    </p:spTree>
    <p:extLst>
      <p:ext uri="{BB962C8B-B14F-4D97-AF65-F5344CB8AC3E}">
        <p14:creationId xmlns:p14="http://schemas.microsoft.com/office/powerpoint/2010/main" xmlns="" val="3156830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1000"/>
                                        <p:tgtEl>
                                          <p:spTgt spid="24"/>
                                        </p:tgtEl>
                                      </p:cBhvr>
                                    </p:animEffect>
                                    <p:anim calcmode="lin" valueType="num">
                                      <p:cBhvr>
                                        <p:cTn id="12" dur="1000" fill="hold"/>
                                        <p:tgtEl>
                                          <p:spTgt spid="24"/>
                                        </p:tgtEl>
                                        <p:attrNameLst>
                                          <p:attrName>ppt_x</p:attrName>
                                        </p:attrNameLst>
                                      </p:cBhvr>
                                      <p:tavLst>
                                        <p:tav tm="0">
                                          <p:val>
                                            <p:strVal val="#ppt_x"/>
                                          </p:val>
                                        </p:tav>
                                        <p:tav tm="100000">
                                          <p:val>
                                            <p:strVal val="#ppt_x"/>
                                          </p:val>
                                        </p:tav>
                                      </p:tavLst>
                                    </p:anim>
                                    <p:anim calcmode="lin" valueType="num">
                                      <p:cBhvr>
                                        <p:cTn id="1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530392" y="3015916"/>
            <a:ext cx="2517608" cy="2292289"/>
            <a:chOff x="514350" y="253773"/>
            <a:chExt cx="5905500" cy="4922646"/>
          </a:xfrm>
        </p:grpSpPr>
        <p:pic>
          <p:nvPicPr>
            <p:cNvPr id="3" name="Picture 2"/>
            <p:cNvPicPr>
              <a:picLocks noChangeAspect="1"/>
            </p:cNvPicPr>
            <p:nvPr/>
          </p:nvPicPr>
          <p:blipFill>
            <a:blip r:embed="rId3" cstate="print"/>
            <a:stretch>
              <a:fillRect/>
            </a:stretch>
          </p:blipFill>
          <p:spPr>
            <a:xfrm>
              <a:off x="514350" y="253773"/>
              <a:ext cx="5905500" cy="3933825"/>
            </a:xfrm>
            <a:prstGeom prst="rect">
              <a:avLst/>
            </a:prstGeom>
          </p:spPr>
        </p:pic>
        <p:sp>
          <p:nvSpPr>
            <p:cNvPr id="4" name="TextBox 3"/>
            <p:cNvSpPr txBox="1"/>
            <p:nvPr/>
          </p:nvSpPr>
          <p:spPr>
            <a:xfrm>
              <a:off x="854523" y="4581569"/>
              <a:ext cx="4511695" cy="594850"/>
            </a:xfrm>
            <a:prstGeom prst="rect">
              <a:avLst/>
            </a:prstGeom>
            <a:noFill/>
          </p:spPr>
          <p:txBody>
            <a:bodyPr wrap="square" rtlCol="0">
              <a:spAutoFit/>
            </a:bodyPr>
            <a:lstStyle/>
            <a:p>
              <a:r>
                <a:rPr lang="en-US" sz="1200" dirty="0"/>
                <a:t>photo by ROMULO YANES</a:t>
              </a:r>
            </a:p>
          </p:txBody>
        </p:sp>
      </p:grpSp>
      <p:grpSp>
        <p:nvGrpSpPr>
          <p:cNvPr id="7" name="Group 6"/>
          <p:cNvGrpSpPr/>
          <p:nvPr/>
        </p:nvGrpSpPr>
        <p:grpSpPr>
          <a:xfrm>
            <a:off x="3526256" y="3015916"/>
            <a:ext cx="2730165" cy="2356364"/>
            <a:chOff x="7793456" y="3769895"/>
            <a:chExt cx="3752850" cy="3065456"/>
          </a:xfrm>
        </p:grpSpPr>
        <p:pic>
          <p:nvPicPr>
            <p:cNvPr id="2" name="Picture 1"/>
            <p:cNvPicPr>
              <a:picLocks noChangeAspect="1"/>
            </p:cNvPicPr>
            <p:nvPr/>
          </p:nvPicPr>
          <p:blipFill>
            <a:blip r:embed="rId4" cstate="print"/>
            <a:stretch>
              <a:fillRect/>
            </a:stretch>
          </p:blipFill>
          <p:spPr>
            <a:xfrm>
              <a:off x="7793456" y="3769895"/>
              <a:ext cx="3752850" cy="2705100"/>
            </a:xfrm>
            <a:prstGeom prst="rect">
              <a:avLst/>
            </a:prstGeom>
          </p:spPr>
        </p:pic>
        <p:sp>
          <p:nvSpPr>
            <p:cNvPr id="5" name="TextBox 4"/>
            <p:cNvSpPr txBox="1"/>
            <p:nvPr/>
          </p:nvSpPr>
          <p:spPr>
            <a:xfrm>
              <a:off x="9539640" y="6474996"/>
              <a:ext cx="2006666" cy="360355"/>
            </a:xfrm>
            <a:prstGeom prst="rect">
              <a:avLst/>
            </a:prstGeom>
            <a:noFill/>
          </p:spPr>
          <p:txBody>
            <a:bodyPr wrap="square" rtlCol="0">
              <a:spAutoFit/>
            </a:bodyPr>
            <a:lstStyle/>
            <a:p>
              <a:r>
                <a:rPr lang="en-US" sz="1200" dirty="0"/>
                <a:t>Johnsonville.com</a:t>
              </a:r>
            </a:p>
          </p:txBody>
        </p:sp>
      </p:grpSp>
      <p:sp>
        <p:nvSpPr>
          <p:cNvPr id="8" name="TextBox 7"/>
          <p:cNvSpPr txBox="1"/>
          <p:nvPr/>
        </p:nvSpPr>
        <p:spPr>
          <a:xfrm>
            <a:off x="352496" y="319217"/>
            <a:ext cx="11714317" cy="830997"/>
          </a:xfrm>
          <a:prstGeom prst="rect">
            <a:avLst/>
          </a:prstGeom>
          <a:noFill/>
        </p:spPr>
        <p:txBody>
          <a:bodyPr wrap="square" rtlCol="0">
            <a:spAutoFit/>
          </a:bodyPr>
          <a:lstStyle/>
          <a:p>
            <a:pPr algn="ctr"/>
            <a:r>
              <a:rPr lang="en-US" sz="4800" b="1" dirty="0">
                <a:solidFill>
                  <a:schemeClr val="accent6">
                    <a:lumMod val="50000"/>
                  </a:schemeClr>
                </a:solidFill>
              </a:rPr>
              <a:t>Guidance for your journey</a:t>
            </a:r>
          </a:p>
        </p:txBody>
      </p:sp>
      <p:sp>
        <p:nvSpPr>
          <p:cNvPr id="9" name="TextBox 8"/>
          <p:cNvSpPr txBox="1"/>
          <p:nvPr/>
        </p:nvSpPr>
        <p:spPr>
          <a:xfrm>
            <a:off x="308809" y="1400089"/>
            <a:ext cx="6607343" cy="1077218"/>
          </a:xfrm>
          <a:prstGeom prst="rect">
            <a:avLst/>
          </a:prstGeom>
          <a:noFill/>
        </p:spPr>
        <p:txBody>
          <a:bodyPr wrap="square" rtlCol="0">
            <a:spAutoFit/>
          </a:bodyPr>
          <a:lstStyle/>
          <a:p>
            <a:pPr marL="285750" indent="-285750">
              <a:buFont typeface="Arial" panose="020B0604020202020204" pitchFamily="34" charset="0"/>
              <a:buChar char="•"/>
            </a:pPr>
            <a:r>
              <a:rPr lang="en-US" sz="3200" dirty="0"/>
              <a:t>Steal from the best</a:t>
            </a:r>
          </a:p>
          <a:p>
            <a:pPr marL="285750" indent="-285750">
              <a:buFont typeface="Arial" panose="020B0604020202020204" pitchFamily="34" charset="0"/>
              <a:buChar char="•"/>
            </a:pPr>
            <a:r>
              <a:rPr lang="en-US" sz="3200" dirty="0"/>
              <a:t>Implement methods </a:t>
            </a:r>
            <a:r>
              <a:rPr lang="en-US" sz="3200" i="1" dirty="0"/>
              <a:t>in their totality</a:t>
            </a:r>
          </a:p>
        </p:txBody>
      </p:sp>
      <p:grpSp>
        <p:nvGrpSpPr>
          <p:cNvPr id="15" name="Group 14"/>
          <p:cNvGrpSpPr/>
          <p:nvPr/>
        </p:nvGrpSpPr>
        <p:grpSpPr>
          <a:xfrm>
            <a:off x="6916152" y="1490152"/>
            <a:ext cx="4955005" cy="4379763"/>
            <a:chOff x="6916152" y="1490152"/>
            <a:chExt cx="4955005" cy="4379763"/>
          </a:xfrm>
        </p:grpSpPr>
        <p:sp>
          <p:nvSpPr>
            <p:cNvPr id="11" name="TextBox 10"/>
            <p:cNvSpPr txBox="1"/>
            <p:nvPr/>
          </p:nvSpPr>
          <p:spPr>
            <a:xfrm>
              <a:off x="6916152" y="1490152"/>
              <a:ext cx="4955005" cy="584775"/>
            </a:xfrm>
            <a:prstGeom prst="rect">
              <a:avLst/>
            </a:prstGeom>
            <a:noFill/>
          </p:spPr>
          <p:txBody>
            <a:bodyPr wrap="square" rtlCol="0">
              <a:spAutoFit/>
            </a:bodyPr>
            <a:lstStyle/>
            <a:p>
              <a:pPr marL="285750" indent="-285750">
                <a:buFont typeface="Arial" panose="020B0604020202020204" pitchFamily="34" charset="0"/>
                <a:buChar char="•"/>
              </a:pPr>
              <a:r>
                <a:rPr lang="en-US" sz="3200" dirty="0"/>
                <a:t>Novel isn’t always better</a:t>
              </a:r>
            </a:p>
          </p:txBody>
        </p:sp>
        <p:grpSp>
          <p:nvGrpSpPr>
            <p:cNvPr id="12" name="Group 11"/>
            <p:cNvGrpSpPr/>
            <p:nvPr/>
          </p:nvGrpSpPr>
          <p:grpSpPr>
            <a:xfrm>
              <a:off x="6916152" y="2711116"/>
              <a:ext cx="4942114" cy="3158799"/>
              <a:chOff x="6621235" y="0"/>
              <a:chExt cx="4942114" cy="3158799"/>
            </a:xfrm>
          </p:grpSpPr>
          <p:pic>
            <p:nvPicPr>
              <p:cNvPr id="13" name="Picture 12"/>
              <p:cNvPicPr>
                <a:picLocks noChangeAspect="1"/>
              </p:cNvPicPr>
              <p:nvPr/>
            </p:nvPicPr>
            <p:blipFill>
              <a:blip r:embed="rId5" cstate="print"/>
              <a:stretch>
                <a:fillRect/>
              </a:stretch>
            </p:blipFill>
            <p:spPr>
              <a:xfrm>
                <a:off x="6621235" y="0"/>
                <a:ext cx="4762500" cy="2905125"/>
              </a:xfrm>
              <a:prstGeom prst="rect">
                <a:avLst/>
              </a:prstGeom>
            </p:spPr>
          </p:pic>
          <p:sp>
            <p:nvSpPr>
              <p:cNvPr id="14" name="TextBox 13"/>
              <p:cNvSpPr txBox="1"/>
              <p:nvPr/>
            </p:nvSpPr>
            <p:spPr>
              <a:xfrm>
                <a:off x="8330292" y="2881800"/>
                <a:ext cx="3233057" cy="276999"/>
              </a:xfrm>
              <a:prstGeom prst="rect">
                <a:avLst/>
              </a:prstGeom>
              <a:noFill/>
            </p:spPr>
            <p:txBody>
              <a:bodyPr wrap="square" rtlCol="0">
                <a:spAutoFit/>
              </a:bodyPr>
              <a:lstStyle/>
              <a:p>
                <a:r>
                  <a:rPr lang="en-US" sz="1200" dirty="0"/>
                  <a:t>https://static1.squarespace.com</a:t>
                </a:r>
              </a:p>
            </p:txBody>
          </p:sp>
        </p:grpSp>
      </p:grpSp>
    </p:spTree>
    <p:extLst>
      <p:ext uri="{BB962C8B-B14F-4D97-AF65-F5344CB8AC3E}">
        <p14:creationId xmlns:p14="http://schemas.microsoft.com/office/powerpoint/2010/main" xmlns="" val="1651037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par>
                          <p:cTn id="11" fill="hold">
                            <p:stCondLst>
                              <p:cond delay="0"/>
                            </p:stCondLst>
                            <p:childTnLst>
                              <p:par>
                                <p:cTn id="12" presetID="10" presetClass="entr" presetSubtype="0" fill="hold" nodeType="afterEffect">
                                  <p:stCondLst>
                                    <p:cond delay="100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par>
                          <p:cTn id="15" fill="hold">
                            <p:stCondLst>
                              <p:cond delay="1500"/>
                            </p:stCondLst>
                            <p:childTnLst>
                              <p:par>
                                <p:cTn id="16" presetID="10" presetClass="entr" presetSubtype="0" fill="hold" nodeType="afterEffect">
                                  <p:stCondLst>
                                    <p:cond delay="200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473527" y="3276215"/>
            <a:ext cx="11446329" cy="3114086"/>
            <a:chOff x="473527" y="3276215"/>
            <a:chExt cx="11446329" cy="3114086"/>
          </a:xfrm>
        </p:grpSpPr>
        <p:sp>
          <p:nvSpPr>
            <p:cNvPr id="3" name="TextBox 2"/>
            <p:cNvSpPr txBox="1"/>
            <p:nvPr/>
          </p:nvSpPr>
          <p:spPr>
            <a:xfrm>
              <a:off x="473527" y="4833258"/>
              <a:ext cx="8814707" cy="1200329"/>
            </a:xfrm>
            <a:prstGeom prst="rect">
              <a:avLst/>
            </a:prstGeom>
            <a:noFill/>
          </p:spPr>
          <p:txBody>
            <a:bodyPr wrap="square" rtlCol="0">
              <a:spAutoFit/>
            </a:bodyPr>
            <a:lstStyle/>
            <a:p>
              <a:r>
                <a:rPr lang="en-US" sz="3600" i="1" dirty="0">
                  <a:solidFill>
                    <a:srgbClr val="FF0000"/>
                  </a:solidFill>
                </a:rPr>
                <a:t>You are teaching Modern Physics.  Here is the textbook.  The class meets in 247 Phillips Hall.</a:t>
              </a:r>
            </a:p>
          </p:txBody>
        </p:sp>
        <p:pic>
          <p:nvPicPr>
            <p:cNvPr id="4" name="Picture 3"/>
            <p:cNvPicPr>
              <a:picLocks noChangeAspect="1"/>
            </p:cNvPicPr>
            <p:nvPr/>
          </p:nvPicPr>
          <p:blipFill>
            <a:blip r:embed="rId2" cstate="print"/>
            <a:stretch>
              <a:fillRect/>
            </a:stretch>
          </p:blipFill>
          <p:spPr>
            <a:xfrm>
              <a:off x="9288234" y="3276215"/>
              <a:ext cx="2631622" cy="3114086"/>
            </a:xfrm>
            <a:prstGeom prst="rect">
              <a:avLst/>
            </a:prstGeom>
          </p:spPr>
        </p:pic>
      </p:grpSp>
      <p:grpSp>
        <p:nvGrpSpPr>
          <p:cNvPr id="2" name="Group 1"/>
          <p:cNvGrpSpPr/>
          <p:nvPr/>
        </p:nvGrpSpPr>
        <p:grpSpPr>
          <a:xfrm>
            <a:off x="473527" y="472692"/>
            <a:ext cx="11446329" cy="3582044"/>
            <a:chOff x="473527" y="472692"/>
            <a:chExt cx="11446329" cy="3582044"/>
          </a:xfrm>
        </p:grpSpPr>
        <p:sp>
          <p:nvSpPr>
            <p:cNvPr id="5" name="TextBox 4"/>
            <p:cNvSpPr txBox="1"/>
            <p:nvPr/>
          </p:nvSpPr>
          <p:spPr>
            <a:xfrm>
              <a:off x="669471" y="472692"/>
              <a:ext cx="11250385" cy="1477328"/>
            </a:xfrm>
            <a:prstGeom prst="rect">
              <a:avLst/>
            </a:prstGeom>
            <a:noFill/>
          </p:spPr>
          <p:txBody>
            <a:bodyPr wrap="square" rtlCol="0">
              <a:spAutoFit/>
            </a:bodyPr>
            <a:lstStyle/>
            <a:p>
              <a:r>
                <a:rPr lang="en-US" sz="3600" dirty="0"/>
                <a:t>After postdoc, arrived at UNC as Assistant Professor in 1984, began to establish research program</a:t>
              </a:r>
            </a:p>
            <a:p>
              <a:endParaRPr lang="en-US" dirty="0"/>
            </a:p>
          </p:txBody>
        </p:sp>
        <p:pic>
          <p:nvPicPr>
            <p:cNvPr id="6" name="Picture 12" descr="C:\backmeup\talks\AAAS\dth.bmp"/>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73527" y="1860811"/>
              <a:ext cx="3136900" cy="2193925"/>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7" name="TextBox 6"/>
          <p:cNvSpPr txBox="1"/>
          <p:nvPr/>
        </p:nvSpPr>
        <p:spPr>
          <a:xfrm>
            <a:off x="1272266" y="4223536"/>
            <a:ext cx="7413171" cy="646331"/>
          </a:xfrm>
          <a:prstGeom prst="rect">
            <a:avLst/>
          </a:prstGeom>
          <a:noFill/>
        </p:spPr>
        <p:txBody>
          <a:bodyPr wrap="square" rtlCol="0">
            <a:spAutoFit/>
          </a:bodyPr>
          <a:lstStyle/>
          <a:p>
            <a:r>
              <a:rPr lang="en-US" sz="3600" dirty="0"/>
              <a:t>Given instruction in how to teach:</a:t>
            </a:r>
          </a:p>
        </p:txBody>
      </p:sp>
    </p:spTree>
    <p:extLst>
      <p:ext uri="{BB962C8B-B14F-4D97-AF65-F5344CB8AC3E}">
        <p14:creationId xmlns:p14="http://schemas.microsoft.com/office/powerpoint/2010/main" xmlns="" val="1866680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6209654" y="3547469"/>
            <a:ext cx="7973552" cy="3279459"/>
            <a:chOff x="5533272" y="3578541"/>
            <a:chExt cx="7973552" cy="3279459"/>
          </a:xfrm>
        </p:grpSpPr>
        <p:pic>
          <p:nvPicPr>
            <p:cNvPr id="15" name="Picture 14"/>
            <p:cNvPicPr>
              <a:picLocks noChangeAspect="1"/>
            </p:cNvPicPr>
            <p:nvPr/>
          </p:nvPicPr>
          <p:blipFill>
            <a:blip r:embed="rId3" cstate="print"/>
            <a:stretch>
              <a:fillRect/>
            </a:stretch>
          </p:blipFill>
          <p:spPr>
            <a:xfrm>
              <a:off x="5533272" y="3578541"/>
              <a:ext cx="6963527" cy="3279459"/>
            </a:xfrm>
            <a:prstGeom prst="rect">
              <a:avLst/>
            </a:prstGeom>
          </p:spPr>
        </p:pic>
        <p:sp>
          <p:nvSpPr>
            <p:cNvPr id="17" name="TextBox 16"/>
            <p:cNvSpPr txBox="1"/>
            <p:nvPr/>
          </p:nvSpPr>
          <p:spPr>
            <a:xfrm>
              <a:off x="9015035" y="6336632"/>
              <a:ext cx="4491789" cy="276999"/>
            </a:xfrm>
            <a:prstGeom prst="rect">
              <a:avLst/>
            </a:prstGeom>
            <a:noFill/>
          </p:spPr>
          <p:txBody>
            <a:bodyPr wrap="square" rtlCol="0">
              <a:spAutoFit/>
            </a:bodyPr>
            <a:lstStyle/>
            <a:p>
              <a:r>
                <a:rPr lang="en-US" sz="1200" dirty="0"/>
                <a:t>www.diocese-st-hyacinthe.qc.ca</a:t>
              </a:r>
            </a:p>
          </p:txBody>
        </p:sp>
      </p:grpSp>
      <p:sp>
        <p:nvSpPr>
          <p:cNvPr id="8" name="TextBox 7"/>
          <p:cNvSpPr txBox="1"/>
          <p:nvPr/>
        </p:nvSpPr>
        <p:spPr>
          <a:xfrm>
            <a:off x="352496" y="319217"/>
            <a:ext cx="11714317" cy="830997"/>
          </a:xfrm>
          <a:prstGeom prst="rect">
            <a:avLst/>
          </a:prstGeom>
          <a:noFill/>
        </p:spPr>
        <p:txBody>
          <a:bodyPr wrap="square" rtlCol="0">
            <a:spAutoFit/>
          </a:bodyPr>
          <a:lstStyle/>
          <a:p>
            <a:pPr algn="ctr"/>
            <a:r>
              <a:rPr lang="en-US" sz="4800" b="1" dirty="0" err="1">
                <a:solidFill>
                  <a:schemeClr val="accent6">
                    <a:lumMod val="50000"/>
                  </a:schemeClr>
                </a:solidFill>
              </a:rPr>
              <a:t>L’envoi</a:t>
            </a:r>
            <a:endParaRPr lang="en-US" sz="4800" b="1" dirty="0">
              <a:solidFill>
                <a:schemeClr val="accent6">
                  <a:lumMod val="50000"/>
                </a:schemeClr>
              </a:solidFill>
            </a:endParaRPr>
          </a:p>
        </p:txBody>
      </p:sp>
      <p:sp>
        <p:nvSpPr>
          <p:cNvPr id="9" name="TextBox 8"/>
          <p:cNvSpPr txBox="1"/>
          <p:nvPr/>
        </p:nvSpPr>
        <p:spPr>
          <a:xfrm>
            <a:off x="308809" y="1400089"/>
            <a:ext cx="11530265" cy="1200329"/>
          </a:xfrm>
          <a:prstGeom prst="rect">
            <a:avLst/>
          </a:prstGeom>
          <a:noFill/>
        </p:spPr>
        <p:txBody>
          <a:bodyPr wrap="square" rtlCol="0">
            <a:spAutoFit/>
          </a:bodyPr>
          <a:lstStyle/>
          <a:p>
            <a:r>
              <a:rPr lang="en-US" sz="3600" b="1" i="1" dirty="0">
                <a:solidFill>
                  <a:srgbClr val="FF0000"/>
                </a:solidFill>
              </a:rPr>
              <a:t>Teach like a scientist--</a:t>
            </a:r>
            <a:r>
              <a:rPr lang="en-US" sz="3600" dirty="0"/>
              <a:t>you owe it to your students and to your own professionalism.</a:t>
            </a:r>
          </a:p>
        </p:txBody>
      </p:sp>
      <p:sp>
        <p:nvSpPr>
          <p:cNvPr id="16" name="TextBox 15"/>
          <p:cNvSpPr txBox="1"/>
          <p:nvPr/>
        </p:nvSpPr>
        <p:spPr>
          <a:xfrm>
            <a:off x="308808" y="2813007"/>
            <a:ext cx="11530265" cy="1754326"/>
          </a:xfrm>
          <a:prstGeom prst="rect">
            <a:avLst/>
          </a:prstGeom>
          <a:noFill/>
        </p:spPr>
        <p:txBody>
          <a:bodyPr wrap="square" rtlCol="0">
            <a:spAutoFit/>
          </a:bodyPr>
          <a:lstStyle/>
          <a:p>
            <a:r>
              <a:rPr lang="en-US" sz="3600" b="1" i="1" dirty="0">
                <a:solidFill>
                  <a:srgbClr val="FF0000"/>
                </a:solidFill>
              </a:rPr>
              <a:t>Do your “very </a:t>
            </a:r>
            <a:r>
              <a:rPr lang="en-US" sz="3600" b="1" i="1" dirty="0" err="1">
                <a:solidFill>
                  <a:srgbClr val="FF0000"/>
                </a:solidFill>
              </a:rPr>
              <a:t>goodest</a:t>
            </a:r>
            <a:r>
              <a:rPr lang="en-US" sz="3600" b="1" i="1" dirty="0">
                <a:solidFill>
                  <a:srgbClr val="FF0000"/>
                </a:solidFill>
              </a:rPr>
              <a:t>”</a:t>
            </a:r>
            <a:r>
              <a:rPr lang="en-US" sz="3600" dirty="0"/>
              <a:t>--carry out your teaching duties as effectively as your circumstances allow—and they allow a lot more than you may think.</a:t>
            </a:r>
            <a:r>
              <a:rPr lang="en-US" sz="3600" i="1" dirty="0"/>
              <a:t>  </a:t>
            </a:r>
            <a:endParaRPr lang="en-US" sz="3600" dirty="0"/>
          </a:p>
        </p:txBody>
      </p:sp>
      <p:grpSp>
        <p:nvGrpSpPr>
          <p:cNvPr id="10" name="Group 9"/>
          <p:cNvGrpSpPr/>
          <p:nvPr/>
        </p:nvGrpSpPr>
        <p:grpSpPr>
          <a:xfrm>
            <a:off x="552450" y="4599984"/>
            <a:ext cx="7086601" cy="1828800"/>
            <a:chOff x="0" y="4193765"/>
            <a:chExt cx="7086601" cy="1828800"/>
          </a:xfrm>
        </p:grpSpPr>
        <p:sp>
          <p:nvSpPr>
            <p:cNvPr id="11" name="Text Box 13"/>
            <p:cNvSpPr txBox="1">
              <a:spLocks noChangeArrowheads="1"/>
            </p:cNvSpPr>
            <p:nvPr/>
          </p:nvSpPr>
          <p:spPr bwMode="auto">
            <a:xfrm>
              <a:off x="1363501" y="5036228"/>
              <a:ext cx="5723100" cy="861774"/>
            </a:xfrm>
            <a:prstGeom prst="rect">
              <a:avLst/>
            </a:prstGeom>
            <a:noFill/>
            <a:ln w="9525">
              <a:noFill/>
              <a:miter lim="800000"/>
              <a:headEnd/>
              <a:tailEnd/>
            </a:ln>
            <a:effectLst/>
          </p:spPr>
          <p:txBody>
            <a:bodyPr wrap="square">
              <a:spAutoFit/>
            </a:bodyPr>
            <a:lstStyle/>
            <a:p>
              <a:pPr algn="l"/>
              <a:r>
                <a:rPr lang="en-US" dirty="0"/>
                <a:t>One must learn by doing the thing; though you think you know it, you have no certainty until you try.  </a:t>
              </a:r>
              <a:r>
                <a:rPr lang="en-US" sz="1400" dirty="0"/>
                <a:t>       </a:t>
              </a:r>
            </a:p>
            <a:p>
              <a:pPr algn="l"/>
              <a:r>
                <a:rPr lang="en-US" sz="1400" dirty="0"/>
                <a:t>                                                                                    </a:t>
              </a:r>
              <a:r>
                <a:rPr lang="en-US" sz="1400" i="1" dirty="0"/>
                <a:t>Sophocles  (Women of </a:t>
              </a:r>
              <a:r>
                <a:rPr lang="en-US" sz="1400" i="1" dirty="0" err="1"/>
                <a:t>Trachis</a:t>
              </a:r>
              <a:r>
                <a:rPr lang="en-US" sz="1400" i="1" dirty="0"/>
                <a:t>)</a:t>
              </a:r>
              <a:endParaRPr lang="en-US" sz="1400" dirty="0"/>
            </a:p>
          </p:txBody>
        </p:sp>
        <p:pic>
          <p:nvPicPr>
            <p:cNvPr id="12" name="Picture 14"/>
            <p:cNvPicPr>
              <a:picLocks noChangeAspect="1" noChangeArrowheads="1"/>
            </p:cNvPicPr>
            <p:nvPr/>
          </p:nvPicPr>
          <p:blipFill>
            <a:blip r:embed="rId4" cstate="print"/>
            <a:srcRect/>
            <a:stretch>
              <a:fillRect/>
            </a:stretch>
          </p:blipFill>
          <p:spPr bwMode="auto">
            <a:xfrm>
              <a:off x="0" y="4193765"/>
              <a:ext cx="1363501" cy="1828800"/>
            </a:xfrm>
            <a:prstGeom prst="rect">
              <a:avLst/>
            </a:prstGeom>
            <a:noFill/>
            <a:ln w="9525">
              <a:noFill/>
              <a:miter lim="800000"/>
              <a:headEnd/>
              <a:tailEnd/>
            </a:ln>
            <a:effectLst/>
          </p:spPr>
        </p:pic>
      </p:grpSp>
    </p:spTree>
    <p:extLst>
      <p:ext uri="{BB962C8B-B14F-4D97-AF65-F5344CB8AC3E}">
        <p14:creationId xmlns:p14="http://schemas.microsoft.com/office/powerpoint/2010/main" xmlns="" val="2853391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500" fill="hold"/>
                                        <p:tgtEl>
                                          <p:spTgt spid="16"/>
                                        </p:tgtEl>
                                        <p:attrNameLst>
                                          <p:attrName>ppt_w</p:attrName>
                                        </p:attrNameLst>
                                      </p:cBhvr>
                                      <p:tavLst>
                                        <p:tav tm="0">
                                          <p:val>
                                            <p:fltVal val="0"/>
                                          </p:val>
                                        </p:tav>
                                        <p:tav tm="100000">
                                          <p:val>
                                            <p:strVal val="#ppt_w"/>
                                          </p:val>
                                        </p:tav>
                                      </p:tavLst>
                                    </p:anim>
                                    <p:anim calcmode="lin" valueType="num">
                                      <p:cBhvr>
                                        <p:cTn id="15" dur="500" fill="hold"/>
                                        <p:tgtEl>
                                          <p:spTgt spid="16"/>
                                        </p:tgtEl>
                                        <p:attrNameLst>
                                          <p:attrName>ppt_h</p:attrName>
                                        </p:attrNameLst>
                                      </p:cBhvr>
                                      <p:tavLst>
                                        <p:tav tm="0">
                                          <p:val>
                                            <p:fltVal val="0"/>
                                          </p:val>
                                        </p:tav>
                                        <p:tav tm="100000">
                                          <p:val>
                                            <p:strVal val="#ppt_h"/>
                                          </p:val>
                                        </p:tav>
                                      </p:tavLst>
                                    </p:anim>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1+#ppt_w/2"/>
                                          </p:val>
                                        </p:tav>
                                        <p:tav tm="100000">
                                          <p:val>
                                            <p:strVal val="#ppt_x"/>
                                          </p:val>
                                        </p:tav>
                                      </p:tavLst>
                                    </p:anim>
                                    <p:anim calcmode="lin" valueType="num">
                                      <p:cBhvr additive="base">
                                        <p:cTn id="22"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69471" y="472692"/>
            <a:ext cx="5864679" cy="923330"/>
          </a:xfrm>
          <a:prstGeom prst="rect">
            <a:avLst/>
          </a:prstGeom>
          <a:noFill/>
        </p:spPr>
        <p:txBody>
          <a:bodyPr wrap="square" rtlCol="0">
            <a:spAutoFit/>
          </a:bodyPr>
          <a:lstStyle/>
          <a:p>
            <a:r>
              <a:rPr lang="en-US" sz="3600" dirty="0"/>
              <a:t>Became a “successful” teacher</a:t>
            </a:r>
          </a:p>
          <a:p>
            <a:endParaRPr lang="en-US" dirty="0"/>
          </a:p>
        </p:txBody>
      </p:sp>
      <p:pic>
        <p:nvPicPr>
          <p:cNvPr id="8" name="Picture 17" descr="C:\backmeup\teaching\Music\SHM.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122569" y="147337"/>
            <a:ext cx="1950984" cy="1462894"/>
          </a:xfrm>
          <a:prstGeom prst="rect">
            <a:avLst/>
          </a:prstGeom>
          <a:noFill/>
          <a:extLst>
            <a:ext uri="{909E8E84-426E-40DD-AFC4-6F175D3DCCD1}">
              <a14:hiddenFill xmlns:a14="http://schemas.microsoft.com/office/drawing/2010/main" xmlns="">
                <a:solidFill>
                  <a:srgbClr val="FFFFFF"/>
                </a:solidFill>
              </a14:hiddenFill>
            </a:ext>
          </a:extLst>
        </p:spPr>
      </p:pic>
      <p:grpSp>
        <p:nvGrpSpPr>
          <p:cNvPr id="6" name="Group 5"/>
          <p:cNvGrpSpPr/>
          <p:nvPr/>
        </p:nvGrpSpPr>
        <p:grpSpPr>
          <a:xfrm>
            <a:off x="553808" y="1544526"/>
            <a:ext cx="11063823" cy="2677656"/>
            <a:chOff x="553808" y="1544526"/>
            <a:chExt cx="11063823" cy="2677656"/>
          </a:xfrm>
        </p:grpSpPr>
        <p:sp>
          <p:nvSpPr>
            <p:cNvPr id="7" name="TextBox 6"/>
            <p:cNvSpPr txBox="1"/>
            <p:nvPr/>
          </p:nvSpPr>
          <p:spPr>
            <a:xfrm>
              <a:off x="553808" y="1544526"/>
              <a:ext cx="7413171" cy="2677656"/>
            </a:xfrm>
            <a:prstGeom prst="rect">
              <a:avLst/>
            </a:prstGeom>
            <a:noFill/>
          </p:spPr>
          <p:txBody>
            <a:bodyPr wrap="square" rtlCol="0">
              <a:spAutoFit/>
            </a:bodyPr>
            <a:lstStyle/>
            <a:p>
              <a:r>
                <a:rPr lang="en-US" sz="2800" dirty="0"/>
                <a:t>Formal award:</a:t>
              </a:r>
            </a:p>
            <a:p>
              <a:r>
                <a:rPr lang="en-US" sz="2800" dirty="0"/>
                <a:t>Bowman and Gordon Gray Term Professorship</a:t>
              </a:r>
            </a:p>
            <a:p>
              <a:r>
                <a:rPr lang="en-US" sz="2800"/>
                <a:t>1996-99</a:t>
              </a:r>
            </a:p>
            <a:p>
              <a:r>
                <a:rPr lang="en-US" sz="2800" dirty="0"/>
                <a:t> </a:t>
              </a:r>
              <a:r>
                <a:rPr lang="en-US" sz="2800" i="1" dirty="0"/>
                <a:t>“for excellence in inspirational teaching of undergraduate students”</a:t>
              </a:r>
            </a:p>
            <a:p>
              <a:r>
                <a:rPr lang="en-US" sz="2800" dirty="0"/>
                <a:t>College of Arts &amp; Sciences</a:t>
              </a:r>
            </a:p>
          </p:txBody>
        </p:sp>
        <p:pic>
          <p:nvPicPr>
            <p:cNvPr id="2" name="Picture 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8499515" y="1754948"/>
              <a:ext cx="3118116" cy="2338587"/>
            </a:xfrm>
            <a:prstGeom prst="rect">
              <a:avLst/>
            </a:prstGeom>
          </p:spPr>
        </p:pic>
      </p:grpSp>
      <p:grpSp>
        <p:nvGrpSpPr>
          <p:cNvPr id="9" name="Group 8"/>
          <p:cNvGrpSpPr/>
          <p:nvPr/>
        </p:nvGrpSpPr>
        <p:grpSpPr>
          <a:xfrm>
            <a:off x="669471" y="4245430"/>
            <a:ext cx="10948160" cy="2498554"/>
            <a:chOff x="669471" y="4245430"/>
            <a:chExt cx="10948160" cy="2498554"/>
          </a:xfrm>
        </p:grpSpPr>
        <p:sp>
          <p:nvSpPr>
            <p:cNvPr id="3" name="TextBox 2"/>
            <p:cNvSpPr txBox="1"/>
            <p:nvPr/>
          </p:nvSpPr>
          <p:spPr>
            <a:xfrm>
              <a:off x="669471" y="4245430"/>
              <a:ext cx="7830044" cy="2246769"/>
            </a:xfrm>
            <a:prstGeom prst="rect">
              <a:avLst/>
            </a:prstGeom>
            <a:noFill/>
          </p:spPr>
          <p:txBody>
            <a:bodyPr wrap="square" rtlCol="0">
              <a:spAutoFit/>
            </a:bodyPr>
            <a:lstStyle/>
            <a:p>
              <a:r>
                <a:rPr lang="en-US" sz="2800" dirty="0"/>
                <a:t>Informal award:</a:t>
              </a:r>
            </a:p>
            <a:p>
              <a:r>
                <a:rPr lang="en-US" sz="2800" dirty="0"/>
                <a:t>Crystalline Quartz Award</a:t>
              </a:r>
            </a:p>
            <a:p>
              <a:r>
                <a:rPr lang="en-US" sz="2800" i="1" dirty="0"/>
                <a:t>“for her outstanding clarity lecturing and amusingly neat presentations”</a:t>
              </a:r>
            </a:p>
            <a:p>
              <a:r>
                <a:rPr lang="en-US" sz="2800" dirty="0"/>
                <a:t>Senior physics majors, class of 1990</a:t>
              </a:r>
            </a:p>
          </p:txBody>
        </p:sp>
        <p:pic>
          <p:nvPicPr>
            <p:cNvPr id="4" name="Picture 3"/>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8499515" y="4405396"/>
              <a:ext cx="3118116" cy="2338588"/>
            </a:xfrm>
            <a:prstGeom prst="rect">
              <a:avLst/>
            </a:prstGeom>
          </p:spPr>
        </p:pic>
      </p:grpSp>
    </p:spTree>
    <p:extLst>
      <p:ext uri="{BB962C8B-B14F-4D97-AF65-F5344CB8AC3E}">
        <p14:creationId xmlns:p14="http://schemas.microsoft.com/office/powerpoint/2010/main" xmlns="" val="1764659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32505" y="502920"/>
            <a:ext cx="4985372" cy="1323439"/>
          </a:xfrm>
          <a:prstGeom prst="rect">
            <a:avLst/>
          </a:prstGeom>
          <a:noFill/>
        </p:spPr>
        <p:txBody>
          <a:bodyPr wrap="square" rtlCol="0">
            <a:spAutoFit/>
          </a:bodyPr>
          <a:lstStyle/>
          <a:p>
            <a:pPr algn="ctr"/>
            <a:r>
              <a:rPr lang="en-US" sz="8000" b="1" dirty="0">
                <a:solidFill>
                  <a:srgbClr val="6666FF"/>
                </a:solidFill>
              </a:rPr>
              <a:t>Awakening</a:t>
            </a:r>
          </a:p>
        </p:txBody>
      </p:sp>
      <p:grpSp>
        <p:nvGrpSpPr>
          <p:cNvPr id="5" name="Group 4"/>
          <p:cNvGrpSpPr/>
          <p:nvPr/>
        </p:nvGrpSpPr>
        <p:grpSpPr>
          <a:xfrm>
            <a:off x="3273879" y="1919020"/>
            <a:ext cx="6837589" cy="3493265"/>
            <a:chOff x="2873085" y="1919020"/>
            <a:chExt cx="7756815" cy="4279426"/>
          </a:xfrm>
        </p:grpSpPr>
        <p:pic>
          <p:nvPicPr>
            <p:cNvPr id="3" name="Picture 2"/>
            <p:cNvPicPr>
              <a:picLocks noChangeAspect="1"/>
            </p:cNvPicPr>
            <p:nvPr/>
          </p:nvPicPr>
          <p:blipFill>
            <a:blip r:embed="rId2" cstate="print"/>
            <a:stretch>
              <a:fillRect/>
            </a:stretch>
          </p:blipFill>
          <p:spPr>
            <a:xfrm>
              <a:off x="2873085" y="1919020"/>
              <a:ext cx="6667500" cy="3857625"/>
            </a:xfrm>
            <a:prstGeom prst="rect">
              <a:avLst/>
            </a:prstGeom>
          </p:spPr>
        </p:pic>
        <p:sp>
          <p:nvSpPr>
            <p:cNvPr id="4" name="TextBox 3"/>
            <p:cNvSpPr txBox="1"/>
            <p:nvPr/>
          </p:nvSpPr>
          <p:spPr>
            <a:xfrm>
              <a:off x="6678387" y="5859108"/>
              <a:ext cx="3951513" cy="339338"/>
            </a:xfrm>
            <a:prstGeom prst="rect">
              <a:avLst/>
            </a:prstGeom>
            <a:noFill/>
          </p:spPr>
          <p:txBody>
            <a:bodyPr wrap="square" rtlCol="0">
              <a:spAutoFit/>
            </a:bodyPr>
            <a:lstStyle/>
            <a:p>
              <a:r>
                <a:rPr lang="en-US" sz="1200" dirty="0"/>
                <a:t>www.approachyouractions.com</a:t>
              </a:r>
            </a:p>
          </p:txBody>
        </p:sp>
      </p:grpSp>
      <p:sp>
        <p:nvSpPr>
          <p:cNvPr id="9" name="TextBox 8"/>
          <p:cNvSpPr txBox="1"/>
          <p:nvPr/>
        </p:nvSpPr>
        <p:spPr>
          <a:xfrm>
            <a:off x="6135900" y="5453836"/>
            <a:ext cx="6030685" cy="584775"/>
          </a:xfrm>
          <a:prstGeom prst="rect">
            <a:avLst/>
          </a:prstGeom>
          <a:noFill/>
        </p:spPr>
        <p:txBody>
          <a:bodyPr wrap="square" rtlCol="0">
            <a:spAutoFit/>
          </a:bodyPr>
          <a:lstStyle/>
          <a:p>
            <a:r>
              <a:rPr lang="en-US" sz="3200" dirty="0"/>
              <a:t>…and awakening to responsibility</a:t>
            </a:r>
          </a:p>
        </p:txBody>
      </p:sp>
    </p:spTree>
    <p:extLst>
      <p:ext uri="{BB962C8B-B14F-4D97-AF65-F5344CB8AC3E}">
        <p14:creationId xmlns:p14="http://schemas.microsoft.com/office/powerpoint/2010/main" xmlns="" val="12020161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215220" y="274424"/>
            <a:ext cx="10247438" cy="830997"/>
          </a:xfrm>
          <a:prstGeom prst="rect">
            <a:avLst/>
          </a:prstGeom>
          <a:noFill/>
        </p:spPr>
        <p:txBody>
          <a:bodyPr wrap="square" rtlCol="0">
            <a:spAutoFit/>
          </a:bodyPr>
          <a:lstStyle/>
          <a:p>
            <a:r>
              <a:rPr lang="en-US" sz="4800" b="1" dirty="0">
                <a:solidFill>
                  <a:schemeClr val="accent6">
                    <a:lumMod val="50000"/>
                  </a:schemeClr>
                </a:solidFill>
              </a:rPr>
              <a:t>Discovering Physics Education Research</a:t>
            </a:r>
          </a:p>
        </p:txBody>
      </p:sp>
      <p:sp>
        <p:nvSpPr>
          <p:cNvPr id="5" name="TextBox 4"/>
          <p:cNvSpPr txBox="1"/>
          <p:nvPr/>
        </p:nvSpPr>
        <p:spPr>
          <a:xfrm>
            <a:off x="408212" y="1150214"/>
            <a:ext cx="11054446" cy="584775"/>
          </a:xfrm>
          <a:prstGeom prst="rect">
            <a:avLst/>
          </a:prstGeom>
          <a:noFill/>
        </p:spPr>
        <p:txBody>
          <a:bodyPr wrap="square" rtlCol="0">
            <a:spAutoFit/>
          </a:bodyPr>
          <a:lstStyle/>
          <a:p>
            <a:r>
              <a:rPr lang="en-US" sz="3200" dirty="0"/>
              <a:t>1999: National Task Force on Undergraduate Physics (NTFUP)</a:t>
            </a:r>
          </a:p>
        </p:txBody>
      </p:sp>
      <p:sp>
        <p:nvSpPr>
          <p:cNvPr id="12" name="TextBox 11"/>
          <p:cNvSpPr txBox="1"/>
          <p:nvPr/>
        </p:nvSpPr>
        <p:spPr>
          <a:xfrm>
            <a:off x="5935435" y="1944171"/>
            <a:ext cx="5274129" cy="1231106"/>
          </a:xfrm>
          <a:prstGeom prst="rect">
            <a:avLst/>
          </a:prstGeom>
          <a:noFill/>
        </p:spPr>
        <p:txBody>
          <a:bodyPr wrap="square" rtlCol="0">
            <a:spAutoFit/>
          </a:bodyPr>
          <a:lstStyle/>
          <a:p>
            <a:r>
              <a:rPr lang="en-US" sz="2800" dirty="0"/>
              <a:t>“Revitalization” of undergraduate physics programs</a:t>
            </a:r>
            <a:endParaRPr lang="en-US" dirty="0"/>
          </a:p>
          <a:p>
            <a:endParaRPr lang="en-US" dirty="0"/>
          </a:p>
        </p:txBody>
      </p:sp>
      <p:pic>
        <p:nvPicPr>
          <p:cNvPr id="13" name="Picture 12"/>
          <p:cNvPicPr>
            <a:picLocks noChangeAspect="1"/>
          </p:cNvPicPr>
          <p:nvPr/>
        </p:nvPicPr>
        <p:blipFill>
          <a:blip r:embed="rId3" cstate="print"/>
          <a:stretch>
            <a:fillRect/>
          </a:stretch>
        </p:blipFill>
        <p:spPr>
          <a:xfrm>
            <a:off x="604156" y="1944171"/>
            <a:ext cx="5295981" cy="4635172"/>
          </a:xfrm>
          <a:prstGeom prst="rect">
            <a:avLst/>
          </a:prstGeom>
        </p:spPr>
      </p:pic>
      <p:sp>
        <p:nvSpPr>
          <p:cNvPr id="14" name="Oval 13"/>
          <p:cNvSpPr/>
          <p:nvPr/>
        </p:nvSpPr>
        <p:spPr>
          <a:xfrm rot="1468767">
            <a:off x="3510916" y="3897753"/>
            <a:ext cx="1278519" cy="630921"/>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5935436" y="2977034"/>
            <a:ext cx="5815614" cy="3602309"/>
            <a:chOff x="5935436" y="2977034"/>
            <a:chExt cx="5815614" cy="3602309"/>
          </a:xfrm>
        </p:grpSpPr>
        <p:grpSp>
          <p:nvGrpSpPr>
            <p:cNvPr id="4" name="Group 3"/>
            <p:cNvGrpSpPr/>
            <p:nvPr/>
          </p:nvGrpSpPr>
          <p:grpSpPr>
            <a:xfrm>
              <a:off x="8733643" y="2977034"/>
              <a:ext cx="3017407" cy="3602309"/>
              <a:chOff x="7496887" y="930728"/>
              <a:chExt cx="3613173" cy="4667675"/>
            </a:xfrm>
          </p:grpSpPr>
          <p:pic>
            <p:nvPicPr>
              <p:cNvPr id="2" name="Picture 1"/>
              <p:cNvPicPr>
                <a:picLocks noChangeAspect="1"/>
              </p:cNvPicPr>
              <p:nvPr/>
            </p:nvPicPr>
            <p:blipFill>
              <a:blip r:embed="rId4" cstate="print"/>
              <a:stretch>
                <a:fillRect/>
              </a:stretch>
            </p:blipFill>
            <p:spPr>
              <a:xfrm>
                <a:off x="7496888" y="930728"/>
                <a:ext cx="3613172" cy="4667674"/>
              </a:xfrm>
              <a:prstGeom prst="rect">
                <a:avLst/>
              </a:prstGeom>
            </p:spPr>
          </p:pic>
          <p:sp>
            <p:nvSpPr>
              <p:cNvPr id="3" name="Rectangle 2"/>
              <p:cNvSpPr/>
              <p:nvPr/>
            </p:nvSpPr>
            <p:spPr>
              <a:xfrm>
                <a:off x="7496887" y="930728"/>
                <a:ext cx="3613173" cy="4667675"/>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p:cNvSpPr txBox="1"/>
            <p:nvPr/>
          </p:nvSpPr>
          <p:spPr>
            <a:xfrm>
              <a:off x="5935436" y="4065814"/>
              <a:ext cx="2669722" cy="461665"/>
            </a:xfrm>
            <a:prstGeom prst="rect">
              <a:avLst/>
            </a:prstGeom>
            <a:noFill/>
          </p:spPr>
          <p:txBody>
            <a:bodyPr wrap="square" rtlCol="0">
              <a:spAutoFit/>
            </a:bodyPr>
            <a:lstStyle/>
            <a:p>
              <a:r>
                <a:rPr lang="en-US" sz="2400" dirty="0">
                  <a:solidFill>
                    <a:srgbClr val="0070C0"/>
                  </a:solidFill>
                </a:rPr>
                <a:t>The </a:t>
              </a:r>
              <a:r>
                <a:rPr lang="en-US" sz="2400" i="1" dirty="0">
                  <a:solidFill>
                    <a:srgbClr val="0070C0"/>
                  </a:solidFill>
                </a:rPr>
                <a:t>SPIN-UP</a:t>
              </a:r>
              <a:r>
                <a:rPr lang="en-US" sz="2400" dirty="0">
                  <a:solidFill>
                    <a:srgbClr val="0070C0"/>
                  </a:solidFill>
                </a:rPr>
                <a:t> report</a:t>
              </a:r>
            </a:p>
          </p:txBody>
        </p:sp>
      </p:grpSp>
      <p:sp>
        <p:nvSpPr>
          <p:cNvPr id="7" name="TextBox 6"/>
          <p:cNvSpPr txBox="1"/>
          <p:nvPr/>
        </p:nvSpPr>
        <p:spPr>
          <a:xfrm>
            <a:off x="6115050" y="5418016"/>
            <a:ext cx="5848350" cy="369332"/>
          </a:xfrm>
          <a:prstGeom prst="rect">
            <a:avLst/>
          </a:prstGeom>
          <a:noFill/>
        </p:spPr>
        <p:txBody>
          <a:bodyPr wrap="square" rtlCol="0">
            <a:spAutoFit/>
          </a:bodyPr>
          <a:lstStyle/>
          <a:p>
            <a:r>
              <a:rPr lang="en-US" b="1" dirty="0">
                <a:solidFill>
                  <a:srgbClr val="0070C0"/>
                </a:solidFill>
              </a:rPr>
              <a:t>http://www.aapt.org/Programs/projects/ntfup/index.cfm</a:t>
            </a:r>
          </a:p>
        </p:txBody>
      </p:sp>
    </p:spTree>
    <p:extLst>
      <p:ext uri="{BB962C8B-B14F-4D97-AF65-F5344CB8AC3E}">
        <p14:creationId xmlns:p14="http://schemas.microsoft.com/office/powerpoint/2010/main" xmlns="" val="3429315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grpId="0" nodeType="afterEffect">
                                  <p:stCondLst>
                                    <p:cond delay="100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38841" y="578714"/>
            <a:ext cx="11430002" cy="584775"/>
          </a:xfrm>
          <a:prstGeom prst="rect">
            <a:avLst/>
          </a:prstGeom>
          <a:noFill/>
        </p:spPr>
        <p:txBody>
          <a:bodyPr wrap="square" rtlCol="0">
            <a:spAutoFit/>
          </a:bodyPr>
          <a:lstStyle/>
          <a:p>
            <a:r>
              <a:rPr lang="en-US" sz="3200" dirty="0"/>
              <a:t>NTFUP brought close contact with PER specialists and their research</a:t>
            </a:r>
          </a:p>
        </p:txBody>
      </p:sp>
      <p:sp>
        <p:nvSpPr>
          <p:cNvPr id="12" name="TextBox 11"/>
          <p:cNvSpPr txBox="1"/>
          <p:nvPr/>
        </p:nvSpPr>
        <p:spPr>
          <a:xfrm>
            <a:off x="544282" y="5209884"/>
            <a:ext cx="11424561" cy="1477328"/>
          </a:xfrm>
          <a:prstGeom prst="rect">
            <a:avLst/>
          </a:prstGeom>
          <a:noFill/>
        </p:spPr>
        <p:txBody>
          <a:bodyPr wrap="square" rtlCol="0">
            <a:spAutoFit/>
          </a:bodyPr>
          <a:lstStyle/>
          <a:p>
            <a:r>
              <a:rPr lang="en-US" sz="3600" b="1" i="1" dirty="0">
                <a:solidFill>
                  <a:srgbClr val="FF0000"/>
                </a:solidFill>
              </a:rPr>
              <a:t>To continue to teach without using methods proven to be effective would constitute academic malpractice.</a:t>
            </a:r>
          </a:p>
          <a:p>
            <a:endParaRPr lang="en-US" dirty="0"/>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xmlns="" val="0"/>
              </a:ext>
            </a:extLst>
          </a:blip>
          <a:srcRect l="22083" t="18572" r="25595" b="5714"/>
          <a:stretch/>
        </p:blipFill>
        <p:spPr>
          <a:xfrm>
            <a:off x="3429000" y="1257924"/>
            <a:ext cx="3641271" cy="3951960"/>
          </a:xfrm>
          <a:prstGeom prst="rect">
            <a:avLst/>
          </a:prstGeom>
        </p:spPr>
      </p:pic>
      <p:pic>
        <p:nvPicPr>
          <p:cNvPr id="2" name="Picture 1"/>
          <p:cNvPicPr>
            <a:picLocks noChangeAspect="1"/>
          </p:cNvPicPr>
          <p:nvPr/>
        </p:nvPicPr>
        <p:blipFill rotWithShape="1">
          <a:blip r:embed="rId4" cstate="print"/>
          <a:srcRect r="38036"/>
          <a:stretch/>
        </p:blipFill>
        <p:spPr>
          <a:xfrm>
            <a:off x="9766421" y="4360256"/>
            <a:ext cx="851232" cy="914400"/>
          </a:xfrm>
          <a:prstGeom prst="rect">
            <a:avLst/>
          </a:prstGeom>
        </p:spPr>
      </p:pic>
      <p:pic>
        <p:nvPicPr>
          <p:cNvPr id="3" name="Picture 2"/>
          <p:cNvPicPr>
            <a:picLocks noChangeAspect="1"/>
          </p:cNvPicPr>
          <p:nvPr/>
        </p:nvPicPr>
        <p:blipFill>
          <a:blip r:embed="rId5" cstate="print"/>
          <a:stretch>
            <a:fillRect/>
          </a:stretch>
        </p:blipFill>
        <p:spPr>
          <a:xfrm>
            <a:off x="3074397" y="4360256"/>
            <a:ext cx="685800" cy="914400"/>
          </a:xfrm>
          <a:prstGeom prst="rect">
            <a:avLst/>
          </a:prstGeom>
        </p:spPr>
      </p:pic>
      <p:pic>
        <p:nvPicPr>
          <p:cNvPr id="4" name="Picture 3"/>
          <p:cNvPicPr>
            <a:picLocks noChangeAspect="1"/>
          </p:cNvPicPr>
          <p:nvPr/>
        </p:nvPicPr>
        <p:blipFill>
          <a:blip r:embed="rId6" cstate="print"/>
          <a:stretch>
            <a:fillRect/>
          </a:stretch>
        </p:blipFill>
        <p:spPr>
          <a:xfrm>
            <a:off x="2054221" y="4377112"/>
            <a:ext cx="914400" cy="914400"/>
          </a:xfrm>
          <a:prstGeom prst="rect">
            <a:avLst/>
          </a:prstGeom>
        </p:spPr>
      </p:pic>
      <p:pic>
        <p:nvPicPr>
          <p:cNvPr id="6" name="Picture 5"/>
          <p:cNvPicPr>
            <a:picLocks noChangeAspect="1"/>
          </p:cNvPicPr>
          <p:nvPr/>
        </p:nvPicPr>
        <p:blipFill>
          <a:blip r:embed="rId7" cstate="print"/>
          <a:stretch>
            <a:fillRect/>
          </a:stretch>
        </p:blipFill>
        <p:spPr>
          <a:xfrm>
            <a:off x="8274485" y="1212088"/>
            <a:ext cx="609600" cy="914400"/>
          </a:xfrm>
          <a:prstGeom prst="rect">
            <a:avLst/>
          </a:prstGeom>
        </p:spPr>
      </p:pic>
      <p:pic>
        <p:nvPicPr>
          <p:cNvPr id="7" name="Picture 6"/>
          <p:cNvPicPr>
            <a:picLocks noChangeAspect="1"/>
          </p:cNvPicPr>
          <p:nvPr/>
        </p:nvPicPr>
        <p:blipFill>
          <a:blip r:embed="rId8" cstate="print"/>
          <a:stretch>
            <a:fillRect/>
          </a:stretch>
        </p:blipFill>
        <p:spPr>
          <a:xfrm>
            <a:off x="2047236" y="3294407"/>
            <a:ext cx="914400" cy="914400"/>
          </a:xfrm>
          <a:prstGeom prst="rect">
            <a:avLst/>
          </a:prstGeom>
        </p:spPr>
      </p:pic>
      <p:pic>
        <p:nvPicPr>
          <p:cNvPr id="8" name="Picture 7"/>
          <p:cNvPicPr>
            <a:picLocks noChangeAspect="1"/>
          </p:cNvPicPr>
          <p:nvPr/>
        </p:nvPicPr>
        <p:blipFill>
          <a:blip r:embed="rId9" cstate="print"/>
          <a:stretch>
            <a:fillRect/>
          </a:stretch>
        </p:blipFill>
        <p:spPr>
          <a:xfrm>
            <a:off x="8158000" y="4377112"/>
            <a:ext cx="609600" cy="914400"/>
          </a:xfrm>
          <a:prstGeom prst="rect">
            <a:avLst/>
          </a:prstGeom>
        </p:spPr>
      </p:pic>
      <p:pic>
        <p:nvPicPr>
          <p:cNvPr id="10" name="Picture 9"/>
          <p:cNvPicPr>
            <a:picLocks noChangeAspect="1"/>
          </p:cNvPicPr>
          <p:nvPr/>
        </p:nvPicPr>
        <p:blipFill rotWithShape="1">
          <a:blip r:embed="rId10" cstate="print"/>
          <a:srcRect l="17491" r="15025"/>
          <a:stretch/>
        </p:blipFill>
        <p:spPr>
          <a:xfrm>
            <a:off x="241226" y="3273363"/>
            <a:ext cx="822755" cy="914400"/>
          </a:xfrm>
          <a:prstGeom prst="rect">
            <a:avLst/>
          </a:prstGeom>
        </p:spPr>
      </p:pic>
      <p:pic>
        <p:nvPicPr>
          <p:cNvPr id="11" name="Picture 10"/>
          <p:cNvPicPr>
            <a:picLocks noChangeAspect="1"/>
          </p:cNvPicPr>
          <p:nvPr/>
        </p:nvPicPr>
        <p:blipFill>
          <a:blip r:embed="rId11" cstate="print"/>
          <a:stretch>
            <a:fillRect/>
          </a:stretch>
        </p:blipFill>
        <p:spPr>
          <a:xfrm>
            <a:off x="8954507" y="1231026"/>
            <a:ext cx="914400" cy="914400"/>
          </a:xfrm>
          <a:prstGeom prst="rect">
            <a:avLst/>
          </a:prstGeom>
        </p:spPr>
      </p:pic>
      <p:pic>
        <p:nvPicPr>
          <p:cNvPr id="13" name="Picture 12"/>
          <p:cNvPicPr>
            <a:picLocks noChangeAspect="1"/>
          </p:cNvPicPr>
          <p:nvPr/>
        </p:nvPicPr>
        <p:blipFill>
          <a:blip r:embed="rId12" cstate="print"/>
          <a:stretch>
            <a:fillRect/>
          </a:stretch>
        </p:blipFill>
        <p:spPr>
          <a:xfrm>
            <a:off x="10028809" y="1231026"/>
            <a:ext cx="765045" cy="914400"/>
          </a:xfrm>
          <a:prstGeom prst="rect">
            <a:avLst/>
          </a:prstGeom>
        </p:spPr>
      </p:pic>
      <p:pic>
        <p:nvPicPr>
          <p:cNvPr id="14" name="Picture 13"/>
          <p:cNvPicPr>
            <a:picLocks noChangeAspect="1"/>
          </p:cNvPicPr>
          <p:nvPr/>
        </p:nvPicPr>
        <p:blipFill>
          <a:blip r:embed="rId13" cstate="print"/>
          <a:stretch>
            <a:fillRect/>
          </a:stretch>
        </p:blipFill>
        <p:spPr>
          <a:xfrm>
            <a:off x="10162700" y="2272286"/>
            <a:ext cx="747252" cy="914400"/>
          </a:xfrm>
          <a:prstGeom prst="rect">
            <a:avLst/>
          </a:prstGeom>
        </p:spPr>
      </p:pic>
      <p:pic>
        <p:nvPicPr>
          <p:cNvPr id="15" name="Picture 14"/>
          <p:cNvPicPr>
            <a:picLocks noChangeAspect="1"/>
          </p:cNvPicPr>
          <p:nvPr/>
        </p:nvPicPr>
        <p:blipFill>
          <a:blip r:embed="rId14" cstate="print"/>
          <a:stretch>
            <a:fillRect/>
          </a:stretch>
        </p:blipFill>
        <p:spPr>
          <a:xfrm>
            <a:off x="2402333" y="2272286"/>
            <a:ext cx="650240" cy="914400"/>
          </a:xfrm>
          <a:prstGeom prst="rect">
            <a:avLst/>
          </a:prstGeom>
        </p:spPr>
      </p:pic>
      <p:pic>
        <p:nvPicPr>
          <p:cNvPr id="16" name="Picture 15"/>
          <p:cNvPicPr>
            <a:picLocks noChangeAspect="1"/>
          </p:cNvPicPr>
          <p:nvPr/>
        </p:nvPicPr>
        <p:blipFill>
          <a:blip r:embed="rId15" cstate="print"/>
          <a:stretch>
            <a:fillRect/>
          </a:stretch>
        </p:blipFill>
        <p:spPr>
          <a:xfrm>
            <a:off x="1354636" y="1231026"/>
            <a:ext cx="798990" cy="914400"/>
          </a:xfrm>
          <a:prstGeom prst="rect">
            <a:avLst/>
          </a:prstGeom>
        </p:spPr>
      </p:pic>
      <p:pic>
        <p:nvPicPr>
          <p:cNvPr id="17" name="Picture 16"/>
          <p:cNvPicPr>
            <a:picLocks noChangeAspect="1"/>
          </p:cNvPicPr>
          <p:nvPr/>
        </p:nvPicPr>
        <p:blipFill>
          <a:blip r:embed="rId16" cstate="print"/>
          <a:stretch>
            <a:fillRect/>
          </a:stretch>
        </p:blipFill>
        <p:spPr>
          <a:xfrm>
            <a:off x="10927896" y="1231026"/>
            <a:ext cx="914400" cy="914400"/>
          </a:xfrm>
          <a:prstGeom prst="rect">
            <a:avLst/>
          </a:prstGeom>
        </p:spPr>
      </p:pic>
      <p:pic>
        <p:nvPicPr>
          <p:cNvPr id="18" name="Picture 17"/>
          <p:cNvPicPr>
            <a:picLocks noChangeAspect="1"/>
          </p:cNvPicPr>
          <p:nvPr/>
        </p:nvPicPr>
        <p:blipFill>
          <a:blip r:embed="rId17" cstate="print"/>
          <a:stretch>
            <a:fillRect/>
          </a:stretch>
        </p:blipFill>
        <p:spPr>
          <a:xfrm>
            <a:off x="8409875" y="3254224"/>
            <a:ext cx="914400" cy="914400"/>
          </a:xfrm>
          <a:prstGeom prst="rect">
            <a:avLst/>
          </a:prstGeom>
        </p:spPr>
      </p:pic>
      <p:pic>
        <p:nvPicPr>
          <p:cNvPr id="19" name="Picture 18"/>
          <p:cNvPicPr>
            <a:picLocks noChangeAspect="1"/>
          </p:cNvPicPr>
          <p:nvPr/>
        </p:nvPicPr>
        <p:blipFill>
          <a:blip r:embed="rId18" cstate="print"/>
          <a:stretch>
            <a:fillRect/>
          </a:stretch>
        </p:blipFill>
        <p:spPr>
          <a:xfrm>
            <a:off x="1377913" y="2272286"/>
            <a:ext cx="914400" cy="914400"/>
          </a:xfrm>
          <a:prstGeom prst="rect">
            <a:avLst/>
          </a:prstGeom>
        </p:spPr>
      </p:pic>
      <p:pic>
        <p:nvPicPr>
          <p:cNvPr id="20" name="Picture 19"/>
          <p:cNvPicPr>
            <a:picLocks noChangeAspect="1"/>
          </p:cNvPicPr>
          <p:nvPr/>
        </p:nvPicPr>
        <p:blipFill>
          <a:blip r:embed="rId19" cstate="print"/>
          <a:stretch>
            <a:fillRect/>
          </a:stretch>
        </p:blipFill>
        <p:spPr>
          <a:xfrm>
            <a:off x="9316428" y="2272286"/>
            <a:ext cx="653145" cy="914400"/>
          </a:xfrm>
          <a:prstGeom prst="rect">
            <a:avLst/>
          </a:prstGeom>
        </p:spPr>
      </p:pic>
      <p:pic>
        <p:nvPicPr>
          <p:cNvPr id="21" name="Picture 20"/>
          <p:cNvPicPr>
            <a:picLocks noChangeAspect="1"/>
          </p:cNvPicPr>
          <p:nvPr/>
        </p:nvPicPr>
        <p:blipFill>
          <a:blip r:embed="rId20" cstate="print"/>
          <a:stretch>
            <a:fillRect/>
          </a:stretch>
        </p:blipFill>
        <p:spPr>
          <a:xfrm>
            <a:off x="241226" y="4360256"/>
            <a:ext cx="914400" cy="914400"/>
          </a:xfrm>
          <a:prstGeom prst="rect">
            <a:avLst/>
          </a:prstGeom>
        </p:spPr>
      </p:pic>
      <p:pic>
        <p:nvPicPr>
          <p:cNvPr id="22" name="Picture 21"/>
          <p:cNvPicPr>
            <a:picLocks noChangeAspect="1"/>
          </p:cNvPicPr>
          <p:nvPr/>
        </p:nvPicPr>
        <p:blipFill>
          <a:blip r:embed="rId21" cstate="print"/>
          <a:stretch>
            <a:fillRect/>
          </a:stretch>
        </p:blipFill>
        <p:spPr>
          <a:xfrm>
            <a:off x="241226" y="1231026"/>
            <a:ext cx="914400" cy="914400"/>
          </a:xfrm>
          <a:prstGeom prst="rect">
            <a:avLst/>
          </a:prstGeom>
        </p:spPr>
      </p:pic>
      <p:pic>
        <p:nvPicPr>
          <p:cNvPr id="23" name="Picture 22"/>
          <p:cNvPicPr>
            <a:picLocks noChangeAspect="1"/>
          </p:cNvPicPr>
          <p:nvPr/>
        </p:nvPicPr>
        <p:blipFill>
          <a:blip r:embed="rId22" cstate="print"/>
          <a:stretch>
            <a:fillRect/>
          </a:stretch>
        </p:blipFill>
        <p:spPr>
          <a:xfrm>
            <a:off x="1268050" y="4360256"/>
            <a:ext cx="654007" cy="914400"/>
          </a:xfrm>
          <a:prstGeom prst="rect">
            <a:avLst/>
          </a:prstGeom>
        </p:spPr>
      </p:pic>
      <p:pic>
        <p:nvPicPr>
          <p:cNvPr id="24" name="Picture 23"/>
          <p:cNvPicPr>
            <a:picLocks noChangeAspect="1"/>
          </p:cNvPicPr>
          <p:nvPr/>
        </p:nvPicPr>
        <p:blipFill>
          <a:blip r:embed="rId23" cstate="print"/>
          <a:stretch>
            <a:fillRect/>
          </a:stretch>
        </p:blipFill>
        <p:spPr>
          <a:xfrm>
            <a:off x="1269456" y="3273363"/>
            <a:ext cx="653144" cy="914400"/>
          </a:xfrm>
          <a:prstGeom prst="rect">
            <a:avLst/>
          </a:prstGeom>
        </p:spPr>
      </p:pic>
      <p:pic>
        <p:nvPicPr>
          <p:cNvPr id="25" name="Picture 24"/>
          <p:cNvPicPr>
            <a:picLocks noChangeAspect="1"/>
          </p:cNvPicPr>
          <p:nvPr/>
        </p:nvPicPr>
        <p:blipFill rotWithShape="1">
          <a:blip r:embed="rId24" cstate="print"/>
          <a:srcRect t="13505"/>
          <a:stretch/>
        </p:blipFill>
        <p:spPr>
          <a:xfrm>
            <a:off x="8432456" y="2253061"/>
            <a:ext cx="704850" cy="914486"/>
          </a:xfrm>
          <a:prstGeom prst="rect">
            <a:avLst/>
          </a:prstGeom>
        </p:spPr>
      </p:pic>
      <p:pic>
        <p:nvPicPr>
          <p:cNvPr id="26" name="Picture 25"/>
          <p:cNvPicPr>
            <a:picLocks noChangeAspect="1"/>
          </p:cNvPicPr>
          <p:nvPr/>
        </p:nvPicPr>
        <p:blipFill rotWithShape="1">
          <a:blip r:embed="rId25" cstate="print"/>
          <a:srcRect l="9417" r="12016"/>
          <a:stretch/>
        </p:blipFill>
        <p:spPr>
          <a:xfrm>
            <a:off x="2268909" y="1212088"/>
            <a:ext cx="1077616" cy="914400"/>
          </a:xfrm>
          <a:prstGeom prst="rect">
            <a:avLst/>
          </a:prstGeom>
        </p:spPr>
      </p:pic>
      <p:pic>
        <p:nvPicPr>
          <p:cNvPr id="27" name="Picture 26"/>
          <p:cNvPicPr>
            <a:picLocks noChangeAspect="1"/>
          </p:cNvPicPr>
          <p:nvPr/>
        </p:nvPicPr>
        <p:blipFill>
          <a:blip r:embed="rId26" cstate="print"/>
          <a:stretch>
            <a:fillRect/>
          </a:stretch>
        </p:blipFill>
        <p:spPr>
          <a:xfrm>
            <a:off x="11204341" y="3273363"/>
            <a:ext cx="637955" cy="914400"/>
          </a:xfrm>
          <a:prstGeom prst="rect">
            <a:avLst/>
          </a:prstGeom>
        </p:spPr>
      </p:pic>
      <p:pic>
        <p:nvPicPr>
          <p:cNvPr id="28" name="Picture 27"/>
          <p:cNvPicPr>
            <a:picLocks noChangeAspect="1"/>
          </p:cNvPicPr>
          <p:nvPr/>
        </p:nvPicPr>
        <p:blipFill>
          <a:blip r:embed="rId27" cstate="print"/>
          <a:stretch>
            <a:fillRect/>
          </a:stretch>
        </p:blipFill>
        <p:spPr>
          <a:xfrm>
            <a:off x="9456069" y="3254224"/>
            <a:ext cx="795131" cy="914400"/>
          </a:xfrm>
          <a:prstGeom prst="rect">
            <a:avLst/>
          </a:prstGeom>
        </p:spPr>
      </p:pic>
      <p:pic>
        <p:nvPicPr>
          <p:cNvPr id="29" name="Picture 28"/>
          <p:cNvPicPr>
            <a:picLocks noChangeAspect="1"/>
          </p:cNvPicPr>
          <p:nvPr/>
        </p:nvPicPr>
        <p:blipFill>
          <a:blip r:embed="rId28" cstate="print"/>
          <a:stretch>
            <a:fillRect/>
          </a:stretch>
        </p:blipFill>
        <p:spPr>
          <a:xfrm>
            <a:off x="10432467" y="3273363"/>
            <a:ext cx="640080" cy="914400"/>
          </a:xfrm>
          <a:prstGeom prst="rect">
            <a:avLst/>
          </a:prstGeom>
        </p:spPr>
      </p:pic>
      <p:pic>
        <p:nvPicPr>
          <p:cNvPr id="30" name="Picture 29"/>
          <p:cNvPicPr>
            <a:picLocks noChangeAspect="1"/>
          </p:cNvPicPr>
          <p:nvPr/>
        </p:nvPicPr>
        <p:blipFill>
          <a:blip r:embed="rId29" cstate="print"/>
          <a:stretch>
            <a:fillRect/>
          </a:stretch>
        </p:blipFill>
        <p:spPr>
          <a:xfrm>
            <a:off x="11025869" y="2272286"/>
            <a:ext cx="816427" cy="914400"/>
          </a:xfrm>
          <a:prstGeom prst="rect">
            <a:avLst/>
          </a:prstGeom>
        </p:spPr>
      </p:pic>
      <p:pic>
        <p:nvPicPr>
          <p:cNvPr id="31" name="Picture 30"/>
          <p:cNvPicPr>
            <a:picLocks noChangeAspect="1"/>
          </p:cNvPicPr>
          <p:nvPr/>
        </p:nvPicPr>
        <p:blipFill rotWithShape="1">
          <a:blip r:embed="rId30" cstate="print"/>
          <a:srcRect l="20529"/>
          <a:stretch/>
        </p:blipFill>
        <p:spPr>
          <a:xfrm>
            <a:off x="10744200" y="4360256"/>
            <a:ext cx="1098096" cy="914400"/>
          </a:xfrm>
          <a:prstGeom prst="rect">
            <a:avLst/>
          </a:prstGeom>
        </p:spPr>
      </p:pic>
      <p:pic>
        <p:nvPicPr>
          <p:cNvPr id="32" name="Picture 31"/>
          <p:cNvPicPr>
            <a:picLocks noChangeAspect="1"/>
          </p:cNvPicPr>
          <p:nvPr/>
        </p:nvPicPr>
        <p:blipFill>
          <a:blip r:embed="rId31" cstate="print"/>
          <a:stretch>
            <a:fillRect/>
          </a:stretch>
        </p:blipFill>
        <p:spPr>
          <a:xfrm>
            <a:off x="241226" y="2272286"/>
            <a:ext cx="914400" cy="914400"/>
          </a:xfrm>
          <a:prstGeom prst="rect">
            <a:avLst/>
          </a:prstGeom>
        </p:spPr>
      </p:pic>
      <p:pic>
        <p:nvPicPr>
          <p:cNvPr id="33" name="Picture 32"/>
          <p:cNvPicPr>
            <a:picLocks noChangeAspect="1"/>
          </p:cNvPicPr>
          <p:nvPr/>
        </p:nvPicPr>
        <p:blipFill>
          <a:blip r:embed="rId32" cstate="print"/>
          <a:stretch>
            <a:fillRect/>
          </a:stretch>
        </p:blipFill>
        <p:spPr>
          <a:xfrm>
            <a:off x="3883294" y="4360256"/>
            <a:ext cx="718457" cy="914400"/>
          </a:xfrm>
          <a:prstGeom prst="rect">
            <a:avLst/>
          </a:prstGeom>
        </p:spPr>
      </p:pic>
      <p:pic>
        <p:nvPicPr>
          <p:cNvPr id="34" name="Picture 33"/>
          <p:cNvPicPr>
            <a:picLocks noChangeAspect="1"/>
          </p:cNvPicPr>
          <p:nvPr/>
        </p:nvPicPr>
        <p:blipFill>
          <a:blip r:embed="rId33" cstate="print"/>
          <a:stretch>
            <a:fillRect/>
          </a:stretch>
        </p:blipFill>
        <p:spPr>
          <a:xfrm>
            <a:off x="8986731" y="4360256"/>
            <a:ext cx="653143" cy="914400"/>
          </a:xfrm>
          <a:prstGeom prst="rect">
            <a:avLst/>
          </a:prstGeom>
        </p:spPr>
      </p:pic>
      <p:pic>
        <p:nvPicPr>
          <p:cNvPr id="35" name="Picture 34"/>
          <p:cNvPicPr>
            <a:picLocks noChangeAspect="1"/>
          </p:cNvPicPr>
          <p:nvPr/>
        </p:nvPicPr>
        <p:blipFill>
          <a:blip r:embed="rId34" cstate="print"/>
          <a:stretch>
            <a:fillRect/>
          </a:stretch>
        </p:blipFill>
        <p:spPr>
          <a:xfrm>
            <a:off x="7130461" y="4360256"/>
            <a:ext cx="814505" cy="914400"/>
          </a:xfrm>
          <a:prstGeom prst="rect">
            <a:avLst/>
          </a:prstGeom>
        </p:spPr>
      </p:pic>
      <p:pic>
        <p:nvPicPr>
          <p:cNvPr id="36" name="Picture 35"/>
          <p:cNvPicPr>
            <a:picLocks noChangeAspect="1"/>
          </p:cNvPicPr>
          <p:nvPr/>
        </p:nvPicPr>
        <p:blipFill>
          <a:blip r:embed="rId35" cstate="print"/>
          <a:stretch>
            <a:fillRect/>
          </a:stretch>
        </p:blipFill>
        <p:spPr>
          <a:xfrm>
            <a:off x="7626097" y="3254224"/>
            <a:ext cx="664070" cy="914400"/>
          </a:xfrm>
          <a:prstGeom prst="rect">
            <a:avLst/>
          </a:prstGeom>
        </p:spPr>
      </p:pic>
      <p:pic>
        <p:nvPicPr>
          <p:cNvPr id="37" name="Picture 36"/>
          <p:cNvPicPr>
            <a:picLocks noChangeAspect="1"/>
          </p:cNvPicPr>
          <p:nvPr/>
        </p:nvPicPr>
        <p:blipFill>
          <a:blip r:embed="rId36" cstate="print"/>
          <a:stretch>
            <a:fillRect/>
          </a:stretch>
        </p:blipFill>
        <p:spPr>
          <a:xfrm>
            <a:off x="7394817" y="1231026"/>
            <a:ext cx="769815" cy="914400"/>
          </a:xfrm>
          <a:prstGeom prst="rect">
            <a:avLst/>
          </a:prstGeom>
        </p:spPr>
      </p:pic>
      <p:pic>
        <p:nvPicPr>
          <p:cNvPr id="38" name="Picture 37"/>
          <p:cNvPicPr>
            <a:picLocks noChangeAspect="1"/>
          </p:cNvPicPr>
          <p:nvPr/>
        </p:nvPicPr>
        <p:blipFill>
          <a:blip r:embed="rId37" cstate="print"/>
          <a:stretch>
            <a:fillRect/>
          </a:stretch>
        </p:blipFill>
        <p:spPr>
          <a:xfrm>
            <a:off x="7537635" y="2253061"/>
            <a:ext cx="776784" cy="914400"/>
          </a:xfrm>
          <a:prstGeom prst="rect">
            <a:avLst/>
          </a:prstGeom>
        </p:spPr>
      </p:pic>
      <p:pic>
        <p:nvPicPr>
          <p:cNvPr id="39" name="Picture 38"/>
          <p:cNvPicPr>
            <a:picLocks noChangeAspect="1"/>
          </p:cNvPicPr>
          <p:nvPr/>
        </p:nvPicPr>
        <p:blipFill>
          <a:blip r:embed="rId38" cstate="print"/>
          <a:stretch>
            <a:fillRect/>
          </a:stretch>
        </p:blipFill>
        <p:spPr>
          <a:xfrm>
            <a:off x="6829444" y="3261896"/>
            <a:ext cx="760395" cy="914400"/>
          </a:xfrm>
          <a:prstGeom prst="rect">
            <a:avLst/>
          </a:prstGeom>
        </p:spPr>
      </p:pic>
      <p:pic>
        <p:nvPicPr>
          <p:cNvPr id="40" name="Picture 39"/>
          <p:cNvPicPr>
            <a:picLocks noChangeAspect="1"/>
          </p:cNvPicPr>
          <p:nvPr/>
        </p:nvPicPr>
        <p:blipFill>
          <a:blip r:embed="rId39" cstate="print"/>
          <a:stretch>
            <a:fillRect/>
          </a:stretch>
        </p:blipFill>
        <p:spPr>
          <a:xfrm>
            <a:off x="2987456" y="3283885"/>
            <a:ext cx="718137" cy="914400"/>
          </a:xfrm>
          <a:prstGeom prst="rect">
            <a:avLst/>
          </a:prstGeom>
        </p:spPr>
      </p:pic>
    </p:spTree>
    <p:extLst>
      <p:ext uri="{BB962C8B-B14F-4D97-AF65-F5344CB8AC3E}">
        <p14:creationId xmlns:p14="http://schemas.microsoft.com/office/powerpoint/2010/main" xmlns="" val="3462457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0" fill="hold"/>
                                        <p:tgtEl>
                                          <p:spTgt spid="12"/>
                                        </p:tgtEl>
                                        <p:attrNameLst>
                                          <p:attrName>ppt_w</p:attrName>
                                        </p:attrNameLst>
                                      </p:cBhvr>
                                      <p:tavLst>
                                        <p:tav tm="0">
                                          <p:val>
                                            <p:fltVal val="0"/>
                                          </p:val>
                                        </p:tav>
                                        <p:tav tm="100000">
                                          <p:val>
                                            <p:strVal val="#ppt_w"/>
                                          </p:val>
                                        </p:tav>
                                      </p:tavLst>
                                    </p:anim>
                                    <p:anim calcmode="lin" valueType="num">
                                      <p:cBhvr>
                                        <p:cTn id="8" dur="2000" fill="hold"/>
                                        <p:tgtEl>
                                          <p:spTgt spid="12"/>
                                        </p:tgtEl>
                                        <p:attrNameLst>
                                          <p:attrName>ppt_h</p:attrName>
                                        </p:attrNameLst>
                                      </p:cBhvr>
                                      <p:tavLst>
                                        <p:tav tm="0">
                                          <p:val>
                                            <p:fltVal val="0"/>
                                          </p:val>
                                        </p:tav>
                                        <p:tav tm="100000">
                                          <p:val>
                                            <p:strVal val="#ppt_h"/>
                                          </p:val>
                                        </p:tav>
                                      </p:tavLst>
                                    </p:anim>
                                    <p:animEffect transition="in" filter="fade">
                                      <p:cBhvr>
                                        <p:cTn id="9"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4032505" y="1467130"/>
            <a:ext cx="3662106" cy="3939105"/>
            <a:chOff x="4032505" y="1995471"/>
            <a:chExt cx="3662106" cy="3939105"/>
          </a:xfrm>
        </p:grpSpPr>
        <p:sp>
          <p:nvSpPr>
            <p:cNvPr id="3" name="TextBox 2"/>
            <p:cNvSpPr txBox="1"/>
            <p:nvPr/>
          </p:nvSpPr>
          <p:spPr>
            <a:xfrm>
              <a:off x="5225144" y="5657577"/>
              <a:ext cx="2351314" cy="276999"/>
            </a:xfrm>
            <a:prstGeom prst="rect">
              <a:avLst/>
            </a:prstGeom>
            <a:noFill/>
          </p:spPr>
          <p:txBody>
            <a:bodyPr wrap="square" rtlCol="0">
              <a:spAutoFit/>
            </a:bodyPr>
            <a:lstStyle/>
            <a:p>
              <a:r>
                <a:rPr lang="en-US" sz="1200" dirty="0"/>
                <a:t>zapytaj.onet.pl/CBOSZ</a:t>
              </a:r>
            </a:p>
          </p:txBody>
        </p:sp>
        <p:pic>
          <p:nvPicPr>
            <p:cNvPr id="4" name="Picture 3"/>
            <p:cNvPicPr>
              <a:picLocks noChangeAspect="1"/>
            </p:cNvPicPr>
            <p:nvPr/>
          </p:nvPicPr>
          <p:blipFill>
            <a:blip r:embed="rId2" cstate="print"/>
            <a:stretch>
              <a:fillRect/>
            </a:stretch>
          </p:blipFill>
          <p:spPr>
            <a:xfrm>
              <a:off x="4032505" y="1995471"/>
              <a:ext cx="3662106" cy="3662106"/>
            </a:xfrm>
            <a:prstGeom prst="rect">
              <a:avLst/>
            </a:prstGeom>
          </p:spPr>
        </p:pic>
      </p:grpSp>
      <p:sp>
        <p:nvSpPr>
          <p:cNvPr id="2" name="TextBox 1"/>
          <p:cNvSpPr txBox="1"/>
          <p:nvPr/>
        </p:nvSpPr>
        <p:spPr>
          <a:xfrm>
            <a:off x="4032505" y="502920"/>
            <a:ext cx="4070972" cy="1323439"/>
          </a:xfrm>
          <a:prstGeom prst="rect">
            <a:avLst/>
          </a:prstGeom>
          <a:noFill/>
        </p:spPr>
        <p:txBody>
          <a:bodyPr wrap="square" rtlCol="0">
            <a:spAutoFit/>
          </a:bodyPr>
          <a:lstStyle/>
          <a:p>
            <a:pPr algn="ctr"/>
            <a:r>
              <a:rPr lang="en-US" sz="8000" b="1" dirty="0">
                <a:solidFill>
                  <a:srgbClr val="6666FF"/>
                </a:solidFill>
              </a:rPr>
              <a:t>Learning</a:t>
            </a:r>
          </a:p>
        </p:txBody>
      </p:sp>
      <p:sp>
        <p:nvSpPr>
          <p:cNvPr id="6" name="TextBox 5"/>
          <p:cNvSpPr txBox="1"/>
          <p:nvPr/>
        </p:nvSpPr>
        <p:spPr>
          <a:xfrm>
            <a:off x="6067991" y="5386522"/>
            <a:ext cx="6030685" cy="584775"/>
          </a:xfrm>
          <a:prstGeom prst="rect">
            <a:avLst/>
          </a:prstGeom>
          <a:noFill/>
        </p:spPr>
        <p:txBody>
          <a:bodyPr wrap="square" rtlCol="0">
            <a:spAutoFit/>
          </a:bodyPr>
          <a:lstStyle/>
          <a:p>
            <a:r>
              <a:rPr lang="en-US" sz="3200" dirty="0"/>
              <a:t>…and learning about learning</a:t>
            </a:r>
          </a:p>
        </p:txBody>
      </p:sp>
    </p:spTree>
    <p:extLst>
      <p:ext uri="{BB962C8B-B14F-4D97-AF65-F5344CB8AC3E}">
        <p14:creationId xmlns:p14="http://schemas.microsoft.com/office/powerpoint/2010/main" xmlns="" val="12762470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2103</TotalTime>
  <Words>2525</Words>
  <Application>Microsoft Office PowerPoint</Application>
  <PresentationFormat>Custom</PresentationFormat>
  <Paragraphs>295</Paragraphs>
  <Slides>40</Slides>
  <Notes>22</Notes>
  <HiddenSlides>0</HiddenSlides>
  <MMClips>0</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Office Theme</vt:lpstr>
      <vt:lpstr>Highlighting PER - The Journey from Traditional Instruction to Active Learning</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vector>
  </TitlesOfParts>
  <Company>The University of North Carolina at Chapel Hill</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Highlighting PER - The Journey from Traditional Instruction to Active Learning</dc:title>
  <dc:creator>McNeil, Laurie E.</dc:creator>
  <cp:lastModifiedBy>rhilborn</cp:lastModifiedBy>
  <cp:revision>125</cp:revision>
  <dcterms:created xsi:type="dcterms:W3CDTF">2017-05-17T17:57:38Z</dcterms:created>
  <dcterms:modified xsi:type="dcterms:W3CDTF">2017-11-07T21:47:55Z</dcterms:modified>
</cp:coreProperties>
</file>