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99"/>
  </p:normalViewPr>
  <p:slideViewPr>
    <p:cSldViewPr snapToGrid="0" snapToObjects="1">
      <p:cViewPr varScale="1">
        <p:scale>
          <a:sx n="63" d="100"/>
          <a:sy n="63" d="100"/>
        </p:scale>
        <p:origin x="70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D6BE7-19DA-B94B-B82E-227D561ABBC5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7776D-5E00-4548-AA6B-276ED10E1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48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76DDDB15-CDF4-430F-8B7D-61563B3002F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1800">
                <a:latin typeface="Times New Roman" pitchFamily="18" charset="0"/>
              </a:rPr>
              <a:t>outstanding research, excellent education and the integration of education and research within the context of the mission of their organizations</a:t>
            </a:r>
          </a:p>
        </p:txBody>
      </p:sp>
    </p:spTree>
    <p:extLst>
      <p:ext uri="{BB962C8B-B14F-4D97-AF65-F5344CB8AC3E}">
        <p14:creationId xmlns:p14="http://schemas.microsoft.com/office/powerpoint/2010/main" val="1534146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A788AE4D-5A20-47A0-8D25-EF802B615FD9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4338" y="231775"/>
            <a:ext cx="6167437" cy="3470275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3621088"/>
            <a:ext cx="6299200" cy="54673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Be employed in a tenure-track position (or tenure-track-equivalent position) as an assistant professor (or equivalent title), at an institution in the U.S., its territories, or possessions, or the Commonwealth of Puerto Rico, that awards degrees in a field supported by NSF;</a:t>
            </a:r>
            <a:b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Or </a:t>
            </a:r>
          </a:p>
          <a:p>
            <a:pPr>
              <a:buFontTx/>
              <a:buChar char="•"/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Be employed in a tenure-track position (or tenure-track-equivalent position) as an assistant professor (or equivalent title) at an organization in the U.S., its territories, or possessions, or the Commonwealth of Puerto Rico, that is a non-profit, non-degree-granting organization such as a museum, observatory, or research lab. </a:t>
            </a:r>
          </a:p>
          <a:p>
            <a:pPr>
              <a:buFontTx/>
              <a:buChar char="•"/>
            </a:pPr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Note: For your position to be considered a tenure-track-equivalent position, you must meet all of the following requirements: (1) your employing department or organization does not offer tenure; (2) you are engaged in research in an area of science or engineering supported by NSF; (3) your appointment is a continuing appointment; (4) your appointment has substantial educational responsibilities; and (5) your career-development plan relates to your career goals and job responsibilities as well as the goals of your department/organization.</a:t>
            </a:r>
          </a:p>
          <a:p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buFontTx/>
              <a:buChar char="•"/>
            </a:pPr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  <a:p>
            <a:endParaRPr lang="en-US" alt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800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28B389D7-21AD-4C35-9433-409B288E56E3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1800">
                <a:latin typeface="Times New Roman" pitchFamily="18" charset="0"/>
              </a:rPr>
              <a:t>PECASE Presidential Early Career Awards for Scientists and Engineers</a:t>
            </a:r>
          </a:p>
        </p:txBody>
      </p:sp>
    </p:spTree>
    <p:extLst>
      <p:ext uri="{BB962C8B-B14F-4D97-AF65-F5344CB8AC3E}">
        <p14:creationId xmlns:p14="http://schemas.microsoft.com/office/powerpoint/2010/main" val="1895668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28B389D7-21AD-4C35-9433-409B288E56E3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1800">
                <a:latin typeface="Times New Roman" pitchFamily="18" charset="0"/>
              </a:rPr>
              <a:t>PECASE Presidential Early Career Awards for Scientists and Engineers</a:t>
            </a:r>
          </a:p>
        </p:txBody>
      </p:sp>
    </p:spTree>
    <p:extLst>
      <p:ext uri="{BB962C8B-B14F-4D97-AF65-F5344CB8AC3E}">
        <p14:creationId xmlns:p14="http://schemas.microsoft.com/office/powerpoint/2010/main" val="823361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A788AE4D-5A20-47A0-8D25-EF802B615FD9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4338" y="231775"/>
            <a:ext cx="6167437" cy="3470275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3621088"/>
            <a:ext cx="6299200" cy="54673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Be employed in a tenure-track position (or tenure-track-equivalent position) as an assistant professor (or equivalent title), at an institution in the U.S., its territories, or possessions, or the Commonwealth of Puerto Rico, that awards degrees in a field supported by NSF;</a:t>
            </a:r>
            <a:b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Or </a:t>
            </a:r>
          </a:p>
          <a:p>
            <a:pPr>
              <a:buFontTx/>
              <a:buChar char="•"/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Be employed in a tenure-track position (or tenure-track-equivalent position) as an assistant professor (or equivalent title) at an organization in the U.S., its territories, or possessions, or the Commonwealth of Puerto Rico, that is a non-profit, non-degree-granting organization such as a museum, observatory, or research lab. </a:t>
            </a:r>
          </a:p>
          <a:p>
            <a:pPr>
              <a:buFontTx/>
              <a:buChar char="•"/>
            </a:pPr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Note: For your position to be considered a tenure-track-equivalent position, you must meet all of the following requirements: (1) your employing department or organization does not offer tenure; (2) you are engaged in research in an area of science or engineering supported by NSF; (3) your appointment is a continuing appointment; (4) your appointment has substantial educational responsibilities; and (5) your career-development plan relates to your career goals and job responsibilities as well as the goals of your department/organization.</a:t>
            </a:r>
          </a:p>
          <a:p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buFontTx/>
              <a:buChar char="•"/>
            </a:pPr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  <a:p>
            <a:endParaRPr lang="en-US" alt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89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28B389D7-21AD-4C35-9433-409B288E56E3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1800">
                <a:latin typeface="Times New Roman" pitchFamily="18" charset="0"/>
              </a:rPr>
              <a:t>PECASE Presidential Early Career Awards for Scientists and Engineers</a:t>
            </a:r>
          </a:p>
        </p:txBody>
      </p:sp>
    </p:spTree>
    <p:extLst>
      <p:ext uri="{BB962C8B-B14F-4D97-AF65-F5344CB8AC3E}">
        <p14:creationId xmlns:p14="http://schemas.microsoft.com/office/powerpoint/2010/main" val="521089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6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7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6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4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2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4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9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0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30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0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1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D4BE-A0FF-664D-9320-DC0049F15342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1A679-BE00-D34C-AF46-C7F6AAB01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mccloud@nsf.go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>
                <a:solidFill>
                  <a:srgbClr val="FF0000"/>
                </a:solidFill>
              </a:rPr>
              <a:t>NSF CAREER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Kathleen McCloud</a:t>
            </a:r>
          </a:p>
          <a:p>
            <a:r>
              <a:rPr lang="en-US" dirty="0"/>
              <a:t>Physics Division</a:t>
            </a:r>
          </a:p>
          <a:p>
            <a:r>
              <a:rPr lang="en-US" dirty="0">
                <a:hlinkClick r:id="rId2"/>
              </a:rPr>
              <a:t>kmccloud@nsf.gov</a:t>
            </a:r>
            <a:endParaRPr lang="en-US" dirty="0"/>
          </a:p>
          <a:p>
            <a:r>
              <a:rPr lang="en-US" dirty="0"/>
              <a:t>703-292-8236</a:t>
            </a:r>
          </a:p>
        </p:txBody>
      </p:sp>
    </p:spTree>
    <p:extLst>
      <p:ext uri="{BB962C8B-B14F-4D97-AF65-F5344CB8AC3E}">
        <p14:creationId xmlns:p14="http://schemas.microsoft.com/office/powerpoint/2010/main" val="190615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701800" y="77788"/>
            <a:ext cx="609600" cy="6705600"/>
          </a:xfrm>
          <a:prstGeom prst="rect">
            <a:avLst/>
          </a:prstGeom>
          <a:gradFill rotWithShape="0">
            <a:gsLst>
              <a:gs pos="0">
                <a:srgbClr val="021348"/>
              </a:gs>
              <a:gs pos="100000">
                <a:srgbClr val="0640F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 rot="-5400000">
            <a:off x="-300038" y="2016763"/>
            <a:ext cx="4584701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618FFD"/>
                </a:solidFill>
                <a:latin typeface="Arial" pitchFamily="34" charset="0"/>
              </a:rPr>
              <a:t>National Science Foundation</a:t>
            </a:r>
          </a:p>
        </p:txBody>
      </p:sp>
      <p:pic>
        <p:nvPicPr>
          <p:cNvPr id="29700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6162675"/>
            <a:ext cx="6096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697163" y="457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743200" y="304800"/>
            <a:ext cx="7772400" cy="10668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CAREER</a:t>
            </a:r>
            <a:endParaRPr lang="en-US" altLang="en-US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703" name="Rectangle 8"/>
          <p:cNvSpPr>
            <a:spLocks noChangeArrowheads="1"/>
          </p:cNvSpPr>
          <p:nvPr/>
        </p:nvSpPr>
        <p:spPr bwMode="auto">
          <a:xfrm>
            <a:off x="3429000" y="2743200"/>
            <a:ext cx="6324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990033"/>
                </a:solidFill>
                <a:latin typeface="+mn-lt"/>
              </a:rPr>
              <a:t>Find Link on Crosscutting Programs Page</a:t>
            </a:r>
          </a:p>
        </p:txBody>
      </p:sp>
      <p:sp>
        <p:nvSpPr>
          <p:cNvPr id="29704" name="Rectangle 9"/>
          <p:cNvSpPr>
            <a:spLocks noChangeArrowheads="1"/>
          </p:cNvSpPr>
          <p:nvPr/>
        </p:nvSpPr>
        <p:spPr bwMode="auto">
          <a:xfrm>
            <a:off x="2895600" y="1828800"/>
            <a:ext cx="693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9705" name="Rectangle 10"/>
          <p:cNvSpPr>
            <a:spLocks noChangeArrowheads="1"/>
          </p:cNvSpPr>
          <p:nvPr/>
        </p:nvSpPr>
        <p:spPr bwMode="auto">
          <a:xfrm>
            <a:off x="2590800" y="1295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</a:rPr>
              <a:t>    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0490" name="Rectangle 11"/>
          <p:cNvSpPr>
            <a:spLocks noChangeArrowheads="1"/>
          </p:cNvSpPr>
          <p:nvPr/>
        </p:nvSpPr>
        <p:spPr bwMode="auto">
          <a:xfrm>
            <a:off x="2889250" y="3429000"/>
            <a:ext cx="7772400" cy="2514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en-US" altLang="en-US" sz="2400" dirty="0">
                <a:latin typeface="+mn-lt"/>
              </a:rPr>
              <a:t>NSF’</a:t>
            </a:r>
            <a:r>
              <a:rPr lang="en-US" altLang="ja-JP" sz="2400" dirty="0">
                <a:latin typeface="+mn-lt"/>
              </a:rPr>
              <a:t>s most prestigious awards in support of junior faculty exemplifying the role of teacher-scholar</a:t>
            </a:r>
          </a:p>
          <a:p>
            <a:pPr>
              <a:defRPr/>
            </a:pPr>
            <a:r>
              <a:rPr lang="en-US" altLang="en-US" sz="2400" dirty="0">
                <a:latin typeface="+mn-lt"/>
              </a:rPr>
              <a:t>Enhances and emphasizes the importance of balanced academic careers</a:t>
            </a:r>
          </a:p>
          <a:p>
            <a:pPr>
              <a:defRPr/>
            </a:pPr>
            <a:r>
              <a:rPr lang="en-US" altLang="en-US" sz="2400" dirty="0">
                <a:latin typeface="+mn-lt"/>
              </a:rPr>
              <a:t>Career development plan to integrate research and education</a:t>
            </a:r>
          </a:p>
        </p:txBody>
      </p:sp>
      <p:sp>
        <p:nvSpPr>
          <p:cNvPr id="29707" name="Text Box 13"/>
          <p:cNvSpPr txBox="1">
            <a:spLocks noChangeArrowheads="1"/>
          </p:cNvSpPr>
          <p:nvPr/>
        </p:nvSpPr>
        <p:spPr bwMode="auto">
          <a:xfrm>
            <a:off x="2819401" y="1600201"/>
            <a:ext cx="7536037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+mn-lt"/>
              </a:rPr>
              <a:t>Faculty Early Career Development Program </a:t>
            </a:r>
          </a:p>
          <a:p>
            <a:r>
              <a:rPr lang="en-US" altLang="en-US" dirty="0">
                <a:solidFill>
                  <a:schemeClr val="accent2"/>
                </a:solidFill>
                <a:latin typeface="+mn-lt"/>
              </a:rPr>
              <a:t>			</a:t>
            </a:r>
            <a:r>
              <a:rPr lang="en-US" altLang="en-US" dirty="0">
                <a:solidFill>
                  <a:srgbClr val="FF0000"/>
                </a:solidFill>
                <a:latin typeface="+mn-lt"/>
              </a:rPr>
              <a:t>NSF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17-537</a:t>
            </a:r>
          </a:p>
        </p:txBody>
      </p:sp>
    </p:spTree>
    <p:extLst>
      <p:ext uri="{BB962C8B-B14F-4D97-AF65-F5344CB8AC3E}">
        <p14:creationId xmlns:p14="http://schemas.microsoft.com/office/powerpoint/2010/main" val="1776355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701800" y="77788"/>
            <a:ext cx="609600" cy="6705600"/>
          </a:xfrm>
          <a:prstGeom prst="rect">
            <a:avLst/>
          </a:prstGeom>
          <a:gradFill rotWithShape="0">
            <a:gsLst>
              <a:gs pos="0">
                <a:srgbClr val="021348"/>
              </a:gs>
              <a:gs pos="100000">
                <a:srgbClr val="0640F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 rot="-5400000">
            <a:off x="-300037" y="2012000"/>
            <a:ext cx="4584700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618FFD"/>
                </a:solidFill>
                <a:latin typeface="Arial" pitchFamily="34" charset="0"/>
              </a:rPr>
              <a:t>National Science Foundation</a:t>
            </a:r>
          </a:p>
        </p:txBody>
      </p:sp>
      <p:pic>
        <p:nvPicPr>
          <p:cNvPr id="30724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6162675"/>
            <a:ext cx="6096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697163" y="457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14600" y="228600"/>
            <a:ext cx="7772400" cy="10668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PI requirements</a:t>
            </a:r>
            <a:endParaRPr lang="en-US" altLang="en-US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124200" y="1600200"/>
            <a:ext cx="6324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    </a:t>
            </a:r>
            <a:endParaRPr lang="en-US" altLang="en-US" sz="2000">
              <a:solidFill>
                <a:schemeClr val="tx2"/>
              </a:solidFill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895600" y="1828800"/>
            <a:ext cx="6934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2590800" y="1295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</a:rPr>
              <a:t>    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514600" y="1295400"/>
            <a:ext cx="7772400" cy="54864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indent="0">
              <a:buNone/>
              <a:defRPr/>
            </a:pPr>
            <a:r>
              <a:rPr lang="en-US" altLang="en-US" sz="2000" b="1" dirty="0">
                <a:solidFill>
                  <a:srgbClr val="990033"/>
                </a:solidFill>
                <a:latin typeface="+mn-lt"/>
              </a:rPr>
              <a:t>ELIGIBILTY: </a:t>
            </a:r>
            <a:r>
              <a:rPr lang="en-US" altLang="en-US" sz="2000" b="1" dirty="0">
                <a:latin typeface="+mn-lt"/>
              </a:rPr>
              <a:t>As of Directorate Deadline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Hold a doctoral degree by the deadline date in a field supported by NSF;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Be </a:t>
            </a:r>
            <a:r>
              <a:rPr lang="en-US" sz="2000" b="1" dirty="0">
                <a:latin typeface="+mn-lt"/>
              </a:rPr>
              <a:t>untenured until October 1 </a:t>
            </a:r>
            <a:r>
              <a:rPr lang="en-US" sz="2000" dirty="0">
                <a:latin typeface="+mn-lt"/>
              </a:rPr>
              <a:t>following the deadline; 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Be engaged in research in an area of science, engineering, or education supported by NSF;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Have not previously received a CAREER award (prior or concurrent Federal support for other types of awards or for non-duplicative research does not preclude eligibility);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+mn-lt"/>
              </a:rPr>
              <a:t>AND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By October 1st following the deadline : Be employed in a </a:t>
            </a:r>
            <a:r>
              <a:rPr lang="en-US" sz="2000" b="1" dirty="0">
                <a:latin typeface="+mn-lt"/>
              </a:rPr>
              <a:t>tenure-track (or tenure-track-equivalent)</a:t>
            </a:r>
            <a:r>
              <a:rPr lang="en-US" sz="2000" dirty="0">
                <a:latin typeface="+mn-lt"/>
              </a:rPr>
              <a:t> position as an </a:t>
            </a:r>
            <a:r>
              <a:rPr lang="en-US" sz="2000" b="1" dirty="0">
                <a:latin typeface="+mn-lt"/>
              </a:rPr>
              <a:t>assistant professor (or equivalent title)</a:t>
            </a:r>
          </a:p>
          <a:p>
            <a:pPr>
              <a:defRPr/>
            </a:pP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173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701800" y="77788"/>
            <a:ext cx="609600" cy="6705600"/>
          </a:xfrm>
          <a:prstGeom prst="rect">
            <a:avLst/>
          </a:prstGeom>
          <a:gradFill rotWithShape="0">
            <a:gsLst>
              <a:gs pos="0">
                <a:srgbClr val="021348"/>
              </a:gs>
              <a:gs pos="100000">
                <a:srgbClr val="0640F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 rot="-5400000">
            <a:off x="-300037" y="2015175"/>
            <a:ext cx="4584700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618FFD"/>
                </a:solidFill>
                <a:latin typeface="Arial" pitchFamily="34" charset="0"/>
              </a:rPr>
              <a:t>National Science Foundation</a:t>
            </a:r>
          </a:p>
        </p:txBody>
      </p:sp>
      <p:pic>
        <p:nvPicPr>
          <p:cNvPr id="31748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6162675"/>
            <a:ext cx="6096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697163" y="457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743200" y="304800"/>
            <a:ext cx="7772400" cy="10668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Tenure Track Equivalent</a:t>
            </a:r>
            <a:endParaRPr lang="en-US" altLang="en-US" sz="3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124200" y="1600200"/>
            <a:ext cx="6324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    </a:t>
            </a:r>
            <a:endParaRPr lang="en-US" altLang="en-US" sz="2000">
              <a:solidFill>
                <a:schemeClr val="tx2"/>
              </a:solidFill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895600" y="1828800"/>
            <a:ext cx="6934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latin typeface="+mn-lt"/>
              </a:rPr>
              <a:t>Requirements: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r>
              <a:rPr lang="en-US" sz="2400" dirty="0">
                <a:latin typeface="+mn-lt"/>
              </a:rPr>
              <a:t>the employee has a continuing appointment that is expected to last the five years of a CAREER grant; 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r>
              <a:rPr lang="en-US" sz="2400" dirty="0">
                <a:latin typeface="+mn-lt"/>
              </a:rPr>
              <a:t>the appointment has substantial research </a:t>
            </a:r>
            <a:r>
              <a:rPr lang="en-US" sz="2400" i="1" dirty="0">
                <a:latin typeface="+mn-lt"/>
              </a:rPr>
              <a:t>and</a:t>
            </a:r>
            <a:r>
              <a:rPr lang="en-US" sz="2400" dirty="0">
                <a:latin typeface="+mn-lt"/>
              </a:rPr>
              <a:t> educational responsibilities; 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r>
              <a:rPr lang="en-US" sz="2400" dirty="0">
                <a:latin typeface="+mn-lt"/>
              </a:rPr>
              <a:t>the proposed project relates to the employee's career goals and job responsibilities as well as to the mission of the department or organization.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endParaRPr lang="en-US" sz="2400" dirty="0">
              <a:latin typeface="+mn-lt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400" dirty="0">
                <a:latin typeface="+mn-lt"/>
              </a:rPr>
              <a:t>The above must be confirmed in the Department Chair’s letter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590800" y="1295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</a:rPr>
              <a:t>    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971800" y="1600200"/>
            <a:ext cx="7391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lvl="1">
              <a:buClr>
                <a:schemeClr val="accent1"/>
              </a:buClr>
            </a:pPr>
            <a:endParaRPr lang="en-US" altLang="en-US" sz="1600" b="1" dirty="0">
              <a:solidFill>
                <a:srgbClr val="002060"/>
              </a:solidFill>
            </a:endParaRPr>
          </a:p>
          <a:p>
            <a:pPr lvl="1">
              <a:buClr>
                <a:schemeClr val="accent1"/>
              </a:buClr>
            </a:pP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32531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701800" y="77788"/>
            <a:ext cx="609600" cy="6705600"/>
          </a:xfrm>
          <a:prstGeom prst="rect">
            <a:avLst/>
          </a:prstGeom>
          <a:gradFill rotWithShape="0">
            <a:gsLst>
              <a:gs pos="0">
                <a:srgbClr val="021348"/>
              </a:gs>
              <a:gs pos="100000">
                <a:srgbClr val="0640F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 rot="-5400000">
            <a:off x="-300037" y="2015175"/>
            <a:ext cx="4584700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618FFD"/>
                </a:solidFill>
                <a:latin typeface="Arial" pitchFamily="34" charset="0"/>
              </a:rPr>
              <a:t>National Science Foundation</a:t>
            </a:r>
          </a:p>
        </p:txBody>
      </p:sp>
      <p:pic>
        <p:nvPicPr>
          <p:cNvPr id="31748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6162675"/>
            <a:ext cx="6096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697163" y="457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743200" y="304800"/>
            <a:ext cx="7772400" cy="10668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CAREER</a:t>
            </a:r>
            <a:endParaRPr lang="en-US" altLang="en-US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124200" y="1600200"/>
            <a:ext cx="6324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    </a:t>
            </a:r>
            <a:endParaRPr lang="en-US" altLang="en-US" sz="2000">
              <a:solidFill>
                <a:schemeClr val="tx2"/>
              </a:solidFill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895600" y="1828800"/>
            <a:ext cx="6934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590800" y="1295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</a:rPr>
              <a:t>    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971800" y="1600200"/>
            <a:ext cx="7391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r>
              <a:rPr lang="en-US" altLang="en-US" sz="2000" dirty="0">
                <a:solidFill>
                  <a:srgbClr val="990033"/>
                </a:solidFill>
                <a:latin typeface="+mn-lt"/>
              </a:rPr>
              <a:t>Additional Requirements</a:t>
            </a:r>
          </a:p>
          <a:p>
            <a:pPr lvl="1"/>
            <a:r>
              <a:rPr lang="en-US" altLang="en-US" sz="2000" dirty="0">
                <a:solidFill>
                  <a:srgbClr val="002060"/>
                </a:solidFill>
                <a:latin typeface="+mn-lt"/>
              </a:rPr>
              <a:t>Associate professors cannot apply</a:t>
            </a:r>
          </a:p>
          <a:p>
            <a:pPr lvl="1"/>
            <a:r>
              <a:rPr lang="en-US" altLang="en-US" sz="2000" dirty="0">
                <a:solidFill>
                  <a:srgbClr val="002060"/>
                </a:solidFill>
                <a:latin typeface="+mn-lt"/>
              </a:rPr>
              <a:t>No Co-Investigators allowed in Cover Page (although the budget allows limited support for senior personnel with a collaborative role</a:t>
            </a:r>
          </a:p>
          <a:p>
            <a:pPr lvl="1"/>
            <a:r>
              <a:rPr lang="en-US" altLang="en-US" sz="2000" dirty="0">
                <a:solidFill>
                  <a:srgbClr val="002060"/>
                </a:solidFill>
                <a:latin typeface="+mn-lt"/>
              </a:rPr>
              <a:t>Requires letter from Department Chair or Equivalent</a:t>
            </a:r>
          </a:p>
          <a:p>
            <a:r>
              <a:rPr lang="en-US" altLang="en-US" sz="2000" dirty="0">
                <a:solidFill>
                  <a:srgbClr val="990033"/>
                </a:solidFill>
                <a:latin typeface="+mn-lt"/>
              </a:rPr>
              <a:t>SIZE</a:t>
            </a:r>
          </a:p>
          <a:p>
            <a:pPr lvl="1">
              <a:buClr>
                <a:schemeClr val="accent1"/>
              </a:buClr>
            </a:pPr>
            <a:r>
              <a:rPr lang="en-US" altLang="en-US" sz="2000" dirty="0">
                <a:solidFill>
                  <a:srgbClr val="002060"/>
                </a:solidFill>
                <a:latin typeface="+mn-lt"/>
              </a:rPr>
              <a:t>Lower Limit $400K (total)</a:t>
            </a:r>
          </a:p>
          <a:p>
            <a:r>
              <a:rPr lang="en-US" altLang="en-US" sz="2000" dirty="0">
                <a:solidFill>
                  <a:srgbClr val="990033"/>
                </a:solidFill>
                <a:latin typeface="+mn-lt"/>
              </a:rPr>
              <a:t>DURATION</a:t>
            </a:r>
          </a:p>
          <a:p>
            <a:pPr lvl="1">
              <a:buClr>
                <a:schemeClr val="accent1"/>
              </a:buClr>
            </a:pPr>
            <a:r>
              <a:rPr lang="en-US" altLang="en-US" sz="2000" dirty="0">
                <a:solidFill>
                  <a:srgbClr val="002060"/>
                </a:solidFill>
                <a:latin typeface="+mn-lt"/>
              </a:rPr>
              <a:t>5 Years</a:t>
            </a:r>
          </a:p>
          <a:p>
            <a:r>
              <a:rPr lang="en-US" altLang="en-US" sz="2000" dirty="0">
                <a:solidFill>
                  <a:srgbClr val="990033"/>
                </a:solidFill>
                <a:latin typeface="+mn-lt"/>
              </a:rPr>
              <a:t>DEADLINES</a:t>
            </a:r>
            <a:r>
              <a:rPr lang="en-US" altLang="en-US" sz="2000" dirty="0">
                <a:latin typeface="+mn-lt"/>
              </a:rPr>
              <a:t>:</a:t>
            </a:r>
          </a:p>
          <a:p>
            <a:pPr lvl="1">
              <a:buClr>
                <a:schemeClr val="accent1"/>
              </a:buClr>
            </a:pPr>
            <a:r>
              <a:rPr lang="en-US" altLang="en-US" sz="2000" dirty="0">
                <a:latin typeface="+mn-lt"/>
              </a:rPr>
              <a:t>Third Wednesday in July	BIO, CISE, EHR</a:t>
            </a:r>
          </a:p>
          <a:p>
            <a:pPr lvl="1">
              <a:buClr>
                <a:schemeClr val="accent1"/>
              </a:buClr>
            </a:pPr>
            <a:r>
              <a:rPr lang="en-US" altLang="en-US" sz="2000" dirty="0">
                <a:latin typeface="+mn-lt"/>
              </a:rPr>
              <a:t>Third Thursday in July	ENG</a:t>
            </a:r>
          </a:p>
          <a:p>
            <a:pPr lvl="1">
              <a:buClr>
                <a:schemeClr val="accent1"/>
              </a:buClr>
            </a:pPr>
            <a:r>
              <a:rPr lang="en-US" altLang="en-US" sz="2000" dirty="0">
                <a:latin typeface="+mn-lt"/>
              </a:rPr>
              <a:t>Third Friday in July 	 	GEO, </a:t>
            </a:r>
            <a:r>
              <a:rPr lang="en-US" altLang="en-US" sz="2000" b="1" u="sng" dirty="0">
                <a:solidFill>
                  <a:srgbClr val="0000FF"/>
                </a:solidFill>
                <a:latin typeface="+mn-lt"/>
              </a:rPr>
              <a:t>MPS</a:t>
            </a:r>
            <a:r>
              <a:rPr lang="en-US" altLang="en-US" sz="2000" dirty="0">
                <a:latin typeface="+mn-lt"/>
              </a:rPr>
              <a:t>, SBE</a:t>
            </a:r>
          </a:p>
          <a:p>
            <a:pPr lvl="1">
              <a:buClr>
                <a:schemeClr val="accent1"/>
              </a:buClr>
            </a:pPr>
            <a:endParaRPr lang="en-US" altLang="en-US" sz="1600" b="1" dirty="0">
              <a:solidFill>
                <a:srgbClr val="002060"/>
              </a:solidFill>
            </a:endParaRPr>
          </a:p>
          <a:p>
            <a:pPr lvl="1">
              <a:buClr>
                <a:schemeClr val="accent1"/>
              </a:buClr>
            </a:pPr>
            <a:endParaRPr lang="en-US" altLang="en-US" sz="2000" b="1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124200" y="5166360"/>
            <a:ext cx="5368290" cy="1463040"/>
          </a:xfrm>
          <a:prstGeom prst="rect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9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701800" y="77788"/>
            <a:ext cx="609600" cy="6705600"/>
          </a:xfrm>
          <a:prstGeom prst="rect">
            <a:avLst/>
          </a:prstGeom>
          <a:gradFill rotWithShape="0">
            <a:gsLst>
              <a:gs pos="0">
                <a:srgbClr val="021348"/>
              </a:gs>
              <a:gs pos="100000">
                <a:srgbClr val="0640F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 rot="-5400000">
            <a:off x="-300037" y="2012000"/>
            <a:ext cx="4584700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618FFD"/>
                </a:solidFill>
                <a:latin typeface="Arial" pitchFamily="34" charset="0"/>
              </a:rPr>
              <a:t>National Science Foundation</a:t>
            </a:r>
          </a:p>
        </p:txBody>
      </p:sp>
      <p:pic>
        <p:nvPicPr>
          <p:cNvPr id="30724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6162675"/>
            <a:ext cx="6096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697163" y="457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14600" y="228600"/>
            <a:ext cx="7772400" cy="10668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Research and Education: what does it mean?</a:t>
            </a:r>
            <a:endParaRPr lang="en-US" altLang="en-US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124200" y="1600200"/>
            <a:ext cx="6324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    </a:t>
            </a:r>
            <a:endParaRPr lang="en-US" altLang="en-US" sz="2000">
              <a:solidFill>
                <a:schemeClr val="tx2"/>
              </a:solidFill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895600" y="1828800"/>
            <a:ext cx="6934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514600" y="1295400"/>
            <a:ext cx="7772400" cy="54864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indent="0">
              <a:buNone/>
              <a:defRPr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2514600" y="1715869"/>
            <a:ext cx="74726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/>
              <a:t>Varies somewhat by Division – contact the Program Officer when in doubt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Must be more than the normal expectation of a faculty member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Some Divisions insist on integration of research and education, others are more lenient in terms of accepting outreach as a form of education whether or not based on the research</a:t>
            </a:r>
          </a:p>
          <a:p>
            <a:pPr marL="285750" indent="-285750">
              <a:buFont typeface="Arial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5278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701800" y="77788"/>
            <a:ext cx="609600" cy="6705600"/>
          </a:xfrm>
          <a:prstGeom prst="rect">
            <a:avLst/>
          </a:prstGeom>
          <a:gradFill rotWithShape="0">
            <a:gsLst>
              <a:gs pos="0">
                <a:srgbClr val="021348"/>
              </a:gs>
              <a:gs pos="100000">
                <a:srgbClr val="0640F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 rot="-5400000">
            <a:off x="-300037" y="2015175"/>
            <a:ext cx="4584700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618FFD"/>
                </a:solidFill>
                <a:latin typeface="Arial" pitchFamily="34" charset="0"/>
              </a:rPr>
              <a:t>National Science Foundation</a:t>
            </a:r>
          </a:p>
        </p:txBody>
      </p:sp>
      <p:pic>
        <p:nvPicPr>
          <p:cNvPr id="31748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6162675"/>
            <a:ext cx="6096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697163" y="457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743200" y="304800"/>
            <a:ext cx="7772400" cy="10668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Tenure Track Equivalent</a:t>
            </a:r>
            <a:endParaRPr lang="en-US" altLang="en-US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124200" y="1600200"/>
            <a:ext cx="6324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    </a:t>
            </a:r>
            <a:endParaRPr lang="en-US" altLang="en-US" sz="2000">
              <a:solidFill>
                <a:schemeClr val="tx2"/>
              </a:solidFill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895600" y="1828800"/>
            <a:ext cx="6934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latin typeface="+mn-lt"/>
              </a:rPr>
              <a:t>Requirements: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r>
              <a:rPr lang="en-US" sz="2400" dirty="0">
                <a:latin typeface="+mn-lt"/>
              </a:rPr>
              <a:t>the employee has a continuing appointment that is expected to last the five years of a CAREER grant; 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r>
              <a:rPr lang="en-US" sz="2400" dirty="0">
                <a:latin typeface="+mn-lt"/>
              </a:rPr>
              <a:t>the appointment has substantial research </a:t>
            </a:r>
            <a:r>
              <a:rPr lang="en-US" sz="2400" i="1" dirty="0">
                <a:latin typeface="+mn-lt"/>
              </a:rPr>
              <a:t>and</a:t>
            </a:r>
            <a:r>
              <a:rPr lang="en-US" sz="2400" dirty="0">
                <a:latin typeface="+mn-lt"/>
              </a:rPr>
              <a:t> educational responsibilities; 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r>
              <a:rPr lang="en-US" sz="2400" dirty="0">
                <a:latin typeface="+mn-lt"/>
              </a:rPr>
              <a:t>the proposed project relates to the employee's career goals and job responsibilities as well as to the mission of the department or organization.</a:t>
            </a:r>
          </a:p>
          <a:p>
            <a:pPr marL="457200" lvl="0" indent="-457200">
              <a:spcBef>
                <a:spcPts val="0"/>
              </a:spcBef>
              <a:buAutoNum type="arabicParenBoth"/>
            </a:pPr>
            <a:endParaRPr lang="en-US" sz="2400" dirty="0">
              <a:latin typeface="+mn-lt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400" dirty="0">
                <a:latin typeface="+mn-lt"/>
              </a:rPr>
              <a:t>The above must be confirmed in the Department Chair’s letter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590800" y="1295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</a:rPr>
              <a:t>    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971800" y="1600200"/>
            <a:ext cx="7391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lvl="1">
              <a:buClr>
                <a:schemeClr val="accent1"/>
              </a:buClr>
            </a:pPr>
            <a:endParaRPr lang="en-US" altLang="en-US" sz="1600" b="1" dirty="0">
              <a:solidFill>
                <a:srgbClr val="002060"/>
              </a:solidFill>
            </a:endParaRPr>
          </a:p>
          <a:p>
            <a:pPr lvl="1">
              <a:buClr>
                <a:schemeClr val="accent1"/>
              </a:buClr>
            </a:pP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54193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594</Words>
  <Application>Microsoft Office PowerPoint</Application>
  <PresentationFormat>Widescreen</PresentationFormat>
  <Paragraphs>87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Arial</vt:lpstr>
      <vt:lpstr>Calibri</vt:lpstr>
      <vt:lpstr>Calibri Light</vt:lpstr>
      <vt:lpstr>Times New Roman</vt:lpstr>
      <vt:lpstr>Office Theme</vt:lpstr>
      <vt:lpstr>NSF CAREER Program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McCloud, Kathleen V.</dc:creator>
  <cp:lastModifiedBy>Robert Hilborn</cp:lastModifiedBy>
  <cp:revision>5</cp:revision>
  <dcterms:created xsi:type="dcterms:W3CDTF">2017-11-01T13:43:10Z</dcterms:created>
  <dcterms:modified xsi:type="dcterms:W3CDTF">2017-11-01T14:38:25Z</dcterms:modified>
</cp:coreProperties>
</file>