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sldIdLst>
    <p:sldId id="524" r:id="rId2"/>
    <p:sldId id="592" r:id="rId3"/>
    <p:sldId id="560" r:id="rId4"/>
    <p:sldId id="585" r:id="rId5"/>
    <p:sldId id="546" r:id="rId6"/>
    <p:sldId id="588" r:id="rId7"/>
    <p:sldId id="527" r:id="rId8"/>
    <p:sldId id="533" r:id="rId9"/>
    <p:sldId id="630" r:id="rId10"/>
    <p:sldId id="629" r:id="rId11"/>
    <p:sldId id="510" r:id="rId12"/>
    <p:sldId id="507" r:id="rId13"/>
    <p:sldId id="506" r:id="rId14"/>
    <p:sldId id="623" r:id="rId15"/>
    <p:sldId id="638" r:id="rId16"/>
    <p:sldId id="571" r:id="rId17"/>
    <p:sldId id="555" r:id="rId18"/>
    <p:sldId id="632" r:id="rId19"/>
    <p:sldId id="633" r:id="rId20"/>
    <p:sldId id="642" r:id="rId21"/>
    <p:sldId id="641" r:id="rId22"/>
    <p:sldId id="628" r:id="rId23"/>
    <p:sldId id="644" r:id="rId24"/>
    <p:sldId id="606" r:id="rId25"/>
    <p:sldId id="481" r:id="rId26"/>
    <p:sldId id="639" r:id="rId27"/>
    <p:sldId id="542" r:id="rId28"/>
    <p:sldId id="544" r:id="rId29"/>
    <p:sldId id="494" r:id="rId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67AD1"/>
    <a:srgbClr val="000000"/>
    <a:srgbClr val="800080"/>
    <a:srgbClr val="B50E3E"/>
    <a:srgbClr val="B5F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1335" autoAdjust="0"/>
    <p:restoredTop sz="81571" autoAdjust="0"/>
  </p:normalViewPr>
  <p:slideViewPr>
    <p:cSldViewPr snapToGrid="0">
      <p:cViewPr varScale="1">
        <p:scale>
          <a:sx n="90" d="100"/>
          <a:sy n="90" d="100"/>
        </p:scale>
        <p:origin x="-2160" y="-114"/>
      </p:cViewPr>
      <p:guideLst>
        <p:guide orient="horz" pos="2160"/>
        <p:guide pos="2880"/>
      </p:guideLst>
    </p:cSldViewPr>
  </p:slideViewPr>
  <p:outlineViewPr>
    <p:cViewPr>
      <p:scale>
        <a:sx n="33" d="100"/>
        <a:sy n="33" d="100"/>
      </p:scale>
      <p:origin x="0" y="-20544"/>
    </p:cViewPr>
  </p:outlineViewPr>
  <p:notesTextViewPr>
    <p:cViewPr>
      <p:scale>
        <a:sx n="100" d="100"/>
        <a:sy n="100" d="100"/>
      </p:scale>
      <p:origin x="0" y="0"/>
    </p:cViewPr>
  </p:notesTextViewPr>
  <p:sorterViewPr>
    <p:cViewPr>
      <p:scale>
        <a:sx n="197" d="100"/>
        <a:sy n="197" d="100"/>
      </p:scale>
      <p:origin x="0" y="1395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ollock:SJP_Retina:Work-CU:talks:NewFaculty:Von_Korff_reconstructed.xlsx"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pollock:SJP_Retina:Work-CU:PER%20stuff:CU_longitudinal:analysis_eval:FMCE_pre_post_all_m.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mm:Dropbox:AssessmentProject:papers:CLASS/MPEX:CLASS%20Graph%2020150309.xlsb"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pollock:SJP_Retina:Work-CU:PER%20stuff:meetings:FFPER:2013:ALL-Institutions-CUE_graph-THRU-Sp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00494592796303"/>
          <c:y val="5.7007241596775712E-2"/>
          <c:w val="0.84116743605302313"/>
          <c:h val="0.85510838461106797"/>
        </c:manualLayout>
      </c:layout>
      <c:barChart>
        <c:barDir val="col"/>
        <c:grouping val="clustered"/>
        <c:ser>
          <c:idx val="1"/>
          <c:order val="0"/>
          <c:tx>
            <c:v>Traditional</c:v>
          </c:tx>
          <c:spPr>
            <a:solidFill>
              <a:srgbClr val="DD0806"/>
            </a:solidFill>
            <a:ln w="12700">
              <a:solidFill>
                <a:schemeClr val="tx1"/>
              </a:solidFill>
              <a:prstDash val="solid"/>
            </a:ln>
          </c:spPr>
          <c:cat>
            <c:strRef>
              <c:f>'Von Korff data reconstructed'!$A$2:$A$10</c:f>
              <c:strCache>
                <c:ptCount val="9"/>
                <c:pt idx="0">
                  <c:v>&lt;0</c:v>
                </c:pt>
                <c:pt idx="1">
                  <c:v>0-.1</c:v>
                </c:pt>
                <c:pt idx="2">
                  <c:v>.1-.2</c:v>
                </c:pt>
                <c:pt idx="3">
                  <c:v>.2-.3</c:v>
                </c:pt>
                <c:pt idx="4">
                  <c:v>.3-.4</c:v>
                </c:pt>
                <c:pt idx="5">
                  <c:v>.4-.5</c:v>
                </c:pt>
                <c:pt idx="6">
                  <c:v>.5-.6</c:v>
                </c:pt>
                <c:pt idx="7">
                  <c:v>.6-.7</c:v>
                </c:pt>
                <c:pt idx="8">
                  <c:v>.7-.8</c:v>
                </c:pt>
              </c:strCache>
            </c:strRef>
          </c:cat>
          <c:val>
            <c:numRef>
              <c:f>'Von Korff data reconstructed'!$C$2:$C$10</c:f>
              <c:numCache>
                <c:formatCode>General</c:formatCode>
                <c:ptCount val="9"/>
                <c:pt idx="0">
                  <c:v>0</c:v>
                </c:pt>
                <c:pt idx="1">
                  <c:v>0.2</c:v>
                </c:pt>
                <c:pt idx="2">
                  <c:v>0.47000000000000003</c:v>
                </c:pt>
                <c:pt idx="3">
                  <c:v>0.14000000000000001</c:v>
                </c:pt>
                <c:pt idx="4">
                  <c:v>0.2</c:v>
                </c:pt>
                <c:pt idx="5">
                  <c:v>0</c:v>
                </c:pt>
                <c:pt idx="6">
                  <c:v>0</c:v>
                </c:pt>
                <c:pt idx="7">
                  <c:v>0</c:v>
                </c:pt>
                <c:pt idx="8">
                  <c:v>0</c:v>
                </c:pt>
              </c:numCache>
            </c:numRef>
          </c:val>
        </c:ser>
        <c:ser>
          <c:idx val="2"/>
          <c:order val="1"/>
          <c:tx>
            <c:v>Interactive Engagement</c:v>
          </c:tx>
          <c:spPr>
            <a:solidFill>
              <a:srgbClr val="367AD1"/>
            </a:solidFill>
            <a:ln w="12700">
              <a:solidFill>
                <a:schemeClr val="tx1"/>
              </a:solidFill>
              <a:prstDash val="solid"/>
            </a:ln>
          </c:spPr>
          <c:cat>
            <c:strRef>
              <c:f>'Von Korff data reconstructed'!$A$2:$A$10</c:f>
              <c:strCache>
                <c:ptCount val="9"/>
                <c:pt idx="0">
                  <c:v>&lt;0</c:v>
                </c:pt>
                <c:pt idx="1">
                  <c:v>0-.1</c:v>
                </c:pt>
                <c:pt idx="2">
                  <c:v>.1-.2</c:v>
                </c:pt>
                <c:pt idx="3">
                  <c:v>.2-.3</c:v>
                </c:pt>
                <c:pt idx="4">
                  <c:v>.3-.4</c:v>
                </c:pt>
                <c:pt idx="5">
                  <c:v>.4-.5</c:v>
                </c:pt>
                <c:pt idx="6">
                  <c:v>.5-.6</c:v>
                </c:pt>
                <c:pt idx="7">
                  <c:v>.6-.7</c:v>
                </c:pt>
                <c:pt idx="8">
                  <c:v>.7-.8</c:v>
                </c:pt>
              </c:strCache>
            </c:strRef>
          </c:cat>
          <c:val>
            <c:numRef>
              <c:f>'Von Korff data reconstructed'!$D$2:$D$10</c:f>
              <c:numCache>
                <c:formatCode>General</c:formatCode>
                <c:ptCount val="9"/>
                <c:pt idx="0">
                  <c:v>0</c:v>
                </c:pt>
                <c:pt idx="1">
                  <c:v>1.0000000000000002E-2</c:v>
                </c:pt>
                <c:pt idx="2">
                  <c:v>6.0000000000000012E-2</c:v>
                </c:pt>
                <c:pt idx="3">
                  <c:v>8.0000000000000016E-2</c:v>
                </c:pt>
                <c:pt idx="4">
                  <c:v>4.0000000000000008E-2</c:v>
                </c:pt>
                <c:pt idx="5">
                  <c:v>0.17500000000000002</c:v>
                </c:pt>
                <c:pt idx="6">
                  <c:v>0.17500000000000002</c:v>
                </c:pt>
                <c:pt idx="7">
                  <c:v>0.44000000000000006</c:v>
                </c:pt>
                <c:pt idx="8">
                  <c:v>2.0000000000000004E-2</c:v>
                </c:pt>
              </c:numCache>
            </c:numRef>
          </c:val>
        </c:ser>
        <c:dLbls/>
        <c:gapWidth val="282"/>
        <c:overlap val="-37"/>
        <c:axId val="80525184"/>
        <c:axId val="80515072"/>
      </c:barChart>
      <c:catAx>
        <c:axId val="80525184"/>
        <c:scaling>
          <c:orientation val="minMax"/>
        </c:scaling>
        <c:axPos val="b"/>
        <c:numFmt formatCode="General" sourceLinked="1"/>
        <c:majorTickMark val="in"/>
        <c:tickLblPos val="nextTo"/>
        <c:spPr>
          <a:ln w="3175">
            <a:solidFill>
              <a:srgbClr val="000000"/>
            </a:solidFill>
            <a:prstDash val="solid"/>
          </a:ln>
        </c:spPr>
        <c:txPr>
          <a:bodyPr rot="0" vert="horz"/>
          <a:lstStyle/>
          <a:p>
            <a:pPr>
              <a:defRPr sz="1600" b="0" i="0" u="none" strike="noStrike" baseline="0">
                <a:solidFill>
                  <a:srgbClr val="000000"/>
                </a:solidFill>
                <a:latin typeface="Verdana"/>
                <a:ea typeface="Verdana"/>
                <a:cs typeface="Verdana"/>
              </a:defRPr>
            </a:pPr>
            <a:endParaRPr lang="en-US"/>
          </a:p>
        </c:txPr>
        <c:crossAx val="80515072"/>
        <c:crosses val="autoZero"/>
        <c:auto val="1"/>
        <c:lblAlgn val="ctr"/>
        <c:lblOffset val="100"/>
        <c:tickLblSkip val="1"/>
        <c:tickMarkSkip val="1"/>
      </c:catAx>
      <c:valAx>
        <c:axId val="80515072"/>
        <c:scaling>
          <c:orientation val="minMax"/>
          <c:max val="0.60000000000000009"/>
        </c:scaling>
        <c:axPos val="l"/>
        <c:majorGridlines>
          <c:spPr>
            <a:ln w="3175">
              <a:noFill/>
              <a:prstDash val="solid"/>
            </a:ln>
          </c:spPr>
        </c:majorGridlines>
        <c:title>
          <c:tx>
            <c:rich>
              <a:bodyPr/>
              <a:lstStyle/>
              <a:p>
                <a:pPr>
                  <a:defRPr sz="1400" b="1" i="0" u="none" strike="noStrike" baseline="0">
                    <a:solidFill>
                      <a:srgbClr val="000000"/>
                    </a:solidFill>
                    <a:latin typeface="Verdana"/>
                    <a:ea typeface="Verdana"/>
                    <a:cs typeface="Verdana"/>
                  </a:defRPr>
                </a:pPr>
                <a:r>
                  <a:rPr lang="en-US" sz="1400" b="0" dirty="0"/>
                  <a:t>Fraction of Courses</a:t>
                </a:r>
              </a:p>
            </c:rich>
          </c:tx>
          <c:layout>
            <c:manualLayout>
              <c:xMode val="edge"/>
              <c:yMode val="edge"/>
              <c:x val="3.2198434054817914E-3"/>
              <c:y val="0.17577223461687402"/>
            </c:manualLayout>
          </c:layout>
          <c:spPr>
            <a:noFill/>
            <a:ln w="25400">
              <a:noFill/>
            </a:ln>
          </c:spPr>
        </c:title>
        <c:numFmt formatCode="#,##0.0" sourceLinked="0"/>
        <c:majorTickMark val="in"/>
        <c:minorTickMark val="in"/>
        <c:tickLblPos val="nextTo"/>
        <c:spPr>
          <a:ln w="3175">
            <a:solidFill>
              <a:srgbClr val="000000"/>
            </a:solidFill>
            <a:prstDash val="solid"/>
          </a:ln>
        </c:spPr>
        <c:txPr>
          <a:bodyPr rot="0" vert="horz"/>
          <a:lstStyle/>
          <a:p>
            <a:pPr>
              <a:defRPr sz="1600" b="0" i="0" u="none" strike="noStrike" baseline="0">
                <a:solidFill>
                  <a:srgbClr val="000000"/>
                </a:solidFill>
                <a:latin typeface="Verdana"/>
                <a:ea typeface="Verdana"/>
                <a:cs typeface="Verdana"/>
              </a:defRPr>
            </a:pPr>
            <a:endParaRPr lang="en-US"/>
          </a:p>
        </c:txPr>
        <c:crossAx val="80525184"/>
        <c:crosses val="autoZero"/>
        <c:crossBetween val="between"/>
        <c:majorUnit val="0.1"/>
        <c:minorUnit val="0.1"/>
      </c:valAx>
      <c:spPr>
        <a:noFill/>
        <a:ln w="12700">
          <a:solidFill>
            <a:srgbClr val="808080"/>
          </a:solidFill>
          <a:prstDash val="solid"/>
        </a:ln>
      </c:spPr>
    </c:plotArea>
    <c:plotVisOnly val="1"/>
    <c:dispBlanksAs val="gap"/>
  </c:chart>
  <c:spPr>
    <a:solidFill>
      <a:srgbClr val="FFFFFF"/>
    </a:solidFill>
    <a:ln w="3175">
      <a:noFill/>
      <a:prstDash val="solid"/>
    </a:ln>
  </c:spPr>
  <c:txPr>
    <a:bodyPr/>
    <a:lstStyle/>
    <a:p>
      <a:pPr>
        <a:defRPr sz="1475" b="0" i="0" u="none" strike="noStrike" baseline="0">
          <a:solidFill>
            <a:srgbClr val="000000"/>
          </a:solidFill>
          <a:latin typeface="Verdana"/>
          <a:ea typeface="Verdana"/>
          <a:cs typeface="Verdana"/>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manualLayout>
          <c:layoutTarget val="inner"/>
          <c:xMode val="edge"/>
          <c:yMode val="edge"/>
          <c:x val="7.4328471236177418E-2"/>
          <c:y val="9.9229150410252848E-2"/>
          <c:w val="0.8907327567660599"/>
          <c:h val="0.80098105979995693"/>
        </c:manualLayout>
      </c:layout>
      <c:barChart>
        <c:barDir val="col"/>
        <c:grouping val="clustered"/>
        <c:ser>
          <c:idx val="0"/>
          <c:order val="0"/>
          <c:tx>
            <c:strRef>
              <c:f>plots!$MM$24</c:f>
              <c:strCache>
                <c:ptCount val="1"/>
                <c:pt idx="0">
                  <c:v>inexperienced</c:v>
                </c:pt>
              </c:strCache>
            </c:strRef>
          </c:tx>
          <c:spPr>
            <a:solidFill>
              <a:schemeClr val="bg1"/>
            </a:solidFill>
            <a:ln>
              <a:solidFill>
                <a:schemeClr val="tx1"/>
              </a:solidFill>
            </a:ln>
            <a:effectLst/>
          </c:spPr>
          <c:cat>
            <c:strRef>
              <c:f>plots!$MK$24:$MK$41</c:f>
              <c:strCache>
                <c:ptCount val="18"/>
                <c:pt idx="0">
                  <c:v>A</c:v>
                </c:pt>
                <c:pt idx="1">
                  <c:v>B</c:v>
                </c:pt>
                <c:pt idx="2">
                  <c:v>C</c:v>
                </c:pt>
                <c:pt idx="3">
                  <c:v>D</c:v>
                </c:pt>
                <c:pt idx="4">
                  <c:v>E</c:v>
                </c:pt>
                <c:pt idx="5">
                  <c:v>F</c:v>
                </c:pt>
                <c:pt idx="6">
                  <c:v>G</c:v>
                </c:pt>
                <c:pt idx="7">
                  <c:v>G</c:v>
                </c:pt>
                <c:pt idx="8">
                  <c:v>H</c:v>
                </c:pt>
                <c:pt idx="9">
                  <c:v>H</c:v>
                </c:pt>
                <c:pt idx="10">
                  <c:v>I</c:v>
                </c:pt>
                <c:pt idx="11">
                  <c:v>I</c:v>
                </c:pt>
                <c:pt idx="12">
                  <c:v>J</c:v>
                </c:pt>
                <c:pt idx="13">
                  <c:v>K</c:v>
                </c:pt>
                <c:pt idx="14">
                  <c:v>K</c:v>
                </c:pt>
                <c:pt idx="15">
                  <c:v>K</c:v>
                </c:pt>
                <c:pt idx="16">
                  <c:v>K</c:v>
                </c:pt>
                <c:pt idx="17">
                  <c:v>K</c:v>
                </c:pt>
              </c:strCache>
            </c:strRef>
          </c:cat>
          <c:val>
            <c:numRef>
              <c:f>plots!$MT$24:$MT$41</c:f>
              <c:numCache>
                <c:formatCode>General</c:formatCode>
                <c:ptCount val="18"/>
                <c:pt idx="0">
                  <c:v>0.35202966061412505</c:v>
                </c:pt>
                <c:pt idx="1">
                  <c:v>0.42090620031796411</c:v>
                </c:pt>
                <c:pt idx="2">
                  <c:v>0.46401028277634904</c:v>
                </c:pt>
                <c:pt idx="3">
                  <c:v>0.38636017658700011</c:v>
                </c:pt>
              </c:numCache>
            </c:numRef>
          </c:val>
        </c:ser>
        <c:ser>
          <c:idx val="1"/>
          <c:order val="1"/>
          <c:tx>
            <c:strRef>
              <c:f>plots!$MM$28</c:f>
              <c:strCache>
                <c:ptCount val="1"/>
                <c:pt idx="0">
                  <c:v>experienced teacher</c:v>
                </c:pt>
              </c:strCache>
            </c:strRef>
          </c:tx>
          <c:spPr>
            <a:solidFill>
              <a:srgbClr val="FFFF00"/>
            </a:solidFill>
            <a:ln>
              <a:solidFill>
                <a:schemeClr val="tx1"/>
              </a:solidFill>
            </a:ln>
            <a:effectLst/>
          </c:spPr>
          <c:cat>
            <c:strRef>
              <c:f>plots!$MK$24:$MK$41</c:f>
              <c:strCache>
                <c:ptCount val="18"/>
                <c:pt idx="0">
                  <c:v>A</c:v>
                </c:pt>
                <c:pt idx="1">
                  <c:v>B</c:v>
                </c:pt>
                <c:pt idx="2">
                  <c:v>C</c:v>
                </c:pt>
                <c:pt idx="3">
                  <c:v>D</c:v>
                </c:pt>
                <c:pt idx="4">
                  <c:v>E</c:v>
                </c:pt>
                <c:pt idx="5">
                  <c:v>F</c:v>
                </c:pt>
                <c:pt idx="6">
                  <c:v>G</c:v>
                </c:pt>
                <c:pt idx="7">
                  <c:v>G</c:v>
                </c:pt>
                <c:pt idx="8">
                  <c:v>H</c:v>
                </c:pt>
                <c:pt idx="9">
                  <c:v>H</c:v>
                </c:pt>
                <c:pt idx="10">
                  <c:v>I</c:v>
                </c:pt>
                <c:pt idx="11">
                  <c:v>I</c:v>
                </c:pt>
                <c:pt idx="12">
                  <c:v>J</c:v>
                </c:pt>
                <c:pt idx="13">
                  <c:v>K</c:v>
                </c:pt>
                <c:pt idx="14">
                  <c:v>K</c:v>
                </c:pt>
                <c:pt idx="15">
                  <c:v>K</c:v>
                </c:pt>
                <c:pt idx="16">
                  <c:v>K</c:v>
                </c:pt>
                <c:pt idx="17">
                  <c:v>K</c:v>
                </c:pt>
              </c:strCache>
            </c:strRef>
          </c:cat>
          <c:val>
            <c:numRef>
              <c:f>plots!$MU$24:$MU$41</c:f>
              <c:numCache>
                <c:formatCode>General</c:formatCode>
                <c:ptCount val="18"/>
                <c:pt idx="4">
                  <c:v>0.53678678678678593</c:v>
                </c:pt>
                <c:pt idx="5">
                  <c:v>0.50644541963795697</c:v>
                </c:pt>
              </c:numCache>
            </c:numRef>
          </c:val>
        </c:ser>
        <c:ser>
          <c:idx val="2"/>
          <c:order val="2"/>
          <c:tx>
            <c:strRef>
              <c:f>plots!$MM$30</c:f>
              <c:strCache>
                <c:ptCount val="1"/>
                <c:pt idx="0">
                  <c:v>repeat: inexperienced at first</c:v>
                </c:pt>
              </c:strCache>
            </c:strRef>
          </c:tx>
          <c:spPr>
            <a:solidFill>
              <a:srgbClr val="00CD02"/>
            </a:solidFill>
            <a:ln>
              <a:solidFill>
                <a:schemeClr val="tx1"/>
              </a:solidFill>
            </a:ln>
          </c:spPr>
          <c:cat>
            <c:strRef>
              <c:f>plots!$MK$24:$MK$41</c:f>
              <c:strCache>
                <c:ptCount val="18"/>
                <c:pt idx="0">
                  <c:v>A</c:v>
                </c:pt>
                <c:pt idx="1">
                  <c:v>B</c:v>
                </c:pt>
                <c:pt idx="2">
                  <c:v>C</c:v>
                </c:pt>
                <c:pt idx="3">
                  <c:v>D</c:v>
                </c:pt>
                <c:pt idx="4">
                  <c:v>E</c:v>
                </c:pt>
                <c:pt idx="5">
                  <c:v>F</c:v>
                </c:pt>
                <c:pt idx="6">
                  <c:v>G</c:v>
                </c:pt>
                <c:pt idx="7">
                  <c:v>G</c:v>
                </c:pt>
                <c:pt idx="8">
                  <c:v>H</c:v>
                </c:pt>
                <c:pt idx="9">
                  <c:v>H</c:v>
                </c:pt>
                <c:pt idx="10">
                  <c:v>I</c:v>
                </c:pt>
                <c:pt idx="11">
                  <c:v>I</c:v>
                </c:pt>
                <c:pt idx="12">
                  <c:v>J</c:v>
                </c:pt>
                <c:pt idx="13">
                  <c:v>K</c:v>
                </c:pt>
                <c:pt idx="14">
                  <c:v>K</c:v>
                </c:pt>
                <c:pt idx="15">
                  <c:v>K</c:v>
                </c:pt>
                <c:pt idx="16">
                  <c:v>K</c:v>
                </c:pt>
                <c:pt idx="17">
                  <c:v>K</c:v>
                </c:pt>
              </c:strCache>
            </c:strRef>
          </c:cat>
          <c:val>
            <c:numRef>
              <c:f>plots!$MV$24:$MV$41</c:f>
              <c:numCache>
                <c:formatCode>General</c:formatCode>
                <c:ptCount val="18"/>
                <c:pt idx="6">
                  <c:v>0.31779369908724908</c:v>
                </c:pt>
                <c:pt idx="7">
                  <c:v>0.58019262060776589</c:v>
                </c:pt>
              </c:numCache>
            </c:numRef>
          </c:val>
        </c:ser>
        <c:ser>
          <c:idx val="5"/>
          <c:order val="3"/>
          <c:tx>
            <c:strRef>
              <c:f>plots!$MM$32</c:f>
              <c:strCache>
                <c:ptCount val="1"/>
                <c:pt idx="0">
                  <c:v>repeat: PER neutral</c:v>
                </c:pt>
              </c:strCache>
            </c:strRef>
          </c:tx>
          <c:spPr>
            <a:solidFill>
              <a:srgbClr val="FF0000"/>
            </a:solidFill>
            <a:ln>
              <a:solidFill>
                <a:schemeClr val="tx1"/>
              </a:solidFill>
            </a:ln>
          </c:spPr>
          <c:val>
            <c:numRef>
              <c:f>plots!$MW$24:$MW$41</c:f>
              <c:numCache>
                <c:formatCode>General</c:formatCode>
                <c:ptCount val="18"/>
                <c:pt idx="8">
                  <c:v>0.42600000000000005</c:v>
                </c:pt>
                <c:pt idx="9">
                  <c:v>0.41702400000000006</c:v>
                </c:pt>
              </c:numCache>
            </c:numRef>
          </c:val>
        </c:ser>
        <c:ser>
          <c:idx val="3"/>
          <c:order val="4"/>
          <c:tx>
            <c:strRef>
              <c:f>plots!$MM$34</c:f>
              <c:strCache>
                <c:ptCount val="1"/>
                <c:pt idx="0">
                  <c:v>repeat: experienced teacher at first</c:v>
                </c:pt>
              </c:strCache>
            </c:strRef>
          </c:tx>
          <c:spPr>
            <a:solidFill>
              <a:srgbClr val="3366FF"/>
            </a:solidFill>
            <a:ln>
              <a:solidFill>
                <a:schemeClr val="tx1"/>
              </a:solidFill>
            </a:ln>
          </c:spPr>
          <c:cat>
            <c:strRef>
              <c:f>plots!$MK$24:$MK$41</c:f>
              <c:strCache>
                <c:ptCount val="18"/>
                <c:pt idx="0">
                  <c:v>A</c:v>
                </c:pt>
                <c:pt idx="1">
                  <c:v>B</c:v>
                </c:pt>
                <c:pt idx="2">
                  <c:v>C</c:v>
                </c:pt>
                <c:pt idx="3">
                  <c:v>D</c:v>
                </c:pt>
                <c:pt idx="4">
                  <c:v>E</c:v>
                </c:pt>
                <c:pt idx="5">
                  <c:v>F</c:v>
                </c:pt>
                <c:pt idx="6">
                  <c:v>G</c:v>
                </c:pt>
                <c:pt idx="7">
                  <c:v>G</c:v>
                </c:pt>
                <c:pt idx="8">
                  <c:v>H</c:v>
                </c:pt>
                <c:pt idx="9">
                  <c:v>H</c:v>
                </c:pt>
                <c:pt idx="10">
                  <c:v>I</c:v>
                </c:pt>
                <c:pt idx="11">
                  <c:v>I</c:v>
                </c:pt>
                <c:pt idx="12">
                  <c:v>J</c:v>
                </c:pt>
                <c:pt idx="13">
                  <c:v>K</c:v>
                </c:pt>
                <c:pt idx="14">
                  <c:v>K</c:v>
                </c:pt>
                <c:pt idx="15">
                  <c:v>K</c:v>
                </c:pt>
                <c:pt idx="16">
                  <c:v>K</c:v>
                </c:pt>
                <c:pt idx="17">
                  <c:v>K</c:v>
                </c:pt>
              </c:strCache>
            </c:strRef>
          </c:cat>
          <c:val>
            <c:numRef>
              <c:f>plots!$MX$24:$MX$41</c:f>
              <c:numCache>
                <c:formatCode>General</c:formatCode>
                <c:ptCount val="18"/>
                <c:pt idx="10">
                  <c:v>0.448071216617211</c:v>
                </c:pt>
                <c:pt idx="11">
                  <c:v>0.53810930576070892</c:v>
                </c:pt>
              </c:numCache>
            </c:numRef>
          </c:val>
        </c:ser>
        <c:ser>
          <c:idx val="4"/>
          <c:order val="5"/>
          <c:tx>
            <c:strRef>
              <c:f>plots!$MM$36</c:f>
              <c:strCache>
                <c:ptCount val="1"/>
                <c:pt idx="0">
                  <c:v>PER</c:v>
                </c:pt>
              </c:strCache>
            </c:strRef>
          </c:tx>
          <c:spPr>
            <a:solidFill>
              <a:schemeClr val="tx1"/>
            </a:solidFill>
          </c:spPr>
          <c:cat>
            <c:strRef>
              <c:f>plots!$MK$24:$MK$41</c:f>
              <c:strCache>
                <c:ptCount val="18"/>
                <c:pt idx="0">
                  <c:v>A</c:v>
                </c:pt>
                <c:pt idx="1">
                  <c:v>B</c:v>
                </c:pt>
                <c:pt idx="2">
                  <c:v>C</c:v>
                </c:pt>
                <c:pt idx="3">
                  <c:v>D</c:v>
                </c:pt>
                <c:pt idx="4">
                  <c:v>E</c:v>
                </c:pt>
                <c:pt idx="5">
                  <c:v>F</c:v>
                </c:pt>
                <c:pt idx="6">
                  <c:v>G</c:v>
                </c:pt>
                <c:pt idx="7">
                  <c:v>G</c:v>
                </c:pt>
                <c:pt idx="8">
                  <c:v>H</c:v>
                </c:pt>
                <c:pt idx="9">
                  <c:v>H</c:v>
                </c:pt>
                <c:pt idx="10">
                  <c:v>I</c:v>
                </c:pt>
                <c:pt idx="11">
                  <c:v>I</c:v>
                </c:pt>
                <c:pt idx="12">
                  <c:v>J</c:v>
                </c:pt>
                <c:pt idx="13">
                  <c:v>K</c:v>
                </c:pt>
                <c:pt idx="14">
                  <c:v>K</c:v>
                </c:pt>
                <c:pt idx="15">
                  <c:v>K</c:v>
                </c:pt>
                <c:pt idx="16">
                  <c:v>K</c:v>
                </c:pt>
                <c:pt idx="17">
                  <c:v>K</c:v>
                </c:pt>
              </c:strCache>
            </c:strRef>
          </c:cat>
          <c:val>
            <c:numRef>
              <c:f>plots!$MY$24:$MY$41</c:f>
              <c:numCache>
                <c:formatCode>General</c:formatCode>
                <c:ptCount val="18"/>
                <c:pt idx="12">
                  <c:v>0.63602015113350019</c:v>
                </c:pt>
                <c:pt idx="13">
                  <c:v>0.54280000000000006</c:v>
                </c:pt>
                <c:pt idx="14">
                  <c:v>0.53300000000000003</c:v>
                </c:pt>
                <c:pt idx="15">
                  <c:v>0.50355199999999989</c:v>
                </c:pt>
                <c:pt idx="16">
                  <c:v>0.59732462280292387</c:v>
                </c:pt>
                <c:pt idx="17" formatCode="0.00">
                  <c:v>0.5801710058603089</c:v>
                </c:pt>
              </c:numCache>
            </c:numRef>
          </c:val>
        </c:ser>
        <c:dLbls/>
        <c:gapWidth val="50"/>
        <c:overlap val="90"/>
        <c:axId val="81880576"/>
        <c:axId val="81882112"/>
      </c:barChart>
      <c:catAx>
        <c:axId val="81880576"/>
        <c:scaling>
          <c:orientation val="minMax"/>
        </c:scaling>
        <c:axPos val="b"/>
        <c:numFmt formatCode="General" sourceLinked="0"/>
        <c:tickLblPos val="nextTo"/>
        <c:txPr>
          <a:bodyPr/>
          <a:lstStyle/>
          <a:p>
            <a:pPr>
              <a:defRPr sz="1600"/>
            </a:pPr>
            <a:endParaRPr lang="en-US"/>
          </a:p>
        </c:txPr>
        <c:crossAx val="81882112"/>
        <c:crosses val="autoZero"/>
        <c:auto val="1"/>
        <c:lblAlgn val="ctr"/>
        <c:lblOffset val="100"/>
      </c:catAx>
      <c:valAx>
        <c:axId val="81882112"/>
        <c:scaling>
          <c:orientation val="minMax"/>
          <c:max val="0.70000000000000007"/>
          <c:min val="0.30000000000000004"/>
        </c:scaling>
        <c:axPos val="l"/>
        <c:majorGridlines/>
        <c:numFmt formatCode="General" sourceLinked="1"/>
        <c:tickLblPos val="nextTo"/>
        <c:txPr>
          <a:bodyPr/>
          <a:lstStyle/>
          <a:p>
            <a:pPr>
              <a:defRPr sz="1600"/>
            </a:pPr>
            <a:endParaRPr lang="en-US"/>
          </a:p>
        </c:txPr>
        <c:crossAx val="81880576"/>
        <c:crosses val="autoZero"/>
        <c:crossBetween val="between"/>
        <c:majorUnit val="0.1"/>
      </c:valAx>
    </c:plotArea>
    <c:legend>
      <c:legendPos val="r"/>
      <c:layout>
        <c:manualLayout>
          <c:xMode val="edge"/>
          <c:yMode val="edge"/>
          <c:x val="8.0172316403405511E-2"/>
          <c:y val="1.8265824879998102E-2"/>
          <c:w val="0.8814071145169079"/>
          <c:h val="0.19713485138682002"/>
        </c:manualLayout>
      </c:layout>
      <c:spPr>
        <a:solidFill>
          <a:schemeClr val="bg1"/>
        </a:solidFill>
        <a:ln>
          <a:noFill/>
        </a:ln>
      </c:spPr>
      <c:txPr>
        <a:bodyPr/>
        <a:lstStyle/>
        <a:p>
          <a:pPr>
            <a:defRPr sz="1600"/>
          </a:pPr>
          <a:endParaRPr lang="en-US"/>
        </a:p>
      </c:txPr>
    </c:legend>
    <c:plotVisOnly val="1"/>
    <c:dispBlanksAs val="gap"/>
  </c:chart>
  <c:externalData r:id="rId2"/>
  <c:userShapes r:id="rId3"/>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manualLayout>
          <c:layoutTarget val="inner"/>
          <c:xMode val="edge"/>
          <c:yMode val="edge"/>
          <c:x val="0.14360657646407499"/>
          <c:y val="3.0972815344797807E-3"/>
          <c:w val="0.54356196787823985"/>
          <c:h val="0.89811931823191693"/>
        </c:manualLayout>
      </c:layout>
      <c:barChart>
        <c:barDir val="bar"/>
        <c:grouping val="clustered"/>
        <c:ser>
          <c:idx val="0"/>
          <c:order val="0"/>
          <c:spPr>
            <a:solidFill>
              <a:srgbClr val="3366FF"/>
            </a:solidFill>
            <a:effectLst/>
          </c:spPr>
          <c:dPt>
            <c:idx val="2"/>
            <c:spPr>
              <a:solidFill>
                <a:srgbClr val="008000"/>
              </a:solidFill>
              <a:effectLst/>
            </c:spPr>
          </c:dPt>
          <c:dPt>
            <c:idx val="25"/>
            <c:spPr>
              <a:solidFill>
                <a:srgbClr val="008000"/>
              </a:solidFill>
              <a:effectLst/>
            </c:spPr>
          </c:dPt>
          <c:dPt>
            <c:idx val="26"/>
            <c:spPr>
              <a:solidFill>
                <a:srgbClr val="008000"/>
              </a:solidFill>
              <a:effectLst/>
            </c:spPr>
          </c:dPt>
          <c:dPt>
            <c:idx val="38"/>
            <c:spPr>
              <a:solidFill>
                <a:srgbClr val="008000"/>
              </a:solidFill>
              <a:effectLst/>
            </c:spPr>
          </c:dPt>
          <c:dPt>
            <c:idx val="40"/>
            <c:spPr>
              <a:solidFill>
                <a:srgbClr val="008000"/>
              </a:solidFill>
              <a:effectLst/>
            </c:spPr>
          </c:dPt>
          <c:dPt>
            <c:idx val="43"/>
            <c:spPr>
              <a:solidFill>
                <a:srgbClr val="008000"/>
              </a:solidFill>
              <a:effectLst/>
            </c:spPr>
          </c:dPt>
          <c:dPt>
            <c:idx val="45"/>
            <c:spPr>
              <a:solidFill>
                <a:srgbClr val="008000"/>
              </a:solidFill>
              <a:effectLst/>
            </c:spPr>
          </c:dPt>
          <c:dPt>
            <c:idx val="49"/>
            <c:spPr>
              <a:solidFill>
                <a:srgbClr val="008000"/>
              </a:solidFill>
              <a:effectLst/>
            </c:spPr>
          </c:dPt>
          <c:dPt>
            <c:idx val="50"/>
            <c:spPr>
              <a:solidFill>
                <a:srgbClr val="008000"/>
              </a:solidFill>
              <a:effectLst/>
            </c:spPr>
          </c:dPt>
          <c:errBars>
            <c:errBarType val="both"/>
            <c:errValType val="cust"/>
            <c:plus>
              <c:numRef>
                <c:f>'Teaching Method'!$L$2:$L$54</c:f>
                <c:numCache>
                  <c:formatCode>General</c:formatCode>
                  <c:ptCount val="53"/>
                  <c:pt idx="2">
                    <c:v>3.6055512754639905</c:v>
                  </c:pt>
                  <c:pt idx="3">
                    <c:v>3.8</c:v>
                  </c:pt>
                  <c:pt idx="4">
                    <c:v>2.8284271247461898</c:v>
                  </c:pt>
                  <c:pt idx="5">
                    <c:v>3.5</c:v>
                  </c:pt>
                  <c:pt idx="6">
                    <c:v>3.1</c:v>
                  </c:pt>
                  <c:pt idx="7">
                    <c:v>4.2426406871192848</c:v>
                  </c:pt>
                  <c:pt idx="9">
                    <c:v>3</c:v>
                  </c:pt>
                  <c:pt idx="10">
                    <c:v>4.3</c:v>
                  </c:pt>
                  <c:pt idx="11">
                    <c:v>2.8</c:v>
                  </c:pt>
                  <c:pt idx="12">
                    <c:v>3.6</c:v>
                  </c:pt>
                  <c:pt idx="13">
                    <c:v>1.4142135623730951</c:v>
                  </c:pt>
                  <c:pt idx="14">
                    <c:v>2.7</c:v>
                  </c:pt>
                  <c:pt idx="15">
                    <c:v>1</c:v>
                  </c:pt>
                  <c:pt idx="16">
                    <c:v>2.1213203435596424</c:v>
                  </c:pt>
                  <c:pt idx="17">
                    <c:v>2</c:v>
                  </c:pt>
                  <c:pt idx="18">
                    <c:v>3.8976910695098628</c:v>
                  </c:pt>
                  <c:pt idx="19">
                    <c:v>2.5</c:v>
                  </c:pt>
                  <c:pt idx="20">
                    <c:v>2.6870057685088811</c:v>
                  </c:pt>
                  <c:pt idx="21">
                    <c:v>3.6</c:v>
                  </c:pt>
                  <c:pt idx="22">
                    <c:v>4.2426406871192848</c:v>
                  </c:pt>
                  <c:pt idx="23">
                    <c:v>2.8284271247461898</c:v>
                  </c:pt>
                  <c:pt idx="26">
                    <c:v>2.6967994498529682</c:v>
                  </c:pt>
                  <c:pt idx="27">
                    <c:v>4</c:v>
                  </c:pt>
                  <c:pt idx="29">
                    <c:v>1.2</c:v>
                  </c:pt>
                  <c:pt idx="30">
                    <c:v>3.4314145466714465</c:v>
                  </c:pt>
                  <c:pt idx="31">
                    <c:v>1.7227272727272729</c:v>
                  </c:pt>
                  <c:pt idx="32">
                    <c:v>1.1000000000000001</c:v>
                  </c:pt>
                  <c:pt idx="34">
                    <c:v>1.4142135623730951</c:v>
                  </c:pt>
                  <c:pt idx="36">
                    <c:v>4.9507377148833714E-2</c:v>
                  </c:pt>
                  <c:pt idx="37">
                    <c:v>2</c:v>
                  </c:pt>
                  <c:pt idx="39">
                    <c:v>0.66741556505486699</c:v>
                  </c:pt>
                  <c:pt idx="42">
                    <c:v>2.2405330396268441</c:v>
                  </c:pt>
                  <c:pt idx="44">
                    <c:v>1.7347826086956519</c:v>
                  </c:pt>
                  <c:pt idx="46">
                    <c:v>1.4142135623730951</c:v>
                  </c:pt>
                  <c:pt idx="47">
                    <c:v>2</c:v>
                  </c:pt>
                  <c:pt idx="48">
                    <c:v>0.81855263157894698</c:v>
                  </c:pt>
                  <c:pt idx="51">
                    <c:v>2.7</c:v>
                  </c:pt>
                  <c:pt idx="52">
                    <c:v>2.8</c:v>
                  </c:pt>
                </c:numCache>
              </c:numRef>
            </c:plus>
            <c:minus>
              <c:numRef>
                <c:f>'Teaching Method'!$L$2:$L$54</c:f>
                <c:numCache>
                  <c:formatCode>General</c:formatCode>
                  <c:ptCount val="53"/>
                  <c:pt idx="2">
                    <c:v>3.6055512754639905</c:v>
                  </c:pt>
                  <c:pt idx="3">
                    <c:v>3.8</c:v>
                  </c:pt>
                  <c:pt idx="4">
                    <c:v>2.8284271247461898</c:v>
                  </c:pt>
                  <c:pt idx="5">
                    <c:v>3.5</c:v>
                  </c:pt>
                  <c:pt idx="6">
                    <c:v>3.1</c:v>
                  </c:pt>
                  <c:pt idx="7">
                    <c:v>4.2426406871192848</c:v>
                  </c:pt>
                  <c:pt idx="9">
                    <c:v>3</c:v>
                  </c:pt>
                  <c:pt idx="10">
                    <c:v>4.3</c:v>
                  </c:pt>
                  <c:pt idx="11">
                    <c:v>2.8</c:v>
                  </c:pt>
                  <c:pt idx="12">
                    <c:v>3.6</c:v>
                  </c:pt>
                  <c:pt idx="13">
                    <c:v>1.4142135623730951</c:v>
                  </c:pt>
                  <c:pt idx="14">
                    <c:v>2.7</c:v>
                  </c:pt>
                  <c:pt idx="15">
                    <c:v>1</c:v>
                  </c:pt>
                  <c:pt idx="16">
                    <c:v>2.1213203435596424</c:v>
                  </c:pt>
                  <c:pt idx="17">
                    <c:v>2</c:v>
                  </c:pt>
                  <c:pt idx="18">
                    <c:v>3.8976910695098628</c:v>
                  </c:pt>
                  <c:pt idx="19">
                    <c:v>2.5</c:v>
                  </c:pt>
                  <c:pt idx="20">
                    <c:v>2.6870057685088811</c:v>
                  </c:pt>
                  <c:pt idx="21">
                    <c:v>3.6</c:v>
                  </c:pt>
                  <c:pt idx="22">
                    <c:v>4.2426406871192848</c:v>
                  </c:pt>
                  <c:pt idx="23">
                    <c:v>2.8284271247461898</c:v>
                  </c:pt>
                  <c:pt idx="26">
                    <c:v>2.6967994498529682</c:v>
                  </c:pt>
                  <c:pt idx="27">
                    <c:v>4</c:v>
                  </c:pt>
                  <c:pt idx="29">
                    <c:v>1.2</c:v>
                  </c:pt>
                  <c:pt idx="30">
                    <c:v>3.4314145466714465</c:v>
                  </c:pt>
                  <c:pt idx="31">
                    <c:v>1.7227272727272729</c:v>
                  </c:pt>
                  <c:pt idx="32">
                    <c:v>1.1000000000000001</c:v>
                  </c:pt>
                  <c:pt idx="34">
                    <c:v>1.4142135623730951</c:v>
                  </c:pt>
                  <c:pt idx="36">
                    <c:v>4.9507377148833714E-2</c:v>
                  </c:pt>
                  <c:pt idx="37">
                    <c:v>2</c:v>
                  </c:pt>
                  <c:pt idx="39">
                    <c:v>0.66741556505486699</c:v>
                  </c:pt>
                  <c:pt idx="42">
                    <c:v>2.2405330396268441</c:v>
                  </c:pt>
                  <c:pt idx="44">
                    <c:v>1.7347826086956519</c:v>
                  </c:pt>
                  <c:pt idx="46">
                    <c:v>1.4142135623730951</c:v>
                  </c:pt>
                  <c:pt idx="47">
                    <c:v>2</c:v>
                  </c:pt>
                  <c:pt idx="48">
                    <c:v>0.81855263157894698</c:v>
                  </c:pt>
                  <c:pt idx="51">
                    <c:v>2.7</c:v>
                  </c:pt>
                  <c:pt idx="52">
                    <c:v>2.8</c:v>
                  </c:pt>
                </c:numCache>
              </c:numRef>
            </c:minus>
          </c:errBars>
          <c:cat>
            <c:strRef>
              <c:f>'Teaching Method'!$M$2:$M$54</c:f>
              <c:strCache>
                <c:ptCount val="53"/>
                <c:pt idx="0">
                  <c:v>Learning Assistants, Research University [25]</c:v>
                </c:pt>
                <c:pt idx="2">
                  <c:v>"Problem-solving w/ modeling", Private Liberal Arts [12]</c:v>
                </c:pt>
                <c:pt idx="3">
                  <c:v>PET, Regional University [22]</c:v>
                </c:pt>
                <c:pt idx="4">
                  <c:v>Physics by Inquiry, Four-year Public [21]</c:v>
                </c:pt>
                <c:pt idx="5">
                  <c:v>"Modified PET w/ focus on learning about learning", Research University [31]</c:v>
                </c:pt>
                <c:pt idx="6">
                  <c:v>PET, Community College [22]</c:v>
                </c:pt>
                <c:pt idx="7">
                  <c:v>Physics by Inquiry, Community College [21]</c:v>
                </c:pt>
                <c:pt idx="8">
                  <c:v>"Organized Around Physical Models", Four-year Public [30]</c:v>
                </c:pt>
                <c:pt idx="9">
                  <c:v>Modeling Applied to Problem Solving (MAPS), Research University [28]</c:v>
                </c:pt>
                <c:pt idx="10">
                  <c:v>PET, Technical University [22]</c:v>
                </c:pt>
                <c:pt idx="11">
                  <c:v>PSET, Regional University [22]</c:v>
                </c:pt>
                <c:pt idx="12">
                  <c:v>PSET, Regional University [22]</c:v>
                </c:pt>
                <c:pt idx="13">
                  <c:v>Physics by Inquiry, Research University [21]</c:v>
                </c:pt>
                <c:pt idx="14">
                  <c:v>PET, Regional University [22]</c:v>
                </c:pt>
                <c:pt idx="15">
                  <c:v>Modeling, Research University [27]</c:v>
                </c:pt>
                <c:pt idx="16">
                  <c:v>LEPS (modified PSET), (no insitution given) [24]</c:v>
                </c:pt>
                <c:pt idx="17">
                  <c:v>PET, Research University [22]</c:v>
                </c:pt>
                <c:pt idx="18">
                  <c:v>Modeling, Research University [26]</c:v>
                </c:pt>
                <c:pt idx="19">
                  <c:v>PET, Regional University [22]</c:v>
                </c:pt>
                <c:pt idx="20">
                  <c:v>PSET, (no institution given) [24]</c:v>
                </c:pt>
                <c:pt idx="21">
                  <c:v>PET, Community College [22]</c:v>
                </c:pt>
                <c:pt idx="22">
                  <c:v>Physics by Inquiry, Four-year Public [21]</c:v>
                </c:pt>
                <c:pt idx="23">
                  <c:v>Physics by Inquiry, Research University [21]</c:v>
                </c:pt>
                <c:pt idx="25">
                  <c:v>"Epistemological Curriculum", Research University [29]</c:v>
                </c:pt>
                <c:pt idx="26">
                  <c:v>"Explicit epistemological development", High School [4]</c:v>
                </c:pt>
                <c:pt idx="27">
                  <c:v>"History of Physics", Four-year Public [23]</c:v>
                </c:pt>
                <c:pt idx="29">
                  <c:v>"Interactive Engagement", Research University [16]</c:v>
                </c:pt>
                <c:pt idx="30">
                  <c:v>Peer instruction, focus on biological connections, Liberal Arts College [15 ]</c:v>
                </c:pt>
                <c:pt idx="31">
                  <c:v>"Interactive Engagement", Research University [16]</c:v>
                </c:pt>
                <c:pt idx="32">
                  <c:v>"Reformed" Modern Physics, Research University [19]</c:v>
                </c:pt>
                <c:pt idx="34">
                  <c:v>"Interactive Teaching Methods", Research University [13]</c:v>
                </c:pt>
                <c:pt idx="35">
                  <c:v>"Traditional Lecture", State University [14]</c:v>
                </c:pt>
                <c:pt idx="36">
                  <c:v>Studio, Research University [32]</c:v>
                </c:pt>
                <c:pt idx="37">
                  <c:v>"Lecture with tutorials", Four-year Public [18]</c:v>
                </c:pt>
                <c:pt idx="38">
                  <c:v>Workshop Physics, Private Liberal Arts [1]</c:v>
                </c:pt>
                <c:pt idx="39">
                  <c:v>"Interactive Engagement", Research University [20]</c:v>
                </c:pt>
                <c:pt idx="40">
                  <c:v>"Moderately Reformed", Research University [1]</c:v>
                </c:pt>
                <c:pt idx="41">
                  <c:v>"Adapted Operation Primary Physical Science", State University [14]</c:v>
                </c:pt>
                <c:pt idx="42">
                  <c:v>Peer instruction, Liberal Arts College [15]</c:v>
                </c:pt>
                <c:pt idx="43">
                  <c:v>"Moderately Reformed", Research University [1]</c:v>
                </c:pt>
                <c:pt idx="44">
                  <c:v>"Traditional" Modern Physics, Research University [19]</c:v>
                </c:pt>
                <c:pt idx="45">
                  <c:v>"Traditional", Two-year College [1]</c:v>
                </c:pt>
                <c:pt idx="46">
                  <c:v>"Reform oriented", Research University [2]</c:v>
                </c:pt>
                <c:pt idx="47">
                  <c:v>"Lecture with tutorials and LAs", Four-year Public [18]</c:v>
                </c:pt>
                <c:pt idx="48">
                  <c:v>"Interactive Enagagement", Research University [17]</c:v>
                </c:pt>
                <c:pt idx="49">
                  <c:v>Workshop Physics, Private Liberal Arts [1]</c:v>
                </c:pt>
                <c:pt idx="50">
                  <c:v>"Moderately Reformed", Research University [1]</c:v>
                </c:pt>
                <c:pt idx="51">
                  <c:v>"Traditional", State University [16]</c:v>
                </c:pt>
                <c:pt idx="52">
                  <c:v>"Traditional", State University [16]</c:v>
                </c:pt>
              </c:strCache>
            </c:strRef>
          </c:cat>
          <c:val>
            <c:numRef>
              <c:f>'Teaching Method'!$K$2:$K$54</c:f>
              <c:numCache>
                <c:formatCode>General</c:formatCode>
                <c:ptCount val="53"/>
                <c:pt idx="0" formatCode="0.00">
                  <c:v>6</c:v>
                </c:pt>
                <c:pt idx="2" formatCode="0.00">
                  <c:v>17</c:v>
                </c:pt>
                <c:pt idx="3" formatCode="0.00">
                  <c:v>16.5</c:v>
                </c:pt>
                <c:pt idx="4" formatCode="0.00">
                  <c:v>15</c:v>
                </c:pt>
                <c:pt idx="5" formatCode="0.00">
                  <c:v>14</c:v>
                </c:pt>
                <c:pt idx="6" formatCode="0.00">
                  <c:v>13.3</c:v>
                </c:pt>
                <c:pt idx="7" formatCode="0.00">
                  <c:v>13</c:v>
                </c:pt>
                <c:pt idx="8" formatCode="0.00">
                  <c:v>13</c:v>
                </c:pt>
                <c:pt idx="9" formatCode="0.00">
                  <c:v>11.5</c:v>
                </c:pt>
                <c:pt idx="10" formatCode="0.00">
                  <c:v>10.6</c:v>
                </c:pt>
                <c:pt idx="11" formatCode="0.00">
                  <c:v>9.8000000000000007</c:v>
                </c:pt>
                <c:pt idx="12" formatCode="0.00">
                  <c:v>9.5</c:v>
                </c:pt>
                <c:pt idx="13" formatCode="0.00">
                  <c:v>9</c:v>
                </c:pt>
                <c:pt idx="14" formatCode="0.00">
                  <c:v>8.1</c:v>
                </c:pt>
                <c:pt idx="15" formatCode="0.00">
                  <c:v>6.9</c:v>
                </c:pt>
                <c:pt idx="16" formatCode="0.00">
                  <c:v>6.9</c:v>
                </c:pt>
                <c:pt idx="17" formatCode="0.00">
                  <c:v>6.7</c:v>
                </c:pt>
                <c:pt idx="18" formatCode="0.00">
                  <c:v>6.4444444444444429</c:v>
                </c:pt>
                <c:pt idx="19" formatCode="0.00">
                  <c:v>6.3</c:v>
                </c:pt>
                <c:pt idx="20" formatCode="0.00">
                  <c:v>5</c:v>
                </c:pt>
                <c:pt idx="21" formatCode="0.00">
                  <c:v>3.9</c:v>
                </c:pt>
                <c:pt idx="22" formatCode="0.00">
                  <c:v>3</c:v>
                </c:pt>
                <c:pt idx="23" formatCode="0.00">
                  <c:v>2</c:v>
                </c:pt>
                <c:pt idx="25" formatCode="0.00">
                  <c:v>13</c:v>
                </c:pt>
                <c:pt idx="26" formatCode="0.00">
                  <c:v>11</c:v>
                </c:pt>
                <c:pt idx="27" formatCode="0.00">
                  <c:v>4</c:v>
                </c:pt>
                <c:pt idx="29" formatCode="0.00">
                  <c:v>1.5</c:v>
                </c:pt>
                <c:pt idx="30" formatCode="0.00">
                  <c:v>1.4</c:v>
                </c:pt>
                <c:pt idx="31" formatCode="0.00">
                  <c:v>1.1285714285714301</c:v>
                </c:pt>
                <c:pt idx="32" formatCode="0.00">
                  <c:v>-0.68421052631579105</c:v>
                </c:pt>
                <c:pt idx="34" formatCode="0.00">
                  <c:v>1.9000000000000001</c:v>
                </c:pt>
                <c:pt idx="35" formatCode="0.00">
                  <c:v>1.61</c:v>
                </c:pt>
                <c:pt idx="36" formatCode="0.00">
                  <c:v>-1.1568627450980404E-2</c:v>
                </c:pt>
                <c:pt idx="37" formatCode="0.00">
                  <c:v>0</c:v>
                </c:pt>
                <c:pt idx="38" formatCode="0.00">
                  <c:v>-1</c:v>
                </c:pt>
                <c:pt idx="39" formatCode="0.00">
                  <c:v>-1.8375296912113936</c:v>
                </c:pt>
                <c:pt idx="40" formatCode="0.00">
                  <c:v>-2</c:v>
                </c:pt>
                <c:pt idx="41" formatCode="0.00">
                  <c:v>-2.82</c:v>
                </c:pt>
                <c:pt idx="42" formatCode="0.00">
                  <c:v>-3</c:v>
                </c:pt>
                <c:pt idx="43" formatCode="0.00">
                  <c:v>-5</c:v>
                </c:pt>
                <c:pt idx="44" formatCode="0.00">
                  <c:v>-5.6175531914893622</c:v>
                </c:pt>
                <c:pt idx="45" formatCode="0.00">
                  <c:v>-6</c:v>
                </c:pt>
                <c:pt idx="46" formatCode="0.00">
                  <c:v>-6</c:v>
                </c:pt>
                <c:pt idx="47" formatCode="0.00">
                  <c:v>-6</c:v>
                </c:pt>
                <c:pt idx="48" formatCode="0.00">
                  <c:v>-6.2744479495268246</c:v>
                </c:pt>
                <c:pt idx="49" formatCode="0.00">
                  <c:v>-8</c:v>
                </c:pt>
                <c:pt idx="50" formatCode="0.00">
                  <c:v>-8</c:v>
                </c:pt>
                <c:pt idx="51">
                  <c:v>-8.2000000000000011</c:v>
                </c:pt>
                <c:pt idx="52">
                  <c:v>-9.8000000000000007</c:v>
                </c:pt>
              </c:numCache>
            </c:numRef>
          </c:val>
        </c:ser>
        <c:dLbls/>
        <c:axId val="82507264"/>
        <c:axId val="82508800"/>
      </c:barChart>
      <c:catAx>
        <c:axId val="82507264"/>
        <c:scaling>
          <c:orientation val="minMax"/>
        </c:scaling>
        <c:delete val="1"/>
        <c:axPos val="l"/>
        <c:numFmt formatCode="General" sourceLinked="1"/>
        <c:tickLblPos val="none"/>
        <c:crossAx val="82508800"/>
        <c:crossesAt val="0"/>
        <c:auto val="1"/>
        <c:lblAlgn val="ctr"/>
        <c:lblOffset val="100"/>
      </c:catAx>
      <c:valAx>
        <c:axId val="82508800"/>
        <c:scaling>
          <c:orientation val="minMax"/>
          <c:max val="20"/>
          <c:min val="-15"/>
        </c:scaling>
        <c:axPos val="b"/>
        <c:majorGridlines>
          <c:spPr>
            <a:ln>
              <a:noFill/>
            </a:ln>
          </c:spPr>
        </c:majorGridlines>
        <c:numFmt formatCode="0" sourceLinked="0"/>
        <c:tickLblPos val="nextTo"/>
        <c:txPr>
          <a:bodyPr/>
          <a:lstStyle/>
          <a:p>
            <a:pPr>
              <a:defRPr sz="1200"/>
            </a:pPr>
            <a:endParaRPr lang="en-US"/>
          </a:p>
        </c:txPr>
        <c:crossAx val="82507264"/>
        <c:crosses val="autoZero"/>
        <c:crossBetween val="between"/>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manualLayout>
          <c:layoutTarget val="inner"/>
          <c:xMode val="edge"/>
          <c:yMode val="edge"/>
          <c:x val="0.10279427957410703"/>
          <c:y val="0.22675963968260901"/>
          <c:w val="0.84430722626440113"/>
          <c:h val="0.51704825358368722"/>
        </c:manualLayout>
      </c:layout>
      <c:barChart>
        <c:barDir val="col"/>
        <c:grouping val="clustered"/>
        <c:ser>
          <c:idx val="0"/>
          <c:order val="0"/>
          <c:tx>
            <c:v>Trad</c:v>
          </c:tx>
          <c:spPr>
            <a:solidFill>
              <a:srgbClr val="FF0000"/>
            </a:solidFill>
          </c:spPr>
          <c:cat>
            <c:numRef>
              <c:f>Sheet1!$AJ$14:$AJ$33</c:f>
              <c:numCache>
                <c:formatCode>General</c:formatCode>
                <c:ptCount val="2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numCache>
            </c:numRef>
          </c:cat>
          <c:val>
            <c:numRef>
              <c:f>Sheet1!$AO$14:$AO$33</c:f>
              <c:numCache>
                <c:formatCode>General</c:formatCode>
                <c:ptCount val="20"/>
                <c:pt idx="0">
                  <c:v>0</c:v>
                </c:pt>
                <c:pt idx="1">
                  <c:v>0</c:v>
                </c:pt>
                <c:pt idx="2">
                  <c:v>0</c:v>
                </c:pt>
                <c:pt idx="3">
                  <c:v>0</c:v>
                </c:pt>
                <c:pt idx="4">
                  <c:v>11.111111111111107</c:v>
                </c:pt>
                <c:pt idx="5">
                  <c:v>0</c:v>
                </c:pt>
                <c:pt idx="6">
                  <c:v>11.111111111111107</c:v>
                </c:pt>
                <c:pt idx="7">
                  <c:v>11.111111111111107</c:v>
                </c:pt>
                <c:pt idx="8">
                  <c:v>11.111111111111107</c:v>
                </c:pt>
                <c:pt idx="9">
                  <c:v>44.444444444443626</c:v>
                </c:pt>
                <c:pt idx="10">
                  <c:v>11.111111111111107</c:v>
                </c:pt>
                <c:pt idx="11">
                  <c:v>0</c:v>
                </c:pt>
                <c:pt idx="12">
                  <c:v>0</c:v>
                </c:pt>
                <c:pt idx="13">
                  <c:v>0</c:v>
                </c:pt>
                <c:pt idx="14">
                  <c:v>0</c:v>
                </c:pt>
                <c:pt idx="15">
                  <c:v>0</c:v>
                </c:pt>
                <c:pt idx="16">
                  <c:v>0</c:v>
                </c:pt>
                <c:pt idx="17">
                  <c:v>0</c:v>
                </c:pt>
                <c:pt idx="18">
                  <c:v>0</c:v>
                </c:pt>
                <c:pt idx="19">
                  <c:v>0</c:v>
                </c:pt>
              </c:numCache>
            </c:numRef>
          </c:val>
        </c:ser>
        <c:ser>
          <c:idx val="1"/>
          <c:order val="1"/>
          <c:tx>
            <c:v>PER</c:v>
          </c:tx>
          <c:spPr>
            <a:solidFill>
              <a:srgbClr val="0000FF"/>
            </a:solidFill>
          </c:spPr>
          <c:cat>
            <c:numRef>
              <c:f>Sheet1!$AJ$14:$AJ$33</c:f>
              <c:numCache>
                <c:formatCode>General</c:formatCode>
                <c:ptCount val="2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numCache>
            </c:numRef>
          </c:cat>
          <c:val>
            <c:numRef>
              <c:f>Sheet1!$AP$14:$AP$33</c:f>
              <c:numCache>
                <c:formatCode>General</c:formatCode>
                <c:ptCount val="20"/>
                <c:pt idx="0">
                  <c:v>0</c:v>
                </c:pt>
                <c:pt idx="1">
                  <c:v>0</c:v>
                </c:pt>
                <c:pt idx="2">
                  <c:v>0</c:v>
                </c:pt>
                <c:pt idx="3">
                  <c:v>0</c:v>
                </c:pt>
                <c:pt idx="4">
                  <c:v>0</c:v>
                </c:pt>
                <c:pt idx="5">
                  <c:v>0</c:v>
                </c:pt>
                <c:pt idx="6">
                  <c:v>0</c:v>
                </c:pt>
                <c:pt idx="7">
                  <c:v>0</c:v>
                </c:pt>
                <c:pt idx="8">
                  <c:v>0</c:v>
                </c:pt>
                <c:pt idx="9">
                  <c:v>10</c:v>
                </c:pt>
                <c:pt idx="10">
                  <c:v>10</c:v>
                </c:pt>
                <c:pt idx="11">
                  <c:v>40</c:v>
                </c:pt>
                <c:pt idx="12">
                  <c:v>30</c:v>
                </c:pt>
                <c:pt idx="13">
                  <c:v>0</c:v>
                </c:pt>
                <c:pt idx="14">
                  <c:v>10</c:v>
                </c:pt>
                <c:pt idx="15">
                  <c:v>0</c:v>
                </c:pt>
                <c:pt idx="16">
                  <c:v>0</c:v>
                </c:pt>
                <c:pt idx="17">
                  <c:v>0</c:v>
                </c:pt>
                <c:pt idx="18">
                  <c:v>0</c:v>
                </c:pt>
                <c:pt idx="19">
                  <c:v>0</c:v>
                </c:pt>
              </c:numCache>
            </c:numRef>
          </c:val>
        </c:ser>
        <c:dLbls/>
        <c:axId val="82522880"/>
        <c:axId val="80707968"/>
      </c:barChart>
      <c:catAx>
        <c:axId val="82522880"/>
        <c:scaling>
          <c:orientation val="minMax"/>
        </c:scaling>
        <c:axPos val="b"/>
        <c:title>
          <c:tx>
            <c:rich>
              <a:bodyPr/>
              <a:lstStyle/>
              <a:p>
                <a:pPr>
                  <a:defRPr sz="1800"/>
                </a:pPr>
                <a:r>
                  <a:rPr lang="en-US" sz="1800"/>
                  <a:t>Score (as %)</a:t>
                </a:r>
              </a:p>
            </c:rich>
          </c:tx>
        </c:title>
        <c:numFmt formatCode="General" sourceLinked="1"/>
        <c:tickLblPos val="nextTo"/>
        <c:txPr>
          <a:bodyPr rot="0"/>
          <a:lstStyle/>
          <a:p>
            <a:pPr>
              <a:defRPr sz="1800" baseline="0"/>
            </a:pPr>
            <a:endParaRPr lang="en-US"/>
          </a:p>
        </c:txPr>
        <c:crossAx val="80707968"/>
        <c:crosses val="autoZero"/>
        <c:auto val="1"/>
        <c:lblAlgn val="ctr"/>
        <c:lblOffset val="100"/>
      </c:catAx>
      <c:valAx>
        <c:axId val="80707968"/>
        <c:scaling>
          <c:orientation val="minMax"/>
        </c:scaling>
        <c:axPos val="l"/>
        <c:majorGridlines>
          <c:spPr>
            <a:ln>
              <a:solidFill>
                <a:schemeClr val="bg1">
                  <a:lumMod val="95000"/>
                </a:schemeClr>
              </a:solidFill>
            </a:ln>
          </c:spPr>
        </c:majorGridlines>
        <c:title>
          <c:tx>
            <c:rich>
              <a:bodyPr rot="-5400000" vert="horz"/>
              <a:lstStyle/>
              <a:p>
                <a:pPr>
                  <a:defRPr sz="1800"/>
                </a:pPr>
                <a:r>
                  <a:rPr lang="en-US" sz="1800"/>
                  <a:t>Fraction of classes</a:t>
                </a:r>
              </a:p>
              <a:p>
                <a:pPr>
                  <a:defRPr sz="1800"/>
                </a:pPr>
                <a:endParaRPr lang="en-US" sz="1800"/>
              </a:p>
            </c:rich>
          </c:tx>
          <c:layout>
            <c:manualLayout>
              <c:xMode val="edge"/>
              <c:yMode val="edge"/>
              <c:x val="8.4368144050302029E-3"/>
              <c:y val="0.24805681985200603"/>
            </c:manualLayout>
          </c:layout>
        </c:title>
        <c:numFmt formatCode="General" sourceLinked="1"/>
        <c:tickLblPos val="nextTo"/>
        <c:crossAx val="82522880"/>
        <c:crosses val="autoZero"/>
        <c:crossBetween val="between"/>
      </c:valAx>
    </c:plotArea>
    <c:plotVisOnly val="1"/>
    <c:dispBlanksAs val="gap"/>
  </c:chart>
  <c:txPr>
    <a:bodyPr/>
    <a:lstStyle/>
    <a:p>
      <a:pPr>
        <a:defRPr sz="16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0.5981</cdr:x>
      <cdr:y>0.44144</cdr:y>
    </cdr:from>
    <cdr:to>
      <cdr:x>0.62317</cdr:x>
      <cdr:y>0.58258</cdr:y>
    </cdr:to>
    <cdr:cxnSp macro="">
      <cdr:nvCxnSpPr>
        <cdr:cNvPr id="2" name="Straight Arrow Connector 1"/>
        <cdr:cNvCxnSpPr/>
      </cdr:nvCxnSpPr>
      <cdr:spPr bwMode="auto">
        <a:xfrm xmlns:a="http://schemas.openxmlformats.org/drawingml/2006/main" flipV="1">
          <a:off x="4394195" y="1866894"/>
          <a:ext cx="184188" cy="596895"/>
        </a:xfrm>
        <a:prstGeom xmlns:a="http://schemas.openxmlformats.org/drawingml/2006/main" prst="straightConnector1">
          <a:avLst/>
        </a:prstGeom>
        <a:solidFill xmlns:a="http://schemas.openxmlformats.org/drawingml/2006/main">
          <a:srgbClr val="FFFFFF"/>
        </a:solidFill>
        <a:ln xmlns:a="http://schemas.openxmlformats.org/drawingml/2006/main" w="9525" cap="flat" cmpd="sng" algn="ctr">
          <a:solidFill>
            <a:srgbClr val="0000FF"/>
          </a:solidFill>
          <a:prstDash val="solid"/>
          <a:round/>
          <a:headEnd type="none" w="med" len="med"/>
          <a:tailEnd type="arrow"/>
        </a:ln>
        <a:effectLst xmlns:a="http://schemas.openxmlformats.org/drawingml/2006/main"/>
      </cdr:spPr>
    </cdr:cxnSp>
  </cdr:relSizeAnchor>
  <cdr:relSizeAnchor xmlns:cdr="http://schemas.openxmlformats.org/drawingml/2006/chartDrawing">
    <cdr:from>
      <cdr:x>0.39523</cdr:x>
      <cdr:y>0.3553</cdr:y>
    </cdr:from>
    <cdr:to>
      <cdr:x>0.41645</cdr:x>
      <cdr:y>0.81089</cdr:y>
    </cdr:to>
    <cdr:cxnSp macro="">
      <cdr:nvCxnSpPr>
        <cdr:cNvPr id="3" name="Straight Arrow Connector 2"/>
        <cdr:cNvCxnSpPr/>
      </cdr:nvCxnSpPr>
      <cdr:spPr bwMode="auto">
        <a:xfrm xmlns:a="http://schemas.openxmlformats.org/drawingml/2006/main" flipV="1">
          <a:off x="3784600" y="1574800"/>
          <a:ext cx="203200" cy="2019300"/>
        </a:xfrm>
        <a:prstGeom xmlns:a="http://schemas.openxmlformats.org/drawingml/2006/main" prst="straightConnector1">
          <a:avLst/>
        </a:prstGeom>
        <a:solidFill xmlns:a="http://schemas.openxmlformats.org/drawingml/2006/main">
          <a:srgbClr val="FFFFFF"/>
        </a:solidFill>
        <a:ln xmlns:a="http://schemas.openxmlformats.org/drawingml/2006/main" w="9525" cap="flat" cmpd="sng" algn="ctr">
          <a:solidFill>
            <a:srgbClr val="00CD02"/>
          </a:solidFill>
          <a:prstDash val="solid"/>
          <a:round/>
          <a:headEnd type="none" w="med" len="med"/>
          <a:tailEnd type="arrow"/>
        </a:ln>
        <a:effectLst xmlns:a="http://schemas.openxmlformats.org/drawingml/2006/main"/>
      </cdr:spPr>
    </cdr:cxnSp>
  </cdr:relSizeAnchor>
  <cdr:relSizeAnchor xmlns:cdr="http://schemas.openxmlformats.org/drawingml/2006/chartDrawing">
    <cdr:from>
      <cdr:x>0.85452</cdr:x>
      <cdr:y>0.32066</cdr:y>
    </cdr:from>
    <cdr:to>
      <cdr:x>0.87959</cdr:x>
      <cdr:y>0.4618</cdr:y>
    </cdr:to>
    <cdr:cxnSp macro="">
      <cdr:nvCxnSpPr>
        <cdr:cNvPr id="4" name="Straight Arrow Connector 3"/>
        <cdr:cNvCxnSpPr/>
      </cdr:nvCxnSpPr>
      <cdr:spPr bwMode="auto">
        <a:xfrm xmlns:a="http://schemas.openxmlformats.org/drawingml/2006/main" flipV="1">
          <a:off x="7772520" y="1350010"/>
          <a:ext cx="228030" cy="594213"/>
        </a:xfrm>
        <a:prstGeom xmlns:a="http://schemas.openxmlformats.org/drawingml/2006/main" prst="straightConnector1">
          <a:avLst/>
        </a:prstGeom>
        <a:solidFill xmlns:a="http://schemas.openxmlformats.org/drawingml/2006/main">
          <a:srgbClr val="FFFFFF"/>
        </a:solidFill>
        <a:ln xmlns:a="http://schemas.openxmlformats.org/drawingml/2006/main" w="9525" cap="flat" cmpd="sng" algn="ctr">
          <a:solidFill>
            <a:schemeClr val="tx1"/>
          </a:solidFill>
          <a:prstDash val="solid"/>
          <a:round/>
          <a:headEnd type="none" w="med" len="med"/>
          <a:tailEnd type="arrow"/>
        </a:ln>
        <a:effectLst xmlns:a="http://schemas.openxmlformats.org/drawingml/2006/main"/>
      </cdr:spPr>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0FD8E60A-D842-6A46-A8F5-1DFA83C90F98}" type="slidenum">
              <a:rPr lang="en-US"/>
              <a:pPr>
                <a:defRPr/>
              </a:pPr>
              <a:t>‹#›</a:t>
            </a:fld>
            <a:endParaRPr lang="en-US"/>
          </a:p>
        </p:txBody>
      </p:sp>
    </p:spTree>
    <p:extLst>
      <p:ext uri="{BB962C8B-B14F-4D97-AF65-F5344CB8AC3E}">
        <p14:creationId xmlns:p14="http://schemas.microsoft.com/office/powerpoint/2010/main" xmlns="" val="13402002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8DF590-3325-8440-9C41-CC9FB9F17129}" type="slidenum">
              <a:rPr lang="en-US" sz="1200"/>
              <a:pPr/>
              <a:t>1</a:t>
            </a:fld>
            <a:endParaRPr lang="en-US" sz="1200"/>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latin typeface="Helvetica" charset="0"/>
              <a:ea typeface="ＭＳ Ｐゴシック" charset="0"/>
              <a:cs typeface="ＭＳ Ｐゴシック" charset="0"/>
            </a:endParaRPr>
          </a:p>
          <a:p>
            <a:pPr eaLnBrk="1" hangingPunct="1"/>
            <a:r>
              <a:rPr lang="en-US" dirty="0" smtClean="0">
                <a:latin typeface="Helvetica" charset="0"/>
                <a:ea typeface="ＭＳ Ｐゴシック" charset="0"/>
                <a:cs typeface="ＭＳ Ｐゴシック" charset="0"/>
              </a:rPr>
              <a:t>Colorado Learning and Teaching with Technology!</a:t>
            </a:r>
          </a:p>
          <a:p>
            <a:pPr eaLnBrk="1" hangingPunct="1"/>
            <a:endParaRPr lang="en-US" dirty="0" smtClean="0">
              <a:latin typeface="Helvetica" charset="0"/>
              <a:ea typeface="ＭＳ Ｐゴシック" charset="0"/>
              <a:cs typeface="ＭＳ Ｐゴシック" charset="0"/>
            </a:endParaRPr>
          </a:p>
          <a:p>
            <a:pPr eaLnBrk="1" hangingPunct="1"/>
            <a:endParaRPr lang="en-US" dirty="0" smtClean="0">
              <a:latin typeface="Helvetica" charset="0"/>
              <a:ea typeface="ＭＳ Ｐゴシック" charset="0"/>
              <a:cs typeface="ＭＳ Ｐゴシック" charset="0"/>
            </a:endParaRPr>
          </a:p>
          <a:p>
            <a:pPr eaLnBrk="1" hangingPunct="1"/>
            <a:r>
              <a:rPr lang="en-US" dirty="0" smtClean="0">
                <a:latin typeface="Helvetica" charset="0"/>
                <a:ea typeface="ＭＳ Ｐゴシック" charset="0"/>
                <a:cs typeface="ＭＳ Ｐゴシック" charset="0"/>
              </a:rPr>
              <a:t>TO DO:</a:t>
            </a:r>
            <a:r>
              <a:rPr lang="en-US" baseline="0" dirty="0" smtClean="0">
                <a:latin typeface="Helvetica" charset="0"/>
                <a:ea typeface="ＭＳ Ｐゴシック" charset="0"/>
                <a:cs typeface="ＭＳ Ｐゴシック" charset="0"/>
              </a:rPr>
              <a:t>  Get #’s from </a:t>
            </a:r>
            <a:r>
              <a:rPr lang="en-US" baseline="0" dirty="0" err="1" smtClean="0">
                <a:latin typeface="Helvetica" charset="0"/>
                <a:ea typeface="ＭＳ Ｐゴシック" charset="0"/>
                <a:cs typeface="ＭＳ Ｐゴシック" charset="0"/>
              </a:rPr>
              <a:t>Rache’s</a:t>
            </a:r>
            <a:r>
              <a:rPr lang="en-US" baseline="0" dirty="0" smtClean="0">
                <a:latin typeface="Helvetica" charset="0"/>
                <a:ea typeface="ＭＳ Ｐゴシック" charset="0"/>
                <a:cs typeface="ＭＳ Ｐゴシック" charset="0"/>
              </a:rPr>
              <a:t> </a:t>
            </a:r>
            <a:r>
              <a:rPr lang="en-US" baseline="0" dirty="0" err="1" smtClean="0">
                <a:latin typeface="Helvetica" charset="0"/>
                <a:ea typeface="ＭＳ Ｐゴシック" charset="0"/>
                <a:cs typeface="ＭＳ Ｐゴシック" charset="0"/>
              </a:rPr>
              <a:t>Perc</a:t>
            </a:r>
            <a:r>
              <a:rPr lang="en-US" baseline="0" dirty="0" smtClean="0">
                <a:latin typeface="Helvetica" charset="0"/>
                <a:ea typeface="ＭＳ Ｐゴシック" charset="0"/>
                <a:cs typeface="ＭＳ Ｐゴシック" charset="0"/>
              </a:rPr>
              <a:t> paper on # faculty involved</a:t>
            </a:r>
          </a:p>
          <a:p>
            <a:pPr eaLnBrk="1" hangingPunct="1"/>
            <a:endParaRPr lang="en-US" dirty="0" smtClean="0">
              <a:latin typeface="Helvetica" charset="0"/>
              <a:ea typeface="ＭＳ Ｐゴシック" charset="0"/>
              <a:cs typeface="ＭＳ Ｐゴシック" charset="0"/>
            </a:endParaRPr>
          </a:p>
          <a:p>
            <a:pPr eaLnBrk="1" hangingPunct="1"/>
            <a:endParaRPr lang="en-US" dirty="0" smtClean="0">
              <a:latin typeface="Helvetica" charset="0"/>
              <a:ea typeface="ＭＳ Ｐゴシック" charset="0"/>
              <a:cs typeface="ＭＳ Ｐゴシック" charset="0"/>
            </a:endParaRPr>
          </a:p>
          <a:p>
            <a:pPr eaLnBrk="1" hangingPunct="1"/>
            <a:r>
              <a:rPr lang="en-US" dirty="0" smtClean="0">
                <a:latin typeface="Helvetica" charset="0"/>
                <a:ea typeface="ＭＳ Ｐゴシック" charset="0"/>
                <a:cs typeface="ＭＳ Ｐゴシック" charset="0"/>
              </a:rPr>
              <a:t>To </a:t>
            </a:r>
            <a:r>
              <a:rPr lang="en-US" dirty="0">
                <a:latin typeface="Helvetica" charset="0"/>
                <a:ea typeface="ＭＳ Ｐゴシック" charset="0"/>
                <a:cs typeface="ＭＳ Ｐゴシック" charset="0"/>
              </a:rPr>
              <a:t>bring:</a:t>
            </a:r>
          </a:p>
          <a:p>
            <a:pPr eaLnBrk="1" hangingPunct="1"/>
            <a:r>
              <a:rPr lang="en-US" dirty="0">
                <a:latin typeface="Helvetica" charset="0"/>
                <a:ea typeface="ＭＳ Ｐゴシック" charset="0"/>
                <a:cs typeface="ＭＳ Ｐゴシック" charset="0"/>
              </a:rPr>
              <a:t>Hard copies of: 1 pager- shortened </a:t>
            </a:r>
            <a:r>
              <a:rPr lang="ja-JP" altLang="en-US" dirty="0">
                <a:latin typeface="Helvetica" charset="0"/>
                <a:ea typeface="ＭＳ Ｐゴシック" charset="0"/>
                <a:cs typeface="ＭＳ Ｐゴシック" charset="0"/>
              </a:rPr>
              <a:t>“</a:t>
            </a:r>
            <a:r>
              <a:rPr lang="en-US" altLang="ja-JP" dirty="0">
                <a:latin typeface="Helvetica" charset="0"/>
                <a:ea typeface="ＭＳ Ｐゴシック" charset="0"/>
                <a:cs typeface="ＭＳ Ｐゴシック" charset="0"/>
              </a:rPr>
              <a:t>learning goals</a:t>
            </a:r>
            <a:r>
              <a:rPr lang="ja-JP" altLang="en-US" dirty="0">
                <a:latin typeface="Helvetica" charset="0"/>
                <a:ea typeface="ＭＳ Ｐゴシック" charset="0"/>
                <a:cs typeface="ＭＳ Ｐゴシック" charset="0"/>
              </a:rPr>
              <a:t>”</a:t>
            </a:r>
            <a:endParaRPr lang="en-US" altLang="ja-JP" dirty="0">
              <a:latin typeface="Helvetica" charset="0"/>
              <a:ea typeface="ＭＳ Ｐゴシック" charset="0"/>
              <a:cs typeface="ＭＳ Ｐゴシック" charset="0"/>
            </a:endParaRPr>
          </a:p>
          <a:p>
            <a:pPr eaLnBrk="1" hangingPunct="1"/>
            <a:r>
              <a:rPr lang="en-US" dirty="0">
                <a:latin typeface="Helvetica" charset="0"/>
                <a:ea typeface="ＭＳ Ｐゴシック" charset="0"/>
                <a:cs typeface="ＭＳ Ｐゴシック" charset="0"/>
              </a:rPr>
              <a:t>Also sample concept tests</a:t>
            </a:r>
          </a:p>
          <a:p>
            <a:pPr eaLnBrk="1" hangingPunct="1"/>
            <a:r>
              <a:rPr lang="en-US" dirty="0">
                <a:latin typeface="Helvetica" charset="0"/>
                <a:ea typeface="ＭＳ Ｐゴシック" charset="0"/>
                <a:cs typeface="ＭＳ Ｐゴシック" charset="0"/>
              </a:rPr>
              <a:t>Also sample Tutorial</a:t>
            </a:r>
          </a:p>
          <a:p>
            <a:pPr eaLnBrk="1" hangingPunct="1"/>
            <a:r>
              <a:rPr lang="en-US" dirty="0">
                <a:latin typeface="Helvetica" charset="0"/>
                <a:ea typeface="ＭＳ Ｐゴシック" charset="0"/>
                <a:cs typeface="ＭＳ Ｐゴシック" charset="0"/>
              </a:rPr>
              <a:t>Also sample CUE</a:t>
            </a:r>
          </a:p>
          <a:p>
            <a:pPr eaLnBrk="1" hangingPunct="1"/>
            <a:endParaRPr lang="en-US" dirty="0" smtClean="0">
              <a:latin typeface="Helvetica"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At most universities, including the University of Colorado, upper-division physics courses are taught using a traditional lecture approach that does not make use of many of the instructional techniques that have been found to improve student learning at the introductory level. We are transforming upper-division courses (E&amp;M, quantum, and Classical Mechanics) using principles of active engagement and learning theory, guided by the results of observations, interviews, and analysis of student work at CU and elsewhere. I will outline these reforms including consensus learning goals, clicker questions, tutorials, modified </a:t>
            </a:r>
            <a:r>
              <a:rPr lang="en-US" sz="1200" kern="1200" dirty="0" err="1" smtClean="0">
                <a:solidFill>
                  <a:schemeClr val="tx1"/>
                </a:solidFill>
                <a:latin typeface="Arial" charset="0"/>
                <a:ea typeface="ＭＳ Ｐゴシック" charset="-128"/>
                <a:cs typeface="ＭＳ Ｐゴシック" charset="-128"/>
              </a:rPr>
              <a:t>homeworks</a:t>
            </a:r>
            <a:r>
              <a:rPr lang="en-US" sz="1200" kern="1200" dirty="0" smtClean="0">
                <a:solidFill>
                  <a:schemeClr val="tx1"/>
                </a:solidFill>
                <a:latin typeface="Arial" charset="0"/>
                <a:ea typeface="ＭＳ Ｐゴシック" charset="-128"/>
                <a:cs typeface="ＭＳ Ｐゴシック" charset="-128"/>
              </a:rPr>
              <a:t>, and more,  as an example of what a transformed upper-division course can look like, and as a tool to offer insights into student difficulties in advanced undergraduate topics.  We have examined the effectiveness of these reforms relative to traditional courses, based on grades, interviews, and attitudinal and conceptual surveys. Our results suggest that it is valuable to further investigate how physics is taught at the upper-division, and how education research may be applied in this context.</a:t>
            </a:r>
          </a:p>
          <a:p>
            <a:pPr eaLnBrk="1" hangingPunct="1"/>
            <a:endParaRPr lang="en-US"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xmlns="" val="1071151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pPr algn="r"/>
            <a:fld id="{D7ACF4E2-9CB5-AE46-9278-76FCBD48A7DC}" type="slidenum">
              <a:rPr lang="en-US" sz="1200"/>
              <a:pPr algn="r"/>
              <a:t>10</a:t>
            </a:fld>
            <a:endParaRPr lang="en-US" sz="1200"/>
          </a:p>
        </p:txBody>
      </p:sp>
      <p:sp>
        <p:nvSpPr>
          <p:cNvPr id="34818" name="Rectangle 2"/>
          <p:cNvSpPr>
            <a:spLocks noGrp="1" noRot="1" noChangeAspect="1" noChangeArrowheads="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xmlns="" val="1037795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pPr algn="r"/>
            <a:fld id="{D7ACF4E2-9CB5-AE46-9278-76FCBD48A7DC}" type="slidenum">
              <a:rPr lang="en-US" sz="1200"/>
              <a:pPr algn="r"/>
              <a:t>11</a:t>
            </a:fld>
            <a:endParaRPr lang="en-US" sz="1200"/>
          </a:p>
        </p:txBody>
      </p:sp>
      <p:sp>
        <p:nvSpPr>
          <p:cNvPr id="34818" name="Rectangle 2"/>
          <p:cNvSpPr>
            <a:spLocks noGrp="1" noRot="1" noChangeAspect="1" noChangeArrowheads="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xmlns="" val="560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pPr algn="r"/>
            <a:fld id="{D7ACF4E2-9CB5-AE46-9278-76FCBD48A7DC}" type="slidenum">
              <a:rPr lang="en-US" sz="1200"/>
              <a:pPr algn="r"/>
              <a:t>12</a:t>
            </a:fld>
            <a:endParaRPr lang="en-US" sz="1200"/>
          </a:p>
        </p:txBody>
      </p:sp>
      <p:sp>
        <p:nvSpPr>
          <p:cNvPr id="34818" name="Rectangle 2"/>
          <p:cNvSpPr>
            <a:spLocks noGrp="1" noRot="1" noChangeAspect="1" noChangeArrowheads="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xmlns="" val="1777789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pPr algn="r"/>
            <a:fld id="{D7ACF4E2-9CB5-AE46-9278-76FCBD48A7DC}" type="slidenum">
              <a:rPr lang="en-US" sz="1200"/>
              <a:pPr algn="r"/>
              <a:t>13</a:t>
            </a:fld>
            <a:endParaRPr lang="en-US" sz="1200"/>
          </a:p>
        </p:txBody>
      </p:sp>
      <p:sp>
        <p:nvSpPr>
          <p:cNvPr id="34818" name="Rectangle 2"/>
          <p:cNvSpPr>
            <a:spLocks noGrp="1" noRot="1" noChangeAspect="1" noChangeArrowheads="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xmlns="" val="1372179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D8E60A-D842-6A46-A8F5-1DFA83C90F98}" type="slidenum">
              <a:rPr lang="en-US" smtClean="0"/>
              <a:pPr>
                <a:defRPr/>
              </a:pPr>
              <a:t>14</a:t>
            </a:fld>
            <a:endParaRPr lang="en-US"/>
          </a:p>
        </p:txBody>
      </p:sp>
    </p:spTree>
    <p:extLst>
      <p:ext uri="{BB962C8B-B14F-4D97-AF65-F5344CB8AC3E}">
        <p14:creationId xmlns:p14="http://schemas.microsoft.com/office/powerpoint/2010/main" xmlns="" val="1007515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3491901-32F7-5A47-85A7-7AB154598BD7}" type="slidenum">
              <a:rPr lang="en-US"/>
              <a:pPr/>
              <a:t>15</a:t>
            </a:fld>
            <a:endParaRPr lang="en-US"/>
          </a:p>
        </p:txBody>
      </p:sp>
      <p:sp>
        <p:nvSpPr>
          <p:cNvPr id="70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0B9A7BB5-59EC-A44C-9D9D-108E009FDA29}" type="slidenum">
              <a:rPr lang="en-US" sz="1200"/>
              <a:pPr algn="r"/>
              <a:t>15</a:t>
            </a:fld>
            <a:endParaRPr lang="en-US" sz="1200"/>
          </a:p>
        </p:txBody>
      </p:sp>
      <p:sp>
        <p:nvSpPr>
          <p:cNvPr id="70861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8612"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r>
              <a:rPr lang="en-US"/>
              <a:t>Nationally, SEM departments at the university level are beginning to transform curricula from a traditional view of knowledge reproduction that takes students as passive recipients of knowledge, to a more recently accepted view that students actively construct knowledge based on their prior knowledge and previous experiences (Barr &amp; Tagg, 1995).  Many SEM researchers and educators have developed curricular and pedagogical approaches that have documented improved student learning, retention, interest, and attitudes in SEM (Crouch &amp; Mazur, 2001; Redish, Saul, &amp; Steinberg, 1997; Redish, 2003). </a:t>
            </a:r>
          </a:p>
        </p:txBody>
      </p:sp>
    </p:spTree>
    <p:extLst>
      <p:ext uri="{BB962C8B-B14F-4D97-AF65-F5344CB8AC3E}">
        <p14:creationId xmlns:p14="http://schemas.microsoft.com/office/powerpoint/2010/main" xmlns="" val="2075222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37931725" indent="-37474525">
              <a:defRPr sz="2400">
                <a:solidFill>
                  <a:schemeClr val="tx1"/>
                </a:solidFill>
                <a:latin typeface="Times" charset="0"/>
                <a:ea typeface="Osaka" charset="0"/>
                <a:cs typeface="Osaka" charset="0"/>
              </a:defRPr>
            </a:lvl2pPr>
            <a:lvl3pPr>
              <a:defRPr sz="2400">
                <a:solidFill>
                  <a:schemeClr val="tx1"/>
                </a:solidFill>
                <a:latin typeface="Times" charset="0"/>
                <a:ea typeface="Osaka" charset="0"/>
                <a:cs typeface="Osaka" charset="0"/>
              </a:defRPr>
            </a:lvl3pPr>
            <a:lvl4pPr>
              <a:defRPr sz="2400">
                <a:solidFill>
                  <a:schemeClr val="tx1"/>
                </a:solidFill>
                <a:latin typeface="Times" charset="0"/>
                <a:ea typeface="Osaka" charset="0"/>
                <a:cs typeface="Osaka" charset="0"/>
              </a:defRPr>
            </a:lvl4pPr>
            <a:lvl5pPr>
              <a:defRPr sz="2400">
                <a:solidFill>
                  <a:schemeClr val="tx1"/>
                </a:solidFill>
                <a:latin typeface="Times" charset="0"/>
                <a:ea typeface="Osaka" charset="0"/>
                <a:cs typeface="Osaka" charset="0"/>
              </a:defRPr>
            </a:lvl5pPr>
            <a:lvl6pPr marL="457200" eaLnBrk="0" fontAlgn="base" hangingPunct="0">
              <a:spcBef>
                <a:spcPct val="0"/>
              </a:spcBef>
              <a:spcAft>
                <a:spcPct val="0"/>
              </a:spcAft>
              <a:defRPr sz="2400">
                <a:solidFill>
                  <a:schemeClr val="tx1"/>
                </a:solidFill>
                <a:latin typeface="Times" charset="0"/>
                <a:ea typeface="Osaka" charset="0"/>
                <a:cs typeface="Osaka" charset="0"/>
              </a:defRPr>
            </a:lvl6pPr>
            <a:lvl7pPr marL="914400" eaLnBrk="0" fontAlgn="base" hangingPunct="0">
              <a:spcBef>
                <a:spcPct val="0"/>
              </a:spcBef>
              <a:spcAft>
                <a:spcPct val="0"/>
              </a:spcAft>
              <a:defRPr sz="2400">
                <a:solidFill>
                  <a:schemeClr val="tx1"/>
                </a:solidFill>
                <a:latin typeface="Times" charset="0"/>
                <a:ea typeface="Osaka" charset="0"/>
                <a:cs typeface="Osaka" charset="0"/>
              </a:defRPr>
            </a:lvl7pPr>
            <a:lvl8pPr marL="1371600" eaLnBrk="0" fontAlgn="base" hangingPunct="0">
              <a:spcBef>
                <a:spcPct val="0"/>
              </a:spcBef>
              <a:spcAft>
                <a:spcPct val="0"/>
              </a:spcAft>
              <a:defRPr sz="2400">
                <a:solidFill>
                  <a:schemeClr val="tx1"/>
                </a:solidFill>
                <a:latin typeface="Times" charset="0"/>
                <a:ea typeface="Osaka" charset="0"/>
                <a:cs typeface="Osaka" charset="0"/>
              </a:defRPr>
            </a:lvl8pPr>
            <a:lvl9pPr marL="1828800" eaLnBrk="0" fontAlgn="base" hangingPunct="0">
              <a:spcBef>
                <a:spcPct val="0"/>
              </a:spcBef>
              <a:spcAft>
                <a:spcPct val="0"/>
              </a:spcAft>
              <a:defRPr sz="2400">
                <a:solidFill>
                  <a:schemeClr val="tx1"/>
                </a:solidFill>
                <a:latin typeface="Times" charset="0"/>
                <a:ea typeface="Osaka" charset="0"/>
                <a:cs typeface="Osaka" charset="0"/>
              </a:defRPr>
            </a:lvl9pPr>
          </a:lstStyle>
          <a:p>
            <a:fld id="{5C11D61C-A2DC-C040-A608-50185AAEC576}" type="slidenum">
              <a:rPr lang="en-US" sz="1200"/>
              <a:pPr/>
              <a:t>16</a:t>
            </a:fld>
            <a:endParaRPr 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Nationally, SEM departments at the university level are beginning to transform curricula from a traditional view of knowledge reproduction that takes students as passive recipients of knowledge, to a more recently accepted view that students actively construct knowledge based on their prior knowledge and previous experiences (Barr &amp; </a:t>
            </a:r>
            <a:r>
              <a:rPr lang="en-US" dirty="0" err="1">
                <a:latin typeface="Times" charset="0"/>
                <a:ea typeface="ＭＳ Ｐゴシック" charset="0"/>
                <a:cs typeface="ＭＳ Ｐゴシック" charset="0"/>
              </a:rPr>
              <a:t>Tagg</a:t>
            </a:r>
            <a:r>
              <a:rPr lang="en-US" dirty="0">
                <a:latin typeface="Times" charset="0"/>
                <a:ea typeface="ＭＳ Ｐゴシック" charset="0"/>
                <a:cs typeface="ＭＳ Ｐゴシック" charset="0"/>
              </a:rPr>
              <a:t>, 1995).  Many SEM researchers and educators have developed curricular and pedagogical approaches that have documented improved student learning, retention, interest, and attitudes in SEM (Crouch &amp; Mazur, 2001; </a:t>
            </a:r>
            <a:r>
              <a:rPr lang="en-US" dirty="0" err="1">
                <a:latin typeface="Times" charset="0"/>
                <a:ea typeface="ＭＳ Ｐゴシック" charset="0"/>
                <a:cs typeface="ＭＳ Ｐゴシック" charset="0"/>
              </a:rPr>
              <a:t>Redish</a:t>
            </a:r>
            <a:r>
              <a:rPr lang="en-US" dirty="0">
                <a:latin typeface="Times" charset="0"/>
                <a:ea typeface="ＭＳ Ｐゴシック" charset="0"/>
                <a:cs typeface="ＭＳ Ｐゴシック" charset="0"/>
              </a:rPr>
              <a:t>, Saul, &amp; Steinberg, 1997; </a:t>
            </a:r>
            <a:r>
              <a:rPr lang="en-US" dirty="0" err="1">
                <a:latin typeface="Times" charset="0"/>
                <a:ea typeface="ＭＳ Ｐゴシック" charset="0"/>
                <a:cs typeface="ＭＳ Ｐゴシック" charset="0"/>
              </a:rPr>
              <a:t>Redish</a:t>
            </a:r>
            <a:r>
              <a:rPr lang="en-US" dirty="0">
                <a:latin typeface="Times" charset="0"/>
                <a:ea typeface="ＭＳ Ｐゴシック" charset="0"/>
                <a:cs typeface="ＭＳ Ｐゴシック" charset="0"/>
              </a:rPr>
              <a:t>, 2003). </a:t>
            </a:r>
          </a:p>
        </p:txBody>
      </p:sp>
    </p:spTree>
    <p:extLst>
      <p:ext uri="{BB962C8B-B14F-4D97-AF65-F5344CB8AC3E}">
        <p14:creationId xmlns:p14="http://schemas.microsoft.com/office/powerpoint/2010/main" xmlns="" val="1720001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37931725" indent="-37474525">
              <a:defRPr sz="2400">
                <a:solidFill>
                  <a:schemeClr val="tx1"/>
                </a:solidFill>
                <a:latin typeface="Times" charset="0"/>
                <a:ea typeface="Osaka" charset="0"/>
                <a:cs typeface="Osaka" charset="0"/>
              </a:defRPr>
            </a:lvl2pPr>
            <a:lvl3pPr>
              <a:defRPr sz="2400">
                <a:solidFill>
                  <a:schemeClr val="tx1"/>
                </a:solidFill>
                <a:latin typeface="Times" charset="0"/>
                <a:ea typeface="Osaka" charset="0"/>
                <a:cs typeface="Osaka" charset="0"/>
              </a:defRPr>
            </a:lvl3pPr>
            <a:lvl4pPr>
              <a:defRPr sz="2400">
                <a:solidFill>
                  <a:schemeClr val="tx1"/>
                </a:solidFill>
                <a:latin typeface="Times" charset="0"/>
                <a:ea typeface="Osaka" charset="0"/>
                <a:cs typeface="Osaka" charset="0"/>
              </a:defRPr>
            </a:lvl4pPr>
            <a:lvl5pPr>
              <a:defRPr sz="2400">
                <a:solidFill>
                  <a:schemeClr val="tx1"/>
                </a:solidFill>
                <a:latin typeface="Times" charset="0"/>
                <a:ea typeface="Osaka" charset="0"/>
                <a:cs typeface="Osaka" charset="0"/>
              </a:defRPr>
            </a:lvl5pPr>
            <a:lvl6pPr marL="457200" eaLnBrk="0" fontAlgn="base" hangingPunct="0">
              <a:spcBef>
                <a:spcPct val="0"/>
              </a:spcBef>
              <a:spcAft>
                <a:spcPct val="0"/>
              </a:spcAft>
              <a:defRPr sz="2400">
                <a:solidFill>
                  <a:schemeClr val="tx1"/>
                </a:solidFill>
                <a:latin typeface="Times" charset="0"/>
                <a:ea typeface="Osaka" charset="0"/>
                <a:cs typeface="Osaka" charset="0"/>
              </a:defRPr>
            </a:lvl6pPr>
            <a:lvl7pPr marL="914400" eaLnBrk="0" fontAlgn="base" hangingPunct="0">
              <a:spcBef>
                <a:spcPct val="0"/>
              </a:spcBef>
              <a:spcAft>
                <a:spcPct val="0"/>
              </a:spcAft>
              <a:defRPr sz="2400">
                <a:solidFill>
                  <a:schemeClr val="tx1"/>
                </a:solidFill>
                <a:latin typeface="Times" charset="0"/>
                <a:ea typeface="Osaka" charset="0"/>
                <a:cs typeface="Osaka" charset="0"/>
              </a:defRPr>
            </a:lvl7pPr>
            <a:lvl8pPr marL="1371600" eaLnBrk="0" fontAlgn="base" hangingPunct="0">
              <a:spcBef>
                <a:spcPct val="0"/>
              </a:spcBef>
              <a:spcAft>
                <a:spcPct val="0"/>
              </a:spcAft>
              <a:defRPr sz="2400">
                <a:solidFill>
                  <a:schemeClr val="tx1"/>
                </a:solidFill>
                <a:latin typeface="Times" charset="0"/>
                <a:ea typeface="Osaka" charset="0"/>
                <a:cs typeface="Osaka" charset="0"/>
              </a:defRPr>
            </a:lvl8pPr>
            <a:lvl9pPr marL="1828800" eaLnBrk="0" fontAlgn="base" hangingPunct="0">
              <a:spcBef>
                <a:spcPct val="0"/>
              </a:spcBef>
              <a:spcAft>
                <a:spcPct val="0"/>
              </a:spcAft>
              <a:defRPr sz="2400">
                <a:solidFill>
                  <a:schemeClr val="tx1"/>
                </a:solidFill>
                <a:latin typeface="Times" charset="0"/>
                <a:ea typeface="Osaka" charset="0"/>
                <a:cs typeface="Osaka" charset="0"/>
              </a:defRPr>
            </a:lvl9pPr>
          </a:lstStyle>
          <a:p>
            <a:fld id="{DAEC4C48-BF0F-3B4C-BC63-88771307778A}" type="slidenum">
              <a:rPr lang="en-US" sz="1200"/>
              <a:pPr/>
              <a:t>17</a:t>
            </a:fld>
            <a:endParaRPr lang="en-US" sz="1200"/>
          </a:p>
        </p:txBody>
      </p:sp>
      <p:sp>
        <p:nvSpPr>
          <p:cNvPr id="75779" name="Rectangle 2"/>
          <p:cNvSpPr>
            <a:spLocks noGrp="1" noRot="1" noChangeAspect="1" noChangeArrowheads="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xmlns="" val="1038440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9F1C0-38DB-E84D-A535-3E746CCDA065}" type="slidenum">
              <a:rPr lang="en-US"/>
              <a:pPr/>
              <a:t>18</a:t>
            </a:fld>
            <a:endParaRPr lang="en-US"/>
          </a:p>
        </p:txBody>
      </p:sp>
      <p:sp>
        <p:nvSpPr>
          <p:cNvPr id="973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73827" name="Rectangle 3"/>
          <p:cNvSpPr>
            <a:spLocks noGrp="1" noChangeArrowheads="1"/>
          </p:cNvSpPr>
          <p:nvPr>
            <p:ph type="body" idx="1"/>
          </p:nvPr>
        </p:nvSpPr>
        <p:spPr/>
        <p:txBody>
          <a:bodyPr/>
          <a:lstStyle/>
          <a:p>
            <a:pPr lvl="2"/>
            <a:r>
              <a:rPr lang="en-US">
                <a:latin typeface="Times New Roman" charset="0"/>
              </a:rPr>
              <a:t>education is key mechanism for society to replicate itself –</a:t>
            </a:r>
          </a:p>
          <a:p>
            <a:pPr lvl="2"/>
            <a:r>
              <a:rPr lang="en-US">
                <a:latin typeface="Times New Roman" charset="0"/>
              </a:rPr>
              <a:t>In fact perhaps (depending upon definition) it is the ONLY mechanism</a:t>
            </a:r>
          </a:p>
          <a:p>
            <a:pPr lvl="2"/>
            <a:endParaRPr lang="en-US">
              <a:latin typeface="Times New Roman" charset="0"/>
            </a:endParaRPr>
          </a:p>
          <a:p>
            <a:pPr lvl="2"/>
            <a:r>
              <a:rPr lang="en-US">
                <a:latin typeface="Times New Roman" charset="0"/>
              </a:rPr>
              <a:t>[already have a bias here --- starting with a lens on society!]</a:t>
            </a:r>
          </a:p>
          <a:p>
            <a:pPr lvl="2"/>
            <a:endParaRPr lang="en-US">
              <a:latin typeface="Times New Roman" charset="0"/>
            </a:endParaRPr>
          </a:p>
          <a:p>
            <a:pPr lvl="2"/>
            <a:r>
              <a:rPr lang="en-US">
                <a:latin typeface="Times New Roman" charset="0"/>
              </a:rPr>
              <a:t>Might be embodyment of the Leslie</a:t>
            </a:r>
            <a:r>
              <a:rPr lang="ja-JP" altLang="en-US">
                <a:latin typeface="Arial"/>
              </a:rPr>
              <a:t>’</a:t>
            </a:r>
            <a:r>
              <a:rPr lang="en-US">
                <a:latin typeface="Times New Roman" charset="0"/>
              </a:rPr>
              <a:t>s meta-meta-goals… (e.g. why is she a teacher ).</a:t>
            </a:r>
          </a:p>
        </p:txBody>
      </p:sp>
    </p:spTree>
    <p:extLst>
      <p:ext uri="{BB962C8B-B14F-4D97-AF65-F5344CB8AC3E}">
        <p14:creationId xmlns:p14="http://schemas.microsoft.com/office/powerpoint/2010/main" xmlns="" val="113717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C8A975-4B91-674F-AE1F-17ACB2F57554}" type="slidenum">
              <a:rPr lang="en-US"/>
              <a:pPr/>
              <a:t>19</a:t>
            </a:fld>
            <a:endParaRPr lang="en-US"/>
          </a:p>
        </p:txBody>
      </p:sp>
      <p:sp>
        <p:nvSpPr>
          <p:cNvPr id="975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75875" name="Rectangle 3"/>
          <p:cNvSpPr>
            <a:spLocks noGrp="1" noChangeArrowheads="1"/>
          </p:cNvSpPr>
          <p:nvPr>
            <p:ph type="body" idx="1"/>
          </p:nvPr>
        </p:nvSpPr>
        <p:spPr/>
        <p:txBody>
          <a:bodyPr/>
          <a:lstStyle/>
          <a:p>
            <a:r>
              <a:rPr lang="en-US" dirty="0" smtClean="0"/>
              <a:t>For</a:t>
            </a:r>
            <a:r>
              <a:rPr lang="en-US" baseline="0" dirty="0" smtClean="0"/>
              <a:t> . . .</a:t>
            </a:r>
            <a:endParaRPr lang="en-US" dirty="0" smtClean="0"/>
          </a:p>
          <a:p>
            <a:endParaRPr lang="en-US" dirty="0" smtClean="0"/>
          </a:p>
          <a:p>
            <a:endParaRPr lang="en-US" dirty="0" smtClean="0"/>
          </a:p>
          <a:p>
            <a:r>
              <a:rPr lang="en-US" dirty="0" smtClean="0"/>
              <a:t>Possibly </a:t>
            </a:r>
            <a:r>
              <a:rPr lang="en-US" dirty="0"/>
              <a:t>include images / </a:t>
            </a:r>
            <a:r>
              <a:rPr lang="en-US" dirty="0" err="1"/>
              <a:t>sep</a:t>
            </a:r>
            <a:r>
              <a:rPr lang="en-US" dirty="0"/>
              <a:t> slides</a:t>
            </a:r>
          </a:p>
          <a:p>
            <a:r>
              <a:rPr lang="en-US" dirty="0"/>
              <a:t>Goals of Education:</a:t>
            </a:r>
          </a:p>
          <a:p>
            <a:r>
              <a:rPr lang="en-US" dirty="0"/>
              <a:t>Individual empowerment (ability to engage in and see the world .. </a:t>
            </a:r>
            <a:r>
              <a:rPr lang="en-US" dirty="0" err="1"/>
              <a:t>Undertand</a:t>
            </a:r>
            <a:r>
              <a:rPr lang="en-US" dirty="0"/>
              <a:t> our relations with it and with each other).</a:t>
            </a:r>
          </a:p>
          <a:p>
            <a:r>
              <a:rPr lang="en-US" dirty="0"/>
              <a:t>  - think critically analyze, synthesize, be liberated / free, engaged in and open to the world</a:t>
            </a:r>
          </a:p>
          <a:p>
            <a:r>
              <a:rPr lang="en-US" dirty="0" err="1"/>
              <a:t>Societial</a:t>
            </a:r>
            <a:r>
              <a:rPr lang="en-US" dirty="0"/>
              <a:t> empowerment: actions to create a </a:t>
            </a:r>
            <a:r>
              <a:rPr lang="en-US" dirty="0" err="1"/>
              <a:t>collectilvely</a:t>
            </a:r>
            <a:r>
              <a:rPr lang="en-US" dirty="0"/>
              <a:t> functioning society: </a:t>
            </a:r>
            <a:br>
              <a:rPr lang="en-US" dirty="0"/>
            </a:br>
            <a:r>
              <a:rPr lang="en-US" dirty="0"/>
              <a:t>   - founding of this country: democracy based on educated citizenry   -- [other goals: social </a:t>
            </a:r>
            <a:r>
              <a:rPr lang="en-US" dirty="0" err="1"/>
              <a:t>justic</a:t>
            </a:r>
            <a:r>
              <a:rPr lang="en-US" dirty="0"/>
              <a:t>, mutual aide]</a:t>
            </a:r>
          </a:p>
          <a:p>
            <a:r>
              <a:rPr lang="en-US" dirty="0"/>
              <a:t>Workforce: </a:t>
            </a:r>
          </a:p>
          <a:p>
            <a:r>
              <a:rPr lang="en-US" dirty="0"/>
              <a:t>Really a subset of each of the above; however heralded so often, and may in fact be in concert or at odds with above (depending up on goals).</a:t>
            </a:r>
          </a:p>
        </p:txBody>
      </p:sp>
    </p:spTree>
    <p:extLst>
      <p:ext uri="{BB962C8B-B14F-4D97-AF65-F5344CB8AC3E}">
        <p14:creationId xmlns:p14="http://schemas.microsoft.com/office/powerpoint/2010/main" xmlns="" val="214094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D6C2D262-8E71-0E4B-8C0D-20B0C8FD23EF}" type="slidenum">
              <a:rPr lang="en-US" smtClean="0"/>
              <a:pPr/>
              <a:t>2</a:t>
            </a:fld>
            <a:endParaRPr lang="en-US"/>
          </a:p>
        </p:txBody>
      </p:sp>
    </p:spTree>
    <p:extLst>
      <p:ext uri="{BB962C8B-B14F-4D97-AF65-F5344CB8AC3E}">
        <p14:creationId xmlns:p14="http://schemas.microsoft.com/office/powerpoint/2010/main" xmlns="" val="2999223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44D7A6-6833-E443-8364-8DE18141D89E}" type="slidenum">
              <a:rPr lang="en-US"/>
              <a:pPr/>
              <a:t>21</a:t>
            </a:fld>
            <a:endParaRPr lang="en-US"/>
          </a:p>
        </p:txBody>
      </p:sp>
      <p:sp>
        <p:nvSpPr>
          <p:cNvPr id="428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28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Colorado Learning Attitudes about Science Survey</a:t>
            </a:r>
          </a:p>
        </p:txBody>
      </p:sp>
    </p:spTree>
    <p:extLst>
      <p:ext uri="{BB962C8B-B14F-4D97-AF65-F5344CB8AC3E}">
        <p14:creationId xmlns:p14="http://schemas.microsoft.com/office/powerpoint/2010/main" xmlns="" val="981337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6C40DC-24E8-7941-9608-E3EE60B32C46}" type="slidenum">
              <a:rPr lang="en-US"/>
              <a:pPr/>
              <a:t>22</a:t>
            </a:fld>
            <a:endParaRPr lang="en-US"/>
          </a:p>
        </p:txBody>
      </p:sp>
      <p:sp>
        <p:nvSpPr>
          <p:cNvPr id="430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30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YES, those are NEGATIVE shifts. This is the common result! </a:t>
            </a:r>
          </a:p>
        </p:txBody>
      </p:sp>
    </p:spTree>
    <p:extLst>
      <p:ext uri="{BB962C8B-B14F-4D97-AF65-F5344CB8AC3E}">
        <p14:creationId xmlns:p14="http://schemas.microsoft.com/office/powerpoint/2010/main" xmlns="" val="576140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Green is MPEX.</a:t>
            </a:r>
            <a:r>
              <a:rPr lang="en-US" baseline="0" smtClean="0"/>
              <a:t> </a:t>
            </a:r>
            <a:endParaRPr lang="en-US"/>
          </a:p>
        </p:txBody>
      </p:sp>
      <p:sp>
        <p:nvSpPr>
          <p:cNvPr id="4" name="Slide Number Placeholder 3"/>
          <p:cNvSpPr>
            <a:spLocks noGrp="1"/>
          </p:cNvSpPr>
          <p:nvPr>
            <p:ph type="sldNum" sz="quarter" idx="10"/>
          </p:nvPr>
        </p:nvSpPr>
        <p:spPr/>
        <p:txBody>
          <a:bodyPr/>
          <a:lstStyle/>
          <a:p>
            <a:pPr>
              <a:defRPr/>
            </a:pPr>
            <a:fld id="{0FD8E60A-D842-6A46-A8F5-1DFA83C90F98}" type="slidenum">
              <a:rPr lang="en-US" smtClean="0"/>
              <a:pPr>
                <a:defRPr/>
              </a:pPr>
              <a:t>23</a:t>
            </a:fld>
            <a:endParaRPr lang="en-US"/>
          </a:p>
        </p:txBody>
      </p:sp>
    </p:spTree>
    <p:extLst>
      <p:ext uri="{BB962C8B-B14F-4D97-AF65-F5344CB8AC3E}">
        <p14:creationId xmlns:p14="http://schemas.microsoft.com/office/powerpoint/2010/main" xmlns="" val="617671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B09A56-BA27-B94F-B27A-F03ACC5FB262}" type="slidenum">
              <a:rPr lang="en-US" sz="1200"/>
              <a:pPr/>
              <a:t>24</a:t>
            </a:fld>
            <a:endParaRPr lang="en-US" sz="1200"/>
          </a:p>
        </p:txBody>
      </p:sp>
      <p:sp>
        <p:nvSpPr>
          <p:cNvPr id="27650" name="Rectangle 1026"/>
          <p:cNvSpPr>
            <a:spLocks noGrp="1" noRot="1" noChangeAspect="1" noChangeArrowheads="1"/>
          </p:cNvSpPr>
          <p:nvPr>
            <p:ph type="sldImg"/>
          </p:nvPr>
        </p:nvSpPr>
        <p:spPr>
          <a:solidFill>
            <a:srgbClr val="FFFFFF"/>
          </a:solidFill>
          <a:ln/>
        </p:spPr>
      </p:sp>
      <p:sp>
        <p:nvSpPr>
          <p:cNvPr id="276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Lower div changes - increase learning    ----    Upper div - for the most part traditional  (SLIDE CLICK)</a:t>
            </a:r>
          </a:p>
          <a:p>
            <a:pPr eaLnBrk="1" hangingPunct="1"/>
            <a:r>
              <a:rPr lang="en-US">
                <a:ea typeface="ＭＳ Ｐゴシック" charset="0"/>
                <a:cs typeface="ＭＳ Ｐゴシック" charset="0"/>
              </a:rPr>
              <a:t>Sense - stop coddling student.s  We learned by lecture.  </a:t>
            </a:r>
          </a:p>
          <a:p>
            <a:pPr eaLnBrk="1" hangingPunct="1"/>
            <a:r>
              <a:rPr lang="en-US">
                <a:ea typeface="ＭＳ Ｐゴシック" charset="0"/>
                <a:cs typeface="ＭＳ Ｐゴシック" charset="0"/>
              </a:rPr>
              <a:t>Good students will learn.  Time to change major.</a:t>
            </a:r>
          </a:p>
          <a:p>
            <a:pPr eaLnBrk="1" hangingPunct="1"/>
            <a:r>
              <a:rPr lang="en-US">
                <a:ea typeface="ＭＳ Ｐゴシック" charset="0"/>
                <a:cs typeface="ＭＳ Ｐゴシック" charset="0"/>
              </a:rPr>
              <a:t>How people learn doesn</a:t>
            </a:r>
            <a:r>
              <a:rPr lang="ja-JP" altLang="en-US">
                <a:ea typeface="ＭＳ Ｐゴシック" charset="0"/>
                <a:cs typeface="ＭＳ Ｐゴシック" charset="0"/>
              </a:rPr>
              <a:t>’</a:t>
            </a:r>
            <a:r>
              <a:rPr lang="en-US" altLang="ja-JP">
                <a:ea typeface="ＭＳ Ｐゴシック" charset="0"/>
                <a:cs typeface="ＭＳ Ｐゴシック" charset="0"/>
              </a:rPr>
              <a:t>t change.  Do better by students by trying.</a:t>
            </a:r>
          </a:p>
          <a:p>
            <a:pPr eaLnBrk="1" hangingPunct="1"/>
            <a:r>
              <a:rPr lang="en-US">
                <a:ea typeface="ＭＳ Ｐゴシック" charset="0"/>
                <a:cs typeface="ＭＳ Ｐゴシック" charset="0"/>
              </a:rPr>
              <a:t>E&amp;M1 core courses - learn physics as major - highly valued</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xmlns="" val="185131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D8E60A-D842-6A46-A8F5-1DFA83C90F98}" type="slidenum">
              <a:rPr lang="en-US" smtClean="0"/>
              <a:pPr>
                <a:defRPr/>
              </a:pPr>
              <a:t>25</a:t>
            </a:fld>
            <a:endParaRPr lang="en-US"/>
          </a:p>
        </p:txBody>
      </p:sp>
    </p:spTree>
    <p:extLst>
      <p:ext uri="{BB962C8B-B14F-4D97-AF65-F5344CB8AC3E}">
        <p14:creationId xmlns:p14="http://schemas.microsoft.com/office/powerpoint/2010/main" xmlns="" val="3916234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100E63-6C37-A04F-A574-30839162BF80}" type="slidenum">
              <a:rPr lang="en-US" sz="1200"/>
              <a:pPr/>
              <a:t>26</a:t>
            </a:fld>
            <a:endParaRPr lang="en-US" sz="1200"/>
          </a:p>
        </p:txBody>
      </p:sp>
      <p:sp>
        <p:nvSpPr>
          <p:cNvPr id="180226" name="Rectangle 2"/>
          <p:cNvSpPr>
            <a:spLocks noGrp="1" noRot="1" noChangeAspect="1" noChangeArrowheads="1" noTextEdit="1"/>
          </p:cNvSpPr>
          <p:nvPr>
            <p:ph type="sldImg"/>
          </p:nvPr>
        </p:nvSpPr>
        <p:spPr>
          <a:solidFill>
            <a:srgbClr val="FFFFFF"/>
          </a:solidFill>
          <a:ln/>
        </p:spPr>
      </p:sp>
      <p:sp>
        <p:nvSpPr>
          <p:cNvPr id="180227" name="Rectangle 3"/>
          <p:cNvSpPr>
            <a:spLocks noGrp="1" noChangeArrowheads="1"/>
          </p:cNvSpPr>
          <p:nvPr>
            <p:ph type="body" idx="1"/>
          </p:nvPr>
        </p:nvSpPr>
        <p:spPr>
          <a:noFill/>
          <a:ln>
            <a:solidFill>
              <a:srgbClr val="000000"/>
            </a:solid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xmlns="" val="142276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65F910-774F-3541-BA2C-A2F567FB5218}" type="slidenum">
              <a:rPr lang="en-US"/>
              <a:pPr>
                <a:defRPr/>
              </a:pPr>
              <a:t>27</a:t>
            </a:fld>
            <a:endParaRPr lang="en-US"/>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xmlns="" val="1880707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767B54-516F-E84A-B336-5BBB44803BEC}" type="slidenum">
              <a:rPr lang="en-US"/>
              <a:pPr>
                <a:defRPr/>
              </a:pPr>
              <a:t>28</a:t>
            </a:fld>
            <a:endParaRPr lang="en-US"/>
          </a:p>
        </p:txBody>
      </p:sp>
      <p:sp>
        <p:nvSpPr>
          <p:cNvPr id="808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08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defRPr/>
            </a:pPr>
            <a:r>
              <a:rPr lang="en-US" dirty="0" smtClean="0">
                <a:cs typeface="+mn-cs"/>
              </a:rPr>
              <a:t>Could</a:t>
            </a:r>
            <a:r>
              <a:rPr lang="en-US" baseline="0" dirty="0" smtClean="0">
                <a:cs typeface="+mn-cs"/>
              </a:rPr>
              <a:t> view this as </a:t>
            </a:r>
            <a:r>
              <a:rPr lang="en-US" baseline="0" dirty="0" err="1" smtClean="0">
                <a:cs typeface="+mn-cs"/>
              </a:rPr>
              <a:t>Teachig</a:t>
            </a:r>
            <a:r>
              <a:rPr lang="en-US" baseline="0" dirty="0" smtClean="0">
                <a:cs typeface="+mn-cs"/>
              </a:rPr>
              <a:t> Tips – but there is no magic bullet. You will stop using these techniques if you don’t keep asking questions of your teaching</a:t>
            </a:r>
            <a:r>
              <a:rPr lang="is-IS" baseline="0" dirty="0" smtClean="0">
                <a:cs typeface="+mn-cs"/>
              </a:rPr>
              <a:t>….</a:t>
            </a:r>
            <a:endParaRPr lang="en-US" dirty="0" smtClean="0">
              <a:cs typeface="+mn-cs"/>
            </a:endParaRPr>
          </a:p>
        </p:txBody>
      </p:sp>
    </p:spTree>
    <p:extLst>
      <p:ext uri="{BB962C8B-B14F-4D97-AF65-F5344CB8AC3E}">
        <p14:creationId xmlns:p14="http://schemas.microsoft.com/office/powerpoint/2010/main" xmlns="" val="146610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37931725" indent="-37474525">
              <a:defRPr sz="2400">
                <a:solidFill>
                  <a:schemeClr val="tx1"/>
                </a:solidFill>
                <a:latin typeface="Times" charset="0"/>
                <a:ea typeface="Osaka" charset="0"/>
                <a:cs typeface="Osaka" charset="0"/>
              </a:defRPr>
            </a:lvl2pPr>
            <a:lvl3pPr>
              <a:defRPr sz="2400">
                <a:solidFill>
                  <a:schemeClr val="tx1"/>
                </a:solidFill>
                <a:latin typeface="Times" charset="0"/>
                <a:ea typeface="Osaka" charset="0"/>
                <a:cs typeface="Osaka" charset="0"/>
              </a:defRPr>
            </a:lvl3pPr>
            <a:lvl4pPr>
              <a:defRPr sz="2400">
                <a:solidFill>
                  <a:schemeClr val="tx1"/>
                </a:solidFill>
                <a:latin typeface="Times" charset="0"/>
                <a:ea typeface="Osaka" charset="0"/>
                <a:cs typeface="Osaka" charset="0"/>
              </a:defRPr>
            </a:lvl4pPr>
            <a:lvl5pPr>
              <a:defRPr sz="2400">
                <a:solidFill>
                  <a:schemeClr val="tx1"/>
                </a:solidFill>
                <a:latin typeface="Times" charset="0"/>
                <a:ea typeface="Osaka" charset="0"/>
                <a:cs typeface="Osaka" charset="0"/>
              </a:defRPr>
            </a:lvl5pPr>
            <a:lvl6pPr marL="457200" eaLnBrk="0" fontAlgn="base" hangingPunct="0">
              <a:spcBef>
                <a:spcPct val="0"/>
              </a:spcBef>
              <a:spcAft>
                <a:spcPct val="0"/>
              </a:spcAft>
              <a:defRPr sz="2400">
                <a:solidFill>
                  <a:schemeClr val="tx1"/>
                </a:solidFill>
                <a:latin typeface="Times" charset="0"/>
                <a:ea typeface="Osaka" charset="0"/>
                <a:cs typeface="Osaka" charset="0"/>
              </a:defRPr>
            </a:lvl6pPr>
            <a:lvl7pPr marL="914400" eaLnBrk="0" fontAlgn="base" hangingPunct="0">
              <a:spcBef>
                <a:spcPct val="0"/>
              </a:spcBef>
              <a:spcAft>
                <a:spcPct val="0"/>
              </a:spcAft>
              <a:defRPr sz="2400">
                <a:solidFill>
                  <a:schemeClr val="tx1"/>
                </a:solidFill>
                <a:latin typeface="Times" charset="0"/>
                <a:ea typeface="Osaka" charset="0"/>
                <a:cs typeface="Osaka" charset="0"/>
              </a:defRPr>
            </a:lvl7pPr>
            <a:lvl8pPr marL="1371600" eaLnBrk="0" fontAlgn="base" hangingPunct="0">
              <a:spcBef>
                <a:spcPct val="0"/>
              </a:spcBef>
              <a:spcAft>
                <a:spcPct val="0"/>
              </a:spcAft>
              <a:defRPr sz="2400">
                <a:solidFill>
                  <a:schemeClr val="tx1"/>
                </a:solidFill>
                <a:latin typeface="Times" charset="0"/>
                <a:ea typeface="Osaka" charset="0"/>
                <a:cs typeface="Osaka" charset="0"/>
              </a:defRPr>
            </a:lvl8pPr>
            <a:lvl9pPr marL="1828800" eaLnBrk="0" fontAlgn="base" hangingPunct="0">
              <a:spcBef>
                <a:spcPct val="0"/>
              </a:spcBef>
              <a:spcAft>
                <a:spcPct val="0"/>
              </a:spcAft>
              <a:defRPr sz="2400">
                <a:solidFill>
                  <a:schemeClr val="tx1"/>
                </a:solidFill>
                <a:latin typeface="Times" charset="0"/>
                <a:ea typeface="Osaka" charset="0"/>
                <a:cs typeface="Osaka" charset="0"/>
              </a:defRPr>
            </a:lvl9pPr>
          </a:lstStyle>
          <a:p>
            <a:fld id="{FD6A4E8E-3829-254D-A5BD-D6E1FB9AFFDD}" type="slidenum">
              <a:rPr lang="en-US" sz="1200"/>
              <a:pPr/>
              <a:t>3</a:t>
            </a:fld>
            <a:endParaRPr 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Theory: Understanding role of e.g. Social Structures, Cognitive Overload, Preconceptions, etc.</a:t>
            </a:r>
          </a:p>
          <a:p>
            <a:pPr eaLnBrk="1" hangingPunct="1"/>
            <a:endParaRPr lang="en-US">
              <a:latin typeface="Times" charset="0"/>
              <a:ea typeface="ＭＳ Ｐゴシック" charset="0"/>
              <a:cs typeface="ＭＳ Ｐゴシック" charset="0"/>
            </a:endParaRPr>
          </a:p>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xmlns="" val="103203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8F87D971-9533-5540-8ECA-CE2EFF4419C5}" type="slidenum">
              <a:rPr lang="en-US" sz="1200"/>
              <a:pPr/>
              <a:t>4</a:t>
            </a:fld>
            <a:endParaRPr lang="en-US" sz="1200"/>
          </a:p>
        </p:txBody>
      </p:sp>
      <p:sp>
        <p:nvSpPr>
          <p:cNvPr id="18434" name="Rectangle 2"/>
          <p:cNvSpPr>
            <a:spLocks noGrp="1" noRot="1" noChangeAspect="1" noChangeArrowheads="1" noTextEdit="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charset="0"/>
                <a:ea typeface="ＭＳ Ｐゴシック" charset="0"/>
                <a:cs typeface="ＭＳ Ｐゴシック" charset="0"/>
              </a:rPr>
              <a:t>PER thesis has same elements as other sub-fields of physics:</a:t>
            </a:r>
          </a:p>
          <a:p>
            <a:pPr eaLnBrk="1" hangingPunct="1"/>
            <a:r>
              <a:rPr lang="en-US" dirty="0">
                <a:latin typeface="Times" charset="0"/>
                <a:ea typeface="ＭＳ Ｐゴシック" charset="0"/>
                <a:cs typeface="ＭＳ Ｐゴシック" charset="0"/>
              </a:rPr>
              <a:t>	- </a:t>
            </a:r>
            <a:r>
              <a:rPr lang="en-US" dirty="0" err="1">
                <a:latin typeface="Times" charset="0"/>
                <a:ea typeface="ＭＳ Ｐゴシック" charset="0"/>
                <a:cs typeface="ＭＳ Ｐゴシック" charset="0"/>
              </a:rPr>
              <a:t>desgin</a:t>
            </a:r>
            <a:r>
              <a:rPr lang="en-US" dirty="0">
                <a:latin typeface="Times" charset="0"/>
                <a:ea typeface="ＭＳ Ｐゴシック" charset="0"/>
                <a:cs typeface="ＭＳ Ｐゴシック" charset="0"/>
              </a:rPr>
              <a:t> of experiment, </a:t>
            </a:r>
          </a:p>
          <a:p>
            <a:pPr eaLnBrk="1" hangingPunct="1"/>
            <a:r>
              <a:rPr lang="en-US" dirty="0">
                <a:latin typeface="Times" charset="0"/>
                <a:ea typeface="ＭＳ Ｐゴシック" charset="0"/>
                <a:cs typeface="ＭＳ Ｐゴシック" charset="0"/>
              </a:rPr>
              <a:t>	- systems of model</a:t>
            </a:r>
          </a:p>
          <a:p>
            <a:pPr eaLnBrk="1" hangingPunct="1"/>
            <a:r>
              <a:rPr lang="en-US" dirty="0">
                <a:latin typeface="Times" charset="0"/>
                <a:ea typeface="ＭＳ Ｐゴシック" charset="0"/>
                <a:cs typeface="ＭＳ Ｐゴシック" charset="0"/>
              </a:rPr>
              <a:t>	- </a:t>
            </a:r>
            <a:r>
              <a:rPr lang="en-US" dirty="0" err="1">
                <a:latin typeface="Times" charset="0"/>
                <a:ea typeface="ＭＳ Ｐゴシック" charset="0"/>
                <a:cs typeface="ＭＳ Ｐゴシック" charset="0"/>
              </a:rPr>
              <a:t>computtion</a:t>
            </a:r>
            <a:r>
              <a:rPr lang="en-US" dirty="0">
                <a:latin typeface="Times" charset="0"/>
                <a:ea typeface="ＭＳ Ｐゴシック" charset="0"/>
                <a:cs typeface="ＭＳ Ｐゴシック" charset="0"/>
              </a:rPr>
              <a:t>/ </a:t>
            </a:r>
            <a:r>
              <a:rPr lang="en-US" dirty="0" err="1">
                <a:latin typeface="Times" charset="0"/>
                <a:ea typeface="ＭＳ Ｐゴシック" charset="0"/>
                <a:cs typeface="ＭＳ Ｐゴシック" charset="0"/>
              </a:rPr>
              <a:t>predicion</a:t>
            </a:r>
            <a:r>
              <a:rPr lang="en-US" dirty="0">
                <a:latin typeface="Times" charset="0"/>
                <a:ea typeface="ＭＳ Ｐゴシック" charset="0"/>
                <a:cs typeface="ＭＳ Ｐゴシック" charset="0"/>
              </a:rPr>
              <a:t> /analysis</a:t>
            </a:r>
          </a:p>
        </p:txBody>
      </p:sp>
    </p:spTree>
    <p:extLst>
      <p:ext uri="{BB962C8B-B14F-4D97-AF65-F5344CB8AC3E}">
        <p14:creationId xmlns:p14="http://schemas.microsoft.com/office/powerpoint/2010/main" xmlns="" val="1795211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737654-A6CF-494D-A46E-882A45FCCC86}" type="slidenum">
              <a:rPr lang="en-US"/>
              <a:pPr>
                <a:defRPr/>
              </a:pPr>
              <a:t>5</a:t>
            </a:fld>
            <a:endParaRPr lang="en-US"/>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p:txBody>
          <a:bodyPr/>
          <a:lstStyle/>
          <a:p>
            <a:pPr eaLnBrk="1" hangingPunct="1">
              <a:defRPr/>
            </a:pPr>
            <a:r>
              <a:rPr lang="en-US" sz="1200" kern="1200" dirty="0" smtClean="0">
                <a:solidFill>
                  <a:schemeClr val="tx1"/>
                </a:solidFill>
                <a:latin typeface="Arial" charset="0"/>
                <a:ea typeface="ＭＳ Ｐゴシック" charset="-128"/>
                <a:cs typeface="ＭＳ Ｐゴシック" charset="-128"/>
              </a:rPr>
              <a:t>2010 students get it 53%</a:t>
            </a:r>
            <a:r>
              <a:rPr lang="en-US" sz="1200" kern="1200" baseline="0" dirty="0" smtClean="0">
                <a:solidFill>
                  <a:schemeClr val="tx1"/>
                </a:solidFill>
                <a:latin typeface="Arial" charset="0"/>
                <a:ea typeface="ＭＳ Ｐゴシック" charset="-128"/>
                <a:cs typeface="ＭＳ Ｐゴシック" charset="-128"/>
              </a:rPr>
              <a:t> correct on pretest, </a:t>
            </a:r>
          </a:p>
          <a:p>
            <a:pPr eaLnBrk="1" hangingPunct="1">
              <a:defRPr/>
            </a:pPr>
            <a:r>
              <a:rPr lang="en-US" sz="1200" kern="1200" baseline="0" dirty="0" smtClean="0">
                <a:solidFill>
                  <a:schemeClr val="tx1"/>
                </a:solidFill>
                <a:latin typeface="Arial" charset="0"/>
                <a:ea typeface="ＭＳ Ｐゴシック" charset="-128"/>
                <a:cs typeface="ＭＳ Ｐゴシック" charset="-128"/>
              </a:rPr>
              <a:t>A is most popular distractor, but C, D, and E are ALL </a:t>
            </a:r>
            <a:r>
              <a:rPr lang="en-US" sz="1200" kern="1200" baseline="0" smtClean="0">
                <a:solidFill>
                  <a:schemeClr val="tx1"/>
                </a:solidFill>
                <a:latin typeface="Arial" charset="0"/>
                <a:ea typeface="ＭＳ Ｐゴシック" charset="-128"/>
                <a:cs typeface="ＭＳ Ｐゴシック" charset="-128"/>
              </a:rPr>
              <a:t>well represented. </a:t>
            </a:r>
            <a:endParaRPr lang="en-US" sz="1200" kern="1200" dirty="0" smtClean="0">
              <a:solidFill>
                <a:schemeClr val="tx1"/>
              </a:solidFill>
              <a:latin typeface="Arial" charset="0"/>
              <a:ea typeface="ＭＳ Ｐゴシック" charset="-128"/>
              <a:cs typeface="ＭＳ Ｐゴシック" charset="-128"/>
            </a:endParaRPr>
          </a:p>
          <a:p>
            <a:pPr eaLnBrk="1" hangingPunct="1">
              <a:defRPr/>
            </a:pPr>
            <a:endParaRPr lang="en-US" dirty="0" smtClean="0">
              <a:cs typeface="+mn-cs"/>
            </a:endParaRPr>
          </a:p>
        </p:txBody>
      </p:sp>
    </p:spTree>
    <p:extLst>
      <p:ext uri="{BB962C8B-B14F-4D97-AF65-F5344CB8AC3E}">
        <p14:creationId xmlns:p14="http://schemas.microsoft.com/office/powerpoint/2010/main" xmlns="" val="211678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737654-A6CF-494D-A46E-882A45FCCC86}" type="slidenum">
              <a:rPr lang="en-US"/>
              <a:pPr>
                <a:defRPr/>
              </a:pPr>
              <a:t>6</a:t>
            </a:fld>
            <a:endParaRPr lang="en-US"/>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p:txBody>
          <a:bodyPr/>
          <a:lstStyle/>
          <a:p>
            <a:pPr eaLnBrk="1" hangingPunct="1">
              <a:defRPr/>
            </a:pPr>
            <a:r>
              <a:rPr lang="en-US" sz="1200" kern="1200" dirty="0" smtClean="0">
                <a:solidFill>
                  <a:schemeClr val="tx1"/>
                </a:solidFill>
                <a:latin typeface="Arial" charset="0"/>
                <a:ea typeface="ＭＳ Ｐゴシック" charset="-128"/>
                <a:cs typeface="ＭＳ Ｐゴシック" charset="-128"/>
              </a:rPr>
              <a:t>2010 students get it 53%</a:t>
            </a:r>
            <a:r>
              <a:rPr lang="en-US" sz="1200" kern="1200" baseline="0" dirty="0" smtClean="0">
                <a:solidFill>
                  <a:schemeClr val="tx1"/>
                </a:solidFill>
                <a:latin typeface="Arial" charset="0"/>
                <a:ea typeface="ＭＳ Ｐゴシック" charset="-128"/>
                <a:cs typeface="ＭＳ Ｐゴシック" charset="-128"/>
              </a:rPr>
              <a:t> correct on pretest,   73% on posttest, with a normalized gain of 0.41</a:t>
            </a:r>
          </a:p>
          <a:p>
            <a:pPr eaLnBrk="1" hangingPunct="1">
              <a:defRPr/>
            </a:pPr>
            <a:endParaRPr lang="en-US" sz="1200" kern="1200" baseline="0" dirty="0" smtClean="0">
              <a:solidFill>
                <a:schemeClr val="tx1"/>
              </a:solidFill>
              <a:latin typeface="Arial" charset="0"/>
              <a:ea typeface="ＭＳ Ｐゴシック" charset="-128"/>
              <a:cs typeface="ＭＳ Ｐゴシック" charset="-128"/>
            </a:endParaRPr>
          </a:p>
          <a:p>
            <a:pPr eaLnBrk="1" hangingPunct="1">
              <a:defRPr/>
            </a:pPr>
            <a:r>
              <a:rPr lang="en-US" sz="1200" kern="1200" baseline="0" dirty="0" smtClean="0">
                <a:solidFill>
                  <a:schemeClr val="tx1"/>
                </a:solidFill>
                <a:latin typeface="Arial" charset="0"/>
                <a:ea typeface="ＭＳ Ｐゴシック" charset="-128"/>
                <a:cs typeface="ＭＳ Ｐゴシック" charset="-128"/>
              </a:rPr>
              <a:t>A is most popular distractor, but C, D, and E are ALL well represented. </a:t>
            </a:r>
            <a:endParaRPr lang="en-US" sz="1200" kern="1200" dirty="0" smtClean="0">
              <a:solidFill>
                <a:schemeClr val="tx1"/>
              </a:solidFill>
              <a:latin typeface="Arial" charset="0"/>
              <a:ea typeface="ＭＳ Ｐゴシック" charset="-128"/>
              <a:cs typeface="ＭＳ Ｐゴシック" charset="-128"/>
            </a:endParaRPr>
          </a:p>
          <a:p>
            <a:pPr eaLnBrk="1" hangingPunct="1">
              <a:defRPr/>
            </a:pPr>
            <a:endParaRPr lang="en-US" dirty="0" smtClean="0">
              <a:cs typeface="+mn-cs"/>
            </a:endParaRPr>
          </a:p>
        </p:txBody>
      </p:sp>
    </p:spTree>
    <p:extLst>
      <p:ext uri="{BB962C8B-B14F-4D97-AF65-F5344CB8AC3E}">
        <p14:creationId xmlns:p14="http://schemas.microsoft.com/office/powerpoint/2010/main" xmlns="" val="152173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pPr algn="r"/>
            <a:fld id="{D7ACF4E2-9CB5-AE46-9278-76FCBD48A7DC}" type="slidenum">
              <a:rPr lang="en-US" sz="1200"/>
              <a:pPr algn="r"/>
              <a:t>7</a:t>
            </a:fld>
            <a:endParaRPr lang="en-US" sz="1200"/>
          </a:p>
        </p:txBody>
      </p:sp>
      <p:sp>
        <p:nvSpPr>
          <p:cNvPr id="34818" name="Rectangle 2"/>
          <p:cNvSpPr>
            <a:spLocks noGrp="1" noRot="1" noChangeAspect="1" noChangeArrowheads="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xmlns="" val="85637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E10F73-BF46-6B4A-832A-617F09149EE3}" type="slidenum">
              <a:rPr lang="en-US"/>
              <a:pPr>
                <a:defRPr/>
              </a:pPr>
              <a:t>8</a:t>
            </a:fld>
            <a:endParaRPr lang="en-US"/>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xmlns="" val="160041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pPr algn="r"/>
            <a:fld id="{D7ACF4E2-9CB5-AE46-9278-76FCBD48A7DC}" type="slidenum">
              <a:rPr lang="en-US" sz="1200"/>
              <a:pPr algn="r"/>
              <a:t>9</a:t>
            </a:fld>
            <a:endParaRPr lang="en-US" sz="1200"/>
          </a:p>
        </p:txBody>
      </p:sp>
      <p:sp>
        <p:nvSpPr>
          <p:cNvPr id="34818" name="Rectangle 2"/>
          <p:cNvSpPr>
            <a:spLocks noGrp="1" noRot="1" noChangeAspect="1" noChangeArrowheads="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xmlns="" val="927822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xmlns="" val="1876460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9467523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81651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92283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9144000" cy="9906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027" name="Rectangle 8"/>
          <p:cNvSpPr>
            <a:spLocks noChangeArrowheads="1"/>
          </p:cNvSpPr>
          <p:nvPr userDrawn="1"/>
        </p:nvSpPr>
        <p:spPr bwMode="auto">
          <a:xfrm>
            <a:off x="0" y="6181207"/>
            <a:ext cx="9144000" cy="685800"/>
          </a:xfrm>
          <a:prstGeom prst="rect">
            <a:avLst/>
          </a:prstGeom>
          <a:solidFill>
            <a:schemeClr val="accent2"/>
          </a:solidFill>
          <a:ln w="9525">
            <a:solidFill>
              <a:schemeClr val="tx1"/>
            </a:solidFill>
            <a:miter lim="800000"/>
            <a:headEnd/>
            <a:tailEnd/>
          </a:ln>
        </p:spPr>
        <p:txBody>
          <a:bodyPr wrap="none" anchor="ctr"/>
          <a:lstStyle/>
          <a:p>
            <a:pPr algn="ctr"/>
            <a:endParaRPr lang="en-US"/>
          </a:p>
        </p:txBody>
      </p:sp>
      <p:sp>
        <p:nvSpPr>
          <p:cNvPr id="1028" name="Rectangle 2"/>
          <p:cNvSpPr>
            <a:spLocks noGrp="1" noChangeArrowheads="1"/>
          </p:cNvSpPr>
          <p:nvPr>
            <p:ph type="title"/>
          </p:nvPr>
        </p:nvSpPr>
        <p:spPr bwMode="auto">
          <a:xfrm>
            <a:off x="762000" y="152400"/>
            <a:ext cx="7772400" cy="762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ER_logo_white.png"/>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6813703" y="6212796"/>
            <a:ext cx="2258142" cy="587484"/>
          </a:xfrm>
          <a:prstGeom prst="rect">
            <a:avLst/>
          </a:prstGeom>
        </p:spPr>
      </p:pic>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p:timing>
    <p:tnLst>
      <p:par>
        <p:cTn id="1" dur="indefinite" restart="never" nodeType="tmRoot"/>
      </p:par>
    </p:tnLst>
  </p:timing>
  <p:hf sldNum="0" hdr="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Optima"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Optima"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Optima"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Optima" charset="0"/>
          <a:ea typeface="ＭＳ Ｐゴシック" charset="-128"/>
          <a:cs typeface="ＭＳ Ｐゴシック" charset="-128"/>
        </a:defRPr>
      </a:lvl5pPr>
      <a:lvl6pPr marL="457200" algn="ctr" rtl="0" fontAlgn="base">
        <a:spcBef>
          <a:spcPct val="0"/>
        </a:spcBef>
        <a:spcAft>
          <a:spcPct val="0"/>
        </a:spcAft>
        <a:defRPr sz="4400">
          <a:solidFill>
            <a:schemeClr val="bg1"/>
          </a:solidFill>
          <a:latin typeface="Optima" charset="0"/>
          <a:ea typeface="ＭＳ Ｐゴシック" charset="-128"/>
          <a:cs typeface="ＭＳ Ｐゴシック" charset="-128"/>
        </a:defRPr>
      </a:lvl6pPr>
      <a:lvl7pPr marL="914400" algn="ctr" rtl="0" fontAlgn="base">
        <a:spcBef>
          <a:spcPct val="0"/>
        </a:spcBef>
        <a:spcAft>
          <a:spcPct val="0"/>
        </a:spcAft>
        <a:defRPr sz="4400">
          <a:solidFill>
            <a:schemeClr val="bg1"/>
          </a:solidFill>
          <a:latin typeface="Optima" charset="0"/>
          <a:ea typeface="ＭＳ Ｐゴシック" charset="-128"/>
          <a:cs typeface="ＭＳ Ｐゴシック" charset="-128"/>
        </a:defRPr>
      </a:lvl7pPr>
      <a:lvl8pPr marL="1371600" algn="ctr" rtl="0" fontAlgn="base">
        <a:spcBef>
          <a:spcPct val="0"/>
        </a:spcBef>
        <a:spcAft>
          <a:spcPct val="0"/>
        </a:spcAft>
        <a:defRPr sz="4400">
          <a:solidFill>
            <a:schemeClr val="bg1"/>
          </a:solidFill>
          <a:latin typeface="Optima" charset="0"/>
          <a:ea typeface="ＭＳ Ｐゴシック" charset="-128"/>
          <a:cs typeface="ＭＳ Ｐゴシック" charset="-128"/>
        </a:defRPr>
      </a:lvl8pPr>
      <a:lvl9pPr marL="1828800" algn="ctr" rtl="0" fontAlgn="base">
        <a:spcBef>
          <a:spcPct val="0"/>
        </a:spcBef>
        <a:spcAft>
          <a:spcPct val="0"/>
        </a:spcAft>
        <a:defRPr sz="4400">
          <a:solidFill>
            <a:schemeClr val="bg1"/>
          </a:solidFill>
          <a:latin typeface="Optim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oleObject" Target="../embeddings/Microsoft_Office_Excel_97-2003_Worksheet4.xls"/></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oleObject" Target="../embeddings/Microsoft_Office_Excel_97-2003_Worksheet5.xls"/></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6.vml"/><Relationship Id="rId4" Type="http://schemas.openxmlformats.org/officeDocument/2006/relationships/oleObject" Target="../embeddings/Microsoft_Office_Excel_97-2003_Worksheet6.xls"/></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emf"/><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mlDrawing" Target="../drawings/vmlDrawing7.vml"/><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oleObject" Target="../embeddings/Microsoft_Office_Word_97_-_2003_Document2.doc"/></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271.jpg"/>
          <p:cNvPicPr>
            <a:picLocks noChangeAspect="1"/>
          </p:cNvPicPr>
          <p:nvPr/>
        </p:nvPicPr>
        <p:blipFill rotWithShape="1">
          <a:blip r:embed="rId3">
            <a:extLst>
              <a:ext uri="{28A0092B-C50C-407E-A947-70E740481C1C}">
                <a14:useLocalDpi xmlns:a14="http://schemas.microsoft.com/office/drawing/2010/main" xmlns="" val="0"/>
              </a:ext>
            </a:extLst>
          </a:blip>
          <a:srcRect b="10751"/>
          <a:stretch/>
        </p:blipFill>
        <p:spPr>
          <a:xfrm>
            <a:off x="0" y="1028534"/>
            <a:ext cx="9143977" cy="5829466"/>
          </a:xfrm>
          <a:prstGeom prst="rect">
            <a:avLst/>
          </a:prstGeom>
        </p:spPr>
      </p:pic>
      <p:sp>
        <p:nvSpPr>
          <p:cNvPr id="6146" name="Rectangle 5"/>
          <p:cNvSpPr>
            <a:spLocks noChangeArrowheads="1"/>
          </p:cNvSpPr>
          <p:nvPr/>
        </p:nvSpPr>
        <p:spPr bwMode="auto">
          <a:xfrm>
            <a:off x="0" y="0"/>
            <a:ext cx="9144000" cy="1828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6" name="Rectangle 5"/>
          <p:cNvSpPr/>
          <p:nvPr/>
        </p:nvSpPr>
        <p:spPr bwMode="auto">
          <a:xfrm>
            <a:off x="0" y="0"/>
            <a:ext cx="9144000" cy="829733"/>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149" name="Rectangle 12"/>
          <p:cNvSpPr>
            <a:spLocks noChangeArrowheads="1"/>
          </p:cNvSpPr>
          <p:nvPr/>
        </p:nvSpPr>
        <p:spPr bwMode="auto">
          <a:xfrm>
            <a:off x="1296988" y="626745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sp>
        <p:nvSpPr>
          <p:cNvPr id="6150" name="Rectangle 15"/>
          <p:cNvSpPr>
            <a:spLocks noChangeArrowheads="1"/>
          </p:cNvSpPr>
          <p:nvPr/>
        </p:nvSpPr>
        <p:spPr bwMode="auto">
          <a:xfrm>
            <a:off x="344488" y="63214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sp>
        <p:nvSpPr>
          <p:cNvPr id="4" name="TextBox 3"/>
          <p:cNvSpPr txBox="1"/>
          <p:nvPr/>
        </p:nvSpPr>
        <p:spPr>
          <a:xfrm>
            <a:off x="5258328" y="5721792"/>
            <a:ext cx="3885672" cy="1136208"/>
          </a:xfrm>
          <a:prstGeom prst="rect">
            <a:avLst/>
          </a:prstGeom>
          <a:solidFill>
            <a:schemeClr val="accent4">
              <a:alpha val="34000"/>
            </a:schemeClr>
          </a:solidFill>
        </p:spPr>
        <p:txBody>
          <a:bodyPr wrap="square" rtlCol="0">
            <a:spAutoFit/>
          </a:bodyPr>
          <a:lstStyle/>
          <a:p>
            <a:pPr>
              <a:lnSpc>
                <a:spcPct val="50000"/>
              </a:lnSpc>
            </a:pPr>
            <a:endParaRPr lang="en-US" sz="2200" dirty="0" smtClean="0">
              <a:solidFill>
                <a:schemeClr val="bg1"/>
              </a:solidFill>
            </a:endParaRPr>
          </a:p>
          <a:p>
            <a:pPr>
              <a:lnSpc>
                <a:spcPct val="50000"/>
              </a:lnSpc>
            </a:pPr>
            <a:r>
              <a:rPr lang="en-US" sz="2200" dirty="0" smtClean="0">
                <a:solidFill>
                  <a:schemeClr val="bg1"/>
                </a:solidFill>
              </a:rPr>
              <a:t>Steven Pollock</a:t>
            </a:r>
          </a:p>
          <a:p>
            <a:pPr>
              <a:lnSpc>
                <a:spcPct val="50000"/>
              </a:lnSpc>
            </a:pPr>
            <a:endParaRPr lang="en-US" sz="2200" dirty="0">
              <a:solidFill>
                <a:schemeClr val="bg1"/>
              </a:solidFill>
            </a:endParaRPr>
          </a:p>
          <a:p>
            <a:pPr>
              <a:lnSpc>
                <a:spcPct val="50000"/>
              </a:lnSpc>
            </a:pPr>
            <a:r>
              <a:rPr lang="en-US" sz="2200" dirty="0" smtClean="0">
                <a:solidFill>
                  <a:schemeClr val="bg1"/>
                </a:solidFill>
              </a:rPr>
              <a:t>Dep’t of Physics, CU Boulder</a:t>
            </a:r>
          </a:p>
          <a:p>
            <a:pPr>
              <a:lnSpc>
                <a:spcPct val="50000"/>
              </a:lnSpc>
            </a:pPr>
            <a:endParaRPr lang="en-US" sz="2200" dirty="0" smtClean="0">
              <a:solidFill>
                <a:schemeClr val="bg1"/>
              </a:solidFill>
            </a:endParaRPr>
          </a:p>
          <a:p>
            <a:pPr>
              <a:lnSpc>
                <a:spcPct val="50000"/>
              </a:lnSpc>
            </a:pPr>
            <a:r>
              <a:rPr lang="en-US" sz="2200" dirty="0" smtClean="0">
                <a:solidFill>
                  <a:schemeClr val="bg1"/>
                </a:solidFill>
              </a:rPr>
              <a:t>New Faculty Workshop</a:t>
            </a:r>
            <a:r>
              <a:rPr lang="en-US" sz="2200" dirty="0" smtClean="0">
                <a:solidFill>
                  <a:srgbClr val="FFFFFF"/>
                </a:solidFill>
              </a:rPr>
              <a:t> 2016</a:t>
            </a:r>
            <a:endParaRPr lang="en-US" sz="2200" dirty="0"/>
          </a:p>
        </p:txBody>
      </p:sp>
      <p:sp>
        <p:nvSpPr>
          <p:cNvPr id="6147" name="Rectangle 2"/>
          <p:cNvSpPr>
            <a:spLocks noGrp="1" noChangeArrowheads="1"/>
          </p:cNvSpPr>
          <p:nvPr>
            <p:ph type="ctrTitle"/>
          </p:nvPr>
        </p:nvSpPr>
        <p:spPr>
          <a:xfrm>
            <a:off x="0" y="-1"/>
            <a:ext cx="9144000" cy="1816747"/>
          </a:xfrm>
          <a:solidFill>
            <a:schemeClr val="tx1"/>
          </a:solidFill>
          <a:ln>
            <a:solidFill>
              <a:srgbClr val="000000"/>
            </a:solidFill>
          </a:ln>
        </p:spPr>
        <p:txBody>
          <a:bodyPr/>
          <a:lstStyle/>
          <a:p>
            <a:pPr eaLnBrk="1" hangingPunct="1"/>
            <a:r>
              <a:rPr lang="en-US" sz="4000" smtClean="0"/>
              <a:t>PER and Interactive Engagement:  </a:t>
            </a:r>
            <a:r>
              <a:rPr lang="en-US" sz="4000" dirty="0" smtClean="0"/>
              <a:t/>
            </a:r>
            <a:br>
              <a:rPr lang="en-US" sz="4000" dirty="0" smtClean="0"/>
            </a:br>
            <a:r>
              <a:rPr lang="en-US" sz="4000" dirty="0" smtClean="0"/>
              <a:t>The </a:t>
            </a:r>
            <a:r>
              <a:rPr lang="en-US" sz="4000" dirty="0"/>
              <a:t>Big Picture </a:t>
            </a:r>
            <a:endParaRPr lang="en-US" sz="4000" dirty="0">
              <a:latin typeface="Helvetica"/>
              <a:ea typeface="Osaka" charset="0"/>
              <a:cs typeface="Helvetica"/>
            </a:endParaRPr>
          </a:p>
        </p:txBody>
      </p:sp>
    </p:spTree>
    <p:extLst>
      <p:ext uri="{BB962C8B-B14F-4D97-AF65-F5344CB8AC3E}">
        <p14:creationId xmlns:p14="http://schemas.microsoft.com/office/powerpoint/2010/main" xmlns="" val="2959981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xmlns="" val="872170607"/>
              </p:ext>
            </p:extLst>
          </p:nvPr>
        </p:nvGraphicFramePr>
        <p:xfrm>
          <a:off x="601037" y="1364109"/>
          <a:ext cx="7920115" cy="4369268"/>
        </p:xfrm>
        <a:graphic>
          <a:graphicData uri="http://schemas.openxmlformats.org/drawingml/2006/chart">
            <c:chart xmlns:c="http://schemas.openxmlformats.org/drawingml/2006/chart" xmlns:r="http://schemas.openxmlformats.org/officeDocument/2006/relationships" r:id="rId3"/>
          </a:graphicData>
        </a:graphic>
      </p:graphicFrame>
      <p:sp>
        <p:nvSpPr>
          <p:cNvPr id="33794" name="Text Box 4"/>
          <p:cNvSpPr txBox="1">
            <a:spLocks noChangeArrowheads="1"/>
          </p:cNvSpPr>
          <p:nvPr/>
        </p:nvSpPr>
        <p:spPr bwMode="auto">
          <a:xfrm>
            <a:off x="263661" y="6367107"/>
            <a:ext cx="68305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en-US" sz="1400" b="1" dirty="0">
                <a:solidFill>
                  <a:srgbClr val="FFFFFF"/>
                </a:solidFill>
              </a:rPr>
              <a:t>Secondary Analysis of Teaching Methods in Introductory Physics: a 50k-Student </a:t>
            </a:r>
            <a:r>
              <a:rPr lang="en-US" sz="1400" b="1" dirty="0" smtClean="0">
                <a:solidFill>
                  <a:srgbClr val="FFFFFF"/>
                </a:solidFill>
              </a:rPr>
              <a:t>Study</a:t>
            </a:r>
          </a:p>
          <a:p>
            <a:r>
              <a:rPr lang="en-US" sz="1400" b="1" dirty="0" smtClean="0">
                <a:solidFill>
                  <a:srgbClr val="FFFFFF"/>
                </a:solidFill>
              </a:rPr>
              <a:t>J Von </a:t>
            </a:r>
            <a:r>
              <a:rPr lang="en-US" sz="1400" b="1" dirty="0" err="1" smtClean="0">
                <a:solidFill>
                  <a:srgbClr val="FFFFFF"/>
                </a:solidFill>
              </a:rPr>
              <a:t>Korff</a:t>
            </a:r>
            <a:r>
              <a:rPr lang="en-US" sz="1400" b="1" dirty="0" smtClean="0">
                <a:solidFill>
                  <a:srgbClr val="FFFFFF"/>
                </a:solidFill>
              </a:rPr>
              <a:t> et al,  </a:t>
            </a:r>
            <a:r>
              <a:rPr lang="en-US" sz="1400" b="1" dirty="0" err="1" smtClean="0">
                <a:solidFill>
                  <a:srgbClr val="FFFFFF"/>
                </a:solidFill>
              </a:rPr>
              <a:t>Arxiv.org</a:t>
            </a:r>
            <a:r>
              <a:rPr lang="en-US" sz="1400" b="1" dirty="0" smtClean="0">
                <a:solidFill>
                  <a:srgbClr val="FFFFFF"/>
                </a:solidFill>
              </a:rPr>
              <a:t>/</a:t>
            </a:r>
            <a:r>
              <a:rPr lang="en-US" sz="1400" b="1" dirty="0" err="1" smtClean="0">
                <a:solidFill>
                  <a:srgbClr val="FFFFFF"/>
                </a:solidFill>
              </a:rPr>
              <a:t>pdf</a:t>
            </a:r>
            <a:r>
              <a:rPr lang="en-US" sz="1400" b="1" dirty="0" smtClean="0">
                <a:solidFill>
                  <a:srgbClr val="FFFFFF"/>
                </a:solidFill>
              </a:rPr>
              <a:t>/1603.00516v1.pdf</a:t>
            </a:r>
            <a:endParaRPr lang="en-US" sz="1400" b="1" dirty="0">
              <a:solidFill>
                <a:srgbClr val="FFFFFF"/>
              </a:solidFill>
            </a:endParaRPr>
          </a:p>
        </p:txBody>
      </p:sp>
      <p:sp>
        <p:nvSpPr>
          <p:cNvPr id="33810" name="Rectangle 27"/>
          <p:cNvSpPr>
            <a:spLocks noChangeArrowheads="1"/>
          </p:cNvSpPr>
          <p:nvPr/>
        </p:nvSpPr>
        <p:spPr bwMode="auto">
          <a:xfrm>
            <a:off x="668338" y="-29412"/>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400" dirty="0" smtClean="0">
                <a:solidFill>
                  <a:srgbClr val="FFFFFF"/>
                </a:solidFill>
                <a:latin typeface="Arial" charset="0"/>
              </a:rPr>
              <a:t>FMCE Learning gains</a:t>
            </a:r>
            <a:endParaRPr lang="en-US" sz="4400" dirty="0">
              <a:solidFill>
                <a:srgbClr val="FFFFFF"/>
              </a:solidFill>
              <a:latin typeface="Arial" charset="0"/>
            </a:endParaRPr>
          </a:p>
        </p:txBody>
      </p:sp>
      <p:sp>
        <p:nvSpPr>
          <p:cNvPr id="33795" name="Rectangle 16"/>
          <p:cNvSpPr>
            <a:spLocks noChangeArrowheads="1"/>
          </p:cNvSpPr>
          <p:nvPr/>
        </p:nvSpPr>
        <p:spPr bwMode="auto">
          <a:xfrm>
            <a:off x="2109356" y="1645952"/>
            <a:ext cx="2902516" cy="457200"/>
          </a:xfrm>
          <a:prstGeom prst="rect">
            <a:avLst/>
          </a:prstGeom>
          <a:solidFill>
            <a:schemeClr val="bg1"/>
          </a:solidFill>
          <a:ln>
            <a:noFill/>
          </a:ln>
          <a:extLst/>
        </p:spPr>
        <p:txBody>
          <a:bodyPr anchor="ctr"/>
          <a:lstStyle/>
          <a:p>
            <a:r>
              <a:rPr lang="en-US" sz="2200" dirty="0" smtClean="0">
                <a:solidFill>
                  <a:srgbClr val="B50E3E"/>
                </a:solidFill>
              </a:rPr>
              <a:t>traditional lecture</a:t>
            </a:r>
            <a:endParaRPr lang="en-US" sz="2200" dirty="0">
              <a:solidFill>
                <a:srgbClr val="B50E3E"/>
              </a:solidFill>
            </a:endParaRPr>
          </a:p>
        </p:txBody>
      </p:sp>
      <p:sp>
        <p:nvSpPr>
          <p:cNvPr id="17" name="Rectangle 15"/>
          <p:cNvSpPr>
            <a:spLocks noChangeArrowheads="1"/>
          </p:cNvSpPr>
          <p:nvPr/>
        </p:nvSpPr>
        <p:spPr bwMode="auto">
          <a:xfrm>
            <a:off x="4913441" y="1640304"/>
            <a:ext cx="3326579" cy="457200"/>
          </a:xfrm>
          <a:prstGeom prst="rect">
            <a:avLst/>
          </a:prstGeom>
          <a:solidFill>
            <a:schemeClr val="bg1"/>
          </a:solidFill>
          <a:ln>
            <a:noFill/>
          </a:ln>
          <a:extLst/>
        </p:spPr>
        <p:txBody>
          <a:bodyPr anchor="ctr"/>
          <a:lstStyle/>
          <a:p>
            <a:r>
              <a:rPr lang="en-US" sz="2200" dirty="0" smtClean="0">
                <a:solidFill>
                  <a:srgbClr val="3366FF"/>
                </a:solidFill>
                <a:cs typeface="Times" charset="0"/>
              </a:rPr>
              <a:t>Interactive engagement</a:t>
            </a:r>
            <a:endParaRPr lang="en-US" sz="2200" dirty="0">
              <a:solidFill>
                <a:srgbClr val="3366FF"/>
              </a:solidFill>
              <a:cs typeface="Times" charset="0"/>
            </a:endParaRPr>
          </a:p>
        </p:txBody>
      </p:sp>
      <p:sp>
        <p:nvSpPr>
          <p:cNvPr id="20" name="Text Box 32"/>
          <p:cNvSpPr txBox="1">
            <a:spLocks noChangeArrowheads="1"/>
          </p:cNvSpPr>
          <p:nvPr/>
        </p:nvSpPr>
        <p:spPr bwMode="auto">
          <a:xfrm>
            <a:off x="2753643" y="5754615"/>
            <a:ext cx="3720590" cy="338554"/>
          </a:xfrm>
          <a:prstGeom prst="rect">
            <a:avLst/>
          </a:prstGeom>
          <a:solidFill>
            <a:schemeClr val="bg1"/>
          </a:solid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tx2"/>
                </a:solidFill>
              </a:rPr>
              <a:t>Less Learning </a:t>
            </a:r>
            <a:r>
              <a:rPr lang="en-US" sz="1600" dirty="0" smtClean="0">
                <a:solidFill>
                  <a:schemeClr val="tx2"/>
                </a:solidFill>
              </a:rPr>
              <a:t>   &lt;g&gt;      </a:t>
            </a:r>
            <a:r>
              <a:rPr lang="en-US" sz="1600" dirty="0">
                <a:solidFill>
                  <a:schemeClr val="tx2"/>
                </a:solidFill>
              </a:rPr>
              <a:t>More Learning</a:t>
            </a:r>
          </a:p>
        </p:txBody>
      </p:sp>
      <p:sp>
        <p:nvSpPr>
          <p:cNvPr id="21" name="Line 33"/>
          <p:cNvSpPr>
            <a:spLocks noChangeShapeType="1"/>
          </p:cNvSpPr>
          <p:nvPr/>
        </p:nvSpPr>
        <p:spPr bwMode="auto">
          <a:xfrm>
            <a:off x="6977253" y="6008075"/>
            <a:ext cx="457200" cy="0"/>
          </a:xfrm>
          <a:prstGeom prst="line">
            <a:avLst/>
          </a:prstGeom>
          <a:noFill/>
          <a:ln w="635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 name="Line 34"/>
          <p:cNvSpPr>
            <a:spLocks noChangeShapeType="1"/>
          </p:cNvSpPr>
          <p:nvPr/>
        </p:nvSpPr>
        <p:spPr bwMode="auto">
          <a:xfrm flipH="1">
            <a:off x="1871853" y="5989025"/>
            <a:ext cx="457200" cy="0"/>
          </a:xfrm>
          <a:prstGeom prst="line">
            <a:avLst/>
          </a:prstGeom>
          <a:noFill/>
          <a:ln w="635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1" name="Rectangle 15"/>
          <p:cNvSpPr>
            <a:spLocks noChangeArrowheads="1"/>
          </p:cNvSpPr>
          <p:nvPr/>
        </p:nvSpPr>
        <p:spPr bwMode="auto">
          <a:xfrm>
            <a:off x="1595342" y="1007409"/>
            <a:ext cx="6761016" cy="457200"/>
          </a:xfrm>
          <a:prstGeom prst="rect">
            <a:avLst/>
          </a:prstGeom>
          <a:solidFill>
            <a:schemeClr val="bg1"/>
          </a:solidFill>
          <a:ln>
            <a:noFill/>
          </a:ln>
          <a:extLst/>
        </p:spPr>
        <p:txBody>
          <a:bodyPr anchor="ctr"/>
          <a:lstStyle/>
          <a:p>
            <a:r>
              <a:rPr lang="en-US" sz="2800" dirty="0" smtClean="0">
                <a:cs typeface="Times" charset="0"/>
              </a:rPr>
              <a:t>From “</a:t>
            </a:r>
            <a:r>
              <a:rPr lang="is-IS" sz="2800" dirty="0" smtClean="0">
                <a:cs typeface="Times" charset="0"/>
              </a:rPr>
              <a:t>… a 50k student study” (2016) </a:t>
            </a:r>
            <a:endParaRPr lang="en-US" sz="2800" dirty="0">
              <a:cs typeface="Times" charset="0"/>
            </a:endParaRPr>
          </a:p>
        </p:txBody>
      </p:sp>
    </p:spTree>
    <p:extLst>
      <p:ext uri="{BB962C8B-B14F-4D97-AF65-F5344CB8AC3E}">
        <p14:creationId xmlns:p14="http://schemas.microsoft.com/office/powerpoint/2010/main" xmlns="" val="257085163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3"/>
          <p:cNvGraphicFramePr>
            <a:graphicFrameLocks noChangeAspect="1"/>
          </p:cNvGraphicFramePr>
          <p:nvPr>
            <p:extLst>
              <p:ext uri="{D42A27DB-BD31-4B8C-83A1-F6EECF244321}">
                <p14:modId xmlns:p14="http://schemas.microsoft.com/office/powerpoint/2010/main" xmlns="" val="2393902673"/>
              </p:ext>
            </p:extLst>
          </p:nvPr>
        </p:nvGraphicFramePr>
        <p:xfrm>
          <a:off x="539750" y="1527175"/>
          <a:ext cx="8080375" cy="4530725"/>
        </p:xfrm>
        <a:graphic>
          <a:graphicData uri="http://schemas.openxmlformats.org/presentationml/2006/ole">
            <p:oleObj spid="_x0000_s191691" name="Worksheet" r:id="rId4" imgW="18276480" imgH="7185960" progId="Excel.Sheet.8">
              <p:embed/>
            </p:oleObj>
          </a:graphicData>
        </a:graphic>
      </p:graphicFrame>
      <p:sp>
        <p:nvSpPr>
          <p:cNvPr id="33795" name="Rectangle 16"/>
          <p:cNvSpPr>
            <a:spLocks noChangeArrowheads="1"/>
          </p:cNvSpPr>
          <p:nvPr/>
        </p:nvSpPr>
        <p:spPr bwMode="auto">
          <a:xfrm>
            <a:off x="1304032" y="1030199"/>
            <a:ext cx="4147584"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2800" dirty="0" smtClean="0">
                <a:solidFill>
                  <a:srgbClr val="FF0000"/>
                </a:solidFill>
              </a:rPr>
              <a:t>traditional </a:t>
            </a:r>
            <a:r>
              <a:rPr lang="en-US" sz="2800" dirty="0">
                <a:solidFill>
                  <a:srgbClr val="FF0000"/>
                </a:solidFill>
              </a:rPr>
              <a:t>lecture</a:t>
            </a:r>
          </a:p>
        </p:txBody>
      </p:sp>
      <p:sp>
        <p:nvSpPr>
          <p:cNvPr id="33810" name="Rectangle 27"/>
          <p:cNvSpPr>
            <a:spLocks noChangeArrowheads="1"/>
          </p:cNvSpPr>
          <p:nvPr/>
        </p:nvSpPr>
        <p:spPr bwMode="auto">
          <a:xfrm>
            <a:off x="668338" y="-29412"/>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400" dirty="0" smtClean="0">
                <a:solidFill>
                  <a:srgbClr val="FFFFFF"/>
                </a:solidFill>
                <a:latin typeface="Arial" charset="0"/>
              </a:rPr>
              <a:t>FCI/FMCE Learning gains</a:t>
            </a:r>
            <a:endParaRPr lang="en-US" sz="4400" dirty="0">
              <a:solidFill>
                <a:srgbClr val="FFFFFF"/>
              </a:solidFill>
              <a:latin typeface="Arial" charset="0"/>
            </a:endParaRPr>
          </a:p>
        </p:txBody>
      </p:sp>
      <p:sp>
        <p:nvSpPr>
          <p:cNvPr id="20" name="Text Box 32"/>
          <p:cNvSpPr txBox="1">
            <a:spLocks noChangeArrowheads="1"/>
          </p:cNvSpPr>
          <p:nvPr/>
        </p:nvSpPr>
        <p:spPr bwMode="auto">
          <a:xfrm>
            <a:off x="2389378" y="5782650"/>
            <a:ext cx="4604571" cy="400110"/>
          </a:xfrm>
          <a:prstGeom prst="rect">
            <a:avLst/>
          </a:prstGeom>
          <a:solidFill>
            <a:schemeClr val="bg1"/>
          </a:solid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chemeClr val="tx2"/>
                </a:solidFill>
              </a:rPr>
              <a:t>Less Learning </a:t>
            </a:r>
            <a:r>
              <a:rPr lang="en-US" sz="2000" dirty="0" smtClean="0">
                <a:solidFill>
                  <a:schemeClr val="tx2"/>
                </a:solidFill>
              </a:rPr>
              <a:t>   &lt;g&gt;      </a:t>
            </a:r>
            <a:r>
              <a:rPr lang="en-US" sz="2000" dirty="0">
                <a:solidFill>
                  <a:schemeClr val="tx2"/>
                </a:solidFill>
              </a:rPr>
              <a:t>More Learning</a:t>
            </a:r>
          </a:p>
        </p:txBody>
      </p:sp>
      <p:sp>
        <p:nvSpPr>
          <p:cNvPr id="21" name="Line 33"/>
          <p:cNvSpPr>
            <a:spLocks noChangeShapeType="1"/>
          </p:cNvSpPr>
          <p:nvPr/>
        </p:nvSpPr>
        <p:spPr bwMode="auto">
          <a:xfrm>
            <a:off x="6977253" y="6008075"/>
            <a:ext cx="457200" cy="0"/>
          </a:xfrm>
          <a:prstGeom prst="line">
            <a:avLst/>
          </a:prstGeom>
          <a:noFill/>
          <a:ln w="635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 name="Line 34"/>
          <p:cNvSpPr>
            <a:spLocks noChangeShapeType="1"/>
          </p:cNvSpPr>
          <p:nvPr/>
        </p:nvSpPr>
        <p:spPr bwMode="auto">
          <a:xfrm flipH="1">
            <a:off x="1871853" y="5989025"/>
            <a:ext cx="457200" cy="0"/>
          </a:xfrm>
          <a:prstGeom prst="line">
            <a:avLst/>
          </a:prstGeom>
          <a:noFill/>
          <a:ln w="635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343651" y="984874"/>
            <a:ext cx="3974596"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2800" dirty="0" smtClean="0">
                <a:solidFill>
                  <a:srgbClr val="0000FF"/>
                </a:solidFill>
                <a:cs typeface="Times" charset="0"/>
              </a:rPr>
              <a:t>interactive </a:t>
            </a:r>
            <a:r>
              <a:rPr lang="en-US" sz="2800" dirty="0">
                <a:solidFill>
                  <a:srgbClr val="0000FF"/>
                </a:solidFill>
                <a:cs typeface="Times" charset="0"/>
              </a:rPr>
              <a:t>engagement</a:t>
            </a:r>
          </a:p>
        </p:txBody>
      </p:sp>
      <p:sp>
        <p:nvSpPr>
          <p:cNvPr id="33796" name="Rectangle 15"/>
          <p:cNvSpPr>
            <a:spLocks noChangeArrowheads="1"/>
          </p:cNvSpPr>
          <p:nvPr/>
        </p:nvSpPr>
        <p:spPr bwMode="auto">
          <a:xfrm>
            <a:off x="4016376" y="3893506"/>
            <a:ext cx="4127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2800" dirty="0" smtClean="0">
                <a:solidFill>
                  <a:srgbClr val="000000"/>
                </a:solidFill>
                <a:cs typeface="Times" charset="0"/>
              </a:rPr>
              <a:t>CU for last 20 semesters                      </a:t>
            </a:r>
            <a:endParaRPr lang="en-US" sz="2800" dirty="0">
              <a:solidFill>
                <a:srgbClr val="000000"/>
              </a:solidFill>
              <a:cs typeface="Times" charset="0"/>
            </a:endParaRPr>
          </a:p>
        </p:txBody>
      </p:sp>
      <p:sp>
        <p:nvSpPr>
          <p:cNvPr id="11" name="Text Box 30"/>
          <p:cNvSpPr txBox="1">
            <a:spLocks noChangeArrowheads="1"/>
          </p:cNvSpPr>
          <p:nvPr/>
        </p:nvSpPr>
        <p:spPr bwMode="auto">
          <a:xfrm>
            <a:off x="461963" y="6214131"/>
            <a:ext cx="469941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FFFF"/>
                </a:solidFill>
                <a:latin typeface="Times New Roman" charset="0"/>
                <a:ea typeface="Osaka" charset="0"/>
                <a:cs typeface="Osaka" charset="0"/>
              </a:rPr>
              <a:t>S. Pollock and N. Finkelstein, </a:t>
            </a:r>
            <a:endParaRPr lang="en-US" sz="1800" dirty="0" smtClean="0">
              <a:solidFill>
                <a:srgbClr val="FFFFFF"/>
              </a:solidFill>
              <a:latin typeface="Times New Roman" charset="0"/>
              <a:ea typeface="Osaka" charset="0"/>
              <a:cs typeface="Osaka" charset="0"/>
            </a:endParaRPr>
          </a:p>
          <a:p>
            <a:r>
              <a:rPr lang="en-US" sz="1800" i="1" dirty="0" smtClean="0">
                <a:solidFill>
                  <a:srgbClr val="FFFFFF"/>
                </a:solidFill>
                <a:latin typeface="Times New Roman" charset="0"/>
                <a:ea typeface="Osaka" charset="0"/>
                <a:cs typeface="Osaka" charset="0"/>
              </a:rPr>
              <a:t>Phys</a:t>
            </a:r>
            <a:r>
              <a:rPr lang="en-US" sz="1800" i="1" dirty="0">
                <a:solidFill>
                  <a:srgbClr val="FFFFFF"/>
                </a:solidFill>
                <a:latin typeface="Times New Roman" charset="0"/>
                <a:ea typeface="Osaka" charset="0"/>
                <a:cs typeface="Osaka" charset="0"/>
              </a:rPr>
              <a:t>. Rev. ST Phys. Educ. Res. </a:t>
            </a:r>
            <a:r>
              <a:rPr lang="en-US" sz="1800" dirty="0">
                <a:solidFill>
                  <a:srgbClr val="FFFFFF"/>
                </a:solidFill>
                <a:latin typeface="Times New Roman" charset="0"/>
                <a:ea typeface="Osaka" charset="0"/>
                <a:cs typeface="Osaka" charset="0"/>
              </a:rPr>
              <a:t>4, 010110 (2008)</a:t>
            </a:r>
          </a:p>
        </p:txBody>
      </p:sp>
      <p:sp>
        <p:nvSpPr>
          <p:cNvPr id="12" name="TextBox 11"/>
          <p:cNvSpPr txBox="1"/>
          <p:nvPr/>
        </p:nvSpPr>
        <p:spPr>
          <a:xfrm>
            <a:off x="1644194" y="1431749"/>
            <a:ext cx="6094938" cy="461665"/>
          </a:xfrm>
          <a:prstGeom prst="rect">
            <a:avLst/>
          </a:prstGeom>
          <a:noFill/>
        </p:spPr>
        <p:txBody>
          <a:bodyPr wrap="none" rtlCol="0">
            <a:spAutoFit/>
          </a:bodyPr>
          <a:lstStyle/>
          <a:p>
            <a:r>
              <a:rPr lang="en-US" b="1" dirty="0" smtClean="0"/>
              <a:t>Visit </a:t>
            </a:r>
            <a:r>
              <a:rPr lang="en-US" b="1" dirty="0" err="1"/>
              <a:t>p</a:t>
            </a:r>
            <a:r>
              <a:rPr lang="en-US" b="1" smtClean="0"/>
              <a:t>er.colorado.edu</a:t>
            </a:r>
            <a:r>
              <a:rPr lang="en-US" b="1" dirty="0" smtClean="0"/>
              <a:t>/</a:t>
            </a:r>
            <a:r>
              <a:rPr lang="en-US" b="1" dirty="0" err="1" smtClean="0"/>
              <a:t>cts</a:t>
            </a:r>
            <a:r>
              <a:rPr lang="en-US" b="1" dirty="0" smtClean="0"/>
              <a:t> for resources!</a:t>
            </a:r>
            <a:endParaRPr lang="en-US" b="1" dirty="0"/>
          </a:p>
        </p:txBody>
      </p:sp>
    </p:spTree>
    <p:extLst>
      <p:ext uri="{BB962C8B-B14F-4D97-AF65-F5344CB8AC3E}">
        <p14:creationId xmlns:p14="http://schemas.microsoft.com/office/powerpoint/2010/main" xmlns="" val="21557212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3"/>
          <p:cNvGraphicFramePr>
            <a:graphicFrameLocks noChangeAspect="1"/>
          </p:cNvGraphicFramePr>
          <p:nvPr>
            <p:extLst>
              <p:ext uri="{D42A27DB-BD31-4B8C-83A1-F6EECF244321}">
                <p14:modId xmlns:p14="http://schemas.microsoft.com/office/powerpoint/2010/main" xmlns="" val="122496252"/>
              </p:ext>
            </p:extLst>
          </p:nvPr>
        </p:nvGraphicFramePr>
        <p:xfrm>
          <a:off x="975850" y="1387475"/>
          <a:ext cx="7183438" cy="4811713"/>
        </p:xfrm>
        <a:graphic>
          <a:graphicData uri="http://schemas.openxmlformats.org/presentationml/2006/ole">
            <p:oleObj spid="_x0000_s190675" name="Worksheet" r:id="rId4" imgW="16246800" imgH="7634160" progId="Excel.Sheet.8">
              <p:embed/>
            </p:oleObj>
          </a:graphicData>
        </a:graphic>
      </p:graphicFrame>
      <p:sp>
        <p:nvSpPr>
          <p:cNvPr id="33795" name="Rectangle 16"/>
          <p:cNvSpPr>
            <a:spLocks noChangeArrowheads="1"/>
          </p:cNvSpPr>
          <p:nvPr/>
        </p:nvSpPr>
        <p:spPr bwMode="auto">
          <a:xfrm>
            <a:off x="1304032" y="1030199"/>
            <a:ext cx="4147584"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2800" dirty="0" smtClean="0">
                <a:solidFill>
                  <a:srgbClr val="FF0000"/>
                </a:solidFill>
              </a:rPr>
              <a:t>traditional </a:t>
            </a:r>
            <a:r>
              <a:rPr lang="en-US" sz="2800" dirty="0">
                <a:solidFill>
                  <a:srgbClr val="FF0000"/>
                </a:solidFill>
              </a:rPr>
              <a:t>lecture</a:t>
            </a:r>
          </a:p>
        </p:txBody>
      </p:sp>
      <p:sp>
        <p:nvSpPr>
          <p:cNvPr id="33810" name="Rectangle 27"/>
          <p:cNvSpPr>
            <a:spLocks noChangeArrowheads="1"/>
          </p:cNvSpPr>
          <p:nvPr/>
        </p:nvSpPr>
        <p:spPr bwMode="auto">
          <a:xfrm>
            <a:off x="668338" y="-29412"/>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400" dirty="0" smtClean="0">
                <a:solidFill>
                  <a:srgbClr val="FFFFFF"/>
                </a:solidFill>
                <a:latin typeface="Arial" charset="0"/>
              </a:rPr>
              <a:t>FCI/FMCE Learning gains</a:t>
            </a:r>
            <a:endParaRPr lang="en-US" sz="4400" dirty="0">
              <a:solidFill>
                <a:srgbClr val="FFFFFF"/>
              </a:solidFill>
              <a:latin typeface="Arial" charset="0"/>
            </a:endParaRPr>
          </a:p>
        </p:txBody>
      </p:sp>
      <p:sp>
        <p:nvSpPr>
          <p:cNvPr id="20" name="Text Box 32"/>
          <p:cNvSpPr txBox="1">
            <a:spLocks noChangeArrowheads="1"/>
          </p:cNvSpPr>
          <p:nvPr/>
        </p:nvSpPr>
        <p:spPr bwMode="auto">
          <a:xfrm>
            <a:off x="2389378" y="5782650"/>
            <a:ext cx="4604571" cy="400110"/>
          </a:xfrm>
          <a:prstGeom prst="rect">
            <a:avLst/>
          </a:prstGeom>
          <a:solidFill>
            <a:schemeClr val="bg1"/>
          </a:solid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chemeClr val="tx2"/>
                </a:solidFill>
              </a:rPr>
              <a:t>Less Learning </a:t>
            </a:r>
            <a:r>
              <a:rPr lang="en-US" sz="2000" dirty="0" smtClean="0">
                <a:solidFill>
                  <a:schemeClr val="tx2"/>
                </a:solidFill>
              </a:rPr>
              <a:t>   &lt;g&gt;      </a:t>
            </a:r>
            <a:r>
              <a:rPr lang="en-US" sz="2000" dirty="0">
                <a:solidFill>
                  <a:schemeClr val="tx2"/>
                </a:solidFill>
              </a:rPr>
              <a:t>More Learning</a:t>
            </a:r>
          </a:p>
        </p:txBody>
      </p:sp>
      <p:sp>
        <p:nvSpPr>
          <p:cNvPr id="21" name="Line 33"/>
          <p:cNvSpPr>
            <a:spLocks noChangeShapeType="1"/>
          </p:cNvSpPr>
          <p:nvPr/>
        </p:nvSpPr>
        <p:spPr bwMode="auto">
          <a:xfrm>
            <a:off x="6977253" y="6008075"/>
            <a:ext cx="457200" cy="0"/>
          </a:xfrm>
          <a:prstGeom prst="line">
            <a:avLst/>
          </a:prstGeom>
          <a:noFill/>
          <a:ln w="635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 name="Line 34"/>
          <p:cNvSpPr>
            <a:spLocks noChangeShapeType="1"/>
          </p:cNvSpPr>
          <p:nvPr/>
        </p:nvSpPr>
        <p:spPr bwMode="auto">
          <a:xfrm flipH="1">
            <a:off x="1871853" y="5989025"/>
            <a:ext cx="457200" cy="0"/>
          </a:xfrm>
          <a:prstGeom prst="line">
            <a:avLst/>
          </a:prstGeom>
          <a:noFill/>
          <a:ln w="635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343651" y="984874"/>
            <a:ext cx="3974596"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2800" dirty="0" smtClean="0">
                <a:solidFill>
                  <a:srgbClr val="0000FF"/>
                </a:solidFill>
                <a:cs typeface="Times" charset="0"/>
              </a:rPr>
              <a:t>interactive </a:t>
            </a:r>
            <a:r>
              <a:rPr lang="en-US" sz="2800" dirty="0">
                <a:solidFill>
                  <a:srgbClr val="0000FF"/>
                </a:solidFill>
                <a:cs typeface="Times" charset="0"/>
              </a:rPr>
              <a:t>engagement</a:t>
            </a:r>
          </a:p>
        </p:txBody>
      </p:sp>
      <p:sp>
        <p:nvSpPr>
          <p:cNvPr id="11" name="Rectangle 15"/>
          <p:cNvSpPr>
            <a:spLocks noChangeArrowheads="1"/>
          </p:cNvSpPr>
          <p:nvPr/>
        </p:nvSpPr>
        <p:spPr bwMode="auto">
          <a:xfrm>
            <a:off x="3778250" y="3131506"/>
            <a:ext cx="4683126"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endParaRPr lang="en-US" sz="2800" dirty="0">
              <a:solidFill>
                <a:srgbClr val="000000"/>
              </a:solidFill>
              <a:cs typeface="Times" charset="0"/>
            </a:endParaRPr>
          </a:p>
          <a:p>
            <a:r>
              <a:rPr lang="en-US" sz="2800" dirty="0" smtClean="0">
                <a:solidFill>
                  <a:srgbClr val="660066"/>
                </a:solidFill>
                <a:cs typeface="Times" charset="0"/>
              </a:rPr>
              <a:t>Clickers in lecture, Traditional Recitation </a:t>
            </a:r>
          </a:p>
          <a:p>
            <a:r>
              <a:rPr lang="en-US" sz="2800" dirty="0" smtClean="0">
                <a:solidFill>
                  <a:srgbClr val="660066"/>
                </a:solidFill>
                <a:cs typeface="Times" charset="0"/>
              </a:rPr>
              <a:t>at CU</a:t>
            </a:r>
          </a:p>
          <a:p>
            <a:r>
              <a:rPr lang="en-US" sz="2800" dirty="0" smtClean="0">
                <a:solidFill>
                  <a:srgbClr val="000000"/>
                </a:solidFill>
                <a:cs typeface="Times" charset="0"/>
              </a:rPr>
              <a:t>             </a:t>
            </a:r>
            <a:endParaRPr lang="en-US" sz="2800" dirty="0">
              <a:solidFill>
                <a:srgbClr val="000000"/>
              </a:solidFill>
              <a:cs typeface="Times" charset="0"/>
            </a:endParaRPr>
          </a:p>
        </p:txBody>
      </p:sp>
      <p:cxnSp>
        <p:nvCxnSpPr>
          <p:cNvPr id="3" name="Straight Arrow Connector 2"/>
          <p:cNvCxnSpPr/>
          <p:nvPr/>
        </p:nvCxnSpPr>
        <p:spPr bwMode="auto">
          <a:xfrm>
            <a:off x="4127500" y="3797300"/>
            <a:ext cx="0" cy="79375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cxnSp>
        <p:nvCxnSpPr>
          <p:cNvPr id="14" name="Straight Arrow Connector 13"/>
          <p:cNvCxnSpPr/>
          <p:nvPr/>
        </p:nvCxnSpPr>
        <p:spPr bwMode="auto">
          <a:xfrm>
            <a:off x="5026025" y="3797300"/>
            <a:ext cx="0" cy="79375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cxnSp>
        <p:nvCxnSpPr>
          <p:cNvPr id="15" name="Straight Arrow Connector 14"/>
          <p:cNvCxnSpPr/>
          <p:nvPr/>
        </p:nvCxnSpPr>
        <p:spPr bwMode="auto">
          <a:xfrm>
            <a:off x="5781675" y="3797300"/>
            <a:ext cx="0" cy="79375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sp>
        <p:nvSpPr>
          <p:cNvPr id="18" name="Text Box 30"/>
          <p:cNvSpPr txBox="1">
            <a:spLocks noChangeArrowheads="1"/>
          </p:cNvSpPr>
          <p:nvPr/>
        </p:nvSpPr>
        <p:spPr bwMode="auto">
          <a:xfrm>
            <a:off x="461963" y="6214131"/>
            <a:ext cx="469941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FFFF"/>
                </a:solidFill>
                <a:latin typeface="Times New Roman" charset="0"/>
                <a:ea typeface="Osaka" charset="0"/>
                <a:cs typeface="Osaka" charset="0"/>
              </a:rPr>
              <a:t>S. Pollock and N. Finkelstein, </a:t>
            </a:r>
            <a:endParaRPr lang="en-US" sz="1800" dirty="0" smtClean="0">
              <a:solidFill>
                <a:srgbClr val="FFFFFF"/>
              </a:solidFill>
              <a:latin typeface="Times New Roman" charset="0"/>
              <a:ea typeface="Osaka" charset="0"/>
              <a:cs typeface="Osaka" charset="0"/>
            </a:endParaRPr>
          </a:p>
          <a:p>
            <a:r>
              <a:rPr lang="en-US" sz="1800" i="1" dirty="0" smtClean="0">
                <a:solidFill>
                  <a:srgbClr val="FFFFFF"/>
                </a:solidFill>
                <a:latin typeface="Times New Roman" charset="0"/>
                <a:ea typeface="Osaka" charset="0"/>
                <a:cs typeface="Osaka" charset="0"/>
              </a:rPr>
              <a:t>Phys</a:t>
            </a:r>
            <a:r>
              <a:rPr lang="en-US" sz="1800" i="1" dirty="0">
                <a:solidFill>
                  <a:srgbClr val="FFFFFF"/>
                </a:solidFill>
                <a:latin typeface="Times New Roman" charset="0"/>
                <a:ea typeface="Osaka" charset="0"/>
                <a:cs typeface="Osaka" charset="0"/>
              </a:rPr>
              <a:t>. Rev. ST Phys. Educ. Res. </a:t>
            </a:r>
            <a:r>
              <a:rPr lang="en-US" sz="1800" dirty="0">
                <a:solidFill>
                  <a:srgbClr val="FFFFFF"/>
                </a:solidFill>
                <a:latin typeface="Times New Roman" charset="0"/>
                <a:ea typeface="Osaka" charset="0"/>
                <a:cs typeface="Osaka" charset="0"/>
              </a:rPr>
              <a:t>4, 010110 (2008)</a:t>
            </a:r>
          </a:p>
        </p:txBody>
      </p:sp>
    </p:spTree>
    <p:extLst>
      <p:ext uri="{BB962C8B-B14F-4D97-AF65-F5344CB8AC3E}">
        <p14:creationId xmlns:p14="http://schemas.microsoft.com/office/powerpoint/2010/main" xmlns="" val="25241107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3"/>
          <p:cNvGraphicFramePr>
            <a:graphicFrameLocks noChangeAspect="1"/>
          </p:cNvGraphicFramePr>
          <p:nvPr>
            <p:extLst>
              <p:ext uri="{D42A27DB-BD31-4B8C-83A1-F6EECF244321}">
                <p14:modId xmlns:p14="http://schemas.microsoft.com/office/powerpoint/2010/main" xmlns="" val="657275265"/>
              </p:ext>
            </p:extLst>
          </p:nvPr>
        </p:nvGraphicFramePr>
        <p:xfrm>
          <a:off x="539750" y="1527175"/>
          <a:ext cx="8080375" cy="4530725"/>
        </p:xfrm>
        <a:graphic>
          <a:graphicData uri="http://schemas.openxmlformats.org/presentationml/2006/ole">
            <p:oleObj spid="_x0000_s189651" name="Worksheet" r:id="rId4" imgW="18276480" imgH="7185960" progId="Excel.Sheet.8">
              <p:embed/>
            </p:oleObj>
          </a:graphicData>
        </a:graphic>
      </p:graphicFrame>
      <p:sp>
        <p:nvSpPr>
          <p:cNvPr id="33795" name="Rectangle 16"/>
          <p:cNvSpPr>
            <a:spLocks noChangeArrowheads="1"/>
          </p:cNvSpPr>
          <p:nvPr/>
        </p:nvSpPr>
        <p:spPr bwMode="auto">
          <a:xfrm>
            <a:off x="1304032" y="1030199"/>
            <a:ext cx="4147584"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2800" dirty="0" smtClean="0">
                <a:solidFill>
                  <a:srgbClr val="FF0000"/>
                </a:solidFill>
              </a:rPr>
              <a:t>traditional </a:t>
            </a:r>
            <a:r>
              <a:rPr lang="en-US" sz="2800" dirty="0">
                <a:solidFill>
                  <a:srgbClr val="FF0000"/>
                </a:solidFill>
              </a:rPr>
              <a:t>lecture</a:t>
            </a:r>
          </a:p>
        </p:txBody>
      </p:sp>
      <p:sp>
        <p:nvSpPr>
          <p:cNvPr id="33810" name="Rectangle 27"/>
          <p:cNvSpPr>
            <a:spLocks noChangeArrowheads="1"/>
          </p:cNvSpPr>
          <p:nvPr/>
        </p:nvSpPr>
        <p:spPr bwMode="auto">
          <a:xfrm>
            <a:off x="668338" y="-29412"/>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400" dirty="0" smtClean="0">
                <a:solidFill>
                  <a:srgbClr val="FFFFFF"/>
                </a:solidFill>
                <a:latin typeface="Arial" charset="0"/>
              </a:rPr>
              <a:t>FCI/FMCE Learning gains</a:t>
            </a:r>
            <a:endParaRPr lang="en-US" sz="4400" dirty="0">
              <a:solidFill>
                <a:srgbClr val="FFFFFF"/>
              </a:solidFill>
              <a:latin typeface="Arial" charset="0"/>
            </a:endParaRPr>
          </a:p>
        </p:txBody>
      </p:sp>
      <p:sp>
        <p:nvSpPr>
          <p:cNvPr id="20" name="Text Box 32"/>
          <p:cNvSpPr txBox="1">
            <a:spLocks noChangeArrowheads="1"/>
          </p:cNvSpPr>
          <p:nvPr/>
        </p:nvSpPr>
        <p:spPr bwMode="auto">
          <a:xfrm>
            <a:off x="2389378" y="5782650"/>
            <a:ext cx="4604571" cy="400110"/>
          </a:xfrm>
          <a:prstGeom prst="rect">
            <a:avLst/>
          </a:prstGeom>
          <a:solidFill>
            <a:schemeClr val="bg1"/>
          </a:solid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chemeClr val="tx2"/>
                </a:solidFill>
              </a:rPr>
              <a:t>Less Learning </a:t>
            </a:r>
            <a:r>
              <a:rPr lang="en-US" sz="2000" dirty="0" smtClean="0">
                <a:solidFill>
                  <a:schemeClr val="tx2"/>
                </a:solidFill>
              </a:rPr>
              <a:t>   &lt;g&gt;      </a:t>
            </a:r>
            <a:r>
              <a:rPr lang="en-US" sz="2000" dirty="0">
                <a:solidFill>
                  <a:schemeClr val="tx2"/>
                </a:solidFill>
              </a:rPr>
              <a:t>More Learning</a:t>
            </a:r>
          </a:p>
        </p:txBody>
      </p:sp>
      <p:sp>
        <p:nvSpPr>
          <p:cNvPr id="21" name="Line 33"/>
          <p:cNvSpPr>
            <a:spLocks noChangeShapeType="1"/>
          </p:cNvSpPr>
          <p:nvPr/>
        </p:nvSpPr>
        <p:spPr bwMode="auto">
          <a:xfrm>
            <a:off x="6977253" y="6008075"/>
            <a:ext cx="457200" cy="0"/>
          </a:xfrm>
          <a:prstGeom prst="line">
            <a:avLst/>
          </a:prstGeom>
          <a:noFill/>
          <a:ln w="635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 name="Line 34"/>
          <p:cNvSpPr>
            <a:spLocks noChangeShapeType="1"/>
          </p:cNvSpPr>
          <p:nvPr/>
        </p:nvSpPr>
        <p:spPr bwMode="auto">
          <a:xfrm flipH="1">
            <a:off x="1871853" y="5989025"/>
            <a:ext cx="457200" cy="0"/>
          </a:xfrm>
          <a:prstGeom prst="line">
            <a:avLst/>
          </a:prstGeom>
          <a:noFill/>
          <a:ln w="635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343651" y="984874"/>
            <a:ext cx="3974596"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2800" dirty="0" smtClean="0">
                <a:solidFill>
                  <a:srgbClr val="0000FF"/>
                </a:solidFill>
                <a:cs typeface="Times" charset="0"/>
              </a:rPr>
              <a:t>interactive </a:t>
            </a:r>
            <a:r>
              <a:rPr lang="en-US" sz="2800" dirty="0">
                <a:solidFill>
                  <a:srgbClr val="0000FF"/>
                </a:solidFill>
                <a:cs typeface="Times" charset="0"/>
              </a:rPr>
              <a:t>engagement</a:t>
            </a:r>
          </a:p>
        </p:txBody>
      </p:sp>
      <p:sp>
        <p:nvSpPr>
          <p:cNvPr id="33796" name="Rectangle 15"/>
          <p:cNvSpPr>
            <a:spLocks noChangeArrowheads="1"/>
          </p:cNvSpPr>
          <p:nvPr/>
        </p:nvSpPr>
        <p:spPr bwMode="auto">
          <a:xfrm>
            <a:off x="4270375" y="3147381"/>
            <a:ext cx="3873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endParaRPr lang="en-US" sz="2800" dirty="0">
              <a:solidFill>
                <a:srgbClr val="000000"/>
              </a:solidFill>
              <a:cs typeface="Times" charset="0"/>
            </a:endParaRPr>
          </a:p>
          <a:p>
            <a:r>
              <a:rPr lang="en-US" sz="2800" dirty="0" smtClean="0">
                <a:solidFill>
                  <a:srgbClr val="000000"/>
                </a:solidFill>
                <a:cs typeface="Times" charset="0"/>
              </a:rPr>
              <a:t>With Tutorials and LAs                      </a:t>
            </a:r>
            <a:endParaRPr lang="en-US" sz="2800" dirty="0">
              <a:solidFill>
                <a:srgbClr val="000000"/>
              </a:solidFill>
              <a:cs typeface="Times" charset="0"/>
            </a:endParaRPr>
          </a:p>
        </p:txBody>
      </p:sp>
      <p:cxnSp>
        <p:nvCxnSpPr>
          <p:cNvPr id="3" name="Straight Arrow Connector 2"/>
          <p:cNvCxnSpPr/>
          <p:nvPr/>
        </p:nvCxnSpPr>
        <p:spPr bwMode="auto">
          <a:xfrm>
            <a:off x="4524375" y="3984625"/>
            <a:ext cx="0" cy="7461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a:off x="5168900" y="3984625"/>
            <a:ext cx="0" cy="7461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5400675" y="3984625"/>
            <a:ext cx="0" cy="5207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5553075" y="3984625"/>
            <a:ext cx="0" cy="5207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6245225" y="3984625"/>
            <a:ext cx="0" cy="5207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a:off x="6477000" y="3984625"/>
            <a:ext cx="0" cy="3333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a:off x="6702425" y="3984625"/>
            <a:ext cx="0" cy="7461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a:off x="7073900" y="3984625"/>
            <a:ext cx="0" cy="3333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a:off x="7489825" y="3984625"/>
            <a:ext cx="0" cy="7461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 Box 30"/>
          <p:cNvSpPr txBox="1">
            <a:spLocks noChangeArrowheads="1"/>
          </p:cNvSpPr>
          <p:nvPr/>
        </p:nvSpPr>
        <p:spPr bwMode="auto">
          <a:xfrm>
            <a:off x="461963" y="6214131"/>
            <a:ext cx="469941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FFFF"/>
                </a:solidFill>
                <a:latin typeface="Times New Roman" charset="0"/>
                <a:ea typeface="Osaka" charset="0"/>
                <a:cs typeface="Osaka" charset="0"/>
              </a:rPr>
              <a:t>S. Pollock and N. Finkelstein, </a:t>
            </a:r>
            <a:endParaRPr lang="en-US" sz="1800" dirty="0" smtClean="0">
              <a:solidFill>
                <a:srgbClr val="FFFFFF"/>
              </a:solidFill>
              <a:latin typeface="Times New Roman" charset="0"/>
              <a:ea typeface="Osaka" charset="0"/>
              <a:cs typeface="Osaka" charset="0"/>
            </a:endParaRPr>
          </a:p>
          <a:p>
            <a:r>
              <a:rPr lang="en-US" sz="1800" i="1" dirty="0" smtClean="0">
                <a:solidFill>
                  <a:srgbClr val="FFFFFF"/>
                </a:solidFill>
                <a:latin typeface="Times New Roman" charset="0"/>
                <a:ea typeface="Osaka" charset="0"/>
                <a:cs typeface="Osaka" charset="0"/>
              </a:rPr>
              <a:t>Phys</a:t>
            </a:r>
            <a:r>
              <a:rPr lang="en-US" sz="1800" i="1" dirty="0">
                <a:solidFill>
                  <a:srgbClr val="FFFFFF"/>
                </a:solidFill>
                <a:latin typeface="Times New Roman" charset="0"/>
                <a:ea typeface="Osaka" charset="0"/>
                <a:cs typeface="Osaka" charset="0"/>
              </a:rPr>
              <a:t>. Rev. ST Phys. Educ. Res. </a:t>
            </a:r>
            <a:r>
              <a:rPr lang="en-US" sz="1800" dirty="0">
                <a:solidFill>
                  <a:srgbClr val="FFFFFF"/>
                </a:solidFill>
                <a:latin typeface="Times New Roman" charset="0"/>
                <a:ea typeface="Osaka" charset="0"/>
                <a:cs typeface="Osaka" charset="0"/>
              </a:rPr>
              <a:t>4, 010110 (2008)</a:t>
            </a:r>
          </a:p>
        </p:txBody>
      </p:sp>
    </p:spTree>
    <p:extLst>
      <p:ext uri="{BB962C8B-B14F-4D97-AF65-F5344CB8AC3E}">
        <p14:creationId xmlns:p14="http://schemas.microsoft.com/office/powerpoint/2010/main" xmlns="" val="42441356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xmlns="" val="204096786"/>
              </p:ext>
            </p:extLst>
          </p:nvPr>
        </p:nvGraphicFramePr>
        <p:xfrm>
          <a:off x="0" y="1021805"/>
          <a:ext cx="9095735" cy="421009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172736" y="308526"/>
            <a:ext cx="5134739" cy="461665"/>
          </a:xfrm>
          <a:prstGeom prst="rect">
            <a:avLst/>
          </a:prstGeom>
          <a:noFill/>
        </p:spPr>
        <p:txBody>
          <a:bodyPr wrap="none" rtlCol="0">
            <a:spAutoFit/>
          </a:bodyPr>
          <a:lstStyle/>
          <a:p>
            <a:r>
              <a:rPr lang="en-US" smtClean="0">
                <a:solidFill>
                  <a:schemeClr val="bg1"/>
                </a:solidFill>
              </a:rPr>
              <a:t>Colorado learning gains (Physics 1) </a:t>
            </a:r>
            <a:endParaRPr lang="en-US" dirty="0">
              <a:solidFill>
                <a:schemeClr val="bg1"/>
              </a:solidFill>
            </a:endParaRPr>
          </a:p>
        </p:txBody>
      </p:sp>
      <p:sp>
        <p:nvSpPr>
          <p:cNvPr id="2" name="TextBox 1"/>
          <p:cNvSpPr txBox="1"/>
          <p:nvPr/>
        </p:nvSpPr>
        <p:spPr>
          <a:xfrm>
            <a:off x="1743740" y="5486400"/>
            <a:ext cx="6094938" cy="461665"/>
          </a:xfrm>
          <a:prstGeom prst="rect">
            <a:avLst/>
          </a:prstGeom>
          <a:noFill/>
        </p:spPr>
        <p:txBody>
          <a:bodyPr wrap="none" rtlCol="0">
            <a:spAutoFit/>
          </a:bodyPr>
          <a:lstStyle/>
          <a:p>
            <a:r>
              <a:rPr lang="en-US" b="1" dirty="0" smtClean="0"/>
              <a:t>Visit </a:t>
            </a:r>
            <a:r>
              <a:rPr lang="en-US" b="1" dirty="0" err="1" smtClean="0"/>
              <a:t>Per.colorado.edu</a:t>
            </a:r>
            <a:r>
              <a:rPr lang="en-US" b="1" dirty="0" smtClean="0"/>
              <a:t>/</a:t>
            </a:r>
            <a:r>
              <a:rPr lang="en-US" b="1" dirty="0" err="1" smtClean="0"/>
              <a:t>cts</a:t>
            </a:r>
            <a:r>
              <a:rPr lang="en-US" b="1" dirty="0" smtClean="0"/>
              <a:t> for resources!</a:t>
            </a:r>
            <a:endParaRPr lang="en-US" b="1" dirty="0"/>
          </a:p>
        </p:txBody>
      </p:sp>
    </p:spTree>
    <p:extLst>
      <p:ext uri="{BB962C8B-B14F-4D97-AF65-F5344CB8AC3E}">
        <p14:creationId xmlns:p14="http://schemas.microsoft.com/office/powerpoint/2010/main" xmlns="" val="2701965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6" name="Picture 9"/>
          <p:cNvPicPr>
            <a:picLocks noChangeAspect="1" noChangeArrowheads="1"/>
          </p:cNvPicPr>
          <p:nvPr/>
        </p:nvPicPr>
        <p:blipFill>
          <a:blip r:embed="rId3"/>
          <a:srcRect/>
          <a:stretch>
            <a:fillRect/>
          </a:stretch>
        </p:blipFill>
        <p:spPr bwMode="auto">
          <a:xfrm>
            <a:off x="6959600" y="1414538"/>
            <a:ext cx="2184400" cy="2854325"/>
          </a:xfrm>
          <a:prstGeom prst="rect">
            <a:avLst/>
          </a:prstGeom>
          <a:noFill/>
          <a:ln w="9525">
            <a:noFill/>
            <a:miter lim="800000"/>
            <a:headEnd/>
            <a:tailEnd/>
          </a:ln>
        </p:spPr>
      </p:pic>
      <p:pic>
        <p:nvPicPr>
          <p:cNvPr id="707587" name="Picture 5"/>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935453" y="2701194"/>
            <a:ext cx="2613025" cy="3505200"/>
          </a:xfrm>
          <a:prstGeom prst="rect">
            <a:avLst/>
          </a:prstGeom>
          <a:noFill/>
          <a:ln w="9525">
            <a:noFill/>
            <a:miter lim="800000"/>
            <a:headEnd/>
            <a:tailEnd/>
          </a:ln>
        </p:spPr>
      </p:pic>
      <p:pic>
        <p:nvPicPr>
          <p:cNvPr id="707588" name="Picture 7"/>
          <p:cNvPicPr>
            <a:picLocks noChangeAspect="1" noChangeArrowheads="1"/>
          </p:cNvPicPr>
          <p:nvPr/>
        </p:nvPicPr>
        <p:blipFill>
          <a:blip r:embed="rId5"/>
          <a:srcRect/>
          <a:stretch>
            <a:fillRect/>
          </a:stretch>
        </p:blipFill>
        <p:spPr bwMode="auto">
          <a:xfrm>
            <a:off x="2017562" y="972154"/>
            <a:ext cx="2854325" cy="3698875"/>
          </a:xfrm>
          <a:prstGeom prst="rect">
            <a:avLst/>
          </a:prstGeom>
          <a:noFill/>
          <a:ln w="9525">
            <a:noFill/>
            <a:miter lim="800000"/>
            <a:headEnd/>
            <a:tailEnd/>
          </a:ln>
        </p:spPr>
      </p:pic>
      <p:pic>
        <p:nvPicPr>
          <p:cNvPr id="707589" name="Picture 8"/>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5753738" y="2532528"/>
            <a:ext cx="2820987" cy="3657600"/>
          </a:xfrm>
          <a:prstGeom prst="rect">
            <a:avLst/>
          </a:prstGeom>
          <a:noFill/>
          <a:ln w="9525">
            <a:noFill/>
            <a:miter lim="800000"/>
            <a:headEnd/>
            <a:tailEnd/>
          </a:ln>
        </p:spPr>
      </p:pic>
      <p:pic>
        <p:nvPicPr>
          <p:cNvPr id="707590" name="Picture 6"/>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0" y="957313"/>
            <a:ext cx="2519363" cy="3810000"/>
          </a:xfrm>
          <a:prstGeom prst="rect">
            <a:avLst/>
          </a:prstGeom>
          <a:noFill/>
          <a:ln w="9525">
            <a:noFill/>
            <a:miter lim="800000"/>
            <a:headEnd/>
            <a:tailEnd/>
          </a:ln>
        </p:spPr>
      </p:pic>
      <p:sp>
        <p:nvSpPr>
          <p:cNvPr id="707591" name="Rectangle 4"/>
          <p:cNvSpPr txBox="1">
            <a:spLocks noChangeArrowheads="1"/>
          </p:cNvSpPr>
          <p:nvPr/>
        </p:nvSpPr>
        <p:spPr bwMode="auto">
          <a:xfrm>
            <a:off x="457200" y="-66382"/>
            <a:ext cx="8229600" cy="1143000"/>
          </a:xfrm>
          <a:prstGeom prst="rect">
            <a:avLst/>
          </a:prstGeom>
          <a:noFill/>
          <a:ln w="9525">
            <a:noFill/>
            <a:miter lim="800000"/>
            <a:headEnd/>
            <a:tailEnd/>
          </a:ln>
        </p:spPr>
        <p:txBody>
          <a:bodyPr anchor="ctr">
            <a:prstTxWarp prst="textNoShape">
              <a:avLst/>
            </a:prstTxWarp>
          </a:bodyPr>
          <a:lstStyle/>
          <a:p>
            <a:pPr algn="ctr">
              <a:lnSpc>
                <a:spcPct val="80000"/>
              </a:lnSpc>
            </a:pPr>
            <a:r>
              <a:rPr lang="en-US" sz="4000" dirty="0">
                <a:solidFill>
                  <a:srgbClr val="FFFFFF"/>
                </a:solidFill>
                <a:latin typeface="Arial" charset="0"/>
                <a:ea typeface="Osaka" charset="-128"/>
                <a:cs typeface="Osaka" charset="-128"/>
              </a:rPr>
              <a:t>Many </a:t>
            </a:r>
            <a:r>
              <a:rPr lang="en-US" sz="3200" dirty="0" smtClean="0">
                <a:solidFill>
                  <a:srgbClr val="FFFFFF"/>
                </a:solidFill>
                <a:latin typeface="Arial" charset="0"/>
                <a:ea typeface="Osaka" charset="-128"/>
                <a:cs typeface="Osaka" charset="-128"/>
              </a:rPr>
              <a:t>(research-validated) </a:t>
            </a:r>
            <a:r>
              <a:rPr lang="en-US" sz="4000" dirty="0" smtClean="0">
                <a:solidFill>
                  <a:srgbClr val="FFFFFF"/>
                </a:solidFill>
                <a:latin typeface="Arial" charset="0"/>
                <a:ea typeface="Osaka" charset="-128"/>
                <a:cs typeface="Osaka" charset="-128"/>
              </a:rPr>
              <a:t>innovations</a:t>
            </a:r>
            <a:endParaRPr lang="en-US" sz="4000" dirty="0">
              <a:solidFill>
                <a:srgbClr val="FFFFFF"/>
              </a:solidFill>
              <a:latin typeface="Arial" charset="0"/>
              <a:ea typeface="Osaka" charset="-128"/>
              <a:cs typeface="Osaka" charset="-128"/>
            </a:endParaRPr>
          </a:p>
        </p:txBody>
      </p:sp>
      <p:pic>
        <p:nvPicPr>
          <p:cNvPr id="707592" name="Picture 11"/>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4490563" y="990990"/>
            <a:ext cx="2532627" cy="1899470"/>
          </a:xfrm>
          <a:prstGeom prst="rect">
            <a:avLst/>
          </a:prstGeom>
          <a:noFill/>
          <a:ln w="9525">
            <a:noFill/>
            <a:miter lim="800000"/>
            <a:headEnd/>
            <a:tailEnd/>
          </a:ln>
        </p:spPr>
      </p:pic>
      <p:pic>
        <p:nvPicPr>
          <p:cNvPr id="707593" name="Picture 10"/>
          <p:cNvPicPr>
            <a:picLocks noChangeAspect="1" noChangeArrowheads="1"/>
          </p:cNvPicPr>
          <p:nvPr/>
        </p:nvPicPr>
        <p:blipFill>
          <a:blip r:embed="rId9"/>
          <a:srcRect/>
          <a:stretch>
            <a:fillRect/>
          </a:stretch>
        </p:blipFill>
        <p:spPr bwMode="auto">
          <a:xfrm>
            <a:off x="197056" y="3647949"/>
            <a:ext cx="1962150" cy="2540000"/>
          </a:xfrm>
          <a:prstGeom prst="rect">
            <a:avLst/>
          </a:prstGeom>
          <a:noFill/>
          <a:ln w="9525">
            <a:noFill/>
            <a:miter lim="800000"/>
            <a:headEnd/>
            <a:tailEnd/>
          </a:ln>
        </p:spPr>
      </p:pic>
    </p:spTree>
    <p:extLst>
      <p:ext uri="{BB962C8B-B14F-4D97-AF65-F5344CB8AC3E}">
        <p14:creationId xmlns:p14="http://schemas.microsoft.com/office/powerpoint/2010/main" xmlns="" val="41542910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7590"/>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707588"/>
                                        </p:tgtEl>
                                        <p:attrNameLst>
                                          <p:attrName>style.visibility</p:attrName>
                                        </p:attrNameLst>
                                      </p:cBhvr>
                                      <p:to>
                                        <p:strVal val="visible"/>
                                      </p:to>
                                    </p:set>
                                  </p:childTnLst>
                                </p:cTn>
                              </p:par>
                              <p:par>
                                <p:cTn id="9" presetID="1" presetClass="entr" presetSubtype="0" fill="hold" nodeType="withEffect">
                                  <p:stCondLst>
                                    <p:cond delay="100"/>
                                  </p:stCondLst>
                                  <p:childTnLst>
                                    <p:set>
                                      <p:cBhvr>
                                        <p:cTn id="10" dur="1" fill="hold">
                                          <p:stCondLst>
                                            <p:cond delay="0"/>
                                          </p:stCondLst>
                                        </p:cTn>
                                        <p:tgtEl>
                                          <p:spTgt spid="707586"/>
                                        </p:tgtEl>
                                        <p:attrNameLst>
                                          <p:attrName>style.visibility</p:attrName>
                                        </p:attrNameLst>
                                      </p:cBhvr>
                                      <p:to>
                                        <p:strVal val="visible"/>
                                      </p:to>
                                    </p:set>
                                  </p:childTnLst>
                                </p:cTn>
                              </p:par>
                              <p:par>
                                <p:cTn id="11" presetID="1" presetClass="entr" presetSubtype="0" fill="hold" nodeType="withEffect">
                                  <p:stCondLst>
                                    <p:cond delay="100"/>
                                  </p:stCondLst>
                                  <p:childTnLst>
                                    <p:set>
                                      <p:cBhvr>
                                        <p:cTn id="12" dur="1" fill="hold">
                                          <p:stCondLst>
                                            <p:cond delay="0"/>
                                          </p:stCondLst>
                                        </p:cTn>
                                        <p:tgtEl>
                                          <p:spTgt spid="707589"/>
                                        </p:tgtEl>
                                        <p:attrNameLst>
                                          <p:attrName>style.visibility</p:attrName>
                                        </p:attrNameLst>
                                      </p:cBhvr>
                                      <p:to>
                                        <p:strVal val="visible"/>
                                      </p:to>
                                    </p:set>
                                  </p:childTnLst>
                                </p:cTn>
                              </p:par>
                              <p:par>
                                <p:cTn id="13" presetID="1" presetClass="entr" presetSubtype="0" fill="hold" nodeType="withEffect">
                                  <p:stCondLst>
                                    <p:cond delay="100"/>
                                  </p:stCondLst>
                                  <p:childTnLst>
                                    <p:set>
                                      <p:cBhvr>
                                        <p:cTn id="14" dur="1" fill="hold">
                                          <p:stCondLst>
                                            <p:cond delay="0"/>
                                          </p:stCondLst>
                                        </p:cTn>
                                        <p:tgtEl>
                                          <p:spTgt spid="707587"/>
                                        </p:tgtEl>
                                        <p:attrNameLst>
                                          <p:attrName>style.visibility</p:attrName>
                                        </p:attrNameLst>
                                      </p:cBhvr>
                                      <p:to>
                                        <p:strVal val="visible"/>
                                      </p:to>
                                    </p:set>
                                  </p:childTnLst>
                                </p:cTn>
                              </p:par>
                              <p:par>
                                <p:cTn id="15" presetID="1" presetClass="entr" presetSubtype="0" fill="hold" nodeType="withEffect">
                                  <p:stCondLst>
                                    <p:cond delay="100"/>
                                  </p:stCondLst>
                                  <p:childTnLst>
                                    <p:set>
                                      <p:cBhvr>
                                        <p:cTn id="16" dur="1" fill="hold">
                                          <p:stCondLst>
                                            <p:cond delay="0"/>
                                          </p:stCondLst>
                                        </p:cTn>
                                        <p:tgtEl>
                                          <p:spTgt spid="707593"/>
                                        </p:tgtEl>
                                        <p:attrNameLst>
                                          <p:attrName>style.visibility</p:attrName>
                                        </p:attrNameLst>
                                      </p:cBhvr>
                                      <p:to>
                                        <p:strVal val="visible"/>
                                      </p:to>
                                    </p:set>
                                  </p:childTnLst>
                                </p:cTn>
                              </p:par>
                              <p:par>
                                <p:cTn id="17" presetID="1" presetClass="entr" presetSubtype="0" fill="hold" nodeType="withEffect">
                                  <p:stCondLst>
                                    <p:cond delay="100"/>
                                  </p:stCondLst>
                                  <p:childTnLst>
                                    <p:set>
                                      <p:cBhvr>
                                        <p:cTn id="18" dur="1" fill="hold">
                                          <p:stCondLst>
                                            <p:cond delay="0"/>
                                          </p:stCondLst>
                                        </p:cTn>
                                        <p:tgtEl>
                                          <p:spTgt spid="707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5"/>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3440" t="10204" r="44" b="6449"/>
          <a:stretch/>
        </p:blipFill>
        <p:spPr bwMode="auto">
          <a:xfrm>
            <a:off x="13384" y="989270"/>
            <a:ext cx="5414195" cy="521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6" name="Rectangle 4"/>
          <p:cNvSpPr txBox="1">
            <a:spLocks noChangeArrowheads="1"/>
          </p:cNvSpPr>
          <p:nvPr/>
        </p:nvSpPr>
        <p:spPr bwMode="auto">
          <a:xfrm>
            <a:off x="483936" y="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Osaka" charset="0"/>
                <a:cs typeface="Osaka" charset="0"/>
              </a:defRPr>
            </a:lvl1pPr>
            <a:lvl2pPr marL="37931725" indent="-37474525">
              <a:defRPr sz="2400">
                <a:solidFill>
                  <a:schemeClr val="tx1"/>
                </a:solidFill>
                <a:latin typeface="Times" charset="0"/>
                <a:ea typeface="Osaka" charset="0"/>
                <a:cs typeface="Osaka" charset="0"/>
              </a:defRPr>
            </a:lvl2pPr>
            <a:lvl3pPr>
              <a:defRPr sz="2400">
                <a:solidFill>
                  <a:schemeClr val="tx1"/>
                </a:solidFill>
                <a:latin typeface="Times" charset="0"/>
                <a:ea typeface="Osaka" charset="0"/>
                <a:cs typeface="Osaka" charset="0"/>
              </a:defRPr>
            </a:lvl3pPr>
            <a:lvl4pPr>
              <a:defRPr sz="2400">
                <a:solidFill>
                  <a:schemeClr val="tx1"/>
                </a:solidFill>
                <a:latin typeface="Times" charset="0"/>
                <a:ea typeface="Osaka" charset="0"/>
                <a:cs typeface="Osaka" charset="0"/>
              </a:defRPr>
            </a:lvl4pPr>
            <a:lvl5pPr>
              <a:defRPr sz="2400">
                <a:solidFill>
                  <a:schemeClr val="tx1"/>
                </a:solidFill>
                <a:latin typeface="Times" charset="0"/>
                <a:ea typeface="Osaka" charset="0"/>
                <a:cs typeface="Osaka" charset="0"/>
              </a:defRPr>
            </a:lvl5pPr>
            <a:lvl6pPr marL="457200" eaLnBrk="0" fontAlgn="base" hangingPunct="0">
              <a:spcBef>
                <a:spcPct val="0"/>
              </a:spcBef>
              <a:spcAft>
                <a:spcPct val="0"/>
              </a:spcAft>
              <a:defRPr sz="2400">
                <a:solidFill>
                  <a:schemeClr val="tx1"/>
                </a:solidFill>
                <a:latin typeface="Times" charset="0"/>
                <a:ea typeface="Osaka" charset="0"/>
                <a:cs typeface="Osaka" charset="0"/>
              </a:defRPr>
            </a:lvl6pPr>
            <a:lvl7pPr marL="914400" eaLnBrk="0" fontAlgn="base" hangingPunct="0">
              <a:spcBef>
                <a:spcPct val="0"/>
              </a:spcBef>
              <a:spcAft>
                <a:spcPct val="0"/>
              </a:spcAft>
              <a:defRPr sz="2400">
                <a:solidFill>
                  <a:schemeClr val="tx1"/>
                </a:solidFill>
                <a:latin typeface="Times" charset="0"/>
                <a:ea typeface="Osaka" charset="0"/>
                <a:cs typeface="Osaka" charset="0"/>
              </a:defRPr>
            </a:lvl7pPr>
            <a:lvl8pPr marL="1371600" eaLnBrk="0" fontAlgn="base" hangingPunct="0">
              <a:spcBef>
                <a:spcPct val="0"/>
              </a:spcBef>
              <a:spcAft>
                <a:spcPct val="0"/>
              </a:spcAft>
              <a:defRPr sz="2400">
                <a:solidFill>
                  <a:schemeClr val="tx1"/>
                </a:solidFill>
                <a:latin typeface="Times" charset="0"/>
                <a:ea typeface="Osaka" charset="0"/>
                <a:cs typeface="Osaka" charset="0"/>
              </a:defRPr>
            </a:lvl8pPr>
            <a:lvl9pPr marL="1828800" eaLnBrk="0" fontAlgn="base" hangingPunct="0">
              <a:spcBef>
                <a:spcPct val="0"/>
              </a:spcBef>
              <a:spcAft>
                <a:spcPct val="0"/>
              </a:spcAft>
              <a:defRPr sz="2400">
                <a:solidFill>
                  <a:schemeClr val="tx1"/>
                </a:solidFill>
                <a:latin typeface="Times" charset="0"/>
                <a:ea typeface="Osaka" charset="0"/>
                <a:cs typeface="Osaka" charset="0"/>
              </a:defRPr>
            </a:lvl9pPr>
          </a:lstStyle>
          <a:p>
            <a:pPr algn="ctr"/>
            <a:r>
              <a:rPr lang="en-US" sz="4000" dirty="0" smtClean="0">
                <a:solidFill>
                  <a:schemeClr val="bg1"/>
                </a:solidFill>
                <a:latin typeface="Arial" charset="0"/>
              </a:rPr>
              <a:t>PER </a:t>
            </a:r>
            <a:r>
              <a:rPr lang="en-US" sz="4000" dirty="0">
                <a:solidFill>
                  <a:schemeClr val="bg1"/>
                </a:solidFill>
                <a:latin typeface="Arial" charset="0"/>
              </a:rPr>
              <a:t>curricular </a:t>
            </a:r>
            <a:r>
              <a:rPr lang="en-US" sz="4000" dirty="0" smtClean="0">
                <a:solidFill>
                  <a:schemeClr val="bg1"/>
                </a:solidFill>
                <a:latin typeface="Arial" charset="0"/>
              </a:rPr>
              <a:t>innovations</a:t>
            </a:r>
            <a:endParaRPr lang="en-US" sz="4000" dirty="0">
              <a:solidFill>
                <a:schemeClr val="bg1"/>
              </a:solidFill>
              <a:latin typeface="Arial" charset="0"/>
            </a:endParaRPr>
          </a:p>
        </p:txBody>
      </p:sp>
      <p:pic>
        <p:nvPicPr>
          <p:cNvPr id="4" name="Picture 6"/>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 r="-1"/>
          <a:stretch/>
        </p:blipFill>
        <p:spPr bwMode="auto">
          <a:xfrm>
            <a:off x="2032001" y="989263"/>
            <a:ext cx="4050631" cy="5206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54" r="307"/>
          <a:stretch/>
        </p:blipFill>
        <p:spPr bwMode="auto">
          <a:xfrm>
            <a:off x="5133492" y="986673"/>
            <a:ext cx="4023895" cy="521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p:nvPr/>
        </p:nvGrpSpPr>
        <p:grpSpPr>
          <a:xfrm>
            <a:off x="0" y="977675"/>
            <a:ext cx="9144000" cy="5224857"/>
            <a:chOff x="2190336" y="2018632"/>
            <a:chExt cx="4774611" cy="4273024"/>
          </a:xfrm>
        </p:grpSpPr>
        <p:pic>
          <p:nvPicPr>
            <p:cNvPr id="7" name="Picture 1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190336" y="2027129"/>
              <a:ext cx="4774611" cy="4264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3195052" y="2018632"/>
              <a:ext cx="2334744" cy="461665"/>
            </a:xfrm>
            <a:prstGeom prst="rect">
              <a:avLst/>
            </a:prstGeom>
            <a:noFill/>
          </p:spPr>
          <p:txBody>
            <a:bodyPr wrap="none" rtlCol="0">
              <a:spAutoFit/>
            </a:bodyPr>
            <a:lstStyle/>
            <a:p>
              <a:r>
                <a:rPr lang="en-US" dirty="0" err="1" smtClean="0">
                  <a:solidFill>
                    <a:srgbClr val="FFFFFF"/>
                  </a:solidFill>
                </a:rPr>
                <a:t>ScaleUP</a:t>
              </a:r>
              <a:r>
                <a:rPr lang="en-US" dirty="0" smtClean="0">
                  <a:solidFill>
                    <a:srgbClr val="FFFFFF"/>
                  </a:solidFill>
                </a:rPr>
                <a:t> Studio</a:t>
              </a:r>
              <a:endParaRPr lang="en-US" dirty="0">
                <a:solidFill>
                  <a:srgbClr val="FFFFFF"/>
                </a:solidFill>
              </a:endParaRPr>
            </a:p>
          </p:txBody>
        </p:sp>
      </p:grpSp>
    </p:spTree>
    <p:extLst>
      <p:ext uri="{BB962C8B-B14F-4D97-AF65-F5344CB8AC3E}">
        <p14:creationId xmlns:p14="http://schemas.microsoft.com/office/powerpoint/2010/main" xmlns="" val="773308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utFig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95" y="975896"/>
            <a:ext cx="9151596" cy="5882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Rectangle 2"/>
          <p:cNvSpPr>
            <a:spLocks noGrp="1" noChangeArrowheads="1"/>
          </p:cNvSpPr>
          <p:nvPr>
            <p:ph type="title"/>
          </p:nvPr>
        </p:nvSpPr>
        <p:spPr>
          <a:xfrm>
            <a:off x="511175" y="-78965"/>
            <a:ext cx="8280400" cy="1143000"/>
          </a:xfrm>
        </p:spPr>
        <p:txBody>
          <a:bodyPr/>
          <a:lstStyle/>
          <a:p>
            <a:pPr eaLnBrk="1" hangingPunct="1"/>
            <a:r>
              <a:rPr lang="en-US" dirty="0">
                <a:latin typeface="Arial" charset="0"/>
                <a:ea typeface="Osaka" charset="0"/>
                <a:cs typeface="Osaka" charset="0"/>
              </a:rPr>
              <a:t>Tutorials in Introductory Physics</a:t>
            </a:r>
          </a:p>
        </p:txBody>
      </p:sp>
      <p:sp>
        <p:nvSpPr>
          <p:cNvPr id="299012" name="Text Box 4"/>
          <p:cNvSpPr txBox="1">
            <a:spLocks noChangeArrowheads="1"/>
          </p:cNvSpPr>
          <p:nvPr/>
        </p:nvSpPr>
        <p:spPr bwMode="auto">
          <a:xfrm>
            <a:off x="3364294" y="984371"/>
            <a:ext cx="5788526" cy="2866426"/>
          </a:xfrm>
          <a:prstGeom prst="rect">
            <a:avLst/>
          </a:prstGeom>
          <a:solidFill>
            <a:schemeClr val="tx1">
              <a:alpha val="39000"/>
            </a:schemeClr>
          </a:solidFill>
          <a:ln>
            <a:noFill/>
          </a:ln>
          <a:extLst/>
        </p:spPr>
        <p:txBody>
          <a:bodyPr wrap="square">
            <a:spAutoFit/>
          </a:bodyPr>
          <a:lstStyle>
            <a:lvl1pPr>
              <a:defRPr sz="2400">
                <a:solidFill>
                  <a:schemeClr val="tx1"/>
                </a:solidFill>
                <a:latin typeface="Times" charset="0"/>
                <a:ea typeface="Osaka" charset="0"/>
                <a:cs typeface="Osaka" charset="0"/>
              </a:defRPr>
            </a:lvl1pPr>
            <a:lvl2pPr>
              <a:defRPr sz="2400">
                <a:solidFill>
                  <a:schemeClr val="tx1"/>
                </a:solidFill>
                <a:latin typeface="Times" charset="0"/>
                <a:ea typeface="Osaka" charset="0"/>
                <a:cs typeface="Osaka" charset="0"/>
              </a:defRPr>
            </a:lvl2pPr>
            <a:lvl3pPr>
              <a:defRPr sz="2400">
                <a:solidFill>
                  <a:schemeClr val="tx1"/>
                </a:solidFill>
                <a:latin typeface="Times" charset="0"/>
                <a:ea typeface="Osaka" charset="0"/>
                <a:cs typeface="Osaka" charset="0"/>
              </a:defRPr>
            </a:lvl3pPr>
            <a:lvl4pPr>
              <a:defRPr sz="2400">
                <a:solidFill>
                  <a:schemeClr val="tx1"/>
                </a:solidFill>
                <a:latin typeface="Times" charset="0"/>
                <a:ea typeface="Osaka" charset="0"/>
                <a:cs typeface="Osaka" charset="0"/>
              </a:defRPr>
            </a:lvl4pPr>
            <a:lvl5pPr>
              <a:defRPr sz="2400">
                <a:solidFill>
                  <a:schemeClr val="tx1"/>
                </a:solidFill>
                <a:latin typeface="Times" charset="0"/>
                <a:ea typeface="Osaka" charset="0"/>
                <a:cs typeface="Osaka" charset="0"/>
              </a:defRPr>
            </a:lvl5pPr>
            <a:lvl6pPr marL="457200" eaLnBrk="0" fontAlgn="base" hangingPunct="0">
              <a:spcBef>
                <a:spcPct val="0"/>
              </a:spcBef>
              <a:spcAft>
                <a:spcPct val="0"/>
              </a:spcAft>
              <a:defRPr sz="2400">
                <a:solidFill>
                  <a:schemeClr val="tx1"/>
                </a:solidFill>
                <a:latin typeface="Times" charset="0"/>
                <a:ea typeface="Osaka" charset="0"/>
                <a:cs typeface="Osaka" charset="0"/>
              </a:defRPr>
            </a:lvl6pPr>
            <a:lvl7pPr marL="914400" eaLnBrk="0" fontAlgn="base" hangingPunct="0">
              <a:spcBef>
                <a:spcPct val="0"/>
              </a:spcBef>
              <a:spcAft>
                <a:spcPct val="0"/>
              </a:spcAft>
              <a:defRPr sz="2400">
                <a:solidFill>
                  <a:schemeClr val="tx1"/>
                </a:solidFill>
                <a:latin typeface="Times" charset="0"/>
                <a:ea typeface="Osaka" charset="0"/>
                <a:cs typeface="Osaka" charset="0"/>
              </a:defRPr>
            </a:lvl7pPr>
            <a:lvl8pPr marL="1371600" eaLnBrk="0" fontAlgn="base" hangingPunct="0">
              <a:spcBef>
                <a:spcPct val="0"/>
              </a:spcBef>
              <a:spcAft>
                <a:spcPct val="0"/>
              </a:spcAft>
              <a:defRPr sz="2400">
                <a:solidFill>
                  <a:schemeClr val="tx1"/>
                </a:solidFill>
                <a:latin typeface="Times" charset="0"/>
                <a:ea typeface="Osaka" charset="0"/>
                <a:cs typeface="Osaka" charset="0"/>
              </a:defRPr>
            </a:lvl8pPr>
            <a:lvl9pPr marL="1828800" eaLnBrk="0" fontAlgn="base" hangingPunct="0">
              <a:spcBef>
                <a:spcPct val="0"/>
              </a:spcBef>
              <a:spcAft>
                <a:spcPct val="0"/>
              </a:spcAft>
              <a:defRPr sz="2400">
                <a:solidFill>
                  <a:schemeClr val="tx1"/>
                </a:solidFill>
                <a:latin typeface="Times" charset="0"/>
                <a:ea typeface="Osaka" charset="0"/>
                <a:cs typeface="Osaka" charset="0"/>
              </a:defRPr>
            </a:lvl9pPr>
          </a:lstStyle>
          <a:p>
            <a:pPr>
              <a:lnSpc>
                <a:spcPct val="80000"/>
              </a:lnSpc>
              <a:spcBef>
                <a:spcPct val="50000"/>
              </a:spcBef>
            </a:pPr>
            <a:r>
              <a:rPr lang="en-US" sz="2800" dirty="0">
                <a:solidFill>
                  <a:srgbClr val="FFFFFF"/>
                </a:solidFill>
                <a:latin typeface="Times New Roman" charset="0"/>
              </a:rPr>
              <a:t> </a:t>
            </a:r>
            <a:r>
              <a:rPr lang="en-US" sz="3600" b="1" dirty="0" err="1">
                <a:solidFill>
                  <a:srgbClr val="FFFFFF"/>
                </a:solidFill>
                <a:latin typeface="Times New Roman" charset="0"/>
              </a:rPr>
              <a:t>Reconceptualize</a:t>
            </a:r>
            <a:r>
              <a:rPr lang="en-US" sz="3600" b="1" dirty="0">
                <a:solidFill>
                  <a:srgbClr val="FFFFFF"/>
                </a:solidFill>
                <a:latin typeface="Times New Roman" charset="0"/>
              </a:rPr>
              <a:t> </a:t>
            </a:r>
            <a:r>
              <a:rPr lang="en-US" sz="3600" b="1" dirty="0" smtClean="0">
                <a:solidFill>
                  <a:srgbClr val="FFFFFF"/>
                </a:solidFill>
                <a:latin typeface="Times New Roman" charset="0"/>
              </a:rPr>
              <a:t>Recitations</a:t>
            </a:r>
            <a:endParaRPr lang="en-US" sz="3200" dirty="0">
              <a:solidFill>
                <a:srgbClr val="FFFFFF"/>
              </a:solidFill>
              <a:latin typeface="Times New Roman" charset="0"/>
            </a:endParaRPr>
          </a:p>
          <a:p>
            <a:pPr lvl="1">
              <a:lnSpc>
                <a:spcPct val="80000"/>
              </a:lnSpc>
              <a:spcBef>
                <a:spcPct val="50000"/>
              </a:spcBef>
              <a:buFontTx/>
              <a:buChar char="•"/>
            </a:pPr>
            <a:r>
              <a:rPr lang="en-US" sz="3200" dirty="0">
                <a:solidFill>
                  <a:srgbClr val="FFFFFF"/>
                </a:solidFill>
                <a:latin typeface="Times New Roman" charset="0"/>
              </a:rPr>
              <a:t> </a:t>
            </a:r>
            <a:r>
              <a:rPr lang="en-US" sz="3200" dirty="0">
                <a:solidFill>
                  <a:srgbClr val="FFFFFF"/>
                </a:solidFill>
                <a:latin typeface="Arial" charset="0"/>
              </a:rPr>
              <a:t>Materials</a:t>
            </a:r>
          </a:p>
          <a:p>
            <a:pPr lvl="1">
              <a:lnSpc>
                <a:spcPct val="80000"/>
              </a:lnSpc>
              <a:spcBef>
                <a:spcPct val="50000"/>
              </a:spcBef>
              <a:buFontTx/>
              <a:buChar char="•"/>
            </a:pPr>
            <a:r>
              <a:rPr lang="en-US" sz="3200" dirty="0">
                <a:solidFill>
                  <a:srgbClr val="FFFFFF"/>
                </a:solidFill>
                <a:latin typeface="Arial" charset="0"/>
              </a:rPr>
              <a:t> Classroom format / interaction</a:t>
            </a:r>
          </a:p>
          <a:p>
            <a:pPr lvl="1">
              <a:lnSpc>
                <a:spcPct val="80000"/>
              </a:lnSpc>
              <a:spcBef>
                <a:spcPct val="50000"/>
              </a:spcBef>
              <a:buFontTx/>
              <a:buChar char="•"/>
            </a:pPr>
            <a:r>
              <a:rPr lang="en-US" sz="3200" dirty="0">
                <a:solidFill>
                  <a:srgbClr val="FFFFFF"/>
                </a:solidFill>
                <a:latin typeface="Arial" charset="0"/>
              </a:rPr>
              <a:t> Instructional Role</a:t>
            </a:r>
            <a:endParaRPr lang="en-US" sz="2800" dirty="0">
              <a:solidFill>
                <a:srgbClr val="FFFFFF"/>
              </a:solidFill>
              <a:latin typeface="Times New Roman" charset="0"/>
            </a:endParaRPr>
          </a:p>
        </p:txBody>
      </p:sp>
      <p:sp>
        <p:nvSpPr>
          <p:cNvPr id="2" name="TextBox 1"/>
          <p:cNvSpPr txBox="1"/>
          <p:nvPr/>
        </p:nvSpPr>
        <p:spPr>
          <a:xfrm>
            <a:off x="24416" y="6253425"/>
            <a:ext cx="6262502" cy="461665"/>
          </a:xfrm>
          <a:prstGeom prst="rect">
            <a:avLst/>
          </a:prstGeom>
          <a:noFill/>
        </p:spPr>
        <p:txBody>
          <a:bodyPr wrap="none" rtlCol="0">
            <a:spAutoFit/>
          </a:bodyPr>
          <a:lstStyle/>
          <a:p>
            <a:r>
              <a:rPr lang="en-US" dirty="0" smtClean="0">
                <a:solidFill>
                  <a:srgbClr val="FFFFFF"/>
                </a:solidFill>
              </a:rPr>
              <a:t>L. McDermott et al, University of Washington</a:t>
            </a:r>
            <a:endParaRPr lang="en-US" dirty="0">
              <a:solidFill>
                <a:srgbClr val="FFFFFF"/>
              </a:solidFill>
            </a:endParaRPr>
          </a:p>
        </p:txBody>
      </p:sp>
    </p:spTree>
    <p:extLst>
      <p:ext uri="{BB962C8B-B14F-4D97-AF65-F5344CB8AC3E}">
        <p14:creationId xmlns:p14="http://schemas.microsoft.com/office/powerpoint/2010/main" xmlns="" val="3017575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99012">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99012">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99012">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99012">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990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2" grpId="1"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685800" y="2552700"/>
            <a:ext cx="7772400" cy="1832264"/>
          </a:xfrm>
        </p:spPr>
        <p:txBody>
          <a:bodyPr/>
          <a:lstStyle/>
          <a:p>
            <a:r>
              <a:rPr lang="en-US" sz="7200" dirty="0">
                <a:solidFill>
                  <a:srgbClr val="000000"/>
                </a:solidFill>
              </a:rPr>
              <a:t>Why </a:t>
            </a:r>
            <a:r>
              <a:rPr lang="en-US" sz="7200" dirty="0" smtClean="0">
                <a:solidFill>
                  <a:srgbClr val="000000"/>
                </a:solidFill>
              </a:rPr>
              <a:t>(physics) education</a:t>
            </a:r>
            <a:r>
              <a:rPr lang="en-US" sz="7200" dirty="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706381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74851" name="Rectangle 3"/>
          <p:cNvSpPr>
            <a:spLocks noGrp="1" noChangeArrowheads="1"/>
          </p:cNvSpPr>
          <p:nvPr>
            <p:ph type="body" idx="1"/>
          </p:nvPr>
        </p:nvSpPr>
        <p:spPr>
          <a:xfrm>
            <a:off x="0" y="963613"/>
            <a:ext cx="9359900" cy="4114800"/>
          </a:xfrm>
          <a:effectLst/>
        </p:spPr>
        <p:txBody>
          <a:bodyPr/>
          <a:lstStyle/>
          <a:p>
            <a:pPr>
              <a:lnSpc>
                <a:spcPct val="90000"/>
              </a:lnSpc>
              <a:buFontTx/>
              <a:buNone/>
            </a:pPr>
            <a:r>
              <a:rPr lang="en-US" sz="4000" dirty="0"/>
              <a:t>Individual Empowerment</a:t>
            </a:r>
          </a:p>
          <a:p>
            <a:pPr>
              <a:lnSpc>
                <a:spcPct val="90000"/>
              </a:lnSpc>
              <a:buFontTx/>
              <a:buNone/>
            </a:pPr>
            <a:endParaRPr lang="en-US" sz="4000" dirty="0"/>
          </a:p>
          <a:p>
            <a:pPr>
              <a:lnSpc>
                <a:spcPct val="90000"/>
              </a:lnSpc>
              <a:buFontTx/>
              <a:buNone/>
            </a:pPr>
            <a:endParaRPr lang="en-US" sz="4000" dirty="0"/>
          </a:p>
          <a:p>
            <a:pPr>
              <a:lnSpc>
                <a:spcPct val="90000"/>
              </a:lnSpc>
              <a:buFontTx/>
              <a:buNone/>
            </a:pPr>
            <a:r>
              <a:rPr lang="en-US" sz="4000" dirty="0"/>
              <a:t>Societal Empowerment</a:t>
            </a:r>
          </a:p>
          <a:p>
            <a:pPr>
              <a:lnSpc>
                <a:spcPct val="90000"/>
              </a:lnSpc>
              <a:buFontTx/>
              <a:buNone/>
            </a:pPr>
            <a:endParaRPr lang="en-US" sz="4000" dirty="0"/>
          </a:p>
          <a:p>
            <a:pPr>
              <a:lnSpc>
                <a:spcPct val="90000"/>
              </a:lnSpc>
              <a:buFontTx/>
              <a:buNone/>
            </a:pPr>
            <a:endParaRPr lang="en-US" sz="4000" dirty="0"/>
          </a:p>
          <a:p>
            <a:pPr>
              <a:lnSpc>
                <a:spcPct val="90000"/>
              </a:lnSpc>
              <a:buFontTx/>
              <a:buNone/>
            </a:pPr>
            <a:r>
              <a:rPr lang="en-US" sz="4000" dirty="0"/>
              <a:t>Workforce / Economic </a:t>
            </a:r>
            <a:br>
              <a:rPr lang="en-US" sz="4000" dirty="0"/>
            </a:br>
            <a:r>
              <a:rPr lang="en-US" sz="4000" dirty="0"/>
              <a:t>Development</a:t>
            </a:r>
            <a:endParaRPr lang="en-US" sz="2800" dirty="0"/>
          </a:p>
        </p:txBody>
      </p:sp>
      <p:pic>
        <p:nvPicPr>
          <p:cNvPr id="974853" name="Picture 5"/>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6292850" y="89942"/>
            <a:ext cx="2851150" cy="2136775"/>
          </a:xfrm>
          <a:prstGeom prst="rect">
            <a:avLst/>
          </a:prstGeom>
          <a:noFill/>
          <a:extLst>
            <a:ext uri="{909E8E84-426E-40dd-AFC4-6F175D3DCCD1}">
              <a14:hiddenFill xmlns:a14="http://schemas.microsoft.com/office/drawing/2010/main" xmlns="">
                <a:solidFill>
                  <a:srgbClr val="FFFFFF"/>
                </a:solidFill>
              </a14:hiddenFill>
            </a:ext>
          </a:extLst>
        </p:spPr>
      </p:pic>
      <p:pic>
        <p:nvPicPr>
          <p:cNvPr id="974854" name="Picture 6" descr="collective"/>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6305550" y="2600325"/>
            <a:ext cx="2838450" cy="1843088"/>
          </a:xfrm>
          <a:prstGeom prst="rect">
            <a:avLst/>
          </a:prstGeom>
          <a:noFill/>
          <a:extLst>
            <a:ext uri="{909E8E84-426E-40dd-AFC4-6F175D3DCCD1}">
              <a14:hiddenFill xmlns:a14="http://schemas.microsoft.com/office/drawing/2010/main" xmlns="">
                <a:solidFill>
                  <a:srgbClr val="FFFFFF"/>
                </a:solidFill>
              </a14:hiddenFill>
            </a:ext>
          </a:extLst>
        </p:spPr>
      </p:pic>
      <p:pic>
        <p:nvPicPr>
          <p:cNvPr id="974855" name="Picture 7" descr="money"/>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6910883" y="4586288"/>
            <a:ext cx="1657350" cy="22717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4945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9748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9748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7485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9748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7485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974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5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93" y="6171332"/>
            <a:ext cx="9153594" cy="685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1" name="Rectangle 18"/>
          <p:cNvSpPr>
            <a:spLocks noChangeArrowheads="1"/>
          </p:cNvSpPr>
          <p:nvPr/>
        </p:nvSpPr>
        <p:spPr bwMode="auto">
          <a:xfrm>
            <a:off x="3064933" y="4017364"/>
            <a:ext cx="3429000" cy="2108270"/>
          </a:xfrm>
          <a:prstGeom prst="rect">
            <a:avLst/>
          </a:prstGeom>
          <a:noFill/>
          <a:ln w="9525">
            <a:noFill/>
            <a:miter lim="800000"/>
            <a:headEnd/>
            <a:tailEnd/>
          </a:ln>
        </p:spPr>
        <p:txBody>
          <a:bodyPr anchor="b">
            <a:prstTxWarp prst="textNoShape">
              <a:avLst/>
            </a:prstTxWarp>
            <a:spAutoFit/>
          </a:bodyPr>
          <a:lstStyle/>
          <a:p>
            <a:r>
              <a:rPr lang="en-US" sz="1900" dirty="0">
                <a:solidFill>
                  <a:srgbClr val="000000"/>
                </a:solidFill>
                <a:latin typeface="Helvetica Neue Bold Condensed" charset="0"/>
                <a:ea typeface="Helvetica Neue Bold Condensed" charset="0"/>
                <a:cs typeface="Helvetica Neue Bold Condensed" charset="0"/>
              </a:rPr>
              <a:t>Funded by: </a:t>
            </a:r>
          </a:p>
          <a:p>
            <a:r>
              <a:rPr lang="en-US" sz="1400" dirty="0">
                <a:solidFill>
                  <a:srgbClr val="000000"/>
                </a:solidFill>
                <a:latin typeface="Helvetica Neue Light" charset="0"/>
              </a:rPr>
              <a:t>National Science Foundation</a:t>
            </a:r>
          </a:p>
          <a:p>
            <a:r>
              <a:rPr lang="en-US" sz="1400" dirty="0">
                <a:solidFill>
                  <a:srgbClr val="000000"/>
                </a:solidFill>
                <a:latin typeface="Helvetica Neue Light" charset="0"/>
              </a:rPr>
              <a:t>William and Flora Hewlett Foundation</a:t>
            </a:r>
          </a:p>
          <a:p>
            <a:r>
              <a:rPr lang="en-US" sz="1400" dirty="0">
                <a:solidFill>
                  <a:srgbClr val="000000"/>
                </a:solidFill>
                <a:latin typeface="Helvetica Neue Light" charset="0"/>
              </a:rPr>
              <a:t>American Association of Physics Teachers</a:t>
            </a:r>
          </a:p>
          <a:p>
            <a:r>
              <a:rPr lang="en-US" sz="1400" dirty="0">
                <a:solidFill>
                  <a:srgbClr val="000000"/>
                </a:solidFill>
                <a:latin typeface="Helvetica Neue Light" charset="0"/>
              </a:rPr>
              <a:t>Physics Teacher Education Coalition</a:t>
            </a:r>
          </a:p>
          <a:p>
            <a:r>
              <a:rPr lang="en-US" sz="1400" dirty="0">
                <a:solidFill>
                  <a:srgbClr val="000000"/>
                </a:solidFill>
                <a:latin typeface="Helvetica Neue Light" charset="0"/>
              </a:rPr>
              <a:t>American Institute of Physics</a:t>
            </a:r>
          </a:p>
          <a:p>
            <a:r>
              <a:rPr lang="en-US" sz="1400" dirty="0">
                <a:solidFill>
                  <a:srgbClr val="000000"/>
                </a:solidFill>
                <a:latin typeface="Helvetica Neue Light" charset="0"/>
              </a:rPr>
              <a:t>American Physical </a:t>
            </a:r>
            <a:r>
              <a:rPr lang="en-US" sz="1400" dirty="0" smtClean="0">
                <a:solidFill>
                  <a:srgbClr val="000000"/>
                </a:solidFill>
                <a:latin typeface="Helvetica Neue Light" charset="0"/>
              </a:rPr>
              <a:t>Society</a:t>
            </a:r>
          </a:p>
          <a:p>
            <a:r>
              <a:rPr lang="en-US" sz="1400" dirty="0" smtClean="0">
                <a:solidFill>
                  <a:srgbClr val="000000"/>
                </a:solidFill>
                <a:latin typeface="Helvetica Neue Light" charset="0"/>
              </a:rPr>
              <a:t>National Math &amp; Science Initiative</a:t>
            </a:r>
          </a:p>
          <a:p>
            <a:r>
              <a:rPr lang="en-US" sz="1400" dirty="0" smtClean="0">
                <a:solidFill>
                  <a:srgbClr val="000000"/>
                </a:solidFill>
                <a:latin typeface="Helvetica Neue Light" charset="0"/>
              </a:rPr>
              <a:t>Howard Hughes Medical Institute</a:t>
            </a:r>
          </a:p>
        </p:txBody>
      </p:sp>
      <p:sp>
        <p:nvSpPr>
          <p:cNvPr id="2052" name="Rectangle 5"/>
          <p:cNvSpPr>
            <a:spLocks noChangeArrowheads="1"/>
          </p:cNvSpPr>
          <p:nvPr/>
        </p:nvSpPr>
        <p:spPr bwMode="auto">
          <a:xfrm>
            <a:off x="6668520" y="3938307"/>
            <a:ext cx="2438400" cy="2311009"/>
          </a:xfrm>
          <a:prstGeom prst="rect">
            <a:avLst/>
          </a:prstGeom>
          <a:noFill/>
          <a:ln w="9525">
            <a:noFill/>
            <a:miter lim="800000"/>
            <a:headEnd/>
            <a:tailEnd/>
          </a:ln>
        </p:spPr>
        <p:txBody>
          <a:bodyPr anchor="b">
            <a:prstTxWarp prst="textNoShape">
              <a:avLst/>
            </a:prstTxWarp>
          </a:bodyPr>
          <a:lstStyle/>
          <a:p>
            <a:pPr eaLnBrk="0" hangingPunct="0">
              <a:buClr>
                <a:schemeClr val="hlink"/>
              </a:buClr>
              <a:buSzPct val="80000"/>
              <a:buFont typeface="Wingdings 3" charset="2"/>
              <a:buNone/>
            </a:pPr>
            <a:r>
              <a:rPr kumimoji="1" lang="en-US" sz="1900" dirty="0" smtClean="0">
                <a:solidFill>
                  <a:srgbClr val="000000"/>
                </a:solidFill>
                <a:latin typeface="Helvetica Neue Bold Condensed" charset="0"/>
                <a:ea typeface="Helvetica Neue Bold Condensed" charset="0"/>
                <a:cs typeface="Helvetica Neue Bold Condensed" charset="0"/>
              </a:rPr>
              <a:t>Grad Students:</a:t>
            </a:r>
          </a:p>
          <a:p>
            <a:pPr eaLnBrk="0" hangingPunct="0">
              <a:buClr>
                <a:schemeClr val="hlink"/>
              </a:buClr>
              <a:buSzPct val="80000"/>
              <a:buFont typeface="Wingdings 3" charset="2"/>
              <a:buNone/>
            </a:pPr>
            <a:r>
              <a:rPr kumimoji="1" lang="en-US" sz="1600" dirty="0" smtClean="0">
                <a:solidFill>
                  <a:srgbClr val="000000"/>
                </a:solidFill>
                <a:latin typeface="Helvetica Neue Light" charset="0"/>
              </a:rPr>
              <a:t>Ian Her Many Horses</a:t>
            </a:r>
          </a:p>
          <a:p>
            <a:pPr eaLnBrk="0" hangingPunct="0">
              <a:buClr>
                <a:schemeClr val="hlink"/>
              </a:buClr>
              <a:buSzPct val="80000"/>
              <a:buFont typeface="Wingdings 3" charset="2"/>
              <a:buNone/>
            </a:pPr>
            <a:r>
              <a:rPr kumimoji="1" lang="en-US" sz="1600" dirty="0" smtClean="0">
                <a:solidFill>
                  <a:srgbClr val="000000"/>
                </a:solidFill>
                <a:latin typeface="Helvetica Neue Light" charset="0"/>
              </a:rPr>
              <a:t>Mike Ross</a:t>
            </a:r>
            <a:endParaRPr kumimoji="1" lang="en-US" sz="1600" dirty="0">
              <a:solidFill>
                <a:srgbClr val="000000"/>
              </a:solidFill>
              <a:latin typeface="Helvetica Neue Light" charset="0"/>
            </a:endParaRPr>
          </a:p>
          <a:p>
            <a:pPr eaLnBrk="0" hangingPunct="0">
              <a:buClr>
                <a:schemeClr val="hlink"/>
              </a:buClr>
              <a:buSzPct val="80000"/>
              <a:buFont typeface="Wingdings 3" charset="2"/>
              <a:buNone/>
            </a:pPr>
            <a:r>
              <a:rPr kumimoji="1" lang="en-US" sz="1600" dirty="0" smtClean="0">
                <a:solidFill>
                  <a:srgbClr val="000000"/>
                </a:solidFill>
                <a:latin typeface="Helvetica Neue Light" charset="0"/>
              </a:rPr>
              <a:t>Enrique Suarez</a:t>
            </a:r>
          </a:p>
          <a:p>
            <a:pPr eaLnBrk="0" hangingPunct="0">
              <a:buClr>
                <a:schemeClr val="hlink"/>
              </a:buClr>
              <a:buSzPct val="80000"/>
              <a:buFont typeface="Wingdings 3" charset="2"/>
              <a:buNone/>
            </a:pPr>
            <a:r>
              <a:rPr kumimoji="1" lang="en-US" sz="1600" dirty="0" smtClean="0">
                <a:solidFill>
                  <a:srgbClr val="000000"/>
                </a:solidFill>
                <a:latin typeface="Helvetica Neue Light" charset="0"/>
              </a:rPr>
              <a:t>Ben </a:t>
            </a:r>
            <a:r>
              <a:rPr kumimoji="1" lang="en-US" sz="1600" dirty="0">
                <a:solidFill>
                  <a:srgbClr val="000000"/>
                </a:solidFill>
                <a:latin typeface="Helvetica Neue Light" charset="0"/>
              </a:rPr>
              <a:t>Van </a:t>
            </a:r>
            <a:r>
              <a:rPr kumimoji="1" lang="en-US" sz="1600" dirty="0" err="1">
                <a:solidFill>
                  <a:srgbClr val="000000"/>
                </a:solidFill>
                <a:latin typeface="Helvetica Neue Light" charset="0"/>
              </a:rPr>
              <a:t>Dusen</a:t>
            </a:r>
            <a:endParaRPr kumimoji="1" lang="en-US" sz="1600" dirty="0">
              <a:solidFill>
                <a:srgbClr val="000000"/>
              </a:solidFill>
              <a:latin typeface="Helvetica Neue Light" charset="0"/>
            </a:endParaRPr>
          </a:p>
          <a:p>
            <a:pPr eaLnBrk="0" hangingPunct="0">
              <a:buClr>
                <a:schemeClr val="hlink"/>
              </a:buClr>
              <a:buSzPct val="80000"/>
              <a:buFont typeface="Wingdings 3" charset="2"/>
              <a:buNone/>
            </a:pPr>
            <a:r>
              <a:rPr kumimoji="1" lang="en-US" sz="1600" dirty="0">
                <a:solidFill>
                  <a:srgbClr val="000000"/>
                </a:solidFill>
                <a:latin typeface="Helvetica Neue Light" charset="0"/>
              </a:rPr>
              <a:t>Bethany </a:t>
            </a:r>
            <a:r>
              <a:rPr kumimoji="1" lang="en-US" sz="1600" dirty="0" smtClean="0">
                <a:solidFill>
                  <a:srgbClr val="000000"/>
                </a:solidFill>
                <a:latin typeface="Helvetica Neue Light" charset="0"/>
              </a:rPr>
              <a:t>Wilcox</a:t>
            </a:r>
          </a:p>
          <a:p>
            <a:pPr eaLnBrk="0" hangingPunct="0">
              <a:buClr>
                <a:schemeClr val="hlink"/>
              </a:buClr>
              <a:buSzPct val="80000"/>
              <a:buFont typeface="Wingdings 3" charset="2"/>
              <a:buNone/>
            </a:pPr>
            <a:r>
              <a:rPr kumimoji="1" lang="en-US" sz="1600" dirty="0" smtClean="0">
                <a:solidFill>
                  <a:srgbClr val="000000"/>
                </a:solidFill>
                <a:latin typeface="Helvetica Neue Light" charset="0"/>
              </a:rPr>
              <a:t>Simone </a:t>
            </a:r>
            <a:r>
              <a:rPr kumimoji="1" lang="en-US" sz="1600" dirty="0" err="1" smtClean="0">
                <a:solidFill>
                  <a:srgbClr val="000000"/>
                </a:solidFill>
                <a:latin typeface="Helvetica Neue Light" charset="0"/>
              </a:rPr>
              <a:t>Hyater</a:t>
            </a:r>
            <a:r>
              <a:rPr kumimoji="1" lang="en-US" sz="1600" dirty="0" smtClean="0">
                <a:solidFill>
                  <a:srgbClr val="000000"/>
                </a:solidFill>
                <a:latin typeface="Helvetica Neue Light" charset="0"/>
              </a:rPr>
              <a:t>-Adams</a:t>
            </a:r>
          </a:p>
          <a:p>
            <a:pPr eaLnBrk="0" hangingPunct="0">
              <a:buClr>
                <a:schemeClr val="hlink"/>
              </a:buClr>
              <a:buSzPct val="80000"/>
              <a:buFont typeface="Wingdings 3" charset="2"/>
              <a:buNone/>
            </a:pPr>
            <a:r>
              <a:rPr kumimoji="1" lang="en-US" sz="1600" dirty="0" smtClean="0">
                <a:solidFill>
                  <a:srgbClr val="000000"/>
                </a:solidFill>
                <a:latin typeface="Helvetica Neue Light" charset="0"/>
              </a:rPr>
              <a:t>Rosemary </a:t>
            </a:r>
            <a:r>
              <a:rPr kumimoji="1" lang="en-US" sz="1600" dirty="0" err="1" smtClean="0">
                <a:solidFill>
                  <a:srgbClr val="000000"/>
                </a:solidFill>
                <a:latin typeface="Helvetica Neue Light" charset="0"/>
              </a:rPr>
              <a:t>Wulf</a:t>
            </a:r>
            <a:endParaRPr kumimoji="1" lang="en-US" sz="1600" dirty="0" smtClean="0">
              <a:solidFill>
                <a:srgbClr val="000000"/>
              </a:solidFill>
              <a:latin typeface="Helvetica Neue Light" charset="0"/>
            </a:endParaRPr>
          </a:p>
          <a:p>
            <a:pPr eaLnBrk="0" hangingPunct="0">
              <a:buClr>
                <a:schemeClr val="hlink"/>
              </a:buClr>
              <a:buSzPct val="80000"/>
              <a:buFont typeface="Wingdings 3" charset="2"/>
              <a:buNone/>
            </a:pPr>
            <a:r>
              <a:rPr kumimoji="1" lang="en-US" sz="1600" dirty="0" smtClean="0">
                <a:solidFill>
                  <a:srgbClr val="000000"/>
                </a:solidFill>
                <a:latin typeface="Helvetica Neue Light" charset="0"/>
              </a:rPr>
              <a:t>Jessica Hoy</a:t>
            </a:r>
          </a:p>
          <a:p>
            <a:pPr eaLnBrk="0" hangingPunct="0">
              <a:buClr>
                <a:schemeClr val="hlink"/>
              </a:buClr>
              <a:buSzPct val="80000"/>
              <a:buFont typeface="Wingdings 3" charset="2"/>
              <a:buNone/>
            </a:pPr>
            <a:r>
              <a:rPr kumimoji="1" lang="en-US" sz="1600" dirty="0" smtClean="0">
                <a:solidFill>
                  <a:srgbClr val="000000"/>
                </a:solidFill>
                <a:latin typeface="Helvetica Neue Light" charset="0"/>
              </a:rPr>
              <a:t>+recent grads (4 PhD)</a:t>
            </a:r>
          </a:p>
          <a:p>
            <a:pPr eaLnBrk="0" hangingPunct="0">
              <a:buClr>
                <a:schemeClr val="hlink"/>
              </a:buClr>
              <a:buSzPct val="80000"/>
              <a:buFont typeface="Wingdings 3" charset="2"/>
              <a:buNone/>
            </a:pPr>
            <a:r>
              <a:rPr kumimoji="1" lang="en-US" sz="1600" b="1" dirty="0" smtClean="0">
                <a:solidFill>
                  <a:srgbClr val="000000"/>
                </a:solidFill>
                <a:latin typeface="Helvetica Neue Black Condensed"/>
                <a:cs typeface="Helvetica Neue Black Condensed"/>
              </a:rPr>
              <a:t>+ many participating faculty and LAs</a:t>
            </a:r>
            <a:endParaRPr kumimoji="1" lang="en-US" sz="1600" b="1" dirty="0">
              <a:solidFill>
                <a:srgbClr val="000000"/>
              </a:solidFill>
              <a:latin typeface="Helvetica Neue Black Condensed"/>
              <a:cs typeface="Helvetica Neue Black Condensed"/>
            </a:endParaRPr>
          </a:p>
        </p:txBody>
      </p:sp>
      <p:sp>
        <p:nvSpPr>
          <p:cNvPr id="10" name="Rectangle 4"/>
          <p:cNvSpPr>
            <a:spLocks noChangeArrowheads="1"/>
          </p:cNvSpPr>
          <p:nvPr/>
        </p:nvSpPr>
        <p:spPr bwMode="auto">
          <a:xfrm>
            <a:off x="152397" y="3779094"/>
            <a:ext cx="2878667" cy="2333836"/>
          </a:xfrm>
          <a:prstGeom prst="rect">
            <a:avLst/>
          </a:prstGeom>
          <a:noFill/>
          <a:ln>
            <a:noFill/>
          </a:ln>
          <a:effectLst>
            <a:outerShdw blurRad="63500" kx="2700000" rotWithShape="0">
              <a:srgbClr val="000000">
                <a:alpha val="1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spcAft>
                <a:spcPts val="0"/>
              </a:spcAft>
              <a:buClr>
                <a:schemeClr val="hlink"/>
              </a:buClr>
              <a:buSzPct val="80000"/>
              <a:buFont typeface="Wingdings 3" charset="0"/>
              <a:buNone/>
              <a:defRPr/>
            </a:pPr>
            <a:r>
              <a:rPr kumimoji="1" lang="en-US" sz="1900" dirty="0">
                <a:solidFill>
                  <a:srgbClr val="000000"/>
                </a:solidFill>
                <a:latin typeface="Helvetica Neue Bold Condensed"/>
                <a:ea typeface="ＭＳ Ｐゴシック" charset="0"/>
                <a:cs typeface="Helvetica Neue Bold Condensed"/>
              </a:rPr>
              <a:t>Teachers / Partners / Staff:</a:t>
            </a:r>
          </a:p>
          <a:p>
            <a:pPr eaLnBrk="0" hangingPunct="0">
              <a:spcAft>
                <a:spcPts val="0"/>
              </a:spcAft>
              <a:buClr>
                <a:schemeClr val="hlink"/>
              </a:buClr>
              <a:buSzPct val="80000"/>
              <a:buFont typeface="Wingdings 3" charset="0"/>
              <a:buNone/>
              <a:defRPr/>
            </a:pPr>
            <a:r>
              <a:rPr kumimoji="1" lang="en-US" sz="1600" dirty="0">
                <a:solidFill>
                  <a:srgbClr val="000000"/>
                </a:solidFill>
                <a:latin typeface="Helvetica Neue Light" charset="0"/>
                <a:ea typeface="ＭＳ Ｐゴシック" charset="0"/>
                <a:cs typeface="Times New Roman" charset="0"/>
              </a:rPr>
              <a:t>Shelly </a:t>
            </a:r>
            <a:r>
              <a:rPr kumimoji="1" lang="en-US" sz="1600" dirty="0" smtClean="0">
                <a:solidFill>
                  <a:srgbClr val="000000"/>
                </a:solidFill>
                <a:latin typeface="Helvetica Neue Light" charset="0"/>
                <a:ea typeface="ＭＳ Ｐゴシック" charset="0"/>
                <a:cs typeface="Times New Roman" charset="0"/>
              </a:rPr>
              <a:t>Belleau, John Blanco</a:t>
            </a:r>
          </a:p>
          <a:p>
            <a:pPr eaLnBrk="0" hangingPunct="0">
              <a:spcAft>
                <a:spcPts val="0"/>
              </a:spcAft>
              <a:buClr>
                <a:schemeClr val="hlink"/>
              </a:buClr>
              <a:buSzPct val="80000"/>
              <a:buFont typeface="Wingdings 3" charset="0"/>
              <a:buNone/>
              <a:defRPr/>
            </a:pPr>
            <a:r>
              <a:rPr kumimoji="1" lang="en-US" sz="1600" dirty="0" smtClean="0">
                <a:solidFill>
                  <a:srgbClr val="000000"/>
                </a:solidFill>
                <a:latin typeface="Helvetica Neue Light" charset="0"/>
                <a:ea typeface="ＭＳ Ｐゴシック" charset="0"/>
                <a:cs typeface="Times New Roman" charset="0"/>
              </a:rPr>
              <a:t>Kathy Dessau,</a:t>
            </a:r>
            <a:r>
              <a:rPr kumimoji="1" lang="en-US" sz="1600" dirty="0">
                <a:solidFill>
                  <a:srgbClr val="000000"/>
                </a:solidFill>
                <a:latin typeface="Helvetica Neue Light" charset="0"/>
                <a:ea typeface="ＭＳ Ｐゴシック" charset="0"/>
                <a:cs typeface="Times New Roman" charset="0"/>
              </a:rPr>
              <a:t> </a:t>
            </a:r>
            <a:r>
              <a:rPr kumimoji="1" lang="en-US" sz="1600" dirty="0" smtClean="0">
                <a:solidFill>
                  <a:srgbClr val="000000"/>
                </a:solidFill>
                <a:latin typeface="Helvetica Neue Light" charset="0"/>
                <a:ea typeface="ＭＳ Ｐゴシック" charset="0"/>
                <a:cs typeface="Times New Roman" charset="0"/>
              </a:rPr>
              <a:t>Jackie </a:t>
            </a:r>
            <a:r>
              <a:rPr kumimoji="1" lang="en-US" sz="1600" dirty="0" err="1" smtClean="0">
                <a:solidFill>
                  <a:srgbClr val="000000"/>
                </a:solidFill>
                <a:latin typeface="Helvetica Neue Light" charset="0"/>
                <a:ea typeface="ＭＳ Ｐゴシック" charset="0"/>
                <a:cs typeface="Times New Roman" charset="0"/>
              </a:rPr>
              <a:t>Elser</a:t>
            </a:r>
            <a:r>
              <a:rPr kumimoji="1" lang="en-US" sz="1600" dirty="0" smtClean="0">
                <a:solidFill>
                  <a:srgbClr val="000000"/>
                </a:solidFill>
                <a:latin typeface="Helvetica Neue Light" charset="0"/>
                <a:ea typeface="ＭＳ Ｐゴシック" charset="0"/>
                <a:cs typeface="Times New Roman" charset="0"/>
              </a:rPr>
              <a:t> Kate Kidder, Sam Reid</a:t>
            </a:r>
          </a:p>
          <a:p>
            <a:pPr eaLnBrk="0" hangingPunct="0">
              <a:spcAft>
                <a:spcPts val="0"/>
              </a:spcAft>
              <a:buClr>
                <a:schemeClr val="hlink"/>
              </a:buClr>
              <a:buSzPct val="80000"/>
              <a:buFont typeface="Wingdings 3" charset="0"/>
              <a:buNone/>
              <a:defRPr/>
            </a:pPr>
            <a:r>
              <a:rPr kumimoji="1" lang="en-US" sz="1600" dirty="0" smtClean="0">
                <a:solidFill>
                  <a:srgbClr val="000000"/>
                </a:solidFill>
                <a:latin typeface="Helvetica Neue Light" charset="0"/>
                <a:ea typeface="ＭＳ Ｐゴシック" charset="0"/>
                <a:cs typeface="Times New Roman" charset="0"/>
              </a:rPr>
              <a:t>Trish </a:t>
            </a:r>
            <a:r>
              <a:rPr kumimoji="1" lang="en-US" sz="1600" dirty="0" err="1" smtClean="0">
                <a:solidFill>
                  <a:srgbClr val="000000"/>
                </a:solidFill>
                <a:latin typeface="Helvetica Neue Light" charset="0"/>
                <a:ea typeface="ＭＳ Ｐゴシック" charset="0"/>
                <a:cs typeface="Times New Roman" charset="0"/>
              </a:rPr>
              <a:t>Loeblein</a:t>
            </a:r>
            <a:r>
              <a:rPr kumimoji="1" lang="en-US" sz="1600" dirty="0" smtClean="0">
                <a:solidFill>
                  <a:srgbClr val="000000"/>
                </a:solidFill>
                <a:latin typeface="Helvetica Neue Light" charset="0"/>
                <a:ea typeface="ＭＳ Ｐゴシック" charset="0"/>
                <a:cs typeface="Times New Roman" charset="0"/>
              </a:rPr>
              <a:t>, Chris </a:t>
            </a:r>
            <a:r>
              <a:rPr kumimoji="1" lang="en-US" sz="1600" dirty="0" err="1" smtClean="0">
                <a:solidFill>
                  <a:srgbClr val="000000"/>
                </a:solidFill>
                <a:latin typeface="Helvetica Neue Light" charset="0"/>
                <a:ea typeface="ＭＳ Ｐゴシック" charset="0"/>
                <a:cs typeface="Times New Roman" charset="0"/>
              </a:rPr>
              <a:t>Malley</a:t>
            </a:r>
            <a:endParaRPr kumimoji="1" lang="en-US" sz="1600" dirty="0" smtClean="0">
              <a:solidFill>
                <a:srgbClr val="000000"/>
              </a:solidFill>
              <a:latin typeface="Helvetica Neue Light" charset="0"/>
              <a:ea typeface="ＭＳ Ｐゴシック" charset="0"/>
              <a:cs typeface="Times New Roman" charset="0"/>
            </a:endParaRPr>
          </a:p>
          <a:p>
            <a:pPr eaLnBrk="0" hangingPunct="0">
              <a:spcAft>
                <a:spcPts val="0"/>
              </a:spcAft>
              <a:buClr>
                <a:schemeClr val="hlink"/>
              </a:buClr>
              <a:buSzPct val="80000"/>
              <a:buFont typeface="Wingdings 3" charset="0"/>
              <a:buNone/>
              <a:defRPr/>
            </a:pPr>
            <a:r>
              <a:rPr kumimoji="1" lang="en-US" sz="1600" dirty="0" smtClean="0">
                <a:solidFill>
                  <a:srgbClr val="000000"/>
                </a:solidFill>
                <a:latin typeface="Helvetica Neue Light" charset="0"/>
                <a:ea typeface="ＭＳ Ｐゴシック" charset="0"/>
                <a:cs typeface="Times New Roman" charset="0"/>
              </a:rPr>
              <a:t>Susan </a:t>
            </a:r>
            <a:r>
              <a:rPr kumimoji="1" lang="en-US" sz="1600" dirty="0">
                <a:solidFill>
                  <a:srgbClr val="000000"/>
                </a:solidFill>
                <a:latin typeface="Helvetica Neue Light" charset="0"/>
                <a:ea typeface="ＭＳ Ｐゴシック" charset="0"/>
                <a:cs typeface="Times New Roman" charset="0"/>
              </a:rPr>
              <a:t>M. Nicholson-Dykstra</a:t>
            </a:r>
          </a:p>
          <a:p>
            <a:pPr eaLnBrk="0" hangingPunct="0">
              <a:spcAft>
                <a:spcPts val="0"/>
              </a:spcAft>
              <a:buClr>
                <a:schemeClr val="hlink"/>
              </a:buClr>
              <a:buSzPct val="80000"/>
              <a:buFont typeface="Wingdings 3" charset="0"/>
              <a:buNone/>
              <a:defRPr/>
            </a:pPr>
            <a:r>
              <a:rPr kumimoji="1" lang="en-US" sz="1600" dirty="0" smtClean="0">
                <a:solidFill>
                  <a:srgbClr val="000000"/>
                </a:solidFill>
                <a:latin typeface="Helvetica Neue Light" charset="0"/>
                <a:ea typeface="ＭＳ Ｐゴシック" charset="0"/>
                <a:cs typeface="Times New Roman" charset="0"/>
              </a:rPr>
              <a:t>Oliver Nix, Jon Olson</a:t>
            </a:r>
          </a:p>
          <a:p>
            <a:pPr eaLnBrk="0" hangingPunct="0">
              <a:spcAft>
                <a:spcPts val="0"/>
              </a:spcAft>
              <a:buClr>
                <a:schemeClr val="hlink"/>
              </a:buClr>
              <a:buSzPct val="80000"/>
              <a:buFont typeface="Wingdings 3" charset="0"/>
              <a:buNone/>
              <a:defRPr/>
            </a:pPr>
            <a:r>
              <a:rPr kumimoji="1" lang="en-US" sz="1600" dirty="0" smtClean="0">
                <a:solidFill>
                  <a:srgbClr val="000000"/>
                </a:solidFill>
                <a:latin typeface="Helvetica Neue Light" charset="0"/>
                <a:ea typeface="ＭＳ Ｐゴシック" charset="0"/>
                <a:cs typeface="Times New Roman" charset="0"/>
              </a:rPr>
              <a:t>Sara Severance</a:t>
            </a:r>
            <a:endParaRPr kumimoji="1" lang="en-US" sz="1600" dirty="0">
              <a:solidFill>
                <a:srgbClr val="000000"/>
              </a:solidFill>
              <a:latin typeface="Helvetica Neue Light" charset="0"/>
              <a:ea typeface="ＭＳ Ｐゴシック" charset="0"/>
              <a:cs typeface="Times New Roman" charset="0"/>
            </a:endParaRPr>
          </a:p>
        </p:txBody>
      </p:sp>
      <p:sp>
        <p:nvSpPr>
          <p:cNvPr id="11" name="Rectangle 4"/>
          <p:cNvSpPr>
            <a:spLocks noChangeArrowheads="1"/>
          </p:cNvSpPr>
          <p:nvPr/>
        </p:nvSpPr>
        <p:spPr bwMode="auto">
          <a:xfrm>
            <a:off x="136116" y="1159279"/>
            <a:ext cx="2514600" cy="2750901"/>
          </a:xfrm>
          <a:prstGeom prst="rect">
            <a:avLst/>
          </a:prstGeom>
          <a:noFill/>
          <a:ln>
            <a:noFill/>
          </a:ln>
          <a:effectLst>
            <a:outerShdw blurRad="63500" kx="2700000" rotWithShape="0">
              <a:srgbClr val="000000">
                <a:alpha val="1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prstTxWarp prst="textNoShape">
              <a:avLst/>
            </a:prstTxWarp>
          </a:bodyPr>
          <a:lstStyle/>
          <a:p>
            <a:pPr>
              <a:buClr>
                <a:schemeClr val="hlink"/>
              </a:buClr>
              <a:buSzPct val="80000"/>
              <a:buFont typeface="Wingdings 3" charset="2"/>
              <a:buNone/>
            </a:pPr>
            <a:r>
              <a:rPr kumimoji="1" lang="en-US" sz="1900" dirty="0">
                <a:solidFill>
                  <a:srgbClr val="000000"/>
                </a:solidFill>
                <a:latin typeface="Helvetica Neue Bold Condensed" charset="0"/>
                <a:ea typeface="Helvetica Neue Bold Condensed" charset="0"/>
                <a:cs typeface="Helvetica Neue Bold Condensed" charset="0"/>
              </a:rPr>
              <a:t>Faculty</a:t>
            </a:r>
            <a:r>
              <a:rPr kumimoji="1" lang="en-US" sz="1600" dirty="0">
                <a:solidFill>
                  <a:srgbClr val="000000"/>
                </a:solidFill>
                <a:latin typeface="Helvetica Neue Bold Condensed" charset="0"/>
                <a:ea typeface="Helvetica Neue Bold Condensed" charset="0"/>
                <a:cs typeface="Helvetica Neue Bold Condensed" charset="0"/>
              </a:rPr>
              <a:t>:</a:t>
            </a:r>
          </a:p>
          <a:p>
            <a:pPr>
              <a:buClr>
                <a:schemeClr val="hlink"/>
              </a:buClr>
              <a:buSzPct val="80000"/>
              <a:buFont typeface="Wingdings 3" charset="2"/>
              <a:buNone/>
            </a:pPr>
            <a:r>
              <a:rPr kumimoji="1" lang="en-US" sz="1600" dirty="0">
                <a:solidFill>
                  <a:srgbClr val="000000"/>
                </a:solidFill>
                <a:latin typeface="Helvetica Neue Light" charset="0"/>
              </a:rPr>
              <a:t>Melissa </a:t>
            </a:r>
            <a:r>
              <a:rPr kumimoji="1" lang="en-US" sz="1600" dirty="0" err="1">
                <a:solidFill>
                  <a:srgbClr val="000000"/>
                </a:solidFill>
                <a:latin typeface="Helvetica Neue Light" charset="0"/>
              </a:rPr>
              <a:t>Dancy</a:t>
            </a:r>
            <a:endParaRPr kumimoji="1" lang="en-US" sz="1600" dirty="0">
              <a:solidFill>
                <a:srgbClr val="000000"/>
              </a:solidFill>
              <a:latin typeface="Helvetica Neue Light" charset="0"/>
            </a:endParaRPr>
          </a:p>
          <a:p>
            <a:pPr>
              <a:buClr>
                <a:schemeClr val="hlink"/>
              </a:buClr>
              <a:buSzPct val="80000"/>
              <a:buFont typeface="Wingdings 3" charset="2"/>
              <a:buNone/>
            </a:pPr>
            <a:r>
              <a:rPr kumimoji="1" lang="en-US" sz="1600" dirty="0">
                <a:solidFill>
                  <a:srgbClr val="000000"/>
                </a:solidFill>
                <a:latin typeface="Helvetica Neue Light" charset="0"/>
              </a:rPr>
              <a:t>Michael </a:t>
            </a:r>
            <a:r>
              <a:rPr kumimoji="1" lang="en-US" sz="1600" dirty="0" err="1">
                <a:solidFill>
                  <a:srgbClr val="000000"/>
                </a:solidFill>
                <a:latin typeface="Helvetica Neue Light" charset="0"/>
              </a:rPr>
              <a:t>Dubson</a:t>
            </a:r>
            <a:endParaRPr kumimoji="1" lang="en-US" sz="1600" dirty="0">
              <a:solidFill>
                <a:srgbClr val="000000"/>
              </a:solidFill>
              <a:latin typeface="Helvetica Neue Light" charset="0"/>
            </a:endParaRPr>
          </a:p>
          <a:p>
            <a:pPr>
              <a:buClr>
                <a:schemeClr val="hlink"/>
              </a:buClr>
              <a:buSzPct val="80000"/>
              <a:buFont typeface="Wingdings 3" charset="2"/>
              <a:buNone/>
            </a:pPr>
            <a:r>
              <a:rPr kumimoji="1" lang="en-US" sz="1600" dirty="0">
                <a:solidFill>
                  <a:srgbClr val="000000"/>
                </a:solidFill>
                <a:latin typeface="Helvetica Neue Light" charset="0"/>
              </a:rPr>
              <a:t>Noah </a:t>
            </a:r>
            <a:r>
              <a:rPr kumimoji="1" lang="en-US" sz="1600" dirty="0" smtClean="0">
                <a:solidFill>
                  <a:srgbClr val="000000"/>
                </a:solidFill>
                <a:latin typeface="Helvetica Neue Light" charset="0"/>
              </a:rPr>
              <a:t>Finkelstein</a:t>
            </a:r>
          </a:p>
          <a:p>
            <a:pPr>
              <a:buClr>
                <a:schemeClr val="hlink"/>
              </a:buClr>
              <a:buSzPct val="80000"/>
              <a:buFont typeface="Wingdings 3" charset="2"/>
              <a:buNone/>
            </a:pPr>
            <a:r>
              <a:rPr kumimoji="1" lang="en-US" sz="1600" dirty="0" smtClean="0">
                <a:solidFill>
                  <a:srgbClr val="000000"/>
                </a:solidFill>
                <a:latin typeface="Helvetica Neue Light" charset="0"/>
              </a:rPr>
              <a:t>Heather Lewandowski</a:t>
            </a:r>
            <a:endParaRPr kumimoji="1" lang="en-US" sz="1600" dirty="0">
              <a:solidFill>
                <a:srgbClr val="000000"/>
              </a:solidFill>
              <a:latin typeface="Helvetica Neue Light" charset="0"/>
            </a:endParaRPr>
          </a:p>
          <a:p>
            <a:pPr>
              <a:buClr>
                <a:schemeClr val="hlink"/>
              </a:buClr>
              <a:buSzPct val="80000"/>
              <a:buFont typeface="Wingdings 3" charset="2"/>
              <a:buNone/>
            </a:pPr>
            <a:r>
              <a:rPr kumimoji="1" lang="en-US" sz="1600" dirty="0">
                <a:solidFill>
                  <a:srgbClr val="000000"/>
                </a:solidFill>
                <a:latin typeface="Helvetica Neue Light" charset="0"/>
              </a:rPr>
              <a:t>Valerie </a:t>
            </a:r>
            <a:r>
              <a:rPr kumimoji="1" lang="en-US" sz="1600" dirty="0" smtClean="0">
                <a:solidFill>
                  <a:srgbClr val="000000"/>
                </a:solidFill>
                <a:latin typeface="Helvetica Neue Light" charset="0"/>
              </a:rPr>
              <a:t>Otero</a:t>
            </a:r>
          </a:p>
          <a:p>
            <a:pPr>
              <a:buClr>
                <a:schemeClr val="hlink"/>
              </a:buClr>
              <a:buSzPct val="80000"/>
              <a:buFont typeface="Wingdings 3" charset="2"/>
              <a:buNone/>
            </a:pPr>
            <a:r>
              <a:rPr kumimoji="1" lang="en-US" sz="1600" dirty="0" smtClean="0">
                <a:solidFill>
                  <a:srgbClr val="000000"/>
                </a:solidFill>
                <a:latin typeface="Helvetica Neue Light" charset="0"/>
              </a:rPr>
              <a:t>Robert Parson</a:t>
            </a:r>
            <a:endParaRPr kumimoji="1" lang="en-US" sz="1600" dirty="0">
              <a:solidFill>
                <a:srgbClr val="000000"/>
              </a:solidFill>
              <a:latin typeface="Helvetica Neue Light" charset="0"/>
            </a:endParaRPr>
          </a:p>
          <a:p>
            <a:pPr>
              <a:buClr>
                <a:schemeClr val="hlink"/>
              </a:buClr>
              <a:buSzPct val="80000"/>
              <a:buFont typeface="Wingdings 3" charset="2"/>
              <a:buNone/>
            </a:pPr>
            <a:r>
              <a:rPr kumimoji="1" lang="en-US" sz="1600" dirty="0">
                <a:solidFill>
                  <a:srgbClr val="000000"/>
                </a:solidFill>
                <a:latin typeface="Helvetica Neue Light" charset="0"/>
              </a:rPr>
              <a:t>Kathy Perkins</a:t>
            </a:r>
          </a:p>
          <a:p>
            <a:pPr>
              <a:buClr>
                <a:schemeClr val="hlink"/>
              </a:buClr>
              <a:buSzPct val="80000"/>
              <a:buFont typeface="Wingdings 3" charset="2"/>
              <a:buNone/>
            </a:pPr>
            <a:r>
              <a:rPr kumimoji="1" lang="en-US" sz="1600" dirty="0">
                <a:solidFill>
                  <a:srgbClr val="000000"/>
                </a:solidFill>
                <a:latin typeface="Helvetica Neue Light" charset="0"/>
              </a:rPr>
              <a:t>Steven </a:t>
            </a:r>
            <a:r>
              <a:rPr kumimoji="1" lang="en-US" sz="1600" dirty="0" smtClean="0">
                <a:solidFill>
                  <a:srgbClr val="000000"/>
                </a:solidFill>
                <a:latin typeface="Helvetica Neue Light" charset="0"/>
              </a:rPr>
              <a:t>Pollock</a:t>
            </a:r>
            <a:endParaRPr kumimoji="1" lang="en-US" sz="1600" dirty="0">
              <a:solidFill>
                <a:srgbClr val="000000"/>
              </a:solidFill>
              <a:latin typeface="Helvetica Neue Light" charset="0"/>
            </a:endParaRPr>
          </a:p>
          <a:p>
            <a:pPr>
              <a:buClr>
                <a:schemeClr val="hlink"/>
              </a:buClr>
              <a:buSzPct val="80000"/>
              <a:buFont typeface="Wingdings 3" charset="2"/>
              <a:buNone/>
            </a:pPr>
            <a:r>
              <a:rPr kumimoji="1" lang="en-US" sz="1600" dirty="0">
                <a:solidFill>
                  <a:srgbClr val="000000"/>
                </a:solidFill>
                <a:latin typeface="Helvetica Neue Light" charset="0"/>
              </a:rPr>
              <a:t>Carl </a:t>
            </a:r>
            <a:r>
              <a:rPr kumimoji="1" lang="en-US" sz="1600" dirty="0" err="1" smtClean="0">
                <a:solidFill>
                  <a:srgbClr val="000000"/>
                </a:solidFill>
                <a:latin typeface="Helvetica Neue Light" charset="0"/>
              </a:rPr>
              <a:t>Wieman</a:t>
            </a:r>
            <a:r>
              <a:rPr kumimoji="1" lang="en-US" sz="1600" dirty="0">
                <a:solidFill>
                  <a:srgbClr val="000000"/>
                </a:solidFill>
                <a:latin typeface="Helvetica Neue Light" charset="0"/>
              </a:rPr>
              <a:t>*</a:t>
            </a:r>
            <a:endParaRPr kumimoji="1" lang="en-US" sz="1600" dirty="0">
              <a:solidFill>
                <a:srgbClr val="000000"/>
              </a:solidFill>
              <a:latin typeface="Helvetica Neue Light" charset="0"/>
              <a:ea typeface="Osaka" charset="-128"/>
              <a:cs typeface="Osaka" charset="-128"/>
            </a:endParaRPr>
          </a:p>
        </p:txBody>
      </p:sp>
      <p:sp>
        <p:nvSpPr>
          <p:cNvPr id="2055" name="Rectangle 5"/>
          <p:cNvSpPr>
            <a:spLocks noChangeArrowheads="1"/>
          </p:cNvSpPr>
          <p:nvPr/>
        </p:nvSpPr>
        <p:spPr bwMode="auto">
          <a:xfrm>
            <a:off x="6705600" y="958772"/>
            <a:ext cx="2438400" cy="3048000"/>
          </a:xfrm>
          <a:prstGeom prst="rect">
            <a:avLst/>
          </a:prstGeom>
          <a:noFill/>
          <a:ln w="9525">
            <a:noFill/>
            <a:miter lim="800000"/>
            <a:headEnd/>
            <a:tailEnd/>
          </a:ln>
        </p:spPr>
        <p:txBody>
          <a:bodyPr>
            <a:prstTxWarp prst="textNoShape">
              <a:avLst/>
            </a:prstTxWarp>
          </a:bodyPr>
          <a:lstStyle/>
          <a:p>
            <a:pPr>
              <a:buClr>
                <a:schemeClr val="hlink"/>
              </a:buClr>
              <a:buSzPct val="80000"/>
              <a:buFont typeface="Wingdings 3" charset="2"/>
              <a:buNone/>
            </a:pPr>
            <a:r>
              <a:rPr kumimoji="1" lang="en-US" sz="1900" dirty="0" err="1">
                <a:solidFill>
                  <a:srgbClr val="000000"/>
                </a:solidFill>
                <a:latin typeface="Helvetica Neue Bold Condensed" charset="0"/>
                <a:ea typeface="Helvetica Neue Bold Condensed" charset="0"/>
                <a:cs typeface="Helvetica Neue Bold Condensed" charset="0"/>
              </a:rPr>
              <a:t>Postdocs</a:t>
            </a:r>
            <a:r>
              <a:rPr kumimoji="1" lang="en-US" sz="1900" dirty="0">
                <a:solidFill>
                  <a:srgbClr val="000000"/>
                </a:solidFill>
                <a:latin typeface="Helvetica Neue Bold Condensed" charset="0"/>
                <a:ea typeface="Helvetica Neue Bold Condensed" charset="0"/>
                <a:cs typeface="Helvetica Neue Bold Condensed" charset="0"/>
              </a:rPr>
              <a:t>/ Scientists: </a:t>
            </a:r>
          </a:p>
          <a:p>
            <a:pPr>
              <a:buClr>
                <a:schemeClr val="hlink"/>
              </a:buClr>
              <a:buSzPct val="80000"/>
              <a:buFont typeface="Wingdings 3" charset="2"/>
              <a:buNone/>
            </a:pPr>
            <a:r>
              <a:rPr kumimoji="1" lang="en-US" sz="1600" dirty="0" smtClean="0">
                <a:solidFill>
                  <a:srgbClr val="000000"/>
                </a:solidFill>
                <a:latin typeface="Helvetica Neue Light" charset="0"/>
              </a:rPr>
              <a:t>Stephanie </a:t>
            </a:r>
            <a:r>
              <a:rPr kumimoji="1" lang="en-US" sz="1600" dirty="0">
                <a:solidFill>
                  <a:srgbClr val="000000"/>
                </a:solidFill>
                <a:latin typeface="Helvetica Neue Light" charset="0"/>
              </a:rPr>
              <a:t>Chasteen</a:t>
            </a:r>
          </a:p>
          <a:p>
            <a:pPr>
              <a:buClr>
                <a:schemeClr val="hlink"/>
              </a:buClr>
              <a:buSzPct val="80000"/>
            </a:pPr>
            <a:r>
              <a:rPr kumimoji="1" lang="en-US" sz="1600" dirty="0" smtClean="0">
                <a:solidFill>
                  <a:srgbClr val="000000"/>
                </a:solidFill>
                <a:latin typeface="Helvetica Neue Light" charset="0"/>
              </a:rPr>
              <a:t>Karina </a:t>
            </a:r>
            <a:r>
              <a:rPr kumimoji="1" lang="en-US" sz="1600" dirty="0" err="1">
                <a:solidFill>
                  <a:srgbClr val="000000"/>
                </a:solidFill>
                <a:latin typeface="Helvetica Neue Light" charset="0"/>
              </a:rPr>
              <a:t>Hensberry</a:t>
            </a:r>
            <a:endParaRPr kumimoji="1" lang="en-US" sz="1600" dirty="0">
              <a:solidFill>
                <a:srgbClr val="000000"/>
              </a:solidFill>
              <a:latin typeface="Helvetica Neue Light" charset="0"/>
            </a:endParaRPr>
          </a:p>
          <a:p>
            <a:pPr>
              <a:buClr>
                <a:schemeClr val="hlink"/>
              </a:buClr>
              <a:buSzPct val="80000"/>
              <a:buFont typeface="Wingdings 3" charset="2"/>
              <a:buNone/>
            </a:pPr>
            <a:r>
              <a:rPr kumimoji="1" lang="en-US" sz="1600" dirty="0" smtClean="0">
                <a:solidFill>
                  <a:srgbClr val="000000"/>
                </a:solidFill>
                <a:latin typeface="Helvetica Neue Light" charset="0"/>
              </a:rPr>
              <a:t>Katie </a:t>
            </a:r>
            <a:r>
              <a:rPr kumimoji="1" lang="en-US" sz="1600" dirty="0" err="1" smtClean="0">
                <a:solidFill>
                  <a:srgbClr val="000000"/>
                </a:solidFill>
                <a:latin typeface="Helvetica Neue Light" charset="0"/>
              </a:rPr>
              <a:t>Hinko</a:t>
            </a:r>
            <a:endParaRPr kumimoji="1" lang="en-US" sz="1600" dirty="0" smtClean="0">
              <a:solidFill>
                <a:srgbClr val="000000"/>
              </a:solidFill>
              <a:latin typeface="Helvetica Neue Light" charset="0"/>
            </a:endParaRPr>
          </a:p>
          <a:p>
            <a:pPr>
              <a:buClr>
                <a:schemeClr val="hlink"/>
              </a:buClr>
              <a:buSzPct val="80000"/>
              <a:buFont typeface="Wingdings 3" charset="2"/>
              <a:buNone/>
            </a:pPr>
            <a:r>
              <a:rPr kumimoji="1" lang="en-US" sz="1600" dirty="0" smtClean="0">
                <a:solidFill>
                  <a:srgbClr val="000000"/>
                </a:solidFill>
                <a:latin typeface="Helvetica Neue Light" charset="0"/>
              </a:rPr>
              <a:t>Emily Moore*</a:t>
            </a:r>
            <a:endParaRPr kumimoji="1" lang="en-US" sz="1600" dirty="0">
              <a:solidFill>
                <a:srgbClr val="000000"/>
              </a:solidFill>
              <a:latin typeface="Helvetica Neue Light" charset="0"/>
            </a:endParaRPr>
          </a:p>
          <a:p>
            <a:pPr>
              <a:buClr>
                <a:schemeClr val="hlink"/>
              </a:buClr>
              <a:buSzPct val="80000"/>
              <a:buFont typeface="Wingdings 3" charset="2"/>
              <a:buNone/>
            </a:pPr>
            <a:r>
              <a:rPr kumimoji="1" lang="en-US" sz="1600" dirty="0">
                <a:solidFill>
                  <a:srgbClr val="000000"/>
                </a:solidFill>
                <a:latin typeface="Helvetica Neue Light" charset="0"/>
              </a:rPr>
              <a:t>Ariel </a:t>
            </a:r>
            <a:r>
              <a:rPr kumimoji="1" lang="en-US" sz="1600" dirty="0" smtClean="0">
                <a:solidFill>
                  <a:srgbClr val="000000"/>
                </a:solidFill>
                <a:latin typeface="Helvetica Neue Light" charset="0"/>
              </a:rPr>
              <a:t>Paul</a:t>
            </a:r>
          </a:p>
          <a:p>
            <a:pPr>
              <a:buClr>
                <a:schemeClr val="hlink"/>
              </a:buClr>
              <a:buSzPct val="80000"/>
              <a:buFont typeface="Wingdings 3" charset="2"/>
              <a:buNone/>
            </a:pPr>
            <a:r>
              <a:rPr kumimoji="1" lang="en-US" sz="1600" dirty="0" smtClean="0">
                <a:solidFill>
                  <a:srgbClr val="000000"/>
                </a:solidFill>
                <a:latin typeface="Helvetica Neue Light" charset="0"/>
              </a:rPr>
              <a:t>Qing Ryan</a:t>
            </a:r>
          </a:p>
          <a:p>
            <a:pPr>
              <a:buClr>
                <a:schemeClr val="hlink"/>
              </a:buClr>
              <a:buSzPct val="80000"/>
              <a:buFont typeface="Wingdings 3" charset="2"/>
              <a:buNone/>
            </a:pPr>
            <a:r>
              <a:rPr kumimoji="1" lang="en-US" sz="1600" dirty="0" smtClean="0">
                <a:solidFill>
                  <a:srgbClr val="000000"/>
                </a:solidFill>
                <a:latin typeface="Helvetica Neue Light" charset="0"/>
              </a:rPr>
              <a:t>Joel </a:t>
            </a:r>
            <a:r>
              <a:rPr kumimoji="1" lang="en-US" sz="1600" dirty="0" err="1" smtClean="0">
                <a:solidFill>
                  <a:srgbClr val="000000"/>
                </a:solidFill>
                <a:latin typeface="Helvetica Neue Light" charset="0"/>
              </a:rPr>
              <a:t>Corbo</a:t>
            </a:r>
            <a:endParaRPr kumimoji="1" lang="en-US" sz="1600" dirty="0" smtClean="0">
              <a:solidFill>
                <a:srgbClr val="000000"/>
              </a:solidFill>
              <a:latin typeface="Helvetica Neue Light" charset="0"/>
            </a:endParaRPr>
          </a:p>
          <a:p>
            <a:pPr>
              <a:buClr>
                <a:schemeClr val="hlink"/>
              </a:buClr>
              <a:buSzPct val="80000"/>
              <a:buFont typeface="Wingdings 3" charset="2"/>
              <a:buNone/>
            </a:pPr>
            <a:r>
              <a:rPr kumimoji="1" lang="en-US" sz="1600" dirty="0" smtClean="0">
                <a:solidFill>
                  <a:srgbClr val="000000"/>
                </a:solidFill>
                <a:latin typeface="Helvetica Neue Light" charset="0"/>
              </a:rPr>
              <a:t>Daniel </a:t>
            </a:r>
            <a:r>
              <a:rPr kumimoji="1" lang="en-US" sz="1600" dirty="0" err="1" smtClean="0">
                <a:solidFill>
                  <a:srgbClr val="000000"/>
                </a:solidFill>
                <a:latin typeface="Helvetica Neue Light" charset="0"/>
              </a:rPr>
              <a:t>Reinholtz</a:t>
            </a:r>
            <a:r>
              <a:rPr kumimoji="1" lang="en-US" sz="1600" dirty="0" smtClean="0">
                <a:solidFill>
                  <a:srgbClr val="000000"/>
                </a:solidFill>
                <a:latin typeface="Helvetica Neue Light" charset="0"/>
              </a:rPr>
              <a:t/>
            </a:r>
            <a:br>
              <a:rPr kumimoji="1" lang="en-US" sz="1600" dirty="0" smtClean="0">
                <a:solidFill>
                  <a:srgbClr val="000000"/>
                </a:solidFill>
                <a:latin typeface="Helvetica Neue Light" charset="0"/>
              </a:rPr>
            </a:br>
            <a:endParaRPr kumimoji="1" lang="en-US" sz="1600" dirty="0" smtClean="0">
              <a:solidFill>
                <a:srgbClr val="000000"/>
              </a:solidFill>
              <a:latin typeface="Helvetica Neue Light" charset="0"/>
            </a:endParaRPr>
          </a:p>
        </p:txBody>
      </p:sp>
      <p:sp>
        <p:nvSpPr>
          <p:cNvPr id="2" name="Title 1"/>
          <p:cNvSpPr>
            <a:spLocks noGrp="1"/>
          </p:cNvSpPr>
          <p:nvPr>
            <p:ph type="title"/>
          </p:nvPr>
        </p:nvSpPr>
        <p:spPr>
          <a:xfrm>
            <a:off x="371256" y="315200"/>
            <a:ext cx="8382000" cy="762000"/>
          </a:xfrm>
        </p:spPr>
        <p:txBody>
          <a:bodyPr>
            <a:noAutofit/>
          </a:bodyPr>
          <a:lstStyle/>
          <a:p>
            <a:r>
              <a:rPr lang="en-US" sz="3400" dirty="0">
                <a:solidFill>
                  <a:srgbClr val="FFFFFF"/>
                </a:solidFill>
                <a:effectLst>
                  <a:outerShdw blurRad="50800" dist="38100" dir="2700000" algn="tl" rotWithShape="0">
                    <a:prstClr val="black">
                      <a:alpha val="40000"/>
                    </a:prstClr>
                  </a:outerShdw>
                </a:effectLst>
                <a:ea typeface="Helvetica Neue Black Condensed" charset="0"/>
                <a:cs typeface="Helvetica Neue"/>
              </a:rPr>
              <a:t>Physics Education </a:t>
            </a:r>
            <a:r>
              <a:rPr lang="en-US" sz="3400" dirty="0" smtClean="0">
                <a:solidFill>
                  <a:srgbClr val="FFFFFF"/>
                </a:solidFill>
                <a:effectLst>
                  <a:outerShdw blurRad="50800" dist="38100" dir="2700000" algn="tl" rotWithShape="0">
                    <a:prstClr val="black">
                      <a:alpha val="40000"/>
                    </a:prstClr>
                  </a:outerShdw>
                </a:effectLst>
                <a:ea typeface="Helvetica Neue Black Condensed" charset="0"/>
                <a:cs typeface="Helvetica Neue"/>
              </a:rPr>
              <a:t>Research at CU Boulder</a:t>
            </a:r>
            <a:r>
              <a:rPr lang="en-US" sz="4000" dirty="0">
                <a:solidFill>
                  <a:srgbClr val="FFFFFF"/>
                </a:solidFill>
                <a:effectLst>
                  <a:outerShdw blurRad="50800" dist="38100" dir="2700000" algn="tl" rotWithShape="0">
                    <a:prstClr val="black">
                      <a:alpha val="40000"/>
                    </a:prstClr>
                  </a:outerShdw>
                </a:effectLst>
                <a:ea typeface="Helvetica Neue Black Condensed" charset="0"/>
                <a:cs typeface="Helvetica Neue"/>
              </a:rPr>
              <a:t/>
            </a:r>
            <a:br>
              <a:rPr lang="en-US" sz="4000" dirty="0">
                <a:solidFill>
                  <a:srgbClr val="FFFFFF"/>
                </a:solidFill>
                <a:effectLst>
                  <a:outerShdw blurRad="50800" dist="38100" dir="2700000" algn="tl" rotWithShape="0">
                    <a:prstClr val="black">
                      <a:alpha val="40000"/>
                    </a:prstClr>
                  </a:outerShdw>
                </a:effectLst>
                <a:ea typeface="Helvetica Neue Black Condensed" charset="0"/>
                <a:cs typeface="Helvetica Neue"/>
              </a:rPr>
            </a:br>
            <a:endParaRPr lang="en-US" sz="4000" dirty="0">
              <a:solidFill>
                <a:srgbClr val="FFFFFF"/>
              </a:solidFill>
              <a:effectLst>
                <a:outerShdw blurRad="50800" dist="38100" dir="2700000" algn="tl" rotWithShape="0">
                  <a:prstClr val="black">
                    <a:alpha val="40000"/>
                  </a:prstClr>
                </a:outerShdw>
              </a:effectLst>
            </a:endParaRPr>
          </a:p>
        </p:txBody>
      </p:sp>
      <p:grpSp>
        <p:nvGrpSpPr>
          <p:cNvPr id="31" name="Group 17"/>
          <p:cNvGrpSpPr>
            <a:grpSpLocks/>
          </p:cNvGrpSpPr>
          <p:nvPr/>
        </p:nvGrpSpPr>
        <p:grpSpPr bwMode="auto">
          <a:xfrm>
            <a:off x="425450" y="9045575"/>
            <a:ext cx="12747625" cy="960438"/>
            <a:chOff x="0" y="0"/>
            <a:chExt cx="8030" cy="605"/>
          </a:xfrm>
        </p:grpSpPr>
        <p:pic>
          <p:nvPicPr>
            <p:cNvPr id="32" name="Picture 9"/>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0" y="5"/>
              <a:ext cx="600"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3" name="Picture 10"/>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599" y="3"/>
              <a:ext cx="650"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4" name="Picture 11"/>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5804" y="5"/>
              <a:ext cx="1118"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5" name="Picture 12"/>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2204" y="0"/>
              <a:ext cx="807"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6" name="Picture 13"/>
            <p:cNvPicPr>
              <a:picLocks noChangeAspect="1" noChangeArrowheads="1"/>
            </p:cNvPicPr>
            <p:nvPr/>
          </p:nvPicPr>
          <p:blipFill>
            <a:blip r:embed="rId7">
              <a:extLst>
                <a:ext uri="{28A0092B-C50C-407E-A947-70E740481C1C}">
                  <a14:useLocalDpi xmlns:a14="http://schemas.microsoft.com/office/drawing/2010/main" xmlns=""/>
                </a:ext>
              </a:extLst>
            </a:blip>
            <a:srcRect/>
            <a:stretch>
              <a:fillRect/>
            </a:stretch>
          </p:blipFill>
          <p:spPr bwMode="auto">
            <a:xfrm>
              <a:off x="1246" y="0"/>
              <a:ext cx="960"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7" name="Picture 14"/>
            <p:cNvPicPr>
              <a:picLocks noChangeAspect="1" noChangeArrowheads="1"/>
            </p:cNvPicPr>
            <p:nvPr/>
          </p:nvPicPr>
          <p:blipFill>
            <a:blip r:embed="rId8">
              <a:extLst>
                <a:ext uri="{28A0092B-C50C-407E-A947-70E740481C1C}">
                  <a14:useLocalDpi xmlns:a14="http://schemas.microsoft.com/office/drawing/2010/main" xmlns=""/>
                </a:ext>
              </a:extLst>
            </a:blip>
            <a:srcRect/>
            <a:stretch>
              <a:fillRect/>
            </a:stretch>
          </p:blipFill>
          <p:spPr bwMode="auto">
            <a:xfrm>
              <a:off x="6924" y="5"/>
              <a:ext cx="1106"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8" name="Picture 15"/>
            <p:cNvPicPr>
              <a:picLocks noChangeAspect="1" noChangeArrowheads="1"/>
            </p:cNvPicPr>
            <p:nvPr/>
          </p:nvPicPr>
          <p:blipFill>
            <a:blip r:embed="rId9">
              <a:extLst>
                <a:ext uri="{28A0092B-C50C-407E-A947-70E740481C1C}">
                  <a14:useLocalDpi xmlns:a14="http://schemas.microsoft.com/office/drawing/2010/main" xmlns=""/>
                </a:ext>
              </a:extLst>
            </a:blip>
            <a:srcRect/>
            <a:stretch>
              <a:fillRect/>
            </a:stretch>
          </p:blipFill>
          <p:spPr bwMode="auto">
            <a:xfrm>
              <a:off x="3008" y="5"/>
              <a:ext cx="1500"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9" name="Picture 16"/>
            <p:cNvPicPr>
              <a:picLocks noChangeAspect="1" noChangeArrowheads="1"/>
            </p:cNvPicPr>
            <p:nvPr/>
          </p:nvPicPr>
          <p:blipFill>
            <a:blip r:embed="rId10">
              <a:extLst>
                <a:ext uri="{28A0092B-C50C-407E-A947-70E740481C1C}">
                  <a14:useLocalDpi xmlns:a14="http://schemas.microsoft.com/office/drawing/2010/main" xmlns=""/>
                </a:ext>
              </a:extLst>
            </a:blip>
            <a:srcRect/>
            <a:stretch>
              <a:fillRect/>
            </a:stretch>
          </p:blipFill>
          <p:spPr bwMode="auto">
            <a:xfrm>
              <a:off x="4509" y="2"/>
              <a:ext cx="1291"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pic>
        <p:nvPicPr>
          <p:cNvPr id="40" name="Picture 9"/>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577850" y="9205913"/>
            <a:ext cx="9525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41" name="Picture 10"/>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1528763" y="9202738"/>
            <a:ext cx="1031875"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42" name="Picture 11"/>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9791700" y="9205913"/>
            <a:ext cx="1774825"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43" name="Picture 12"/>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4076700" y="9197975"/>
            <a:ext cx="1281113"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44" name="Picture 13"/>
          <p:cNvPicPr>
            <a:picLocks noChangeAspect="1" noChangeArrowheads="1"/>
          </p:cNvPicPr>
          <p:nvPr/>
        </p:nvPicPr>
        <p:blipFill>
          <a:blip r:embed="rId7">
            <a:extLst>
              <a:ext uri="{28A0092B-C50C-407E-A947-70E740481C1C}">
                <a14:useLocalDpi xmlns:a14="http://schemas.microsoft.com/office/drawing/2010/main" xmlns=""/>
              </a:ext>
            </a:extLst>
          </a:blip>
          <a:srcRect/>
          <a:stretch>
            <a:fillRect/>
          </a:stretch>
        </p:blipFill>
        <p:spPr bwMode="auto">
          <a:xfrm>
            <a:off x="2555875" y="9197975"/>
            <a:ext cx="15240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45" name="Picture 14"/>
          <p:cNvPicPr>
            <a:picLocks noChangeAspect="1" noChangeArrowheads="1"/>
          </p:cNvPicPr>
          <p:nvPr/>
        </p:nvPicPr>
        <p:blipFill>
          <a:blip r:embed="rId8">
            <a:extLst>
              <a:ext uri="{28A0092B-C50C-407E-A947-70E740481C1C}">
                <a14:useLocalDpi xmlns:a14="http://schemas.microsoft.com/office/drawing/2010/main" xmlns=""/>
              </a:ext>
            </a:extLst>
          </a:blip>
          <a:srcRect/>
          <a:stretch>
            <a:fillRect/>
          </a:stretch>
        </p:blipFill>
        <p:spPr bwMode="auto">
          <a:xfrm>
            <a:off x="11569700" y="9205913"/>
            <a:ext cx="1755775"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46" name="Picture 15"/>
          <p:cNvPicPr>
            <a:picLocks noChangeAspect="1" noChangeArrowheads="1"/>
          </p:cNvPicPr>
          <p:nvPr/>
        </p:nvPicPr>
        <p:blipFill>
          <a:blip r:embed="rId9">
            <a:extLst>
              <a:ext uri="{28A0092B-C50C-407E-A947-70E740481C1C}">
                <a14:useLocalDpi xmlns:a14="http://schemas.microsoft.com/office/drawing/2010/main" xmlns=""/>
              </a:ext>
            </a:extLst>
          </a:blip>
          <a:srcRect/>
          <a:stretch>
            <a:fillRect/>
          </a:stretch>
        </p:blipFill>
        <p:spPr bwMode="auto">
          <a:xfrm>
            <a:off x="5353050" y="9205913"/>
            <a:ext cx="238125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47" name="Picture 16"/>
          <p:cNvPicPr>
            <a:picLocks noChangeAspect="1" noChangeArrowheads="1"/>
          </p:cNvPicPr>
          <p:nvPr/>
        </p:nvPicPr>
        <p:blipFill>
          <a:blip r:embed="rId10">
            <a:extLst>
              <a:ext uri="{28A0092B-C50C-407E-A947-70E740481C1C}">
                <a14:useLocalDpi xmlns:a14="http://schemas.microsoft.com/office/drawing/2010/main" xmlns=""/>
              </a:ext>
            </a:extLst>
          </a:blip>
          <a:srcRect/>
          <a:stretch>
            <a:fillRect/>
          </a:stretch>
        </p:blipFill>
        <p:spPr bwMode="auto">
          <a:xfrm>
            <a:off x="7735888" y="9201150"/>
            <a:ext cx="2049463"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48" name="Picture 47"/>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1606275" y="6440620"/>
            <a:ext cx="600"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49" name="Picture 48"/>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1606874" y="6440618"/>
            <a:ext cx="650"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0" name="Picture 49"/>
          <p:cNvPicPr>
            <a:picLocks noChangeAspect="1" noChangeArrowheads="1"/>
          </p:cNvPicPr>
          <p:nvPr/>
        </p:nvPicPr>
        <p:blipFill>
          <a:blip r:embed="rId7">
            <a:extLst>
              <a:ext uri="{28A0092B-C50C-407E-A947-70E740481C1C}">
                <a14:useLocalDpi xmlns:a14="http://schemas.microsoft.com/office/drawing/2010/main" xmlns=""/>
              </a:ext>
            </a:extLst>
          </a:blip>
          <a:srcRect/>
          <a:stretch>
            <a:fillRect/>
          </a:stretch>
        </p:blipFill>
        <p:spPr bwMode="auto">
          <a:xfrm>
            <a:off x="1607521" y="6440615"/>
            <a:ext cx="960"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1" name="Picture 50"/>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1608479" y="6440615"/>
            <a:ext cx="807"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2" name="Picture 51"/>
          <p:cNvPicPr>
            <a:picLocks noChangeAspect="1" noChangeArrowheads="1"/>
          </p:cNvPicPr>
          <p:nvPr/>
        </p:nvPicPr>
        <p:blipFill>
          <a:blip r:embed="rId9">
            <a:extLst>
              <a:ext uri="{28A0092B-C50C-407E-A947-70E740481C1C}">
                <a14:useLocalDpi xmlns:a14="http://schemas.microsoft.com/office/drawing/2010/main" xmlns=""/>
              </a:ext>
            </a:extLst>
          </a:blip>
          <a:srcRect/>
          <a:stretch>
            <a:fillRect/>
          </a:stretch>
        </p:blipFill>
        <p:spPr bwMode="auto">
          <a:xfrm>
            <a:off x="1609283" y="6440620"/>
            <a:ext cx="1500"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3" name="Picture 52"/>
          <p:cNvPicPr>
            <a:picLocks noChangeAspect="1" noChangeArrowheads="1"/>
          </p:cNvPicPr>
          <p:nvPr/>
        </p:nvPicPr>
        <p:blipFill>
          <a:blip r:embed="rId10">
            <a:extLst>
              <a:ext uri="{28A0092B-C50C-407E-A947-70E740481C1C}">
                <a14:useLocalDpi xmlns:a14="http://schemas.microsoft.com/office/drawing/2010/main" xmlns=""/>
              </a:ext>
            </a:extLst>
          </a:blip>
          <a:srcRect/>
          <a:stretch>
            <a:fillRect/>
          </a:stretch>
        </p:blipFill>
        <p:spPr bwMode="auto">
          <a:xfrm>
            <a:off x="1610784" y="6440617"/>
            <a:ext cx="1291"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4" name="Picture 53"/>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1612079" y="6440620"/>
            <a:ext cx="1118"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5" name="Picture 54"/>
          <p:cNvPicPr>
            <a:picLocks noChangeAspect="1" noChangeArrowheads="1"/>
          </p:cNvPicPr>
          <p:nvPr/>
        </p:nvPicPr>
        <p:blipFill>
          <a:blip r:embed="rId8">
            <a:extLst>
              <a:ext uri="{28A0092B-C50C-407E-A947-70E740481C1C}">
                <a14:useLocalDpi xmlns:a14="http://schemas.microsoft.com/office/drawing/2010/main" xmlns=""/>
              </a:ext>
            </a:extLst>
          </a:blip>
          <a:srcRect/>
          <a:stretch>
            <a:fillRect/>
          </a:stretch>
        </p:blipFill>
        <p:spPr bwMode="auto">
          <a:xfrm>
            <a:off x="1613199" y="6440620"/>
            <a:ext cx="1106" cy="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6" name="Picture 9"/>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730250" y="9358313"/>
            <a:ext cx="9525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7" name="Picture 10"/>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1681163" y="9355138"/>
            <a:ext cx="1031875"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8" name="Picture 11"/>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9944100" y="9358313"/>
            <a:ext cx="1774825"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9" name="Picture 12"/>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4229100" y="9350375"/>
            <a:ext cx="1281113"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60" name="Picture 13"/>
          <p:cNvPicPr>
            <a:picLocks noChangeAspect="1" noChangeArrowheads="1"/>
          </p:cNvPicPr>
          <p:nvPr/>
        </p:nvPicPr>
        <p:blipFill>
          <a:blip r:embed="rId7">
            <a:extLst>
              <a:ext uri="{28A0092B-C50C-407E-A947-70E740481C1C}">
                <a14:useLocalDpi xmlns:a14="http://schemas.microsoft.com/office/drawing/2010/main" xmlns=""/>
              </a:ext>
            </a:extLst>
          </a:blip>
          <a:srcRect/>
          <a:stretch>
            <a:fillRect/>
          </a:stretch>
        </p:blipFill>
        <p:spPr bwMode="auto">
          <a:xfrm>
            <a:off x="2708275" y="9350375"/>
            <a:ext cx="15240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61" name="Picture 14"/>
          <p:cNvPicPr>
            <a:picLocks noChangeAspect="1" noChangeArrowheads="1"/>
          </p:cNvPicPr>
          <p:nvPr/>
        </p:nvPicPr>
        <p:blipFill>
          <a:blip r:embed="rId8">
            <a:extLst>
              <a:ext uri="{28A0092B-C50C-407E-A947-70E740481C1C}">
                <a14:useLocalDpi xmlns:a14="http://schemas.microsoft.com/office/drawing/2010/main" xmlns=""/>
              </a:ext>
            </a:extLst>
          </a:blip>
          <a:srcRect/>
          <a:stretch>
            <a:fillRect/>
          </a:stretch>
        </p:blipFill>
        <p:spPr bwMode="auto">
          <a:xfrm>
            <a:off x="11722100" y="9358313"/>
            <a:ext cx="1755775"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62" name="Picture 15"/>
          <p:cNvPicPr>
            <a:picLocks noChangeAspect="1" noChangeArrowheads="1"/>
          </p:cNvPicPr>
          <p:nvPr/>
        </p:nvPicPr>
        <p:blipFill>
          <a:blip r:embed="rId9">
            <a:extLst>
              <a:ext uri="{28A0092B-C50C-407E-A947-70E740481C1C}">
                <a14:useLocalDpi xmlns:a14="http://schemas.microsoft.com/office/drawing/2010/main" xmlns=""/>
              </a:ext>
            </a:extLst>
          </a:blip>
          <a:srcRect/>
          <a:stretch>
            <a:fillRect/>
          </a:stretch>
        </p:blipFill>
        <p:spPr bwMode="auto">
          <a:xfrm>
            <a:off x="5505450" y="9358313"/>
            <a:ext cx="238125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63" name="Picture 16"/>
          <p:cNvPicPr>
            <a:picLocks noChangeAspect="1" noChangeArrowheads="1"/>
          </p:cNvPicPr>
          <p:nvPr/>
        </p:nvPicPr>
        <p:blipFill>
          <a:blip r:embed="rId10">
            <a:extLst>
              <a:ext uri="{28A0092B-C50C-407E-A947-70E740481C1C}">
                <a14:useLocalDpi xmlns:a14="http://schemas.microsoft.com/office/drawing/2010/main" xmlns=""/>
              </a:ext>
            </a:extLst>
          </a:blip>
          <a:srcRect/>
          <a:stretch>
            <a:fillRect/>
          </a:stretch>
        </p:blipFill>
        <p:spPr bwMode="auto">
          <a:xfrm>
            <a:off x="7888288" y="9353550"/>
            <a:ext cx="2049463"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64" name="Picture 63"/>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9711" y="6169475"/>
            <a:ext cx="685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65" name="Picture 64"/>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658320" y="6169475"/>
            <a:ext cx="7429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66" name="Picture 65"/>
          <p:cNvPicPr>
            <a:picLocks noChangeAspect="1" noChangeArrowheads="1"/>
          </p:cNvPicPr>
          <p:nvPr/>
        </p:nvPicPr>
        <p:blipFill>
          <a:blip r:embed="rId7">
            <a:extLst>
              <a:ext uri="{28A0092B-C50C-407E-A947-70E740481C1C}">
                <a14:useLocalDpi xmlns:a14="http://schemas.microsoft.com/office/drawing/2010/main" xmlns=""/>
              </a:ext>
            </a:extLst>
          </a:blip>
          <a:srcRect/>
          <a:stretch>
            <a:fillRect/>
          </a:stretch>
        </p:blipFill>
        <p:spPr bwMode="auto">
          <a:xfrm>
            <a:off x="1403501" y="6169475"/>
            <a:ext cx="109728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67" name="Picture 66"/>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2503012" y="6169475"/>
            <a:ext cx="922401"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68" name="Picture 67"/>
          <p:cNvPicPr>
            <a:picLocks noChangeAspect="1" noChangeArrowheads="1"/>
          </p:cNvPicPr>
          <p:nvPr/>
        </p:nvPicPr>
        <p:blipFill>
          <a:blip r:embed="rId9">
            <a:extLst>
              <a:ext uri="{28A0092B-C50C-407E-A947-70E740481C1C}">
                <a14:useLocalDpi xmlns:a14="http://schemas.microsoft.com/office/drawing/2010/main" xmlns=""/>
              </a:ext>
            </a:extLst>
          </a:blip>
          <a:srcRect/>
          <a:stretch>
            <a:fillRect/>
          </a:stretch>
        </p:blipFill>
        <p:spPr bwMode="auto">
          <a:xfrm>
            <a:off x="3427644" y="6169475"/>
            <a:ext cx="17145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69" name="Picture 68"/>
          <p:cNvPicPr>
            <a:picLocks noChangeAspect="1" noChangeArrowheads="1"/>
          </p:cNvPicPr>
          <p:nvPr/>
        </p:nvPicPr>
        <p:blipFill>
          <a:blip r:embed="rId10">
            <a:extLst>
              <a:ext uri="{28A0092B-C50C-407E-A947-70E740481C1C}">
                <a14:useLocalDpi xmlns:a14="http://schemas.microsoft.com/office/drawing/2010/main" xmlns=""/>
              </a:ext>
            </a:extLst>
          </a:blip>
          <a:srcRect/>
          <a:stretch>
            <a:fillRect/>
          </a:stretch>
        </p:blipFill>
        <p:spPr bwMode="auto">
          <a:xfrm>
            <a:off x="5144375" y="6169475"/>
            <a:ext cx="147561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70" name="Picture 69"/>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6622219" y="6169475"/>
            <a:ext cx="1277874"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71" name="Picture 70"/>
          <p:cNvPicPr>
            <a:picLocks noChangeAspect="1" noChangeArrowheads="1"/>
          </p:cNvPicPr>
          <p:nvPr/>
        </p:nvPicPr>
        <p:blipFill>
          <a:blip r:embed="rId8">
            <a:extLst>
              <a:ext uri="{28A0092B-C50C-407E-A947-70E740481C1C}">
                <a14:useLocalDpi xmlns:a14="http://schemas.microsoft.com/office/drawing/2010/main" xmlns=""/>
              </a:ext>
            </a:extLst>
          </a:blip>
          <a:srcRect/>
          <a:stretch>
            <a:fillRect/>
          </a:stretch>
        </p:blipFill>
        <p:spPr bwMode="auto">
          <a:xfrm>
            <a:off x="7902321" y="6169475"/>
            <a:ext cx="126415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74" name="Picture 73" descr="PER logo - vertical.ai"/>
          <p:cNvPicPr>
            <a:picLocks noChangeAspect="1"/>
          </p:cNvPicPr>
          <p:nvPr/>
        </p:nvPicPr>
        <p:blipFill>
          <a:blip r:embed="rId11">
            <a:extLst>
              <a:ext uri="{28A0092B-C50C-407E-A947-70E740481C1C}">
                <a14:useLocalDpi xmlns:a14="http://schemas.microsoft.com/office/drawing/2010/main" xmlns=""/>
              </a:ext>
            </a:extLst>
          </a:blip>
          <a:stretch>
            <a:fillRect/>
          </a:stretch>
        </p:blipFill>
        <p:spPr>
          <a:xfrm>
            <a:off x="2794000" y="812758"/>
            <a:ext cx="3667126" cy="3096300"/>
          </a:xfrm>
          <a:prstGeom prst="rect">
            <a:avLst/>
          </a:prstGeom>
        </p:spPr>
      </p:pic>
    </p:spTree>
    <p:extLst>
      <p:ext uri="{BB962C8B-B14F-4D97-AF65-F5344CB8AC3E}">
        <p14:creationId xmlns:p14="http://schemas.microsoft.com/office/powerpoint/2010/main" xmlns="" val="4159322396"/>
      </p:ext>
    </p:extLst>
  </p:cSld>
  <p:clrMapOvr>
    <a:masterClrMapping/>
  </p:clrMapOvr>
  <mc:AlternateContent xmlns:mc="http://schemas.openxmlformats.org/markup-compatibility/2006">
    <mc:Choice xmlns:p14="http://schemas.microsoft.com/office/powerpoint/2010/main" xmlns="" Requires="p14">
      <p:transition spd="slow" p14:dur="2000" advTm="1189"/>
    </mc:Choice>
    <mc:Fallback>
      <p:transition spd="slow" advTm="118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9241" y="181751"/>
            <a:ext cx="8111451" cy="738664"/>
          </a:xfrm>
          <a:prstGeom prst="rect">
            <a:avLst/>
          </a:prstGeom>
          <a:noFill/>
        </p:spPr>
        <p:txBody>
          <a:bodyPr wrap="none" rtlCol="0">
            <a:spAutoFit/>
          </a:bodyPr>
          <a:lstStyle/>
          <a:p>
            <a:r>
              <a:rPr lang="en-US" sz="4200" smtClean="0">
                <a:solidFill>
                  <a:schemeClr val="bg1"/>
                </a:solidFill>
              </a:rPr>
              <a:t>We have many educational </a:t>
            </a:r>
            <a:r>
              <a:rPr lang="en-US" sz="4200" dirty="0" smtClean="0">
                <a:solidFill>
                  <a:schemeClr val="bg1"/>
                </a:solidFill>
              </a:rPr>
              <a:t>goals</a:t>
            </a:r>
            <a:endParaRPr lang="en-US" sz="4200" dirty="0">
              <a:solidFill>
                <a:schemeClr val="bg1"/>
              </a:solidFill>
            </a:endParaRPr>
          </a:p>
        </p:txBody>
      </p:sp>
      <p:sp>
        <p:nvSpPr>
          <p:cNvPr id="3" name="TextBox 2"/>
          <p:cNvSpPr txBox="1"/>
          <p:nvPr/>
        </p:nvSpPr>
        <p:spPr>
          <a:xfrm>
            <a:off x="64406" y="1013355"/>
            <a:ext cx="8961120" cy="5139869"/>
          </a:xfrm>
          <a:prstGeom prst="rect">
            <a:avLst/>
          </a:prstGeom>
          <a:noFill/>
        </p:spPr>
        <p:txBody>
          <a:bodyPr wrap="square" rtlCol="0">
            <a:spAutoFit/>
          </a:bodyPr>
          <a:lstStyle/>
          <a:p>
            <a:r>
              <a:rPr lang="en-US" sz="3200" dirty="0" smtClean="0"/>
              <a:t>What’s hard about learning</a:t>
            </a:r>
            <a:r>
              <a:rPr lang="is-IS" sz="3200" dirty="0" smtClean="0"/>
              <a:t>…. </a:t>
            </a:r>
            <a:r>
              <a:rPr lang="en-US" sz="3200" dirty="0" smtClean="0"/>
              <a:t>X</a:t>
            </a:r>
            <a:r>
              <a:rPr lang="is-IS" sz="3200" dirty="0" smtClean="0"/>
              <a:t>?</a:t>
            </a:r>
          </a:p>
          <a:p>
            <a:endParaRPr lang="en-US" dirty="0"/>
          </a:p>
          <a:p>
            <a:r>
              <a:rPr lang="en-US" sz="3200" dirty="0" smtClean="0"/>
              <a:t>What does it </a:t>
            </a:r>
            <a:r>
              <a:rPr lang="en-US" sz="3200" i="1" dirty="0" smtClean="0"/>
              <a:t>mean</a:t>
            </a:r>
            <a:r>
              <a:rPr lang="en-US" sz="3200" dirty="0" smtClean="0"/>
              <a:t> to learn physics?</a:t>
            </a:r>
          </a:p>
          <a:p>
            <a:endParaRPr lang="en-US" dirty="0"/>
          </a:p>
          <a:p>
            <a:r>
              <a:rPr lang="en-US" sz="3200" dirty="0" smtClean="0"/>
              <a:t>What is the nature of science?</a:t>
            </a:r>
          </a:p>
          <a:p>
            <a:endParaRPr lang="en-US" dirty="0"/>
          </a:p>
          <a:p>
            <a:r>
              <a:rPr lang="en-US" sz="3200" dirty="0" smtClean="0"/>
              <a:t>What factors impact retention?</a:t>
            </a:r>
          </a:p>
          <a:p>
            <a:endParaRPr lang="en-US" dirty="0" smtClean="0"/>
          </a:p>
          <a:p>
            <a:r>
              <a:rPr lang="en-US" sz="3200" dirty="0" smtClean="0"/>
              <a:t>How/do we differentially encourage or discourage groups from participating in physics?</a:t>
            </a:r>
          </a:p>
          <a:p>
            <a:r>
              <a:rPr lang="is-IS" sz="3200" dirty="0" smtClean="0"/>
              <a:t>…</a:t>
            </a:r>
            <a:r>
              <a:rPr lang="en-US" sz="3200" dirty="0" smtClean="0"/>
              <a:t> </a:t>
            </a:r>
            <a:endParaRPr lang="en-US" sz="3200" dirty="0"/>
          </a:p>
        </p:txBody>
      </p:sp>
      <p:sp>
        <p:nvSpPr>
          <p:cNvPr id="4" name="TextBox 3"/>
          <p:cNvSpPr txBox="1"/>
          <p:nvPr/>
        </p:nvSpPr>
        <p:spPr>
          <a:xfrm>
            <a:off x="614597" y="6246164"/>
            <a:ext cx="3619196" cy="461665"/>
          </a:xfrm>
          <a:prstGeom prst="rect">
            <a:avLst/>
          </a:prstGeom>
          <a:noFill/>
        </p:spPr>
        <p:txBody>
          <a:bodyPr wrap="none" rtlCol="0">
            <a:spAutoFit/>
          </a:bodyPr>
          <a:lstStyle/>
          <a:p>
            <a:r>
              <a:rPr lang="en-US" dirty="0" smtClean="0">
                <a:solidFill>
                  <a:schemeClr val="bg1"/>
                </a:solidFill>
              </a:rPr>
              <a:t>Physical Review ST PER</a:t>
            </a:r>
            <a:endParaRPr lang="en-US" dirty="0">
              <a:solidFill>
                <a:schemeClr val="bg1"/>
              </a:solidFill>
            </a:endParaRPr>
          </a:p>
        </p:txBody>
      </p:sp>
    </p:spTree>
    <p:extLst>
      <p:ext uri="{BB962C8B-B14F-4D97-AF65-F5344CB8AC3E}">
        <p14:creationId xmlns:p14="http://schemas.microsoft.com/office/powerpoint/2010/main" xmlns="" val="5075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idx="4294967295"/>
          </p:nvPr>
        </p:nvSpPr>
        <p:spPr/>
        <p:txBody>
          <a:bodyPr/>
          <a:lstStyle/>
          <a:p>
            <a:r>
              <a:rPr lang="en-US" sz="3200" b="1" dirty="0" smtClean="0"/>
              <a:t>What do students think it means </a:t>
            </a:r>
            <a:br>
              <a:rPr lang="en-US" sz="3200" b="1" dirty="0" smtClean="0"/>
            </a:br>
            <a:r>
              <a:rPr lang="en-US" sz="3200" b="1" dirty="0" smtClean="0"/>
              <a:t>to learn physics?</a:t>
            </a:r>
            <a:endParaRPr lang="en-US" sz="3200" dirty="0"/>
          </a:p>
        </p:txBody>
      </p:sp>
      <p:sp>
        <p:nvSpPr>
          <p:cNvPr id="427011" name="Rectangle 3"/>
          <p:cNvSpPr>
            <a:spLocks noGrp="1" noChangeArrowheads="1"/>
          </p:cNvSpPr>
          <p:nvPr/>
        </p:nvSpPr>
        <p:spPr bwMode="auto">
          <a:xfrm>
            <a:off x="188487" y="1066619"/>
            <a:ext cx="8955513" cy="154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sz="3200" b="1" dirty="0"/>
              <a:t>Assessing the </a:t>
            </a:r>
            <a:r>
              <a:rPr lang="ja-JP" altLang="en-US" sz="3200" b="1" dirty="0">
                <a:latin typeface="Arial"/>
              </a:rPr>
              <a:t>“</a:t>
            </a:r>
            <a:r>
              <a:rPr lang="en-US" sz="3200" b="1" dirty="0"/>
              <a:t>hidden curriculum</a:t>
            </a:r>
            <a:r>
              <a:rPr lang="ja-JP" altLang="en-US" sz="3200" b="1" dirty="0">
                <a:latin typeface="Arial"/>
              </a:rPr>
              <a:t>”</a:t>
            </a:r>
            <a:r>
              <a:rPr lang="en-US" sz="3200" b="1" dirty="0"/>
              <a:t>  - </a:t>
            </a:r>
            <a:endParaRPr lang="en-US" sz="3200" b="1" dirty="0" smtClean="0"/>
          </a:p>
          <a:p>
            <a:r>
              <a:rPr lang="en-US" sz="3200" b="1" dirty="0" smtClean="0"/>
              <a:t>beliefs </a:t>
            </a:r>
            <a:r>
              <a:rPr lang="en-US" sz="3200" b="1" dirty="0"/>
              <a:t>about physics and learning physics</a:t>
            </a:r>
          </a:p>
        </p:txBody>
      </p:sp>
      <p:sp>
        <p:nvSpPr>
          <p:cNvPr id="427012" name="Rectangle 4"/>
          <p:cNvSpPr>
            <a:spLocks noChangeArrowheads="1"/>
          </p:cNvSpPr>
          <p:nvPr/>
        </p:nvSpPr>
        <p:spPr bwMode="auto">
          <a:xfrm>
            <a:off x="217123" y="2511864"/>
            <a:ext cx="8453438" cy="2527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401638" indent="-401638">
              <a:buFont typeface="Symbol" charset="0"/>
              <a:buNone/>
            </a:pPr>
            <a:r>
              <a:rPr lang="en-US" sz="3200" b="1" u="sng" dirty="0">
                <a:latin typeface="Palatino" charset="0"/>
              </a:rPr>
              <a:t>Examples: </a:t>
            </a:r>
          </a:p>
          <a:p>
            <a:pPr marL="401638" indent="-401638">
              <a:buFont typeface="Symbol" charset="0"/>
              <a:buNone/>
            </a:pPr>
            <a:r>
              <a:rPr lang="en-US" sz="3200" b="1" dirty="0">
                <a:latin typeface="Palatino" charset="0"/>
              </a:rPr>
              <a:t>• </a:t>
            </a:r>
            <a:r>
              <a:rPr lang="ja-JP" altLang="en-US" sz="3200" b="1" dirty="0">
                <a:latin typeface="Palatino" charset="0"/>
              </a:rPr>
              <a:t>“</a:t>
            </a:r>
            <a:r>
              <a:rPr lang="en-US" sz="3200" b="1" dirty="0">
                <a:latin typeface="Palatino" charset="0"/>
              </a:rPr>
              <a:t>I study physics to learn knowledge that will be useful in life.</a:t>
            </a:r>
            <a:r>
              <a:rPr lang="ja-JP" altLang="en-US" sz="3200" b="1" dirty="0">
                <a:latin typeface="Palatino" charset="0"/>
              </a:rPr>
              <a:t>”</a:t>
            </a:r>
            <a:endParaRPr lang="en-US" sz="3200" b="1" dirty="0">
              <a:latin typeface="Palatino" charset="0"/>
            </a:endParaRPr>
          </a:p>
          <a:p>
            <a:pPr marL="401638" indent="-401638" eaLnBrk="1" hangingPunct="1">
              <a:lnSpc>
                <a:spcPct val="90000"/>
              </a:lnSpc>
              <a:spcBef>
                <a:spcPct val="20000"/>
              </a:spcBef>
              <a:buClr>
                <a:schemeClr val="hlink"/>
              </a:buClr>
              <a:buSzPct val="80000"/>
              <a:buFont typeface="Wingdings" charset="0"/>
              <a:buNone/>
            </a:pPr>
            <a:r>
              <a:rPr lang="en-US" sz="3200" b="1" dirty="0">
                <a:latin typeface="Palatino" charset="0"/>
              </a:rPr>
              <a:t>• </a:t>
            </a:r>
            <a:r>
              <a:rPr lang="ja-JP" altLang="en-US" sz="3200" b="1" dirty="0">
                <a:latin typeface="Palatino" charset="0"/>
              </a:rPr>
              <a:t>“</a:t>
            </a:r>
            <a:r>
              <a:rPr lang="en-US" sz="3200" b="1" dirty="0">
                <a:latin typeface="Palatino" charset="0"/>
              </a:rPr>
              <a:t>To learn physics, I only need to memorize solutions to sample problems</a:t>
            </a:r>
            <a:r>
              <a:rPr lang="ja-JP" altLang="en-US" sz="3200" b="1" dirty="0">
                <a:latin typeface="Palatino" charset="0"/>
              </a:rPr>
              <a:t>”</a:t>
            </a:r>
            <a:endParaRPr lang="en-US" sz="3200" dirty="0">
              <a:latin typeface="Palatino" charset="0"/>
            </a:endParaRPr>
          </a:p>
        </p:txBody>
      </p:sp>
      <p:sp>
        <p:nvSpPr>
          <p:cNvPr id="427013" name="Rectangle 5"/>
          <p:cNvSpPr>
            <a:spLocks noChangeArrowheads="1"/>
          </p:cNvSpPr>
          <p:nvPr/>
        </p:nvSpPr>
        <p:spPr bwMode="auto">
          <a:xfrm>
            <a:off x="9853613" y="94932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427014" name="Rectangle 6"/>
          <p:cNvSpPr>
            <a:spLocks noChangeArrowheads="1"/>
          </p:cNvSpPr>
          <p:nvPr/>
        </p:nvSpPr>
        <p:spPr bwMode="auto">
          <a:xfrm>
            <a:off x="-18624" y="6220986"/>
            <a:ext cx="89916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800" dirty="0">
                <a:solidFill>
                  <a:srgbClr val="FFFFFF"/>
                </a:solidFill>
              </a:rPr>
              <a:t>*Adams et al, </a:t>
            </a:r>
            <a:r>
              <a:rPr lang="ja-JP" altLang="en-US" sz="1800" dirty="0">
                <a:solidFill>
                  <a:srgbClr val="FFFFFF"/>
                </a:solidFill>
              </a:rPr>
              <a:t>“</a:t>
            </a:r>
            <a:r>
              <a:rPr lang="en-US" sz="1800" dirty="0">
                <a:solidFill>
                  <a:srgbClr val="FFFFFF"/>
                </a:solidFill>
              </a:rPr>
              <a:t>The Colorado Learning Attitudes about Science  Survey</a:t>
            </a:r>
            <a:r>
              <a:rPr lang="ja-JP" altLang="en-US" sz="1800" dirty="0" smtClean="0">
                <a:solidFill>
                  <a:srgbClr val="FFFFFF"/>
                </a:solidFill>
              </a:rPr>
              <a:t>”</a:t>
            </a:r>
            <a:endParaRPr lang="en-US" altLang="ja-JP" sz="1800" dirty="0" smtClean="0">
              <a:solidFill>
                <a:srgbClr val="FFFFFF"/>
              </a:solidFill>
            </a:endParaRPr>
          </a:p>
          <a:p>
            <a:r>
              <a:rPr lang="en-US" sz="1800" dirty="0" smtClean="0">
                <a:solidFill>
                  <a:srgbClr val="FFFFFF"/>
                </a:solidFill>
              </a:rPr>
              <a:t> </a:t>
            </a:r>
            <a:r>
              <a:rPr lang="en-US" sz="1800" dirty="0">
                <a:solidFill>
                  <a:srgbClr val="FFFFFF"/>
                </a:solidFill>
              </a:rPr>
              <a:t>Physical Review Special Topics, 2006</a:t>
            </a:r>
          </a:p>
        </p:txBody>
      </p:sp>
      <p:graphicFrame>
        <p:nvGraphicFramePr>
          <p:cNvPr id="427015" name="Object 7"/>
          <p:cNvGraphicFramePr>
            <a:graphicFrameLocks noChangeAspect="1"/>
          </p:cNvGraphicFramePr>
          <p:nvPr/>
        </p:nvGraphicFramePr>
        <p:xfrm>
          <a:off x="7981950" y="88900"/>
          <a:ext cx="914400" cy="914400"/>
        </p:xfrm>
        <a:graphic>
          <a:graphicData uri="http://schemas.openxmlformats.org/presentationml/2006/ole">
            <p:oleObj spid="_x0000_s215088" name="Picture" r:id="rId4" imgW="7853400" imgH="7853400" progId="Word.Picture.8">
              <p:embed/>
            </p:oleObj>
          </a:graphicData>
        </a:graphic>
      </p:graphicFrame>
    </p:spTree>
    <p:extLst>
      <p:ext uri="{BB962C8B-B14F-4D97-AF65-F5344CB8AC3E}">
        <p14:creationId xmlns:p14="http://schemas.microsoft.com/office/powerpoint/2010/main" xmlns="" val="1472388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7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70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2701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27012">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270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1" grpId="0" build="allAtOnce"/>
      <p:bldP spid="427012"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ChangeArrowheads="1"/>
          </p:cNvSpPr>
          <p:nvPr/>
        </p:nvSpPr>
        <p:spPr bwMode="auto">
          <a:xfrm>
            <a:off x="4686300" y="873125"/>
            <a:ext cx="4457700" cy="6073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120000"/>
              </a:lnSpc>
            </a:pPr>
            <a:r>
              <a:rPr lang="en-US" sz="2800" b="1" dirty="0"/>
              <a:t>Shift (%) </a:t>
            </a:r>
            <a:r>
              <a:rPr lang="en-US" sz="2000" b="1" dirty="0"/>
              <a:t>(</a:t>
            </a:r>
            <a:r>
              <a:rPr lang="ja-JP" altLang="en-US" sz="2000" b="1" dirty="0">
                <a:latin typeface="Arial"/>
              </a:rPr>
              <a:t>“</a:t>
            </a:r>
            <a:r>
              <a:rPr lang="en-US" sz="2000" b="1" dirty="0"/>
              <a:t>reformed</a:t>
            </a:r>
            <a:r>
              <a:rPr lang="ja-JP" altLang="en-US" sz="2000" b="1" dirty="0">
                <a:latin typeface="Arial"/>
              </a:rPr>
              <a:t>”</a:t>
            </a:r>
            <a:r>
              <a:rPr lang="en-US" sz="2000" b="1" dirty="0"/>
              <a:t> class)</a:t>
            </a:r>
            <a:endParaRPr lang="en-US" sz="2800" b="1" dirty="0"/>
          </a:p>
          <a:p>
            <a:pPr>
              <a:lnSpc>
                <a:spcPct val="120000"/>
              </a:lnSpc>
            </a:pPr>
            <a:r>
              <a:rPr lang="en-US" sz="2800" b="1" dirty="0"/>
              <a:t>-6</a:t>
            </a:r>
          </a:p>
          <a:p>
            <a:pPr>
              <a:lnSpc>
                <a:spcPct val="120000"/>
              </a:lnSpc>
            </a:pPr>
            <a:r>
              <a:rPr lang="en-US" sz="2800" b="1" dirty="0"/>
              <a:t>-8</a:t>
            </a:r>
          </a:p>
          <a:p>
            <a:pPr>
              <a:lnSpc>
                <a:spcPct val="120000"/>
              </a:lnSpc>
            </a:pPr>
            <a:r>
              <a:rPr lang="en-US" sz="2800" b="1" dirty="0">
                <a:solidFill>
                  <a:schemeClr val="hlink"/>
                </a:solidFill>
              </a:rPr>
              <a:t>-12</a:t>
            </a:r>
          </a:p>
          <a:p>
            <a:pPr>
              <a:lnSpc>
                <a:spcPct val="120000"/>
              </a:lnSpc>
            </a:pPr>
            <a:r>
              <a:rPr lang="en-US" sz="2800" b="1" dirty="0">
                <a:solidFill>
                  <a:schemeClr val="hlink"/>
                </a:solidFill>
              </a:rPr>
              <a:t>-11</a:t>
            </a:r>
          </a:p>
          <a:p>
            <a:pPr>
              <a:lnSpc>
                <a:spcPct val="120000"/>
              </a:lnSpc>
            </a:pPr>
            <a:r>
              <a:rPr lang="en-US" sz="2800" b="1" dirty="0">
                <a:solidFill>
                  <a:schemeClr val="hlink"/>
                </a:solidFill>
              </a:rPr>
              <a:t>-10</a:t>
            </a:r>
            <a:endParaRPr lang="en-US" sz="2800" b="1" dirty="0"/>
          </a:p>
          <a:p>
            <a:pPr>
              <a:lnSpc>
                <a:spcPct val="120000"/>
              </a:lnSpc>
            </a:pPr>
            <a:r>
              <a:rPr lang="en-US" sz="2800" b="1" dirty="0"/>
              <a:t>-7</a:t>
            </a:r>
          </a:p>
          <a:p>
            <a:pPr>
              <a:lnSpc>
                <a:spcPct val="120000"/>
              </a:lnSpc>
            </a:pPr>
            <a:r>
              <a:rPr lang="en-US" sz="2800" b="1" dirty="0">
                <a:solidFill>
                  <a:schemeClr val="hlink"/>
                </a:solidFill>
              </a:rPr>
              <a:t>-17</a:t>
            </a:r>
            <a:endParaRPr lang="en-US" sz="2800" b="1" dirty="0"/>
          </a:p>
          <a:p>
            <a:pPr>
              <a:lnSpc>
                <a:spcPct val="120000"/>
              </a:lnSpc>
            </a:pPr>
            <a:r>
              <a:rPr lang="en-US" sz="2800" b="1" dirty="0">
                <a:solidFill>
                  <a:schemeClr val="accent2"/>
                </a:solidFill>
              </a:rPr>
              <a:t>+5</a:t>
            </a:r>
            <a:endParaRPr lang="en-US" sz="2800" b="1" dirty="0"/>
          </a:p>
          <a:p>
            <a:pPr>
              <a:lnSpc>
                <a:spcPct val="120000"/>
              </a:lnSpc>
            </a:pPr>
            <a:r>
              <a:rPr lang="en-US" b="1" dirty="0"/>
              <a:t>(All ±2%)</a:t>
            </a:r>
          </a:p>
        </p:txBody>
      </p:sp>
      <p:sp>
        <p:nvSpPr>
          <p:cNvPr id="429059" name="Rectangle 3"/>
          <p:cNvSpPr>
            <a:spLocks noGrp="1" noChangeArrowheads="1"/>
          </p:cNvSpPr>
          <p:nvPr>
            <p:ph type="title"/>
          </p:nvPr>
        </p:nvSpPr>
        <p:spPr>
          <a:xfrm>
            <a:off x="1665288" y="95250"/>
            <a:ext cx="6113462" cy="922338"/>
          </a:xfrm>
        </p:spPr>
        <p:txBody>
          <a:bodyPr/>
          <a:lstStyle/>
          <a:p>
            <a:r>
              <a:rPr lang="en-US" b="1" dirty="0"/>
              <a:t>CLASS categories</a:t>
            </a:r>
            <a:endParaRPr lang="en-US" dirty="0"/>
          </a:p>
        </p:txBody>
      </p:sp>
      <p:sp>
        <p:nvSpPr>
          <p:cNvPr id="429060" name="Text Box 4"/>
          <p:cNvSpPr txBox="1">
            <a:spLocks noChangeArrowheads="1"/>
          </p:cNvSpPr>
          <p:nvPr/>
        </p:nvSpPr>
        <p:spPr bwMode="auto">
          <a:xfrm>
            <a:off x="1501775" y="1778000"/>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429061" name="Rectangle 5"/>
          <p:cNvSpPr>
            <a:spLocks noChangeArrowheads="1"/>
          </p:cNvSpPr>
          <p:nvPr/>
        </p:nvSpPr>
        <p:spPr bwMode="auto">
          <a:xfrm>
            <a:off x="673100" y="1389063"/>
            <a:ext cx="4121150" cy="465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120000"/>
              </a:lnSpc>
            </a:pPr>
            <a:r>
              <a:rPr lang="en-US" sz="2800" b="1" dirty="0"/>
              <a:t>Real world connect...</a:t>
            </a:r>
          </a:p>
          <a:p>
            <a:pPr>
              <a:lnSpc>
                <a:spcPct val="120000"/>
              </a:lnSpc>
            </a:pPr>
            <a:r>
              <a:rPr lang="en-US" sz="2800" b="1" dirty="0"/>
              <a:t>Personal interest........</a:t>
            </a:r>
          </a:p>
          <a:p>
            <a:pPr>
              <a:lnSpc>
                <a:spcPct val="120000"/>
              </a:lnSpc>
            </a:pPr>
            <a:r>
              <a:rPr lang="en-US" sz="2800" b="1" dirty="0">
                <a:solidFill>
                  <a:schemeClr val="hlink"/>
                </a:solidFill>
              </a:rPr>
              <a:t>Sense making/effort...</a:t>
            </a:r>
          </a:p>
          <a:p>
            <a:pPr>
              <a:lnSpc>
                <a:spcPct val="120000"/>
              </a:lnSpc>
            </a:pPr>
            <a:r>
              <a:rPr lang="en-US" sz="2800" b="1" dirty="0">
                <a:solidFill>
                  <a:schemeClr val="hlink"/>
                </a:solidFill>
              </a:rPr>
              <a:t>Conceptual................</a:t>
            </a:r>
          </a:p>
          <a:p>
            <a:pPr>
              <a:lnSpc>
                <a:spcPct val="120000"/>
              </a:lnSpc>
            </a:pPr>
            <a:r>
              <a:rPr lang="en-US" sz="2800" b="1" dirty="0">
                <a:solidFill>
                  <a:schemeClr val="hlink"/>
                </a:solidFill>
              </a:rPr>
              <a:t>Math understanding...</a:t>
            </a:r>
          </a:p>
          <a:p>
            <a:pPr>
              <a:lnSpc>
                <a:spcPct val="120000"/>
              </a:lnSpc>
            </a:pPr>
            <a:r>
              <a:rPr lang="en-US" sz="2800" b="1" dirty="0"/>
              <a:t>Problem Solving........</a:t>
            </a:r>
          </a:p>
          <a:p>
            <a:pPr>
              <a:lnSpc>
                <a:spcPct val="120000"/>
              </a:lnSpc>
            </a:pPr>
            <a:r>
              <a:rPr lang="en-US" sz="2800" b="1" dirty="0">
                <a:solidFill>
                  <a:schemeClr val="hlink"/>
                </a:solidFill>
              </a:rPr>
              <a:t>Confidence................</a:t>
            </a:r>
          </a:p>
          <a:p>
            <a:pPr>
              <a:lnSpc>
                <a:spcPct val="120000"/>
              </a:lnSpc>
            </a:pPr>
            <a:r>
              <a:rPr lang="en-US" sz="2800" b="1" dirty="0"/>
              <a:t>Nature of science.......</a:t>
            </a:r>
          </a:p>
        </p:txBody>
      </p:sp>
      <p:sp>
        <p:nvSpPr>
          <p:cNvPr id="429062" name="Text Box 6"/>
          <p:cNvSpPr txBox="1">
            <a:spLocks noChangeArrowheads="1"/>
          </p:cNvSpPr>
          <p:nvPr/>
        </p:nvSpPr>
        <p:spPr bwMode="auto">
          <a:xfrm>
            <a:off x="5986463" y="2001838"/>
            <a:ext cx="20716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a:t>Engineers: -12</a:t>
            </a:r>
          </a:p>
        </p:txBody>
      </p:sp>
      <p:grpSp>
        <p:nvGrpSpPr>
          <p:cNvPr id="429066" name="Group 10"/>
          <p:cNvGrpSpPr>
            <a:grpSpLocks/>
          </p:cNvGrpSpPr>
          <p:nvPr/>
        </p:nvGrpSpPr>
        <p:grpSpPr bwMode="auto">
          <a:xfrm>
            <a:off x="5908675" y="4364038"/>
            <a:ext cx="3235325" cy="822325"/>
            <a:chOff x="3722" y="2749"/>
            <a:chExt cx="2038" cy="518"/>
          </a:xfrm>
        </p:grpSpPr>
        <p:sp>
          <p:nvSpPr>
            <p:cNvPr id="429064" name="Text Box 8"/>
            <p:cNvSpPr txBox="1">
              <a:spLocks noChangeArrowheads="1"/>
            </p:cNvSpPr>
            <p:nvPr/>
          </p:nvSpPr>
          <p:spPr bwMode="auto">
            <a:xfrm>
              <a:off x="3832" y="2749"/>
              <a:ext cx="1928"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b="1" dirty="0"/>
                <a:t>Phys  Male: +1</a:t>
              </a:r>
            </a:p>
            <a:p>
              <a:r>
                <a:rPr lang="en-US" b="1" dirty="0"/>
                <a:t>Phys Female: -16</a:t>
              </a:r>
              <a:endParaRPr lang="en-US" dirty="0"/>
            </a:p>
          </p:txBody>
        </p:sp>
        <p:sp>
          <p:nvSpPr>
            <p:cNvPr id="429065" name="AutoShape 9"/>
            <p:cNvSpPr>
              <a:spLocks/>
            </p:cNvSpPr>
            <p:nvPr/>
          </p:nvSpPr>
          <p:spPr bwMode="auto">
            <a:xfrm>
              <a:off x="3722" y="2797"/>
              <a:ext cx="125" cy="408"/>
            </a:xfrm>
            <a:prstGeom prst="leftBrace">
              <a:avLst>
                <a:gd name="adj1" fmla="val 27200"/>
                <a:gd name="adj2" fmla="val 50000"/>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xmlns="" val="3103702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90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290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9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8" grpId="0" autoUpdateAnimBg="0"/>
      <p:bldP spid="42906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3390" y="184205"/>
            <a:ext cx="7337265" cy="830997"/>
          </a:xfrm>
          <a:prstGeom prst="rect">
            <a:avLst/>
          </a:prstGeom>
          <a:noFill/>
        </p:spPr>
        <p:txBody>
          <a:bodyPr wrap="none" rtlCol="0">
            <a:spAutoFit/>
          </a:bodyPr>
          <a:lstStyle/>
          <a:p>
            <a:pPr algn="ctr"/>
            <a:r>
              <a:rPr lang="en-US" dirty="0" smtClean="0">
                <a:solidFill>
                  <a:srgbClr val="FFFFFF"/>
                </a:solidFill>
              </a:rPr>
              <a:t>Attitudes and Beliefs: Shift of “expert-like” responses</a:t>
            </a:r>
            <a:br>
              <a:rPr lang="en-US" dirty="0" smtClean="0">
                <a:solidFill>
                  <a:srgbClr val="FFFFFF"/>
                </a:solidFill>
              </a:rPr>
            </a:br>
            <a:r>
              <a:rPr lang="en-US" dirty="0" smtClean="0">
                <a:solidFill>
                  <a:srgbClr val="FFFFFF"/>
                </a:solidFill>
              </a:rPr>
              <a:t> after one term</a:t>
            </a:r>
            <a:endParaRPr lang="en-US" dirty="0">
              <a:solidFill>
                <a:srgbClr val="FFFFFF"/>
              </a:solidFill>
            </a:endParaRPr>
          </a:p>
        </p:txBody>
      </p:sp>
      <p:sp>
        <p:nvSpPr>
          <p:cNvPr id="6" name="TextBox 5"/>
          <p:cNvSpPr txBox="1"/>
          <p:nvPr/>
        </p:nvSpPr>
        <p:spPr>
          <a:xfrm>
            <a:off x="4995696" y="1491029"/>
            <a:ext cx="3289319" cy="769441"/>
          </a:xfrm>
          <a:prstGeom prst="rect">
            <a:avLst/>
          </a:prstGeom>
          <a:solidFill>
            <a:schemeClr val="bg1"/>
          </a:solidFill>
        </p:spPr>
        <p:txBody>
          <a:bodyPr wrap="none" rtlCol="0">
            <a:spAutoFit/>
          </a:bodyPr>
          <a:lstStyle/>
          <a:p>
            <a:r>
              <a:rPr lang="en-US" sz="2200" dirty="0" smtClean="0"/>
              <a:t>BOTH </a:t>
            </a:r>
            <a:r>
              <a:rPr lang="en-US" sz="2200" dirty="0" err="1" smtClean="0"/>
              <a:t>trad</a:t>
            </a:r>
            <a:r>
              <a:rPr lang="en-US" sz="2200" dirty="0" smtClean="0"/>
              <a:t> and reformed</a:t>
            </a:r>
          </a:p>
          <a:p>
            <a:r>
              <a:rPr lang="en-US" sz="2200" dirty="0" smtClean="0"/>
              <a:t>standard courses</a:t>
            </a:r>
            <a:endParaRPr lang="en-US" sz="2200" dirty="0"/>
          </a:p>
        </p:txBody>
      </p:sp>
      <p:sp>
        <p:nvSpPr>
          <p:cNvPr id="7" name="TextBox 6"/>
          <p:cNvSpPr txBox="1"/>
          <p:nvPr/>
        </p:nvSpPr>
        <p:spPr>
          <a:xfrm>
            <a:off x="5081399" y="2564611"/>
            <a:ext cx="3493339" cy="769441"/>
          </a:xfrm>
          <a:prstGeom prst="rect">
            <a:avLst/>
          </a:prstGeom>
          <a:solidFill>
            <a:schemeClr val="bg1"/>
          </a:solidFill>
        </p:spPr>
        <p:txBody>
          <a:bodyPr wrap="none" rtlCol="0">
            <a:spAutoFit/>
          </a:bodyPr>
          <a:lstStyle/>
          <a:p>
            <a:r>
              <a:rPr lang="en-US" sz="2200" dirty="0" smtClean="0"/>
              <a:t>Courses w. some focus on </a:t>
            </a:r>
          </a:p>
          <a:p>
            <a:r>
              <a:rPr lang="en-US" sz="2200" dirty="0"/>
              <a:t>d</a:t>
            </a:r>
            <a:r>
              <a:rPr lang="en-US" sz="2200" dirty="0" smtClean="0"/>
              <a:t>eveloping expert beliefs</a:t>
            </a:r>
            <a:endParaRPr lang="en-US" sz="2200" dirty="0"/>
          </a:p>
        </p:txBody>
      </p:sp>
      <p:sp>
        <p:nvSpPr>
          <p:cNvPr id="8" name="TextBox 7"/>
          <p:cNvSpPr txBox="1"/>
          <p:nvPr/>
        </p:nvSpPr>
        <p:spPr>
          <a:xfrm>
            <a:off x="264228" y="3067582"/>
            <a:ext cx="3025588" cy="646331"/>
          </a:xfrm>
          <a:prstGeom prst="rect">
            <a:avLst/>
          </a:prstGeom>
          <a:solidFill>
            <a:schemeClr val="bg1"/>
          </a:solidFill>
        </p:spPr>
        <p:txBody>
          <a:bodyPr wrap="square" rtlCol="0">
            <a:spAutoFit/>
          </a:bodyPr>
          <a:lstStyle/>
          <a:p>
            <a:r>
              <a:rPr lang="en-US" sz="1800" dirty="0" smtClean="0"/>
              <a:t>Courses w. major focus on </a:t>
            </a:r>
          </a:p>
          <a:p>
            <a:r>
              <a:rPr lang="en-US" sz="1800" dirty="0" smtClean="0"/>
              <a:t>developing expert beliefs</a:t>
            </a:r>
            <a:endParaRPr lang="en-US" sz="1800" dirty="0"/>
          </a:p>
        </p:txBody>
      </p:sp>
      <p:sp>
        <p:nvSpPr>
          <p:cNvPr id="9" name="TextBox 8"/>
          <p:cNvSpPr txBox="1"/>
          <p:nvPr/>
        </p:nvSpPr>
        <p:spPr>
          <a:xfrm>
            <a:off x="387204" y="4349398"/>
            <a:ext cx="2869466" cy="369332"/>
          </a:xfrm>
          <a:prstGeom prst="rect">
            <a:avLst/>
          </a:prstGeom>
          <a:solidFill>
            <a:schemeClr val="bg1"/>
          </a:solidFill>
        </p:spPr>
        <p:txBody>
          <a:bodyPr wrap="square" rtlCol="0">
            <a:spAutoFit/>
          </a:bodyPr>
          <a:lstStyle/>
          <a:p>
            <a:r>
              <a:rPr lang="en-US" sz="1800" dirty="0" smtClean="0"/>
              <a:t>Modeling building courses</a:t>
            </a:r>
            <a:endParaRPr lang="en-US" sz="1800" dirty="0"/>
          </a:p>
        </p:txBody>
      </p:sp>
      <p:sp>
        <p:nvSpPr>
          <p:cNvPr id="10" name="TextBox 9"/>
          <p:cNvSpPr txBox="1"/>
          <p:nvPr/>
        </p:nvSpPr>
        <p:spPr>
          <a:xfrm>
            <a:off x="1670538" y="5393125"/>
            <a:ext cx="1699300" cy="646331"/>
          </a:xfrm>
          <a:prstGeom prst="rect">
            <a:avLst/>
          </a:prstGeom>
          <a:solidFill>
            <a:schemeClr val="bg1"/>
          </a:solidFill>
        </p:spPr>
        <p:txBody>
          <a:bodyPr wrap="square" rtlCol="0">
            <a:spAutoFit/>
          </a:bodyPr>
          <a:lstStyle/>
          <a:p>
            <a:r>
              <a:rPr lang="en-US" sz="1800" dirty="0" smtClean="0"/>
              <a:t>Teaching</a:t>
            </a:r>
          </a:p>
          <a:p>
            <a:endParaRPr lang="en-US" sz="1800" dirty="0"/>
          </a:p>
        </p:txBody>
      </p:sp>
      <p:sp>
        <p:nvSpPr>
          <p:cNvPr id="12" name="TextBox 11"/>
          <p:cNvSpPr txBox="1"/>
          <p:nvPr/>
        </p:nvSpPr>
        <p:spPr>
          <a:xfrm>
            <a:off x="0" y="6304002"/>
            <a:ext cx="5996365" cy="553998"/>
          </a:xfrm>
          <a:prstGeom prst="rect">
            <a:avLst/>
          </a:prstGeom>
          <a:noFill/>
        </p:spPr>
        <p:txBody>
          <a:bodyPr wrap="none" rtlCol="0">
            <a:spAutoFit/>
          </a:bodyPr>
          <a:lstStyle/>
          <a:p>
            <a:r>
              <a:rPr lang="en-US" sz="1000" dirty="0">
                <a:solidFill>
                  <a:srgbClr val="FFFFFF"/>
                </a:solidFill>
              </a:rPr>
              <a:t>How physics instruction impacts students’ beliefs about learning physics: A meta-analysis of 24 studies</a:t>
            </a:r>
          </a:p>
          <a:p>
            <a:r>
              <a:rPr lang="en-US" sz="1000" dirty="0">
                <a:solidFill>
                  <a:srgbClr val="FFFFFF"/>
                </a:solidFill>
              </a:rPr>
              <a:t>Adrian Madsen, Sarah B. </a:t>
            </a:r>
            <a:r>
              <a:rPr lang="en-US" sz="1000" dirty="0" err="1">
                <a:solidFill>
                  <a:srgbClr val="FFFFFF"/>
                </a:solidFill>
              </a:rPr>
              <a:t>McKagan</a:t>
            </a:r>
            <a:r>
              <a:rPr lang="en-US" sz="1000" dirty="0">
                <a:solidFill>
                  <a:srgbClr val="FFFFFF"/>
                </a:solidFill>
              </a:rPr>
              <a:t>, and Eleanor C. Sayre</a:t>
            </a:r>
          </a:p>
          <a:p>
            <a:r>
              <a:rPr lang="pt-BR" sz="1000" dirty="0" err="1">
                <a:solidFill>
                  <a:srgbClr val="FFFFFF"/>
                </a:solidFill>
              </a:rPr>
              <a:t>Phys</a:t>
            </a:r>
            <a:r>
              <a:rPr lang="pt-BR" sz="1000" dirty="0">
                <a:solidFill>
                  <a:srgbClr val="FFFFFF"/>
                </a:solidFill>
              </a:rPr>
              <a:t>. Rev. ST </a:t>
            </a:r>
            <a:r>
              <a:rPr lang="pt-BR" sz="1000" dirty="0" err="1">
                <a:solidFill>
                  <a:srgbClr val="FFFFFF"/>
                </a:solidFill>
              </a:rPr>
              <a:t>Phys</a:t>
            </a:r>
            <a:r>
              <a:rPr lang="pt-BR" sz="1000" dirty="0">
                <a:solidFill>
                  <a:srgbClr val="FFFFFF"/>
                </a:solidFill>
              </a:rPr>
              <a:t>. Educ. Res. </a:t>
            </a:r>
            <a:r>
              <a:rPr lang="pt-BR" sz="1000" b="1" dirty="0">
                <a:solidFill>
                  <a:srgbClr val="FFFFFF"/>
                </a:solidFill>
              </a:rPr>
              <a:t>11</a:t>
            </a:r>
            <a:r>
              <a:rPr lang="pt-BR" sz="1000" dirty="0">
                <a:solidFill>
                  <a:srgbClr val="FFFFFF"/>
                </a:solidFill>
              </a:rPr>
              <a:t>, 010115</a:t>
            </a:r>
            <a:endParaRPr lang="en-US" sz="1000" dirty="0">
              <a:solidFill>
                <a:srgbClr val="FFFFFF"/>
              </a:solidFill>
            </a:endParaRPr>
          </a:p>
        </p:txBody>
      </p:sp>
      <p:sp>
        <p:nvSpPr>
          <p:cNvPr id="14" name="Rectangle 13"/>
          <p:cNvSpPr/>
          <p:nvPr/>
        </p:nvSpPr>
        <p:spPr bwMode="auto">
          <a:xfrm>
            <a:off x="3945516" y="998585"/>
            <a:ext cx="697978" cy="12991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p:cNvSpPr/>
          <p:nvPr/>
        </p:nvSpPr>
        <p:spPr bwMode="auto">
          <a:xfrm>
            <a:off x="3383256" y="3790745"/>
            <a:ext cx="491694" cy="19265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Rectangle 15"/>
          <p:cNvSpPr/>
          <p:nvPr/>
        </p:nvSpPr>
        <p:spPr bwMode="auto">
          <a:xfrm>
            <a:off x="3147890" y="2488895"/>
            <a:ext cx="697978" cy="2257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Rectangle 16"/>
          <p:cNvSpPr/>
          <p:nvPr/>
        </p:nvSpPr>
        <p:spPr bwMode="auto">
          <a:xfrm>
            <a:off x="2864053" y="2777025"/>
            <a:ext cx="635532" cy="3059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8" name="Rectangle 17"/>
          <p:cNvSpPr/>
          <p:nvPr/>
        </p:nvSpPr>
        <p:spPr bwMode="auto">
          <a:xfrm>
            <a:off x="3016453" y="2890646"/>
            <a:ext cx="696404" cy="105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Rectangle 18"/>
          <p:cNvSpPr/>
          <p:nvPr/>
        </p:nvSpPr>
        <p:spPr bwMode="auto">
          <a:xfrm>
            <a:off x="3934691" y="2432261"/>
            <a:ext cx="696404" cy="105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0" name="Rectangle 19"/>
          <p:cNvSpPr/>
          <p:nvPr/>
        </p:nvSpPr>
        <p:spPr bwMode="auto">
          <a:xfrm>
            <a:off x="3447276" y="3073316"/>
            <a:ext cx="362521" cy="1551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Rectangle 20"/>
          <p:cNvSpPr/>
          <p:nvPr/>
        </p:nvSpPr>
        <p:spPr bwMode="auto">
          <a:xfrm>
            <a:off x="3463959" y="3238130"/>
            <a:ext cx="362521" cy="25904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Rectangle 21"/>
          <p:cNvSpPr/>
          <p:nvPr/>
        </p:nvSpPr>
        <p:spPr bwMode="auto">
          <a:xfrm>
            <a:off x="3354174" y="3535955"/>
            <a:ext cx="295106" cy="25904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Rectangle 22"/>
          <p:cNvSpPr/>
          <p:nvPr/>
        </p:nvSpPr>
        <p:spPr bwMode="auto">
          <a:xfrm>
            <a:off x="3409634" y="3601100"/>
            <a:ext cx="295106" cy="8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Rectangle 23"/>
          <p:cNvSpPr/>
          <p:nvPr/>
        </p:nvSpPr>
        <p:spPr bwMode="auto">
          <a:xfrm>
            <a:off x="3348766" y="2260470"/>
            <a:ext cx="295106" cy="8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Rectangle 24"/>
          <p:cNvSpPr/>
          <p:nvPr/>
        </p:nvSpPr>
        <p:spPr bwMode="auto">
          <a:xfrm>
            <a:off x="3171570" y="2325615"/>
            <a:ext cx="295106" cy="8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27" name="Straight Connector 26"/>
          <p:cNvCxnSpPr/>
          <p:nvPr/>
        </p:nvCxnSpPr>
        <p:spPr bwMode="auto">
          <a:xfrm>
            <a:off x="3897045" y="1008280"/>
            <a:ext cx="0" cy="4750549"/>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26" name="Chart 25"/>
          <p:cNvGraphicFramePr/>
          <p:nvPr>
            <p:extLst>
              <p:ext uri="{D42A27DB-BD31-4B8C-83A1-F6EECF244321}">
                <p14:modId xmlns:p14="http://schemas.microsoft.com/office/powerpoint/2010/main" xmlns="" val="1813866651"/>
              </p:ext>
            </p:extLst>
          </p:nvPr>
        </p:nvGraphicFramePr>
        <p:xfrm>
          <a:off x="621792" y="1008280"/>
          <a:ext cx="8726209" cy="5183255"/>
        </p:xfrm>
        <a:graphic>
          <a:graphicData uri="http://schemas.openxmlformats.org/drawingml/2006/chart">
            <c:chart xmlns:c="http://schemas.openxmlformats.org/drawingml/2006/chart" xmlns:r="http://schemas.openxmlformats.org/officeDocument/2006/relationships" r:id="rId3"/>
          </a:graphicData>
        </a:graphic>
      </p:graphicFrame>
      <p:sp>
        <p:nvSpPr>
          <p:cNvPr id="2" name="Right Brace 1"/>
          <p:cNvSpPr/>
          <p:nvPr/>
        </p:nvSpPr>
        <p:spPr bwMode="auto">
          <a:xfrm>
            <a:off x="4643494" y="1033063"/>
            <a:ext cx="239185" cy="1611737"/>
          </a:xfrm>
          <a:prstGeom prst="rightBrace">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Right Brace 27"/>
          <p:cNvSpPr/>
          <p:nvPr/>
        </p:nvSpPr>
        <p:spPr bwMode="auto">
          <a:xfrm>
            <a:off x="4652177" y="2809183"/>
            <a:ext cx="239185" cy="284951"/>
          </a:xfrm>
          <a:prstGeom prst="rightBrace">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Right Brace 28"/>
          <p:cNvSpPr/>
          <p:nvPr/>
        </p:nvSpPr>
        <p:spPr bwMode="auto">
          <a:xfrm flipH="1">
            <a:off x="3178202" y="3226828"/>
            <a:ext cx="239185" cy="284951"/>
          </a:xfrm>
          <a:prstGeom prst="rightBrace">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Right Brace 29"/>
          <p:cNvSpPr/>
          <p:nvPr/>
        </p:nvSpPr>
        <p:spPr bwMode="auto">
          <a:xfrm flipH="1">
            <a:off x="3186110" y="3613974"/>
            <a:ext cx="239185" cy="1904238"/>
          </a:xfrm>
          <a:prstGeom prst="rightBrace">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Right Brace 30"/>
          <p:cNvSpPr/>
          <p:nvPr/>
        </p:nvSpPr>
        <p:spPr bwMode="auto">
          <a:xfrm flipH="1">
            <a:off x="3170059" y="5571004"/>
            <a:ext cx="239185" cy="123979"/>
          </a:xfrm>
          <a:prstGeom prst="rightBrace">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Rectangle 31"/>
          <p:cNvSpPr/>
          <p:nvPr/>
        </p:nvSpPr>
        <p:spPr bwMode="auto">
          <a:xfrm>
            <a:off x="3892662" y="2714600"/>
            <a:ext cx="652859" cy="4571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xmlns="" val="88154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latin typeface="Optima" charset="0"/>
                <a:ea typeface="ＭＳ Ｐゴシック" charset="0"/>
                <a:cs typeface="ＭＳ Ｐゴシック" charset="0"/>
              </a:rPr>
              <a:t>Why transform </a:t>
            </a:r>
            <a:r>
              <a:rPr lang="en-US" dirty="0" smtClean="0">
                <a:latin typeface="Optima" charset="0"/>
                <a:ea typeface="ＭＳ Ｐゴシック" charset="0"/>
                <a:cs typeface="ＭＳ Ｐゴシック" charset="0"/>
              </a:rPr>
              <a:t>upper-division?</a:t>
            </a:r>
            <a:endParaRPr lang="en-US" dirty="0">
              <a:latin typeface="Optima" charset="0"/>
              <a:ea typeface="ＭＳ Ｐゴシック" charset="0"/>
              <a:cs typeface="ＭＳ Ｐゴシック" charset="0"/>
            </a:endParaRPr>
          </a:p>
        </p:txBody>
      </p:sp>
      <p:pic>
        <p:nvPicPr>
          <p:cNvPr id="26627" name="Picture 3" descr="lecturephoto0002"/>
          <p:cNvPicPr>
            <a:picLocks noGrp="1" noChangeAspect="1" noChangeArrowheads="1"/>
          </p:cNvPicPr>
          <p:nvPr>
            <p:ph type="body" idx="1"/>
          </p:nvPr>
        </p:nvPicPr>
        <p:blipFill>
          <a:blip r:embed="rId3">
            <a:extLst>
              <a:ext uri="{28A0092B-C50C-407E-A947-70E740481C1C}">
                <a14:useLocalDpi xmlns:a14="http://schemas.microsoft.com/office/drawing/2010/main" xmlns="" val="0"/>
              </a:ext>
            </a:extLst>
          </a:blip>
          <a:srcRect/>
          <a:stretch>
            <a:fillRect/>
          </a:stretch>
        </p:blipFill>
        <p:spPr>
          <a:xfrm rot="16200000">
            <a:off x="1231106" y="521494"/>
            <a:ext cx="2643188" cy="3581400"/>
          </a:xfrm>
        </p:spPr>
      </p:pic>
      <p:pic>
        <p:nvPicPr>
          <p:cNvPr id="26628" name="Picture 4" descr="tutFig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5800" y="4038600"/>
            <a:ext cx="3684588" cy="171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p:cNvGrpSpPr>
            <a:grpSpLocks/>
          </p:cNvGrpSpPr>
          <p:nvPr/>
        </p:nvGrpSpPr>
        <p:grpSpPr bwMode="auto">
          <a:xfrm>
            <a:off x="4419600" y="1676400"/>
            <a:ext cx="4505325" cy="4371975"/>
            <a:chOff x="2784" y="1056"/>
            <a:chExt cx="2838" cy="2754"/>
          </a:xfrm>
        </p:grpSpPr>
        <p:pic>
          <p:nvPicPr>
            <p:cNvPr id="26633" name="Picture 6" descr="standardDesks"/>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52" y="1056"/>
              <a:ext cx="2070"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4" name="Line 7"/>
            <p:cNvSpPr>
              <a:spLocks noChangeShapeType="1"/>
            </p:cNvSpPr>
            <p:nvPr/>
          </p:nvSpPr>
          <p:spPr bwMode="auto">
            <a:xfrm>
              <a:off x="2784" y="1968"/>
              <a:ext cx="768" cy="0"/>
            </a:xfrm>
            <a:prstGeom prst="line">
              <a:avLst/>
            </a:prstGeom>
            <a:noFill/>
            <a:ln w="92075">
              <a:solidFill>
                <a:srgbClr val="D0122B"/>
              </a:solidFill>
              <a:round/>
              <a:headEnd/>
              <a:tailEnd type="triangle"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6635" name="Text Box 8"/>
            <p:cNvSpPr txBox="1">
              <a:spLocks noChangeArrowheads="1"/>
            </p:cNvSpPr>
            <p:nvPr/>
          </p:nvSpPr>
          <p:spPr bwMode="auto">
            <a:xfrm>
              <a:off x="2966" y="2104"/>
              <a:ext cx="330" cy="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solidFill>
                    <a:srgbClr val="D0122B"/>
                  </a:solidFill>
                </a:rPr>
                <a:t>?</a:t>
              </a:r>
              <a:endParaRPr lang="en-US"/>
            </a:p>
          </p:txBody>
        </p:sp>
        <p:sp>
          <p:nvSpPr>
            <p:cNvPr id="26636" name="Text Box 9"/>
            <p:cNvSpPr txBox="1">
              <a:spLocks noChangeArrowheads="1"/>
            </p:cNvSpPr>
            <p:nvPr/>
          </p:nvSpPr>
          <p:spPr bwMode="auto">
            <a:xfrm>
              <a:off x="3168" y="2832"/>
              <a:ext cx="244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Can our majors learn better from interactive techniques adapted from introductory physics? </a:t>
              </a:r>
            </a:p>
          </p:txBody>
        </p:sp>
      </p:grpSp>
      <p:sp>
        <p:nvSpPr>
          <p:cNvPr id="26630" name="Text Box 10"/>
          <p:cNvSpPr txBox="1">
            <a:spLocks noChangeArrowheads="1"/>
          </p:cNvSpPr>
          <p:nvPr/>
        </p:nvSpPr>
        <p:spPr bwMode="auto">
          <a:xfrm>
            <a:off x="152400" y="3581400"/>
            <a:ext cx="2971800" cy="396875"/>
          </a:xfrm>
          <a:prstGeom prst="rect">
            <a:avLst/>
          </a:prstGeom>
          <a:solidFill>
            <a:schemeClr val="bg1">
              <a:alpha val="4313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Lecture with clickers</a:t>
            </a:r>
          </a:p>
        </p:txBody>
      </p:sp>
      <p:sp>
        <p:nvSpPr>
          <p:cNvPr id="26631" name="Text Box 11"/>
          <p:cNvSpPr txBox="1">
            <a:spLocks noChangeArrowheads="1"/>
          </p:cNvSpPr>
          <p:nvPr/>
        </p:nvSpPr>
        <p:spPr bwMode="auto">
          <a:xfrm>
            <a:off x="152400" y="5791200"/>
            <a:ext cx="3124200" cy="396875"/>
          </a:xfrm>
          <a:prstGeom prst="rect">
            <a:avLst/>
          </a:prstGeom>
          <a:solidFill>
            <a:schemeClr val="bg1">
              <a:alpha val="4313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Washington Tutorials</a:t>
            </a:r>
          </a:p>
        </p:txBody>
      </p:sp>
      <p:sp>
        <p:nvSpPr>
          <p:cNvPr id="13" name="TextBox 12"/>
          <p:cNvSpPr txBox="1"/>
          <p:nvPr/>
        </p:nvSpPr>
        <p:spPr>
          <a:xfrm>
            <a:off x="1220121" y="6248401"/>
            <a:ext cx="3174972" cy="830997"/>
          </a:xfrm>
          <a:prstGeom prst="rect">
            <a:avLst/>
          </a:prstGeom>
          <a:noFill/>
        </p:spPr>
        <p:txBody>
          <a:bodyPr wrap="none" rtlCol="0">
            <a:spAutoFit/>
          </a:bodyPr>
          <a:lstStyle/>
          <a:p>
            <a:r>
              <a:rPr lang="en-US" b="1" dirty="0" err="1" smtClean="0">
                <a:solidFill>
                  <a:schemeClr val="bg1"/>
                </a:solidFill>
              </a:rPr>
              <a:t>per.colorado.edu</a:t>
            </a:r>
            <a:r>
              <a:rPr lang="en-US" b="1" dirty="0" smtClean="0">
                <a:solidFill>
                  <a:schemeClr val="bg1"/>
                </a:solidFill>
              </a:rPr>
              <a:t>/</a:t>
            </a:r>
            <a:r>
              <a:rPr lang="en-US" b="1" dirty="0" err="1" smtClean="0">
                <a:solidFill>
                  <a:schemeClr val="bg1"/>
                </a:solidFill>
              </a:rPr>
              <a:t>sei</a:t>
            </a:r>
            <a:endParaRPr lang="en-US" b="1" dirty="0" smtClean="0">
              <a:solidFill>
                <a:schemeClr val="bg1"/>
              </a:solidFill>
            </a:endParaRPr>
          </a:p>
          <a:p>
            <a:endParaRPr lang="en-US" dirty="0"/>
          </a:p>
        </p:txBody>
      </p:sp>
    </p:spTree>
    <p:extLst>
      <p:ext uri="{BB962C8B-B14F-4D97-AF65-F5344CB8AC3E}">
        <p14:creationId xmlns:p14="http://schemas.microsoft.com/office/powerpoint/2010/main" xmlns="" val="3633146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7471" y="5665216"/>
            <a:ext cx="5433398" cy="461665"/>
          </a:xfrm>
          <a:prstGeom prst="rect">
            <a:avLst/>
          </a:prstGeom>
          <a:noFill/>
        </p:spPr>
        <p:txBody>
          <a:bodyPr wrap="none" rtlCol="0">
            <a:spAutoFit/>
          </a:bodyPr>
          <a:lstStyle/>
          <a:p>
            <a:r>
              <a:rPr lang="en-US" dirty="0" err="1" smtClean="0"/>
              <a:t>N</a:t>
            </a:r>
            <a:r>
              <a:rPr lang="en-US" baseline="-25000" dirty="0" err="1" smtClean="0"/>
              <a:t>tot</a:t>
            </a:r>
            <a:r>
              <a:rPr lang="en-US" dirty="0" smtClean="0"/>
              <a:t>=540 at </a:t>
            </a:r>
            <a:r>
              <a:rPr lang="en-US" dirty="0"/>
              <a:t>5</a:t>
            </a:r>
            <a:r>
              <a:rPr lang="en-US" dirty="0" smtClean="0"/>
              <a:t> Universities, (18 classes)</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xmlns="" val="3506101741"/>
              </p:ext>
            </p:extLst>
          </p:nvPr>
        </p:nvGraphicFramePr>
        <p:xfrm>
          <a:off x="-1" y="1069538"/>
          <a:ext cx="9031845" cy="457896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16"/>
          <p:cNvSpPr>
            <a:spLocks noChangeArrowheads="1"/>
          </p:cNvSpPr>
          <p:nvPr/>
        </p:nvSpPr>
        <p:spPr bwMode="auto">
          <a:xfrm>
            <a:off x="1516912" y="1267342"/>
            <a:ext cx="3460588" cy="457200"/>
          </a:xfrm>
          <a:prstGeom prst="rect">
            <a:avLst/>
          </a:prstGeom>
          <a:solidFill>
            <a:schemeClr val="bg1"/>
          </a:solidFill>
          <a:ln>
            <a:noFill/>
          </a:ln>
          <a:extLst/>
        </p:spPr>
        <p:txBody>
          <a:bodyPr anchor="ctr"/>
          <a:lstStyle/>
          <a:p>
            <a:r>
              <a:rPr lang="en-US" sz="2800" dirty="0" smtClean="0">
                <a:solidFill>
                  <a:srgbClr val="FF0000"/>
                </a:solidFill>
              </a:rPr>
              <a:t>traditional </a:t>
            </a:r>
            <a:r>
              <a:rPr lang="en-US" sz="2800" dirty="0">
                <a:solidFill>
                  <a:srgbClr val="FF0000"/>
                </a:solidFill>
              </a:rPr>
              <a:t>lecture</a:t>
            </a:r>
          </a:p>
        </p:txBody>
      </p:sp>
      <p:sp>
        <p:nvSpPr>
          <p:cNvPr id="10" name="Rectangle 15"/>
          <p:cNvSpPr>
            <a:spLocks noChangeArrowheads="1"/>
          </p:cNvSpPr>
          <p:nvPr/>
        </p:nvSpPr>
        <p:spPr bwMode="auto">
          <a:xfrm>
            <a:off x="4631748" y="2103379"/>
            <a:ext cx="3974596" cy="457200"/>
          </a:xfrm>
          <a:prstGeom prst="rect">
            <a:avLst/>
          </a:prstGeom>
          <a:solidFill>
            <a:schemeClr val="bg1"/>
          </a:solidFill>
          <a:ln>
            <a:noFill/>
          </a:ln>
          <a:extLst/>
        </p:spPr>
        <p:txBody>
          <a:bodyPr anchor="ctr"/>
          <a:lstStyle/>
          <a:p>
            <a:r>
              <a:rPr lang="en-US" sz="2800" dirty="0" smtClean="0">
                <a:solidFill>
                  <a:srgbClr val="0000FF"/>
                </a:solidFill>
                <a:cs typeface="Times" charset="0"/>
              </a:rPr>
              <a:t>interactive </a:t>
            </a:r>
            <a:r>
              <a:rPr lang="en-US" sz="2800" dirty="0">
                <a:solidFill>
                  <a:srgbClr val="0000FF"/>
                </a:solidFill>
                <a:cs typeface="Times" charset="0"/>
              </a:rPr>
              <a:t>engagement</a:t>
            </a:r>
          </a:p>
        </p:txBody>
      </p:sp>
      <p:sp>
        <p:nvSpPr>
          <p:cNvPr id="12" name="Title 1"/>
          <p:cNvSpPr>
            <a:spLocks noGrp="1"/>
          </p:cNvSpPr>
          <p:nvPr>
            <p:ph type="title"/>
          </p:nvPr>
        </p:nvSpPr>
        <p:spPr>
          <a:xfrm>
            <a:off x="237067" y="152400"/>
            <a:ext cx="8906933" cy="762000"/>
          </a:xfrm>
        </p:spPr>
        <p:txBody>
          <a:bodyPr/>
          <a:lstStyle/>
          <a:p>
            <a:r>
              <a:rPr lang="en-US" sz="2800" dirty="0" smtClean="0"/>
              <a:t>Upper-division conceptual test (CUE)  score distribution</a:t>
            </a:r>
            <a:endParaRPr lang="en-US" sz="2800" dirty="0"/>
          </a:p>
        </p:txBody>
      </p:sp>
      <p:sp>
        <p:nvSpPr>
          <p:cNvPr id="11" name="TextBox 10"/>
          <p:cNvSpPr txBox="1"/>
          <p:nvPr/>
        </p:nvSpPr>
        <p:spPr>
          <a:xfrm>
            <a:off x="0" y="6164389"/>
            <a:ext cx="6509702" cy="738664"/>
          </a:xfrm>
          <a:prstGeom prst="rect">
            <a:avLst/>
          </a:prstGeom>
          <a:noFill/>
        </p:spPr>
        <p:txBody>
          <a:bodyPr wrap="square" rtlCol="0">
            <a:spAutoFit/>
          </a:bodyPr>
          <a:lstStyle/>
          <a:p>
            <a:pPr lvl="1"/>
            <a:r>
              <a:rPr lang="en-US" sz="1400" dirty="0" err="1" smtClean="0">
                <a:solidFill>
                  <a:srgbClr val="FFFFFF"/>
                </a:solidFill>
                <a:latin typeface="Helvetica Neue"/>
                <a:cs typeface="Helvetica Neue"/>
              </a:rPr>
              <a:t>Chasteen</a:t>
            </a:r>
            <a:r>
              <a:rPr lang="en-US" sz="1400" dirty="0" smtClean="0">
                <a:solidFill>
                  <a:srgbClr val="FFFFFF"/>
                </a:solidFill>
                <a:latin typeface="Helvetica Neue"/>
                <a:cs typeface="Helvetica Neue"/>
              </a:rPr>
              <a:t>, Perkins, Beale, Pollock, &amp; </a:t>
            </a:r>
            <a:r>
              <a:rPr lang="en-US" sz="1400" dirty="0" err="1" smtClean="0">
                <a:solidFill>
                  <a:srgbClr val="FFFFFF"/>
                </a:solidFill>
                <a:latin typeface="Helvetica Neue"/>
                <a:cs typeface="Helvetica Neue"/>
              </a:rPr>
              <a:t>Wieman</a:t>
            </a:r>
            <a:r>
              <a:rPr lang="en-US" sz="1400" dirty="0" smtClean="0">
                <a:solidFill>
                  <a:srgbClr val="FFFFFF"/>
                </a:solidFill>
                <a:latin typeface="Helvetica Neue"/>
                <a:cs typeface="Helvetica Neue"/>
              </a:rPr>
              <a:t>, JCST </a:t>
            </a:r>
            <a:r>
              <a:rPr lang="en-US" sz="1400" b="1" dirty="0" smtClean="0">
                <a:solidFill>
                  <a:srgbClr val="FFFFFF"/>
                </a:solidFill>
                <a:latin typeface="Helvetica Neue"/>
                <a:cs typeface="Helvetica Neue"/>
              </a:rPr>
              <a:t>40</a:t>
            </a:r>
            <a:r>
              <a:rPr lang="en-US" sz="1400" dirty="0" smtClean="0">
                <a:solidFill>
                  <a:srgbClr val="FFFFFF"/>
                </a:solidFill>
                <a:latin typeface="Helvetica Neue"/>
                <a:cs typeface="Helvetica Neue"/>
              </a:rPr>
              <a:t> (4), 70, 2011</a:t>
            </a:r>
            <a:br>
              <a:rPr lang="en-US" sz="1400" dirty="0" smtClean="0">
                <a:solidFill>
                  <a:srgbClr val="FFFFFF"/>
                </a:solidFill>
                <a:latin typeface="Helvetica Neue"/>
                <a:cs typeface="Helvetica Neue"/>
              </a:rPr>
            </a:br>
            <a:r>
              <a:rPr lang="en-US" sz="1400" dirty="0" err="1" smtClean="0">
                <a:solidFill>
                  <a:srgbClr val="FFFFFF"/>
                </a:solidFill>
                <a:latin typeface="Helvetica Neue"/>
                <a:cs typeface="Helvetica Neue"/>
              </a:rPr>
              <a:t>Chasteen</a:t>
            </a:r>
            <a:r>
              <a:rPr lang="en-US" sz="1400" dirty="0" smtClean="0">
                <a:solidFill>
                  <a:srgbClr val="FFFFFF"/>
                </a:solidFill>
                <a:latin typeface="Helvetica Neue"/>
                <a:cs typeface="Helvetica Neue"/>
              </a:rPr>
              <a:t> et al., AJP </a:t>
            </a:r>
            <a:r>
              <a:rPr lang="en-US" sz="1400" b="1" dirty="0" smtClean="0">
                <a:solidFill>
                  <a:srgbClr val="FFFFFF"/>
                </a:solidFill>
                <a:latin typeface="Helvetica Neue"/>
                <a:cs typeface="Helvetica Neue"/>
              </a:rPr>
              <a:t>80</a:t>
            </a:r>
            <a:r>
              <a:rPr lang="en-US" sz="1400" dirty="0" smtClean="0">
                <a:solidFill>
                  <a:srgbClr val="FFFFFF"/>
                </a:solidFill>
                <a:latin typeface="Helvetica Neue"/>
                <a:cs typeface="Helvetica Neue"/>
              </a:rPr>
              <a:t>, 923, 2012, PRSTPER </a:t>
            </a:r>
            <a:r>
              <a:rPr lang="en-US" sz="1400" b="1" dirty="0" smtClean="0">
                <a:solidFill>
                  <a:srgbClr val="FFFFFF"/>
                </a:solidFill>
                <a:latin typeface="Helvetica Neue"/>
                <a:cs typeface="Helvetica Neue"/>
              </a:rPr>
              <a:t>8</a:t>
            </a:r>
            <a:r>
              <a:rPr lang="en-US" sz="1400" dirty="0" smtClean="0">
                <a:solidFill>
                  <a:srgbClr val="FFFFFF"/>
                </a:solidFill>
                <a:latin typeface="Helvetica Neue"/>
                <a:cs typeface="Helvetica Neue"/>
              </a:rPr>
              <a:t> 020108, 2012</a:t>
            </a:r>
          </a:p>
          <a:p>
            <a:pPr lvl="1"/>
            <a:r>
              <a:rPr lang="en-US" sz="1400" dirty="0" smtClean="0">
                <a:solidFill>
                  <a:srgbClr val="FFFFFF"/>
                </a:solidFill>
                <a:latin typeface="Helvetica Neue"/>
                <a:cs typeface="Helvetica Neue"/>
              </a:rPr>
              <a:t>Wilcox et al, PRPER </a:t>
            </a:r>
            <a:r>
              <a:rPr lang="en-US" sz="1400" b="1" dirty="0" smtClean="0">
                <a:solidFill>
                  <a:srgbClr val="FFFFFF"/>
                </a:solidFill>
                <a:latin typeface="Helvetica Neue"/>
                <a:cs typeface="Helvetica Neue"/>
              </a:rPr>
              <a:t>11</a:t>
            </a:r>
            <a:r>
              <a:rPr lang="en-US" sz="1400" dirty="0" smtClean="0">
                <a:solidFill>
                  <a:srgbClr val="FFFFFF"/>
                </a:solidFill>
                <a:latin typeface="Helvetica Neue"/>
                <a:cs typeface="Helvetica Neue"/>
              </a:rPr>
              <a:t>, 020130, 2015</a:t>
            </a:r>
          </a:p>
        </p:txBody>
      </p:sp>
    </p:spTree>
    <p:extLst>
      <p:ext uri="{BB962C8B-B14F-4D97-AF65-F5344CB8AC3E}">
        <p14:creationId xmlns:p14="http://schemas.microsoft.com/office/powerpoint/2010/main" xmlns="" val="1413483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bwMode="auto">
          <a:xfrm>
            <a:off x="3606383" y="4839649"/>
            <a:ext cx="2388433" cy="708285"/>
          </a:xfrm>
          <a:prstGeom prst="rightArrow">
            <a:avLst/>
          </a:prstGeom>
          <a:solidFill>
            <a:schemeClr val="accent1">
              <a:alpha val="3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9201" name="Date Placeholder 1"/>
          <p:cNvSpPr>
            <a:spLocks noGrp="1"/>
          </p:cNvSpPr>
          <p:nvPr>
            <p:ph type="dt" sz="quarter" idx="4294967295"/>
          </p:nvPr>
        </p:nvSpPr>
        <p:spPr>
          <a:xfrm>
            <a:off x="152399" y="6413951"/>
            <a:ext cx="6355977" cy="27531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smtClean="0">
                <a:solidFill>
                  <a:schemeClr val="bg1"/>
                </a:solidFill>
                <a:latin typeface="Optima" charset="0"/>
              </a:rPr>
              <a:t>e.g. Pepper et al, </a:t>
            </a:r>
            <a:r>
              <a:rPr lang="cs-CZ" sz="1400" dirty="0" err="1">
                <a:solidFill>
                  <a:schemeClr val="bg1"/>
                </a:solidFill>
              </a:rPr>
              <a:t>PhysRev</a:t>
            </a:r>
            <a:r>
              <a:rPr lang="cs-CZ" sz="1400" dirty="0">
                <a:solidFill>
                  <a:schemeClr val="bg1"/>
                </a:solidFill>
              </a:rPr>
              <a:t>: ST </a:t>
            </a:r>
            <a:r>
              <a:rPr lang="cs-CZ" sz="1400" dirty="0" err="1">
                <a:solidFill>
                  <a:schemeClr val="bg1"/>
                </a:solidFill>
              </a:rPr>
              <a:t>Phys</a:t>
            </a:r>
            <a:r>
              <a:rPr lang="cs-CZ" sz="1400" dirty="0">
                <a:solidFill>
                  <a:schemeClr val="bg1"/>
                </a:solidFill>
              </a:rPr>
              <a:t> Ed. </a:t>
            </a:r>
            <a:r>
              <a:rPr lang="cs-CZ" sz="1400" dirty="0" err="1">
                <a:solidFill>
                  <a:schemeClr val="bg1"/>
                </a:solidFill>
              </a:rPr>
              <a:t>Rsrch</a:t>
            </a:r>
            <a:r>
              <a:rPr lang="cs-CZ" sz="1400" dirty="0">
                <a:solidFill>
                  <a:schemeClr val="bg1"/>
                </a:solidFill>
              </a:rPr>
              <a:t> </a:t>
            </a:r>
            <a:r>
              <a:rPr lang="cs-CZ" sz="1400" b="1" dirty="0">
                <a:solidFill>
                  <a:schemeClr val="bg1"/>
                </a:solidFill>
              </a:rPr>
              <a:t>8</a:t>
            </a:r>
            <a:r>
              <a:rPr lang="cs-CZ" sz="1400" dirty="0">
                <a:solidFill>
                  <a:schemeClr val="bg1"/>
                </a:solidFill>
              </a:rPr>
              <a:t>, </a:t>
            </a:r>
            <a:r>
              <a:rPr lang="cs-CZ" sz="1400" dirty="0" smtClean="0">
                <a:solidFill>
                  <a:schemeClr val="bg1"/>
                </a:solidFill>
              </a:rPr>
              <a:t>010111, 2012</a:t>
            </a:r>
            <a:endParaRPr lang="en-US" sz="1400" dirty="0">
              <a:solidFill>
                <a:schemeClr val="bg1"/>
              </a:solidFill>
            </a:endParaRPr>
          </a:p>
        </p:txBody>
      </p:sp>
      <p:sp>
        <p:nvSpPr>
          <p:cNvPr id="179203" name="Rectangle 2"/>
          <p:cNvSpPr>
            <a:spLocks noGrp="1" noChangeArrowheads="1"/>
          </p:cNvSpPr>
          <p:nvPr>
            <p:ph type="title" idx="4294967295"/>
          </p:nvPr>
        </p:nvSpPr>
        <p:spPr>
          <a:xfrm>
            <a:off x="685800" y="381000"/>
            <a:ext cx="8229600" cy="609600"/>
          </a:xfrm>
        </p:spPr>
        <p:txBody>
          <a:bodyPr/>
          <a:lstStyle/>
          <a:p>
            <a:pPr eaLnBrk="1" hangingPunct="1"/>
            <a:r>
              <a:rPr lang="en-US">
                <a:solidFill>
                  <a:srgbClr val="FFFFFF"/>
                </a:solidFill>
                <a:latin typeface="Optima" charset="0"/>
                <a:ea typeface="ＭＳ Ｐゴシック" charset="0"/>
                <a:cs typeface="ＭＳ Ｐゴシック" charset="0"/>
              </a:rPr>
              <a:t>Student Difficulties</a:t>
            </a:r>
          </a:p>
        </p:txBody>
      </p:sp>
      <p:sp>
        <p:nvSpPr>
          <p:cNvPr id="5137" name="Rectangle 17"/>
          <p:cNvSpPr>
            <a:spLocks noGrp="1" noChangeArrowheads="1"/>
          </p:cNvSpPr>
          <p:nvPr>
            <p:ph type="body" idx="4294967295"/>
          </p:nvPr>
        </p:nvSpPr>
        <p:spPr>
          <a:xfrm>
            <a:off x="304800" y="1447800"/>
            <a:ext cx="8458200" cy="4267200"/>
          </a:xfrm>
          <a:noFill/>
        </p:spPr>
        <p:txBody>
          <a:bodyPr/>
          <a:lstStyle/>
          <a:p>
            <a:pPr eaLnBrk="1" hangingPunct="1">
              <a:lnSpc>
                <a:spcPct val="90000"/>
              </a:lnSpc>
            </a:pPr>
            <a:r>
              <a:rPr lang="en-US" dirty="0" smtClean="0">
                <a:latin typeface="Helvetica" charset="0"/>
                <a:ea typeface="ＭＳ Ｐゴシック" charset="0"/>
                <a:cs typeface="ＭＳ Ｐゴシック" charset="0"/>
              </a:rPr>
              <a:t>Recognizing </a:t>
            </a:r>
            <a:r>
              <a:rPr lang="en-US" dirty="0">
                <a:latin typeface="Helvetica" charset="0"/>
                <a:ea typeface="ＭＳ Ｐゴシック" charset="0"/>
                <a:cs typeface="ＭＳ Ｐゴシック" charset="0"/>
              </a:rPr>
              <a:t>and exploiting symmetry</a:t>
            </a:r>
          </a:p>
          <a:p>
            <a:pPr eaLnBrk="1" hangingPunct="1">
              <a:lnSpc>
                <a:spcPct val="90000"/>
              </a:lnSpc>
            </a:pPr>
            <a:r>
              <a:rPr lang="en-US" dirty="0">
                <a:latin typeface="Helvetica" charset="0"/>
                <a:ea typeface="ＭＳ Ｐゴシック" charset="0"/>
                <a:cs typeface="ＭＳ Ｐゴシック" charset="0"/>
              </a:rPr>
              <a:t>Divergence and Stokes</a:t>
            </a:r>
            <a:r>
              <a:rPr lang="ja-JP" altLang="en-US" dirty="0">
                <a:latin typeface="Helvetica" charset="0"/>
                <a:ea typeface="ＭＳ Ｐゴシック" charset="0"/>
                <a:cs typeface="ＭＳ Ｐゴシック" charset="0"/>
              </a:rPr>
              <a:t>’</a:t>
            </a:r>
            <a:r>
              <a:rPr lang="en-US" altLang="ja-JP" dirty="0">
                <a:latin typeface="Helvetica" charset="0"/>
                <a:ea typeface="ＭＳ Ｐゴシック" charset="0"/>
                <a:cs typeface="ＭＳ Ｐゴシック" charset="0"/>
              </a:rPr>
              <a:t> Theorems (visualizing, using)</a:t>
            </a:r>
          </a:p>
          <a:p>
            <a:pPr eaLnBrk="1" hangingPunct="1">
              <a:lnSpc>
                <a:spcPct val="90000"/>
              </a:lnSpc>
            </a:pPr>
            <a:r>
              <a:rPr lang="is-IS" dirty="0" smtClean="0">
                <a:latin typeface="Helvetica" charset="0"/>
                <a:ea typeface="ＭＳ Ｐゴシック" charset="0"/>
                <a:cs typeface="ＭＳ Ｐゴシック" charset="0"/>
              </a:rPr>
              <a:t>…  (lots  more!) </a:t>
            </a:r>
            <a:r>
              <a:rPr lang="en-US" dirty="0" smtClean="0">
                <a:latin typeface="Helvetica" charset="0"/>
                <a:ea typeface="ＭＳ Ｐゴシック" charset="0"/>
                <a:cs typeface="ＭＳ Ｐゴシック" charset="0"/>
              </a:rPr>
              <a:t>  </a:t>
            </a:r>
            <a:endParaRPr lang="en-US" dirty="0">
              <a:latin typeface="Helvetica" charset="0"/>
              <a:ea typeface="ＭＳ Ｐゴシック" charset="0"/>
              <a:cs typeface="ＭＳ Ｐゴシック" charset="0"/>
            </a:endParaRPr>
          </a:p>
          <a:p>
            <a:pPr eaLnBrk="1" hangingPunct="1">
              <a:lnSpc>
                <a:spcPct val="90000"/>
              </a:lnSpc>
            </a:pPr>
            <a:endParaRPr lang="en-US" sz="2000" dirty="0">
              <a:latin typeface="Helvetica" charset="0"/>
              <a:ea typeface="ＭＳ Ｐゴシック" charset="0"/>
              <a:cs typeface="ＭＳ Ｐゴシック" charset="0"/>
            </a:endParaRPr>
          </a:p>
          <a:p>
            <a:pPr eaLnBrk="1" hangingPunct="1">
              <a:lnSpc>
                <a:spcPct val="90000"/>
              </a:lnSpc>
            </a:pPr>
            <a:endParaRPr lang="en-US" sz="2000" dirty="0">
              <a:latin typeface="Helvetica" charset="0"/>
              <a:ea typeface="ＭＳ Ｐゴシック" charset="0"/>
              <a:cs typeface="ＭＳ Ｐゴシック" charset="0"/>
            </a:endParaRPr>
          </a:p>
          <a:p>
            <a:pPr eaLnBrk="1" hangingPunct="1">
              <a:lnSpc>
                <a:spcPct val="90000"/>
              </a:lnSpc>
              <a:buFontTx/>
              <a:buNone/>
            </a:pPr>
            <a:endParaRPr lang="en-US" sz="2000" dirty="0">
              <a:latin typeface="Helvetica" charset="0"/>
              <a:ea typeface="ＭＳ Ｐゴシック" charset="0"/>
              <a:cs typeface="ＭＳ Ｐゴシック" charset="0"/>
            </a:endParaRPr>
          </a:p>
        </p:txBody>
      </p:sp>
      <p:sp>
        <p:nvSpPr>
          <p:cNvPr id="2" name="TextBox 1"/>
          <p:cNvSpPr txBox="1"/>
          <p:nvPr/>
        </p:nvSpPr>
        <p:spPr>
          <a:xfrm>
            <a:off x="6145967" y="5006715"/>
            <a:ext cx="184731" cy="461665"/>
          </a:xfrm>
          <a:prstGeom prst="rect">
            <a:avLst/>
          </a:prstGeom>
          <a:noFill/>
        </p:spPr>
        <p:txBody>
          <a:bodyPr wrap="none" rtlCol="0">
            <a:spAutoFit/>
          </a:bodyPr>
          <a:lstStyle/>
          <a:p>
            <a:endParaRPr lang="en-US"/>
          </a:p>
        </p:txBody>
      </p:sp>
      <p:sp>
        <p:nvSpPr>
          <p:cNvPr id="3" name="Action Button: Custom 2">
            <a:hlinkClick r:id="" action="ppaction://noaction" highlightClick="1"/>
          </p:cNvPr>
          <p:cNvSpPr/>
          <p:nvPr/>
        </p:nvSpPr>
        <p:spPr bwMode="auto">
          <a:xfrm>
            <a:off x="555812" y="4315057"/>
            <a:ext cx="8359588" cy="1849616"/>
          </a:xfrm>
          <a:prstGeom prst="actionButtonBlank">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xmlns="" val="1965543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37">
                                            <p:txEl>
                                              <p:pRg st="0" end="0"/>
                                            </p:txEl>
                                          </p:spTgt>
                                        </p:tgtEl>
                                        <p:attrNameLst>
                                          <p:attrName>style.visibility</p:attrName>
                                        </p:attrNameLst>
                                      </p:cBhvr>
                                      <p:to>
                                        <p:strVal val="visible"/>
                                      </p:to>
                                    </p:set>
                                    <p:animEffect transition="in" filter="dissolve">
                                      <p:cBhvr>
                                        <p:cTn id="7" dur="500"/>
                                        <p:tgtEl>
                                          <p:spTgt spid="51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37">
                                            <p:txEl>
                                              <p:pRg st="1" end="1"/>
                                            </p:txEl>
                                          </p:spTgt>
                                        </p:tgtEl>
                                        <p:attrNameLst>
                                          <p:attrName>style.visibility</p:attrName>
                                        </p:attrNameLst>
                                      </p:cBhvr>
                                      <p:to>
                                        <p:strVal val="visible"/>
                                      </p:to>
                                    </p:set>
                                    <p:animEffect transition="in" filter="dissolve">
                                      <p:cBhvr>
                                        <p:cTn id="12" dur="500"/>
                                        <p:tgtEl>
                                          <p:spTgt spid="51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37">
                                            <p:txEl>
                                              <p:pRg st="2" end="2"/>
                                            </p:txEl>
                                          </p:spTgt>
                                        </p:tgtEl>
                                        <p:attrNameLst>
                                          <p:attrName>style.visibility</p:attrName>
                                        </p:attrNameLst>
                                      </p:cBhvr>
                                      <p:to>
                                        <p:strVal val="visible"/>
                                      </p:to>
                                    </p:set>
                                    <p:animEffect transition="in" filter="dissolve">
                                      <p:cBhvr>
                                        <p:cTn id="17" dur="500"/>
                                        <p:tgtEl>
                                          <p:spTgt spid="5137">
                                            <p:txEl>
                                              <p:pRg st="2" end="2"/>
                                            </p:txEl>
                                          </p:spTgt>
                                        </p:tgtEl>
                                      </p:cBhvr>
                                    </p:animEffect>
                                  </p:childTnLst>
                                </p:cTn>
                              </p:par>
                              <p:par>
                                <p:cTn id="18" presetID="1" presetClass="entr" presetSubtype="0" fill="hold" grpId="0" nodeType="withEffect" nodePh="1">
                                  <p:stCondLst>
                                    <p:cond delay="0"/>
                                  </p:stCondLst>
                                  <p:endCondLst>
                                    <p:cond evt="begin" delay="0">
                                      <p:tn val="18"/>
                                    </p:cond>
                                  </p:end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137" grpId="0" build="p" bldLvl="2"/>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685800" y="0"/>
            <a:ext cx="7772400" cy="1143000"/>
          </a:xfrm>
        </p:spPr>
        <p:txBody>
          <a:bodyPr/>
          <a:lstStyle/>
          <a:p>
            <a:pPr eaLnBrk="1" hangingPunct="1">
              <a:defRPr/>
            </a:pPr>
            <a:r>
              <a:rPr lang="en-US" sz="3200" dirty="0" smtClean="0">
                <a:solidFill>
                  <a:srgbClr val="FFFFFF"/>
                </a:solidFill>
                <a:cs typeface="+mj-cs"/>
              </a:rPr>
              <a:t>Summary</a:t>
            </a:r>
            <a:endParaRPr lang="en-US" sz="800" dirty="0" smtClean="0">
              <a:solidFill>
                <a:srgbClr val="FFFFFF"/>
              </a:solidFill>
              <a:cs typeface="+mj-cs"/>
            </a:endParaRPr>
          </a:p>
        </p:txBody>
      </p:sp>
      <p:sp>
        <p:nvSpPr>
          <p:cNvPr id="28677" name="Text Box 5"/>
          <p:cNvSpPr txBox="1">
            <a:spLocks noChangeArrowheads="1"/>
          </p:cNvSpPr>
          <p:nvPr/>
        </p:nvSpPr>
        <p:spPr bwMode="auto">
          <a:xfrm>
            <a:off x="182914" y="2901962"/>
            <a:ext cx="5834062" cy="2000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40000"/>
              </a:lnSpc>
              <a:buFontTx/>
              <a:buChar char="•"/>
              <a:defRPr/>
            </a:pPr>
            <a:r>
              <a:rPr lang="en-US" sz="3000" dirty="0">
                <a:solidFill>
                  <a:srgbClr val="800080"/>
                </a:solidFill>
                <a:cs typeface="+mn-cs"/>
              </a:rPr>
              <a:t> Active learning works!</a:t>
            </a:r>
            <a:endParaRPr lang="en-US" sz="3000" dirty="0">
              <a:cs typeface="+mn-cs"/>
            </a:endParaRPr>
          </a:p>
          <a:p>
            <a:pPr>
              <a:lnSpc>
                <a:spcPct val="140000"/>
              </a:lnSpc>
              <a:buFontTx/>
              <a:buChar char="•"/>
              <a:defRPr/>
            </a:pPr>
            <a:r>
              <a:rPr lang="en-US" sz="3000" dirty="0">
                <a:cs typeface="+mn-cs"/>
              </a:rPr>
              <a:t>  Conceptual understanding</a:t>
            </a:r>
          </a:p>
          <a:p>
            <a:pPr>
              <a:lnSpc>
                <a:spcPct val="140000"/>
              </a:lnSpc>
              <a:defRPr/>
            </a:pPr>
            <a:r>
              <a:rPr lang="en-US" sz="3000" dirty="0">
                <a:cs typeface="+mn-cs"/>
              </a:rPr>
              <a:t>   doesn</a:t>
            </a:r>
            <a:r>
              <a:rPr lang="en-US" sz="3000" dirty="0">
                <a:latin typeface="Arial"/>
                <a:cs typeface="+mn-cs"/>
              </a:rPr>
              <a:t>’</a:t>
            </a:r>
            <a:r>
              <a:rPr lang="en-US" sz="3000" dirty="0">
                <a:cs typeface="+mn-cs"/>
              </a:rPr>
              <a:t>t come along for free</a:t>
            </a:r>
          </a:p>
        </p:txBody>
      </p:sp>
      <p:pic>
        <p:nvPicPr>
          <p:cNvPr id="28678" name="Picture 6" descr="Killfew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31187" y="1025207"/>
            <a:ext cx="3393763" cy="5165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a:spLocks noChangeArrowheads="1"/>
          </p:cNvSpPr>
          <p:nvPr/>
        </p:nvSpPr>
        <p:spPr bwMode="auto">
          <a:xfrm>
            <a:off x="174735" y="4974025"/>
            <a:ext cx="58324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40000"/>
              </a:lnSpc>
              <a:buFontTx/>
              <a:buChar char="•"/>
            </a:pPr>
            <a:r>
              <a:rPr lang="en-US" sz="3000" dirty="0">
                <a:solidFill>
                  <a:srgbClr val="0000FF"/>
                </a:solidFill>
                <a:cs typeface="Times" charset="0"/>
              </a:rPr>
              <a:t> It’s about the </a:t>
            </a:r>
            <a:r>
              <a:rPr lang="en-US" sz="3000" i="1" dirty="0">
                <a:solidFill>
                  <a:srgbClr val="0000FF"/>
                </a:solidFill>
                <a:cs typeface="Times" charset="0"/>
              </a:rPr>
              <a:t>learning.</a:t>
            </a:r>
            <a:endParaRPr lang="en-US" sz="3000" dirty="0">
              <a:cs typeface="Times" charset="0"/>
            </a:endParaRPr>
          </a:p>
        </p:txBody>
      </p:sp>
      <p:sp>
        <p:nvSpPr>
          <p:cNvPr id="3" name="Rectangle 2"/>
          <p:cNvSpPr>
            <a:spLocks noChangeArrowheads="1"/>
          </p:cNvSpPr>
          <p:nvPr/>
        </p:nvSpPr>
        <p:spPr bwMode="auto">
          <a:xfrm>
            <a:off x="107950" y="895350"/>
            <a:ext cx="6858000" cy="2000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40000"/>
              </a:lnSpc>
              <a:buFontTx/>
              <a:buChar char="•"/>
            </a:pPr>
            <a:r>
              <a:rPr lang="en-US" sz="3000" dirty="0"/>
              <a:t> We must know our audience.</a:t>
            </a:r>
          </a:p>
          <a:p>
            <a:pPr>
              <a:lnSpc>
                <a:spcPct val="140000"/>
              </a:lnSpc>
              <a:buFontTx/>
              <a:buChar char="•"/>
            </a:pPr>
            <a:r>
              <a:rPr lang="en-US" sz="3000" dirty="0"/>
              <a:t>  Student attitudes and beliefs </a:t>
            </a:r>
          </a:p>
          <a:p>
            <a:pPr>
              <a:lnSpc>
                <a:spcPct val="140000"/>
              </a:lnSpc>
            </a:pPr>
            <a:r>
              <a:rPr lang="en-US" sz="3000" dirty="0"/>
              <a:t>   are important</a:t>
            </a:r>
            <a:endParaRPr lang="en-US" sz="3000" i="1" dirty="0"/>
          </a:p>
        </p:txBody>
      </p:sp>
    </p:spTree>
    <p:extLst>
      <p:ext uri="{BB962C8B-B14F-4D97-AF65-F5344CB8AC3E}">
        <p14:creationId xmlns:p14="http://schemas.microsoft.com/office/powerpoint/2010/main" xmlns="" val="2595330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457200" y="1600200"/>
            <a:ext cx="8001000" cy="4724400"/>
          </a:xfrm>
        </p:spPr>
        <p:txBody>
          <a:bodyPr/>
          <a:lstStyle/>
          <a:p>
            <a:pPr algn="ctr" eaLnBrk="1" hangingPunct="1">
              <a:buFontTx/>
              <a:buNone/>
              <a:defRPr/>
            </a:pPr>
            <a:r>
              <a:rPr lang="en-US" sz="3000" dirty="0" smtClean="0">
                <a:cs typeface="+mn-cs"/>
              </a:rPr>
              <a:t>Teaching is an Art</a:t>
            </a:r>
          </a:p>
          <a:p>
            <a:pPr eaLnBrk="1" hangingPunct="1">
              <a:buFontTx/>
              <a:buNone/>
              <a:defRPr/>
            </a:pPr>
            <a:endParaRPr lang="en-US" sz="3000" dirty="0" smtClean="0">
              <a:cs typeface="+mn-cs"/>
            </a:endParaRPr>
          </a:p>
          <a:p>
            <a:pPr algn="ctr" eaLnBrk="1" hangingPunct="1">
              <a:buFontTx/>
              <a:buNone/>
              <a:defRPr/>
            </a:pPr>
            <a:endParaRPr lang="en-US" sz="3000" b="1" dirty="0" smtClean="0">
              <a:solidFill>
                <a:srgbClr val="800080"/>
              </a:solidFill>
              <a:cs typeface="+mn-cs"/>
            </a:endParaRPr>
          </a:p>
          <a:p>
            <a:pPr algn="ctr" eaLnBrk="1" hangingPunct="1">
              <a:buFontTx/>
              <a:buNone/>
              <a:defRPr/>
            </a:pPr>
            <a:r>
              <a:rPr lang="en-US" sz="3000" b="1" dirty="0" smtClean="0">
                <a:solidFill>
                  <a:srgbClr val="800080"/>
                </a:solidFill>
                <a:cs typeface="+mn-cs"/>
              </a:rPr>
              <a:t>Teaching and Research </a:t>
            </a:r>
          </a:p>
          <a:p>
            <a:pPr algn="ctr" eaLnBrk="1" hangingPunct="1">
              <a:buFontTx/>
              <a:buNone/>
              <a:defRPr/>
            </a:pPr>
            <a:r>
              <a:rPr lang="en-US" sz="3000" b="1" dirty="0" smtClean="0">
                <a:solidFill>
                  <a:srgbClr val="800080"/>
                </a:solidFill>
                <a:cs typeface="+mn-cs"/>
              </a:rPr>
              <a:t>are </a:t>
            </a:r>
            <a:r>
              <a:rPr lang="en-US" sz="3000" b="1" i="1" dirty="0" smtClean="0">
                <a:solidFill>
                  <a:srgbClr val="800080"/>
                </a:solidFill>
                <a:cs typeface="+mn-cs"/>
              </a:rPr>
              <a:t>not</a:t>
            </a:r>
            <a:r>
              <a:rPr lang="en-US" sz="3000" b="1" dirty="0" smtClean="0">
                <a:solidFill>
                  <a:srgbClr val="800080"/>
                </a:solidFill>
                <a:cs typeface="+mn-cs"/>
              </a:rPr>
              <a:t> separate missions.</a:t>
            </a:r>
            <a:endParaRPr lang="en-US" sz="3000" b="1" dirty="0" smtClean="0">
              <a:solidFill>
                <a:schemeClr val="folHlink"/>
              </a:solidFill>
              <a:cs typeface="+mn-cs"/>
            </a:endParaRPr>
          </a:p>
          <a:p>
            <a:pPr algn="ctr" eaLnBrk="1" hangingPunct="1">
              <a:buFontTx/>
              <a:buNone/>
              <a:defRPr/>
            </a:pPr>
            <a:r>
              <a:rPr lang="en-US" sz="3000" dirty="0" smtClean="0">
                <a:cs typeface="+mn-cs"/>
              </a:rPr>
              <a:t>Teaching can be improved by scholarly study!</a:t>
            </a:r>
          </a:p>
        </p:txBody>
      </p:sp>
      <p:sp>
        <p:nvSpPr>
          <p:cNvPr id="79875" name="Rectangle 3"/>
          <p:cNvSpPr>
            <a:spLocks noGrp="1" noChangeArrowheads="1"/>
          </p:cNvSpPr>
          <p:nvPr>
            <p:ph type="title"/>
          </p:nvPr>
        </p:nvSpPr>
        <p:spPr/>
        <p:txBody>
          <a:bodyPr/>
          <a:lstStyle/>
          <a:p>
            <a:pPr eaLnBrk="1" hangingPunct="1">
              <a:defRPr/>
            </a:pPr>
            <a:r>
              <a:rPr lang="en-US" smtClean="0">
                <a:cs typeface="+mj-cs"/>
              </a:rPr>
              <a:t>Conclusions:</a:t>
            </a:r>
          </a:p>
        </p:txBody>
      </p:sp>
      <p:sp>
        <p:nvSpPr>
          <p:cNvPr id="9" name="Rectangle 2"/>
          <p:cNvSpPr txBox="1">
            <a:spLocks noChangeArrowheads="1"/>
          </p:cNvSpPr>
          <p:nvPr/>
        </p:nvSpPr>
        <p:spPr bwMode="auto">
          <a:xfrm>
            <a:off x="4897120" y="1590040"/>
            <a:ext cx="1818640" cy="675640"/>
          </a:xfrm>
          <a:prstGeom prst="rect">
            <a:avLst/>
          </a:prstGeom>
          <a:solidFill>
            <a:schemeClr val="bg1">
              <a:alpha val="89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ctr" eaLnBrk="1" hangingPunct="1">
              <a:buFontTx/>
              <a:buNone/>
              <a:defRPr/>
            </a:pPr>
            <a:r>
              <a:rPr lang="en-US" sz="3000" dirty="0" smtClean="0"/>
              <a:t>a science</a:t>
            </a:r>
          </a:p>
          <a:p>
            <a:pPr eaLnBrk="1" hangingPunct="1">
              <a:buFontTx/>
              <a:buNone/>
              <a:defRPr/>
            </a:pPr>
            <a:endParaRPr lang="en-US" sz="3000" dirty="0" smtClean="0"/>
          </a:p>
          <a:p>
            <a:pPr algn="ctr" eaLnBrk="1" hangingPunct="1">
              <a:buFontTx/>
              <a:buNone/>
              <a:defRPr/>
            </a:pPr>
            <a:endParaRPr lang="en-US" sz="3000" b="1" dirty="0" smtClean="0">
              <a:solidFill>
                <a:srgbClr val="800080"/>
              </a:solidFill>
            </a:endParaRPr>
          </a:p>
        </p:txBody>
      </p:sp>
    </p:spTree>
    <p:extLst>
      <p:ext uri="{BB962C8B-B14F-4D97-AF65-F5344CB8AC3E}">
        <p14:creationId xmlns:p14="http://schemas.microsoft.com/office/powerpoint/2010/main" xmlns="" val="184862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017" y="158066"/>
            <a:ext cx="8684852" cy="738664"/>
          </a:xfrm>
          <a:prstGeom prst="rect">
            <a:avLst/>
          </a:prstGeom>
          <a:noFill/>
        </p:spPr>
        <p:txBody>
          <a:bodyPr wrap="none" rtlCol="0">
            <a:spAutoFit/>
          </a:bodyPr>
          <a:lstStyle/>
          <a:p>
            <a:r>
              <a:rPr lang="en-US" sz="4200" dirty="0" smtClean="0">
                <a:solidFill>
                  <a:schemeClr val="bg1"/>
                </a:solidFill>
              </a:rPr>
              <a:t>Please visit PER.COLORADO.EDU</a:t>
            </a:r>
            <a:endParaRPr lang="en-US" sz="4200" dirty="0">
              <a:solidFill>
                <a:schemeClr val="bg1"/>
              </a:solidFill>
            </a:endParaRPr>
          </a:p>
        </p:txBody>
      </p:sp>
      <p:sp>
        <p:nvSpPr>
          <p:cNvPr id="5" name="Content Placeholder 4"/>
          <p:cNvSpPr>
            <a:spLocks noGrp="1"/>
          </p:cNvSpPr>
          <p:nvPr>
            <p:ph idx="1"/>
          </p:nvPr>
        </p:nvSpPr>
        <p:spPr>
          <a:xfrm>
            <a:off x="2827403" y="2284926"/>
            <a:ext cx="4653424" cy="1250244"/>
          </a:xfrm>
        </p:spPr>
        <p:txBody>
          <a:bodyPr/>
          <a:lstStyle/>
          <a:p>
            <a:pPr marL="0" indent="0">
              <a:buNone/>
            </a:pPr>
            <a:r>
              <a:rPr lang="en-US" sz="6400" dirty="0" smtClean="0"/>
              <a:t>Questions?</a:t>
            </a:r>
            <a:endParaRPr lang="en-US" sz="6400" dirty="0"/>
          </a:p>
        </p:txBody>
      </p:sp>
    </p:spTree>
    <p:extLst>
      <p:ext uri="{BB962C8B-B14F-4D97-AF65-F5344CB8AC3E}">
        <p14:creationId xmlns:p14="http://schemas.microsoft.com/office/powerpoint/2010/main" xmlns="" val="2766842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solidFill>
                  <a:srgbClr val="FFFFFF"/>
                </a:solidFill>
                <a:latin typeface="Arial" charset="0"/>
                <a:ea typeface="Osaka" charset="0"/>
                <a:cs typeface="Osaka" charset="0"/>
              </a:rPr>
              <a:t>Outline / Framing</a:t>
            </a:r>
          </a:p>
        </p:txBody>
      </p:sp>
      <p:sp>
        <p:nvSpPr>
          <p:cNvPr id="119811" name="Rectangle 3"/>
          <p:cNvSpPr>
            <a:spLocks noGrp="1" noChangeArrowheads="1"/>
          </p:cNvSpPr>
          <p:nvPr>
            <p:ph type="body" idx="1"/>
          </p:nvPr>
        </p:nvSpPr>
        <p:spPr>
          <a:xfrm>
            <a:off x="505918" y="644580"/>
            <a:ext cx="7772400" cy="4114800"/>
          </a:xfrm>
        </p:spPr>
        <p:txBody>
          <a:bodyPr/>
          <a:lstStyle/>
          <a:p>
            <a:pPr lvl="1" eaLnBrk="1" hangingPunct="1">
              <a:lnSpc>
                <a:spcPct val="90000"/>
              </a:lnSpc>
            </a:pPr>
            <a:endParaRPr lang="en-US" sz="2400" dirty="0">
              <a:latin typeface="Arial" charset="0"/>
              <a:ea typeface="Osaka" charset="0"/>
              <a:cs typeface="Osaka" charset="0"/>
            </a:endParaRPr>
          </a:p>
          <a:p>
            <a:pPr eaLnBrk="1" hangingPunct="1">
              <a:lnSpc>
                <a:spcPct val="90000"/>
              </a:lnSpc>
            </a:pPr>
            <a:r>
              <a:rPr lang="en-US" sz="2800" dirty="0" smtClean="0">
                <a:latin typeface="Arial" charset="0"/>
                <a:ea typeface="Osaka" charset="0"/>
                <a:cs typeface="Osaka" charset="0"/>
              </a:rPr>
              <a:t>What is PER?  </a:t>
            </a:r>
            <a:endParaRPr lang="en-US" sz="2800" dirty="0">
              <a:latin typeface="Arial" charset="0"/>
              <a:ea typeface="Osaka" charset="0"/>
              <a:cs typeface="Osaka" charset="0"/>
            </a:endParaRPr>
          </a:p>
          <a:p>
            <a:pPr lvl="1" eaLnBrk="1" hangingPunct="1">
              <a:lnSpc>
                <a:spcPct val="90000"/>
              </a:lnSpc>
            </a:pPr>
            <a:r>
              <a:rPr lang="en-US" sz="2400" dirty="0" smtClean="0">
                <a:latin typeface="Arial" charset="0"/>
                <a:ea typeface="Osaka" charset="0"/>
                <a:cs typeface="Osaka" charset="0"/>
              </a:rPr>
              <a:t>Building </a:t>
            </a:r>
            <a:r>
              <a:rPr lang="en-US" sz="2400" dirty="0">
                <a:latin typeface="Arial" charset="0"/>
                <a:ea typeface="Osaka" charset="0"/>
                <a:cs typeface="Osaka" charset="0"/>
              </a:rPr>
              <a:t>on a </a:t>
            </a:r>
            <a:r>
              <a:rPr lang="en-US" sz="2400" dirty="0" smtClean="0">
                <a:latin typeface="Arial" charset="0"/>
                <a:ea typeface="Osaka" charset="0"/>
                <a:cs typeface="Osaka" charset="0"/>
              </a:rPr>
              <a:t>base</a:t>
            </a:r>
          </a:p>
          <a:p>
            <a:pPr lvl="1" eaLnBrk="1" hangingPunct="1">
              <a:lnSpc>
                <a:spcPct val="90000"/>
              </a:lnSpc>
            </a:pPr>
            <a:r>
              <a:rPr lang="en-US" sz="2400" dirty="0" smtClean="0">
                <a:latin typeface="Arial" charset="0"/>
                <a:ea typeface="Osaka" charset="0"/>
                <a:cs typeface="Osaka" charset="0"/>
              </a:rPr>
              <a:t>Why bother?</a:t>
            </a:r>
            <a:endParaRPr lang="en-US" sz="2400" dirty="0">
              <a:latin typeface="Arial" charset="0"/>
              <a:ea typeface="Osaka" charset="0"/>
              <a:cs typeface="Osaka" charset="0"/>
            </a:endParaRPr>
          </a:p>
          <a:p>
            <a:pPr lvl="1" eaLnBrk="1" hangingPunct="1">
              <a:lnSpc>
                <a:spcPct val="90000"/>
              </a:lnSpc>
            </a:pPr>
            <a:r>
              <a:rPr lang="en-US" sz="2400" dirty="0">
                <a:latin typeface="Arial" charset="0"/>
                <a:ea typeface="Osaka" charset="0"/>
                <a:cs typeface="Osaka" charset="0"/>
              </a:rPr>
              <a:t>Theoretical models &amp; educational practices</a:t>
            </a:r>
            <a:br>
              <a:rPr lang="en-US" sz="2400" dirty="0">
                <a:latin typeface="Arial" charset="0"/>
                <a:ea typeface="Osaka" charset="0"/>
                <a:cs typeface="Osaka" charset="0"/>
              </a:rPr>
            </a:br>
            <a:endParaRPr lang="en-US" sz="2400" dirty="0">
              <a:latin typeface="Arial" charset="0"/>
              <a:ea typeface="Osaka" charset="0"/>
              <a:cs typeface="Osaka" charset="0"/>
            </a:endParaRPr>
          </a:p>
          <a:p>
            <a:pPr eaLnBrk="1" hangingPunct="1">
              <a:lnSpc>
                <a:spcPct val="90000"/>
              </a:lnSpc>
            </a:pPr>
            <a:r>
              <a:rPr lang="en-US" sz="2800" dirty="0">
                <a:latin typeface="Arial" charset="0"/>
                <a:ea typeface="Osaka" charset="0"/>
                <a:cs typeface="Osaka" charset="0"/>
              </a:rPr>
              <a:t>Impacts </a:t>
            </a:r>
          </a:p>
          <a:p>
            <a:pPr lvl="1" eaLnBrk="1" hangingPunct="1">
              <a:lnSpc>
                <a:spcPct val="90000"/>
              </a:lnSpc>
            </a:pPr>
            <a:r>
              <a:rPr lang="en-US" sz="2400" dirty="0">
                <a:latin typeface="Arial" charset="0"/>
                <a:ea typeface="Osaka" charset="0"/>
                <a:cs typeface="Osaka" charset="0"/>
              </a:rPr>
              <a:t>Introductory physics   (</a:t>
            </a:r>
            <a:r>
              <a:rPr lang="en-US" sz="2400" dirty="0" err="1" smtClean="0">
                <a:latin typeface="Arial" charset="0"/>
                <a:ea typeface="Osaka" charset="0"/>
                <a:cs typeface="Osaka" charset="0"/>
              </a:rPr>
              <a:t>results,replicability</a:t>
            </a:r>
            <a:r>
              <a:rPr lang="en-US" sz="2400" dirty="0">
                <a:latin typeface="Arial" charset="0"/>
                <a:ea typeface="Osaka" charset="0"/>
                <a:cs typeface="Osaka" charset="0"/>
              </a:rPr>
              <a:t>)</a:t>
            </a:r>
          </a:p>
          <a:p>
            <a:pPr lvl="1" eaLnBrk="1" hangingPunct="1">
              <a:lnSpc>
                <a:spcPct val="90000"/>
              </a:lnSpc>
            </a:pPr>
            <a:r>
              <a:rPr lang="en-US" sz="2400" dirty="0" smtClean="0">
                <a:latin typeface="Arial" charset="0"/>
                <a:ea typeface="Osaka" charset="0"/>
                <a:cs typeface="Osaka" charset="0"/>
              </a:rPr>
              <a:t>Upper division </a:t>
            </a:r>
          </a:p>
          <a:p>
            <a:pPr lvl="1" eaLnBrk="1" hangingPunct="1">
              <a:lnSpc>
                <a:spcPct val="90000"/>
              </a:lnSpc>
            </a:pPr>
            <a:r>
              <a:rPr lang="en-US" sz="2400" dirty="0" smtClean="0">
                <a:latin typeface="Arial" charset="0"/>
                <a:ea typeface="Osaka" charset="0"/>
                <a:cs typeface="Osaka" charset="0"/>
              </a:rPr>
              <a:t>Broader goals</a:t>
            </a:r>
          </a:p>
          <a:p>
            <a:pPr lvl="1" eaLnBrk="1" hangingPunct="1">
              <a:lnSpc>
                <a:spcPct val="90000"/>
              </a:lnSpc>
            </a:pPr>
            <a:endParaRPr lang="en-US" sz="2400" dirty="0">
              <a:latin typeface="Arial" charset="0"/>
              <a:ea typeface="Osaka" charset="0"/>
              <a:cs typeface="Osaka" charset="0"/>
            </a:endParaRPr>
          </a:p>
          <a:p>
            <a:pPr eaLnBrk="1" hangingPunct="1">
              <a:lnSpc>
                <a:spcPct val="90000"/>
              </a:lnSpc>
            </a:pPr>
            <a:r>
              <a:rPr lang="en-US" sz="2800" dirty="0" smtClean="0">
                <a:latin typeface="Arial" charset="0"/>
                <a:ea typeface="Osaka" charset="0"/>
                <a:cs typeface="Osaka" charset="0"/>
              </a:rPr>
              <a:t>Takeaways, connections to rest of NFW.</a:t>
            </a:r>
            <a:endParaRPr lang="en-US" sz="2800" dirty="0">
              <a:latin typeface="Arial" charset="0"/>
              <a:ea typeface="Osaka" charset="0"/>
              <a:cs typeface="Osaka" charset="0"/>
            </a:endParaRPr>
          </a:p>
          <a:p>
            <a:pPr lvl="1" eaLnBrk="1" hangingPunct="1">
              <a:lnSpc>
                <a:spcPct val="90000"/>
              </a:lnSpc>
            </a:pPr>
            <a:endParaRPr lang="en-US" dirty="0">
              <a:latin typeface="Arial" charset="0"/>
              <a:ea typeface="Osaka" charset="0"/>
              <a:cs typeface="Osaka" charset="0"/>
            </a:endParaRPr>
          </a:p>
        </p:txBody>
      </p:sp>
    </p:spTree>
    <p:extLst>
      <p:ext uri="{BB962C8B-B14F-4D97-AF65-F5344CB8AC3E}">
        <p14:creationId xmlns:p14="http://schemas.microsoft.com/office/powerpoint/2010/main" xmlns="" val="21439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98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8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8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81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1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81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81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9811">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98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85800" y="50800"/>
            <a:ext cx="7772400" cy="1143000"/>
          </a:xfrm>
        </p:spPr>
        <p:txBody>
          <a:bodyPr/>
          <a:lstStyle/>
          <a:p>
            <a:pPr eaLnBrk="1" hangingPunct="1"/>
            <a:r>
              <a:rPr kumimoji="1" lang="en-US" sz="3000" dirty="0">
                <a:latin typeface="Arial" charset="0"/>
                <a:ea typeface="Osaka" charset="0"/>
                <a:cs typeface="Osaka" charset="0"/>
              </a:rPr>
              <a:t>What is </a:t>
            </a:r>
            <a:r>
              <a:rPr kumimoji="1" lang="en-US" sz="3000" dirty="0" smtClean="0">
                <a:latin typeface="Arial" charset="0"/>
                <a:ea typeface="Osaka" charset="0"/>
                <a:cs typeface="Osaka" charset="0"/>
              </a:rPr>
              <a:t>Physics Education Research?</a:t>
            </a:r>
            <a:endParaRPr kumimoji="1" lang="en-US" sz="3000" dirty="0">
              <a:latin typeface="Arial" charset="0"/>
              <a:ea typeface="Osaka" charset="0"/>
              <a:cs typeface="Osaka" charset="0"/>
            </a:endParaRPr>
          </a:p>
        </p:txBody>
      </p:sp>
      <p:sp>
        <p:nvSpPr>
          <p:cNvPr id="439299" name="Rectangle 3"/>
          <p:cNvSpPr>
            <a:spLocks noGrp="1" noChangeArrowheads="1"/>
          </p:cNvSpPr>
          <p:nvPr>
            <p:ph type="body" idx="1"/>
          </p:nvPr>
        </p:nvSpPr>
        <p:spPr>
          <a:xfrm>
            <a:off x="0" y="1420813"/>
            <a:ext cx="8105775" cy="2474912"/>
          </a:xfrm>
        </p:spPr>
        <p:txBody>
          <a:bodyPr/>
          <a:lstStyle/>
          <a:p>
            <a:pPr marL="0" indent="6350" eaLnBrk="1" hangingPunct="1">
              <a:lnSpc>
                <a:spcPct val="90000"/>
              </a:lnSpc>
              <a:buFontTx/>
              <a:buNone/>
              <a:defRPr/>
            </a:pPr>
            <a:r>
              <a:rPr kumimoji="1" lang="en-US" dirty="0">
                <a:latin typeface="Palatino" charset="0"/>
                <a:ea typeface="Osaka" charset="0"/>
                <a:cs typeface="Times" charset="0"/>
              </a:rPr>
              <a:t>Studies </a:t>
            </a:r>
            <a:r>
              <a:rPr kumimoji="1" lang="en-US" i="1" dirty="0">
                <a:latin typeface="Palatino" charset="0"/>
                <a:ea typeface="Osaka" charset="0"/>
                <a:cs typeface="Times" charset="0"/>
              </a:rPr>
              <a:t>by physicists </a:t>
            </a:r>
            <a:r>
              <a:rPr kumimoji="1" lang="en-US" dirty="0">
                <a:latin typeface="Palatino" charset="0"/>
                <a:ea typeface="Osaka" charset="0"/>
                <a:cs typeface="Times" charset="0"/>
              </a:rPr>
              <a:t>of:</a:t>
            </a:r>
          </a:p>
          <a:p>
            <a:pPr marL="0" indent="6350" eaLnBrk="1" hangingPunct="1">
              <a:lnSpc>
                <a:spcPct val="90000"/>
              </a:lnSpc>
              <a:buFontTx/>
              <a:buNone/>
              <a:defRPr/>
            </a:pPr>
            <a:endParaRPr kumimoji="1" lang="en-US" sz="3000" dirty="0">
              <a:latin typeface="Palatino" charset="0"/>
              <a:ea typeface="Osaka" charset="0"/>
              <a:cs typeface="Times" charset="0"/>
            </a:endParaRPr>
          </a:p>
          <a:p>
            <a:pPr marL="233363" eaLnBrk="1" hangingPunct="1">
              <a:lnSpc>
                <a:spcPct val="90000"/>
              </a:lnSpc>
              <a:tabLst>
                <a:tab pos="571500" algn="l"/>
              </a:tabLst>
              <a:defRPr/>
            </a:pPr>
            <a:r>
              <a:rPr lang="en-US" sz="2800" dirty="0" smtClean="0">
                <a:latin typeface="Arial" charset="0"/>
                <a:ea typeface="Osaka" charset="0"/>
                <a:cs typeface="Osaka" charset="0"/>
              </a:rPr>
              <a:t>How do students learn?</a:t>
            </a:r>
            <a:endParaRPr lang="en-US" sz="2800" dirty="0">
              <a:latin typeface="Arial" charset="0"/>
              <a:ea typeface="Osaka" charset="0"/>
              <a:cs typeface="Osaka" charset="0"/>
            </a:endParaRPr>
          </a:p>
          <a:p>
            <a:pPr marL="233363" eaLnBrk="1" hangingPunct="1">
              <a:lnSpc>
                <a:spcPct val="90000"/>
              </a:lnSpc>
              <a:tabLst>
                <a:tab pos="571500" algn="l"/>
              </a:tabLst>
              <a:defRPr/>
            </a:pPr>
            <a:r>
              <a:rPr lang="en-US" sz="2800" dirty="0" smtClean="0">
                <a:latin typeface="Arial" charset="0"/>
                <a:ea typeface="Osaka" charset="0"/>
                <a:cs typeface="Osaka" charset="0"/>
              </a:rPr>
              <a:t>How do we know they’re learning?</a:t>
            </a:r>
            <a:endParaRPr lang="en-US" sz="2800" dirty="0">
              <a:latin typeface="Arial" charset="0"/>
              <a:ea typeface="Osaka" charset="0"/>
              <a:cs typeface="Osaka" charset="0"/>
            </a:endParaRPr>
          </a:p>
          <a:p>
            <a:pPr marL="233363" eaLnBrk="1" hangingPunct="1">
              <a:lnSpc>
                <a:spcPct val="90000"/>
              </a:lnSpc>
              <a:tabLst>
                <a:tab pos="571500" algn="l"/>
              </a:tabLst>
              <a:defRPr/>
            </a:pPr>
            <a:r>
              <a:rPr lang="en-US" sz="2800" dirty="0" smtClean="0">
                <a:latin typeface="Arial" charset="0"/>
                <a:ea typeface="Osaka" charset="0"/>
                <a:cs typeface="Osaka" charset="0"/>
              </a:rPr>
              <a:t>How do we help them learn?</a:t>
            </a:r>
            <a:endParaRPr kumimoji="1" lang="en-US" sz="2800" dirty="0">
              <a:latin typeface="Palatino" charset="0"/>
              <a:ea typeface="ＭＳ Ｐゴシック" charset="0"/>
              <a:cs typeface="ＭＳ Ｐゴシック" charset="0"/>
            </a:endParaRPr>
          </a:p>
          <a:p>
            <a:pPr marL="798513" lvl="1" eaLnBrk="1" hangingPunct="1">
              <a:lnSpc>
                <a:spcPct val="90000"/>
              </a:lnSpc>
              <a:defRPr/>
            </a:pPr>
            <a:endParaRPr kumimoji="1" lang="en-US" sz="2400" dirty="0">
              <a:latin typeface="Palatino" charset="0"/>
              <a:ea typeface="ＭＳ Ｐゴシック" charset="0"/>
              <a:cs typeface="ＭＳ Ｐゴシック" charset="0"/>
            </a:endParaRPr>
          </a:p>
        </p:txBody>
      </p:sp>
      <p:grpSp>
        <p:nvGrpSpPr>
          <p:cNvPr id="2" name="Group 22"/>
          <p:cNvGrpSpPr>
            <a:grpSpLocks/>
          </p:cNvGrpSpPr>
          <p:nvPr/>
        </p:nvGrpSpPr>
        <p:grpSpPr bwMode="auto">
          <a:xfrm>
            <a:off x="5922918" y="2396780"/>
            <a:ext cx="2997282" cy="1560547"/>
            <a:chOff x="5604340" y="4038400"/>
            <a:chExt cx="2997390" cy="1560547"/>
          </a:xfrm>
        </p:grpSpPr>
        <p:grpSp>
          <p:nvGrpSpPr>
            <p:cNvPr id="17414" name="Group 8"/>
            <p:cNvGrpSpPr>
              <a:grpSpLocks/>
            </p:cNvGrpSpPr>
            <p:nvPr/>
          </p:nvGrpSpPr>
          <p:grpSpPr bwMode="auto">
            <a:xfrm>
              <a:off x="6484562" y="4038400"/>
              <a:ext cx="2117168" cy="1560547"/>
              <a:chOff x="6540932" y="4371149"/>
              <a:chExt cx="2117143" cy="1561245"/>
            </a:xfrm>
          </p:grpSpPr>
          <p:sp>
            <p:nvSpPr>
              <p:cNvPr id="17419" name="TextBox 4"/>
              <p:cNvSpPr txBox="1">
                <a:spLocks noChangeArrowheads="1"/>
              </p:cNvSpPr>
              <p:nvPr/>
            </p:nvSpPr>
            <p:spPr bwMode="auto">
              <a:xfrm>
                <a:off x="6540932" y="4371149"/>
                <a:ext cx="1369719" cy="58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en-US" sz="3200" dirty="0" smtClean="0">
                    <a:solidFill>
                      <a:srgbClr val="660066"/>
                    </a:solidFill>
                  </a:rPr>
                  <a:t>Theory</a:t>
                </a:r>
                <a:endParaRPr lang="en-US" sz="3200" dirty="0">
                  <a:solidFill>
                    <a:srgbClr val="660066"/>
                  </a:solidFill>
                </a:endParaRPr>
              </a:p>
            </p:txBody>
          </p:sp>
          <p:sp>
            <p:nvSpPr>
              <p:cNvPr id="17420" name="TextBox 5"/>
              <p:cNvSpPr txBox="1">
                <a:spLocks noChangeArrowheads="1"/>
              </p:cNvSpPr>
              <p:nvPr/>
            </p:nvSpPr>
            <p:spPr bwMode="auto">
              <a:xfrm>
                <a:off x="6554662" y="4867484"/>
                <a:ext cx="2079601" cy="57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en-US" sz="3200" dirty="0">
                    <a:solidFill>
                      <a:srgbClr val="660066"/>
                    </a:solidFill>
                  </a:rPr>
                  <a:t>Experiment</a:t>
                </a:r>
              </a:p>
            </p:txBody>
          </p:sp>
          <p:sp>
            <p:nvSpPr>
              <p:cNvPr id="17421" name="TextBox 6"/>
              <p:cNvSpPr txBox="1">
                <a:spLocks noChangeArrowheads="1"/>
              </p:cNvSpPr>
              <p:nvPr/>
            </p:nvSpPr>
            <p:spPr bwMode="auto">
              <a:xfrm>
                <a:off x="6554662" y="5352698"/>
                <a:ext cx="2103413" cy="57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en-US" sz="3200" dirty="0">
                    <a:solidFill>
                      <a:srgbClr val="660066"/>
                    </a:solidFill>
                  </a:rPr>
                  <a:t>Application</a:t>
                </a:r>
              </a:p>
            </p:txBody>
          </p:sp>
        </p:grpSp>
        <p:cxnSp>
          <p:nvCxnSpPr>
            <p:cNvPr id="17415" name="Straight Arrow Connector 16"/>
            <p:cNvCxnSpPr>
              <a:cxnSpLocks noChangeShapeType="1"/>
            </p:cNvCxnSpPr>
            <p:nvPr/>
          </p:nvCxnSpPr>
          <p:spPr bwMode="auto">
            <a:xfrm rot="10800000">
              <a:off x="5606823" y="4384784"/>
              <a:ext cx="805400" cy="1588"/>
            </a:xfrm>
            <a:prstGeom prst="straightConnector1">
              <a:avLst/>
            </a:prstGeom>
            <a:noFill/>
            <a:ln w="53975">
              <a:solidFill>
                <a:srgbClr val="660066"/>
              </a:solidFill>
              <a:round/>
              <a:headEnd/>
              <a:tailEnd type="arrow" w="med" len="med"/>
            </a:ln>
            <a:extLst>
              <a:ext uri="{909E8E84-426E-40dd-AFC4-6F175D3DCCD1}">
                <a14:hiddenFill xmlns:a14="http://schemas.microsoft.com/office/drawing/2010/main" xmlns="">
                  <a:noFill/>
                </a14:hiddenFill>
              </a:ext>
            </a:extLst>
          </p:spPr>
        </p:cxnSp>
        <p:cxnSp>
          <p:nvCxnSpPr>
            <p:cNvPr id="17416" name="Straight Arrow Connector 17"/>
            <p:cNvCxnSpPr>
              <a:cxnSpLocks noChangeShapeType="1"/>
            </p:cNvCxnSpPr>
            <p:nvPr/>
          </p:nvCxnSpPr>
          <p:spPr bwMode="auto">
            <a:xfrm rot="10800000">
              <a:off x="5604340" y="5355651"/>
              <a:ext cx="805400" cy="1588"/>
            </a:xfrm>
            <a:prstGeom prst="straightConnector1">
              <a:avLst/>
            </a:prstGeom>
            <a:noFill/>
            <a:ln w="53975">
              <a:solidFill>
                <a:srgbClr val="660066"/>
              </a:solidFill>
              <a:round/>
              <a:headEnd/>
              <a:tailEnd type="arrow" w="med" len="med"/>
            </a:ln>
            <a:extLst>
              <a:ext uri="{909E8E84-426E-40dd-AFC4-6F175D3DCCD1}">
                <a14:hiddenFill xmlns:a14="http://schemas.microsoft.com/office/drawing/2010/main" xmlns="">
                  <a:noFill/>
                </a14:hiddenFill>
              </a:ext>
            </a:extLst>
          </p:spPr>
        </p:cxnSp>
      </p:grpSp>
      <p:cxnSp>
        <p:nvCxnSpPr>
          <p:cNvPr id="12" name="Straight Arrow Connector 16"/>
          <p:cNvCxnSpPr>
            <a:cxnSpLocks noChangeShapeType="1"/>
          </p:cNvCxnSpPr>
          <p:nvPr/>
        </p:nvCxnSpPr>
        <p:spPr bwMode="auto">
          <a:xfrm rot="10800000">
            <a:off x="5933636" y="3177029"/>
            <a:ext cx="805371" cy="1588"/>
          </a:xfrm>
          <a:prstGeom prst="straightConnector1">
            <a:avLst/>
          </a:prstGeom>
          <a:noFill/>
          <a:ln w="53975">
            <a:solidFill>
              <a:srgbClr val="660066"/>
            </a:soli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1659102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p:txBody>
          <a:bodyPr/>
          <a:lstStyle/>
          <a:p>
            <a:pPr eaLnBrk="1" hangingPunct="1">
              <a:defRPr/>
            </a:pPr>
            <a:r>
              <a:rPr lang="en-US" smtClean="0">
                <a:cs typeface="+mj-cs"/>
              </a:rPr>
              <a:t>Sample question</a:t>
            </a:r>
          </a:p>
        </p:txBody>
      </p:sp>
      <p:pic>
        <p:nvPicPr>
          <p:cNvPr id="3" name="Picture 2" descr="FCI_Q2.tif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76400" y="1029547"/>
            <a:ext cx="6197600" cy="5026941"/>
          </a:xfrm>
          <a:prstGeom prst="rect">
            <a:avLst/>
          </a:prstGeom>
        </p:spPr>
      </p:pic>
      <p:sp>
        <p:nvSpPr>
          <p:cNvPr id="5" name="TextBox 4"/>
          <p:cNvSpPr txBox="1"/>
          <p:nvPr/>
        </p:nvSpPr>
        <p:spPr>
          <a:xfrm>
            <a:off x="130267" y="6340300"/>
            <a:ext cx="5380640" cy="307777"/>
          </a:xfrm>
          <a:prstGeom prst="rect">
            <a:avLst/>
          </a:prstGeom>
          <a:noFill/>
        </p:spPr>
        <p:txBody>
          <a:bodyPr wrap="none" rtlCol="0">
            <a:spAutoFit/>
          </a:bodyPr>
          <a:lstStyle/>
          <a:p>
            <a:r>
              <a:rPr lang="en-US" sz="1400" dirty="0" smtClean="0">
                <a:solidFill>
                  <a:schemeClr val="bg1"/>
                </a:solidFill>
              </a:rPr>
              <a:t>Force concept inventory, D. </a:t>
            </a:r>
            <a:r>
              <a:rPr lang="en-US" sz="1400" dirty="0" err="1" smtClean="0">
                <a:solidFill>
                  <a:schemeClr val="bg1"/>
                </a:solidFill>
              </a:rPr>
              <a:t>Hestenes</a:t>
            </a:r>
            <a:r>
              <a:rPr lang="en-US" sz="1400" smtClean="0">
                <a:solidFill>
                  <a:schemeClr val="bg1"/>
                </a:solidFill>
              </a:rPr>
              <a:t>, Physics Teacher </a:t>
            </a:r>
            <a:r>
              <a:rPr lang="en-US" sz="1400" b="1" smtClean="0">
                <a:solidFill>
                  <a:schemeClr val="bg1"/>
                </a:solidFill>
              </a:rPr>
              <a:t>30 </a:t>
            </a:r>
            <a:r>
              <a:rPr lang="en-US" sz="1400" smtClean="0">
                <a:solidFill>
                  <a:schemeClr val="bg1"/>
                </a:solidFill>
              </a:rPr>
              <a:t>(1992)</a:t>
            </a:r>
            <a:endParaRPr lang="en-US" sz="1400" dirty="0">
              <a:solidFill>
                <a:schemeClr val="bg1"/>
              </a:solidFill>
            </a:endParaRPr>
          </a:p>
        </p:txBody>
      </p:sp>
      <p:sp>
        <p:nvSpPr>
          <p:cNvPr id="2" name="TextBox 1"/>
          <p:cNvSpPr txBox="1"/>
          <p:nvPr/>
        </p:nvSpPr>
        <p:spPr>
          <a:xfrm>
            <a:off x="130267" y="4856159"/>
            <a:ext cx="4035079" cy="1200329"/>
          </a:xfrm>
          <a:prstGeom prst="rect">
            <a:avLst/>
          </a:prstGeom>
          <a:noFill/>
        </p:spPr>
        <p:txBody>
          <a:bodyPr wrap="none" rtlCol="0">
            <a:spAutoFit/>
          </a:bodyPr>
          <a:lstStyle/>
          <a:p>
            <a:r>
              <a:rPr lang="en-US" dirty="0" smtClean="0"/>
              <a:t>From FCI: </a:t>
            </a:r>
            <a:br>
              <a:rPr lang="en-US" dirty="0" smtClean="0"/>
            </a:br>
            <a:r>
              <a:rPr lang="en-US" dirty="0" smtClean="0"/>
              <a:t>Find it (and many others) on</a:t>
            </a:r>
          </a:p>
          <a:p>
            <a:r>
              <a:rPr lang="en-US" dirty="0" smtClean="0"/>
              <a:t>http://</a:t>
            </a:r>
            <a:r>
              <a:rPr lang="en-US" dirty="0" err="1" smtClean="0"/>
              <a:t>physport.org</a:t>
            </a:r>
            <a:endParaRPr lang="en-US" dirty="0" smtClean="0"/>
          </a:p>
        </p:txBody>
      </p:sp>
    </p:spTree>
    <p:extLst>
      <p:ext uri="{BB962C8B-B14F-4D97-AF65-F5344CB8AC3E}">
        <p14:creationId xmlns:p14="http://schemas.microsoft.com/office/powerpoint/2010/main" xmlns="" val="28812664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p:txBody>
          <a:bodyPr/>
          <a:lstStyle/>
          <a:p>
            <a:pPr eaLnBrk="1" hangingPunct="1">
              <a:defRPr/>
            </a:pPr>
            <a:r>
              <a:rPr lang="en-US" dirty="0" smtClean="0">
                <a:cs typeface="+mj-cs"/>
              </a:rPr>
              <a:t>How hard was that question?</a:t>
            </a:r>
          </a:p>
        </p:txBody>
      </p:sp>
      <p:pic>
        <p:nvPicPr>
          <p:cNvPr id="3" name="Picture 2" descr="FCI_Q2.tif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028" y="1164403"/>
            <a:ext cx="6197600" cy="5026941"/>
          </a:xfrm>
          <a:prstGeom prst="rect">
            <a:avLst/>
          </a:prstGeom>
        </p:spPr>
      </p:pic>
      <p:sp>
        <p:nvSpPr>
          <p:cNvPr id="4" name="Rectangle 3"/>
          <p:cNvSpPr/>
          <p:nvPr/>
        </p:nvSpPr>
        <p:spPr bwMode="auto">
          <a:xfrm>
            <a:off x="4810118" y="1977891"/>
            <a:ext cx="764224" cy="3820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 name="Rectangle 5"/>
          <p:cNvSpPr/>
          <p:nvPr/>
        </p:nvSpPr>
        <p:spPr bwMode="auto">
          <a:xfrm>
            <a:off x="3332921" y="1467248"/>
            <a:ext cx="825358" cy="3308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Rectangle 6"/>
          <p:cNvSpPr/>
          <p:nvPr/>
        </p:nvSpPr>
        <p:spPr bwMode="auto">
          <a:xfrm>
            <a:off x="4310680" y="3950850"/>
            <a:ext cx="764224" cy="3820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Rectangle 7"/>
          <p:cNvSpPr/>
          <p:nvPr/>
        </p:nvSpPr>
        <p:spPr bwMode="auto">
          <a:xfrm>
            <a:off x="4996231" y="4771225"/>
            <a:ext cx="764224" cy="3820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p:cNvSpPr/>
          <p:nvPr/>
        </p:nvSpPr>
        <p:spPr bwMode="auto">
          <a:xfrm>
            <a:off x="3591416" y="5625315"/>
            <a:ext cx="764224" cy="3820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 name="TextBox 4"/>
          <p:cNvSpPr txBox="1"/>
          <p:nvPr/>
        </p:nvSpPr>
        <p:spPr>
          <a:xfrm>
            <a:off x="5355783" y="2200643"/>
            <a:ext cx="3788217" cy="1938992"/>
          </a:xfrm>
          <a:prstGeom prst="rect">
            <a:avLst/>
          </a:prstGeom>
          <a:noFill/>
        </p:spPr>
        <p:txBody>
          <a:bodyPr wrap="none" rtlCol="0">
            <a:spAutoFit/>
          </a:bodyPr>
          <a:lstStyle/>
          <a:p>
            <a:pPr marL="457200" indent="-457200">
              <a:buAutoNum type="alphaUcParenR"/>
            </a:pPr>
            <a:r>
              <a:rPr lang="en-US" dirty="0" smtClean="0"/>
              <a:t>Very easy</a:t>
            </a:r>
          </a:p>
          <a:p>
            <a:pPr marL="457200" indent="-457200">
              <a:buAutoNum type="alphaUcParenR"/>
            </a:pPr>
            <a:r>
              <a:rPr lang="en-US" dirty="0" smtClean="0"/>
              <a:t>Easy</a:t>
            </a:r>
          </a:p>
          <a:p>
            <a:pPr marL="457200" indent="-457200">
              <a:buAutoNum type="alphaUcParenR"/>
            </a:pPr>
            <a:r>
              <a:rPr lang="en-US" dirty="0" smtClean="0"/>
              <a:t>Moderate/Difficult</a:t>
            </a:r>
          </a:p>
          <a:p>
            <a:pPr marL="457200" indent="-457200">
              <a:buAutoNum type="alphaUcParenR"/>
            </a:pPr>
            <a:r>
              <a:rPr lang="en-US" dirty="0" smtClean="0"/>
              <a:t>Very difficult</a:t>
            </a:r>
          </a:p>
          <a:p>
            <a:pPr marL="457200" indent="-457200">
              <a:buAutoNum type="alphaUcParenR"/>
            </a:pPr>
            <a:r>
              <a:rPr lang="en-US" dirty="0" smtClean="0"/>
              <a:t>How could I know this?</a:t>
            </a:r>
            <a:endParaRPr lang="en-US" dirty="0"/>
          </a:p>
        </p:txBody>
      </p:sp>
      <p:sp>
        <p:nvSpPr>
          <p:cNvPr id="2" name="TextBox 1"/>
          <p:cNvSpPr txBox="1"/>
          <p:nvPr/>
        </p:nvSpPr>
        <p:spPr>
          <a:xfrm>
            <a:off x="392530" y="928762"/>
            <a:ext cx="8746329" cy="769441"/>
          </a:xfrm>
          <a:prstGeom prst="rect">
            <a:avLst/>
          </a:prstGeom>
          <a:noFill/>
        </p:spPr>
        <p:txBody>
          <a:bodyPr wrap="none" rtlCol="0">
            <a:spAutoFit/>
          </a:bodyPr>
          <a:lstStyle/>
          <a:p>
            <a:r>
              <a:rPr lang="en-US" sz="4400" dirty="0" smtClean="0">
                <a:solidFill>
                  <a:srgbClr val="660066"/>
                </a:solidFill>
              </a:rPr>
              <a:t>(For CU algebra-based students)</a:t>
            </a:r>
            <a:endParaRPr lang="en-US" sz="4400" dirty="0">
              <a:solidFill>
                <a:srgbClr val="660066"/>
              </a:solidFill>
            </a:endParaRPr>
          </a:p>
        </p:txBody>
      </p:sp>
      <p:sp>
        <p:nvSpPr>
          <p:cNvPr id="10" name="TextBox 9"/>
          <p:cNvSpPr txBox="1"/>
          <p:nvPr/>
        </p:nvSpPr>
        <p:spPr>
          <a:xfrm>
            <a:off x="130267" y="6340300"/>
            <a:ext cx="5380640" cy="307777"/>
          </a:xfrm>
          <a:prstGeom prst="rect">
            <a:avLst/>
          </a:prstGeom>
          <a:noFill/>
        </p:spPr>
        <p:txBody>
          <a:bodyPr wrap="none" rtlCol="0">
            <a:spAutoFit/>
          </a:bodyPr>
          <a:lstStyle/>
          <a:p>
            <a:r>
              <a:rPr lang="en-US" sz="1400" dirty="0" smtClean="0">
                <a:solidFill>
                  <a:schemeClr val="bg1"/>
                </a:solidFill>
              </a:rPr>
              <a:t>Force concept inventory, D. </a:t>
            </a:r>
            <a:r>
              <a:rPr lang="en-US" sz="1400" dirty="0" err="1" smtClean="0">
                <a:solidFill>
                  <a:schemeClr val="bg1"/>
                </a:solidFill>
              </a:rPr>
              <a:t>Hestenes</a:t>
            </a:r>
            <a:r>
              <a:rPr lang="en-US" sz="1400" dirty="0" smtClean="0">
                <a:solidFill>
                  <a:schemeClr val="bg1"/>
                </a:solidFill>
              </a:rPr>
              <a:t>, Physics Teacher </a:t>
            </a:r>
            <a:r>
              <a:rPr lang="en-US" sz="1400" b="1" dirty="0" smtClean="0">
                <a:solidFill>
                  <a:schemeClr val="bg1"/>
                </a:solidFill>
              </a:rPr>
              <a:t>30 </a:t>
            </a:r>
            <a:r>
              <a:rPr lang="en-US" sz="1400" dirty="0" smtClean="0">
                <a:solidFill>
                  <a:schemeClr val="bg1"/>
                </a:solidFill>
              </a:rPr>
              <a:t>(1992)</a:t>
            </a:r>
          </a:p>
        </p:txBody>
      </p:sp>
      <p:sp>
        <p:nvSpPr>
          <p:cNvPr id="11" name="Rectangle 10"/>
          <p:cNvSpPr/>
          <p:nvPr/>
        </p:nvSpPr>
        <p:spPr>
          <a:xfrm>
            <a:off x="4616970" y="4986941"/>
            <a:ext cx="4521889" cy="923330"/>
          </a:xfrm>
          <a:prstGeom prst="rect">
            <a:avLst/>
          </a:prstGeom>
        </p:spPr>
        <p:txBody>
          <a:bodyPr wrap="square">
            <a:spAutoFit/>
          </a:bodyPr>
          <a:lstStyle/>
          <a:p>
            <a:r>
              <a:rPr lang="en-US" sz="1800" dirty="0" smtClean="0">
                <a:solidFill>
                  <a:srgbClr val="7030A0"/>
                </a:solidFill>
              </a:rPr>
              <a:t>Randy </a:t>
            </a:r>
            <a:r>
              <a:rPr lang="en-US" sz="1800" dirty="0">
                <a:solidFill>
                  <a:srgbClr val="7030A0"/>
                </a:solidFill>
              </a:rPr>
              <a:t>Knight, “5 Easy Lessons”    </a:t>
            </a:r>
            <a:endParaRPr lang="en-US" sz="1800" dirty="0" smtClean="0">
              <a:solidFill>
                <a:srgbClr val="7030A0"/>
              </a:solidFill>
            </a:endParaRPr>
          </a:p>
          <a:p>
            <a:r>
              <a:rPr lang="en-US" sz="1800" dirty="0" smtClean="0">
                <a:solidFill>
                  <a:srgbClr val="7030A0"/>
                </a:solidFill>
              </a:rPr>
              <a:t>Edward </a:t>
            </a:r>
            <a:r>
              <a:rPr lang="en-US" sz="1800" dirty="0">
                <a:solidFill>
                  <a:srgbClr val="7030A0"/>
                </a:solidFill>
              </a:rPr>
              <a:t>(Joe) </a:t>
            </a:r>
            <a:r>
              <a:rPr lang="en-US" sz="1800" dirty="0" err="1">
                <a:solidFill>
                  <a:srgbClr val="7030A0"/>
                </a:solidFill>
              </a:rPr>
              <a:t>Redish</a:t>
            </a:r>
            <a:r>
              <a:rPr lang="en-US" sz="1800" dirty="0">
                <a:solidFill>
                  <a:srgbClr val="7030A0"/>
                </a:solidFill>
              </a:rPr>
              <a:t> “Teaching Physics</a:t>
            </a:r>
            <a:r>
              <a:rPr lang="en-US" sz="1800" dirty="0" smtClean="0">
                <a:solidFill>
                  <a:srgbClr val="7030A0"/>
                </a:solidFill>
              </a:rPr>
              <a:t>”</a:t>
            </a:r>
          </a:p>
          <a:p>
            <a:r>
              <a:rPr lang="en-US" sz="1800" dirty="0" err="1">
                <a:solidFill>
                  <a:srgbClr val="7030A0"/>
                </a:solidFill>
              </a:rPr>
              <a:t>Arons</a:t>
            </a:r>
            <a:r>
              <a:rPr lang="en-US" sz="1800" dirty="0">
                <a:solidFill>
                  <a:srgbClr val="7030A0"/>
                </a:solidFill>
              </a:rPr>
              <a:t> “Teaching Introductory Physics</a:t>
            </a:r>
            <a:r>
              <a:rPr lang="en-US" sz="1800" dirty="0" smtClean="0">
                <a:solidFill>
                  <a:srgbClr val="7030A0"/>
                </a:solidFill>
              </a:rPr>
              <a:t>”</a:t>
            </a:r>
            <a:endParaRPr lang="en-US" sz="1800" dirty="0">
              <a:solidFill>
                <a:srgbClr val="7030A0"/>
              </a:solidFill>
            </a:endParaRPr>
          </a:p>
        </p:txBody>
      </p:sp>
      <p:sp>
        <p:nvSpPr>
          <p:cNvPr id="13" name="TextBox 12"/>
          <p:cNvSpPr txBox="1"/>
          <p:nvPr/>
        </p:nvSpPr>
        <p:spPr>
          <a:xfrm>
            <a:off x="351342" y="5394482"/>
            <a:ext cx="2664512" cy="461665"/>
          </a:xfrm>
          <a:prstGeom prst="rect">
            <a:avLst/>
          </a:prstGeom>
          <a:noFill/>
        </p:spPr>
        <p:txBody>
          <a:bodyPr wrap="none" rtlCol="0">
            <a:spAutoFit/>
          </a:bodyPr>
          <a:lstStyle/>
          <a:p>
            <a:r>
              <a:rPr lang="en-US" smtClean="0"/>
              <a:t>http</a:t>
            </a:r>
            <a:r>
              <a:rPr lang="en-US" dirty="0" smtClean="0"/>
              <a:t>://</a:t>
            </a:r>
            <a:r>
              <a:rPr lang="en-US" dirty="0" err="1" smtClean="0"/>
              <a:t>physport.org</a:t>
            </a:r>
            <a:endParaRPr lang="en-US" dirty="0" smtClean="0"/>
          </a:p>
        </p:txBody>
      </p:sp>
    </p:spTree>
    <p:extLst>
      <p:ext uri="{BB962C8B-B14F-4D97-AF65-F5344CB8AC3E}">
        <p14:creationId xmlns:p14="http://schemas.microsoft.com/office/powerpoint/2010/main" xmlns="" val="57133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3" name="Object 3"/>
          <p:cNvGraphicFramePr>
            <a:graphicFrameLocks noChangeAspect="1"/>
          </p:cNvGraphicFramePr>
          <p:nvPr>
            <p:extLst>
              <p:ext uri="{D42A27DB-BD31-4B8C-83A1-F6EECF244321}">
                <p14:modId xmlns:p14="http://schemas.microsoft.com/office/powerpoint/2010/main" xmlns="" val="2440736584"/>
              </p:ext>
            </p:extLst>
          </p:nvPr>
        </p:nvGraphicFramePr>
        <p:xfrm>
          <a:off x="559454" y="1148985"/>
          <a:ext cx="7281434" cy="4724080"/>
        </p:xfrm>
        <a:graphic>
          <a:graphicData uri="http://schemas.openxmlformats.org/presentationml/2006/ole">
            <p:oleObj spid="_x0000_s201882" name="Worksheet" r:id="rId4" imgW="7826040" imgH="5028480" progId="Excel.Sheet.8">
              <p:embed/>
            </p:oleObj>
          </a:graphicData>
        </a:graphic>
      </p:graphicFrame>
      <p:sp>
        <p:nvSpPr>
          <p:cNvPr id="33794" name="Text Box 4"/>
          <p:cNvSpPr txBox="1">
            <a:spLocks noChangeArrowheads="1"/>
          </p:cNvSpPr>
          <p:nvPr/>
        </p:nvSpPr>
        <p:spPr bwMode="auto">
          <a:xfrm>
            <a:off x="263661" y="6367107"/>
            <a:ext cx="583094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en-US" sz="1600" dirty="0">
                <a:solidFill>
                  <a:srgbClr val="FFFFFF"/>
                </a:solidFill>
                <a:latin typeface="Times-Roman" charset="0"/>
              </a:rPr>
              <a:t>R. Hake, </a:t>
            </a:r>
            <a:r>
              <a:rPr lang="ja-JP" altLang="en-US" sz="1600" dirty="0">
                <a:solidFill>
                  <a:srgbClr val="FFFFFF"/>
                </a:solidFill>
                <a:latin typeface="Times-Roman" charset="0"/>
              </a:rPr>
              <a:t>”</a:t>
            </a:r>
            <a:r>
              <a:rPr lang="en-US" altLang="ja-JP" sz="1600" dirty="0">
                <a:solidFill>
                  <a:srgbClr val="FFFFFF"/>
                </a:solidFill>
                <a:latin typeface="Times-Roman" charset="0"/>
              </a:rPr>
              <a:t>…A six-thousand-student survey…</a:t>
            </a:r>
            <a:r>
              <a:rPr lang="ja-JP" altLang="en-US" sz="1600" dirty="0">
                <a:solidFill>
                  <a:srgbClr val="FFFFFF"/>
                </a:solidFill>
                <a:latin typeface="Times-Roman" charset="0"/>
              </a:rPr>
              <a:t>”</a:t>
            </a:r>
            <a:r>
              <a:rPr lang="en-US" altLang="ja-JP" sz="1600" dirty="0">
                <a:solidFill>
                  <a:srgbClr val="FFFFFF"/>
                </a:solidFill>
                <a:latin typeface="Times-Roman" charset="0"/>
              </a:rPr>
              <a:t> AJP </a:t>
            </a:r>
            <a:r>
              <a:rPr lang="en-US" altLang="ja-JP" sz="1600" b="1" dirty="0">
                <a:solidFill>
                  <a:srgbClr val="FFFFFF"/>
                </a:solidFill>
                <a:latin typeface="Times-Roman" charset="0"/>
              </a:rPr>
              <a:t>66</a:t>
            </a:r>
            <a:r>
              <a:rPr lang="en-US" altLang="ja-JP" sz="1600" dirty="0">
                <a:solidFill>
                  <a:srgbClr val="FFFFFF"/>
                </a:solidFill>
                <a:latin typeface="Times-Roman" charset="0"/>
              </a:rPr>
              <a:t>, 64-74 (</a:t>
            </a:r>
            <a:r>
              <a:rPr lang="ja-JP" altLang="en-US" sz="1600" dirty="0">
                <a:solidFill>
                  <a:srgbClr val="FFFFFF"/>
                </a:solidFill>
                <a:latin typeface="Times-Roman" charset="0"/>
              </a:rPr>
              <a:t>‘</a:t>
            </a:r>
            <a:r>
              <a:rPr lang="en-US" altLang="ja-JP" sz="1600" dirty="0">
                <a:solidFill>
                  <a:srgbClr val="FFFFFF"/>
                </a:solidFill>
                <a:latin typeface="Times-Roman" charset="0"/>
              </a:rPr>
              <a:t>98).</a:t>
            </a:r>
            <a:endParaRPr lang="en-US" sz="1600" dirty="0">
              <a:solidFill>
                <a:srgbClr val="FFFFFF"/>
              </a:solidFill>
              <a:latin typeface="Times-Roman" charset="0"/>
            </a:endParaRPr>
          </a:p>
        </p:txBody>
      </p:sp>
      <p:sp>
        <p:nvSpPr>
          <p:cNvPr id="33795" name="Rectangle 16"/>
          <p:cNvSpPr>
            <a:spLocks noChangeArrowheads="1"/>
          </p:cNvSpPr>
          <p:nvPr/>
        </p:nvSpPr>
        <p:spPr bwMode="auto">
          <a:xfrm>
            <a:off x="1304032" y="1030199"/>
            <a:ext cx="4147584"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2800" dirty="0" smtClean="0">
                <a:solidFill>
                  <a:srgbClr val="FF0000"/>
                </a:solidFill>
              </a:rPr>
              <a:t>traditional </a:t>
            </a:r>
            <a:r>
              <a:rPr lang="en-US" sz="2800" dirty="0">
                <a:solidFill>
                  <a:srgbClr val="FF0000"/>
                </a:solidFill>
              </a:rPr>
              <a:t>lecture</a:t>
            </a:r>
          </a:p>
        </p:txBody>
      </p:sp>
      <p:sp>
        <p:nvSpPr>
          <p:cNvPr id="33810" name="Rectangle 27"/>
          <p:cNvSpPr>
            <a:spLocks noChangeArrowheads="1"/>
          </p:cNvSpPr>
          <p:nvPr/>
        </p:nvSpPr>
        <p:spPr bwMode="auto">
          <a:xfrm>
            <a:off x="668338" y="-75309"/>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200" dirty="0" smtClean="0">
                <a:solidFill>
                  <a:srgbClr val="FFFFFF"/>
                </a:solidFill>
              </a:rPr>
              <a:t>Force Concept Inventory (FCI) </a:t>
            </a:r>
            <a:br>
              <a:rPr lang="en-US" sz="3200" dirty="0" smtClean="0">
                <a:solidFill>
                  <a:srgbClr val="FFFFFF"/>
                </a:solidFill>
              </a:rPr>
            </a:br>
            <a:r>
              <a:rPr lang="en-US" sz="3200" dirty="0" smtClean="0">
                <a:solidFill>
                  <a:srgbClr val="FFFFFF"/>
                </a:solidFill>
              </a:rPr>
              <a:t>Learning gains</a:t>
            </a:r>
            <a:endParaRPr lang="en-US" sz="3200" dirty="0">
              <a:solidFill>
                <a:srgbClr val="FFFFFF"/>
              </a:solidFill>
            </a:endParaRPr>
          </a:p>
        </p:txBody>
      </p:sp>
      <p:sp>
        <p:nvSpPr>
          <p:cNvPr id="20" name="Text Box 32"/>
          <p:cNvSpPr txBox="1">
            <a:spLocks noChangeArrowheads="1"/>
          </p:cNvSpPr>
          <p:nvPr/>
        </p:nvSpPr>
        <p:spPr bwMode="auto">
          <a:xfrm>
            <a:off x="2389378" y="5782650"/>
            <a:ext cx="4604571" cy="400110"/>
          </a:xfrm>
          <a:prstGeom prst="rect">
            <a:avLst/>
          </a:prstGeom>
          <a:solidFill>
            <a:schemeClr val="bg1"/>
          </a:solid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chemeClr val="tx2"/>
                </a:solidFill>
              </a:rPr>
              <a:t>Less Learning </a:t>
            </a:r>
            <a:r>
              <a:rPr lang="en-US" sz="2000" dirty="0" smtClean="0">
                <a:solidFill>
                  <a:schemeClr val="tx2"/>
                </a:solidFill>
              </a:rPr>
              <a:t>   &lt;g&gt;      </a:t>
            </a:r>
            <a:r>
              <a:rPr lang="en-US" sz="2000" dirty="0">
                <a:solidFill>
                  <a:schemeClr val="tx2"/>
                </a:solidFill>
              </a:rPr>
              <a:t>More Learning</a:t>
            </a:r>
          </a:p>
        </p:txBody>
      </p:sp>
      <p:sp>
        <p:nvSpPr>
          <p:cNvPr id="21" name="Line 33"/>
          <p:cNvSpPr>
            <a:spLocks noChangeShapeType="1"/>
          </p:cNvSpPr>
          <p:nvPr/>
        </p:nvSpPr>
        <p:spPr bwMode="auto">
          <a:xfrm>
            <a:off x="6977253" y="6008075"/>
            <a:ext cx="457200" cy="0"/>
          </a:xfrm>
          <a:prstGeom prst="line">
            <a:avLst/>
          </a:prstGeom>
          <a:noFill/>
          <a:ln w="635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 name="Line 34"/>
          <p:cNvSpPr>
            <a:spLocks noChangeShapeType="1"/>
          </p:cNvSpPr>
          <p:nvPr/>
        </p:nvSpPr>
        <p:spPr bwMode="auto">
          <a:xfrm flipH="1">
            <a:off x="1871853" y="5989025"/>
            <a:ext cx="457200" cy="0"/>
          </a:xfrm>
          <a:prstGeom prst="line">
            <a:avLst/>
          </a:prstGeom>
          <a:noFill/>
          <a:ln w="635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grpSp>
        <p:nvGrpSpPr>
          <p:cNvPr id="10" name="Group 7"/>
          <p:cNvGrpSpPr>
            <a:grpSpLocks/>
          </p:cNvGrpSpPr>
          <p:nvPr/>
        </p:nvGrpSpPr>
        <p:grpSpPr bwMode="auto">
          <a:xfrm>
            <a:off x="2723039" y="3931298"/>
            <a:ext cx="4686519" cy="1103313"/>
            <a:chOff x="2291" y="2588"/>
            <a:chExt cx="2463" cy="695"/>
          </a:xfrm>
        </p:grpSpPr>
        <p:sp>
          <p:nvSpPr>
            <p:cNvPr id="11" name="Rectangle 8"/>
            <p:cNvSpPr>
              <a:spLocks noChangeArrowheads="1"/>
            </p:cNvSpPr>
            <p:nvPr/>
          </p:nvSpPr>
          <p:spPr bwMode="auto">
            <a:xfrm>
              <a:off x="4278" y="2588"/>
              <a:ext cx="102" cy="681"/>
            </a:xfrm>
            <a:prstGeom prst="rect">
              <a:avLst/>
            </a:prstGeom>
            <a:solidFill>
              <a:schemeClr val="bg1"/>
            </a:solidFill>
            <a:ln w="5715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12" name="Rectangle 9"/>
            <p:cNvSpPr>
              <a:spLocks noChangeArrowheads="1"/>
            </p:cNvSpPr>
            <p:nvPr/>
          </p:nvSpPr>
          <p:spPr bwMode="auto">
            <a:xfrm>
              <a:off x="4444" y="2938"/>
              <a:ext cx="135" cy="332"/>
            </a:xfrm>
            <a:prstGeom prst="rect">
              <a:avLst/>
            </a:prstGeom>
            <a:solidFill>
              <a:schemeClr val="bg1"/>
            </a:solidFill>
            <a:ln w="5715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13" name="Rectangle 10"/>
            <p:cNvSpPr>
              <a:spLocks noChangeArrowheads="1"/>
            </p:cNvSpPr>
            <p:nvPr/>
          </p:nvSpPr>
          <p:spPr bwMode="auto">
            <a:xfrm>
              <a:off x="4579" y="3102"/>
              <a:ext cx="175" cy="168"/>
            </a:xfrm>
            <a:prstGeom prst="rect">
              <a:avLst/>
            </a:prstGeom>
            <a:solidFill>
              <a:schemeClr val="bg1"/>
            </a:solidFill>
            <a:ln w="7620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14" name="Rectangle 11"/>
            <p:cNvSpPr>
              <a:spLocks noChangeArrowheads="1"/>
            </p:cNvSpPr>
            <p:nvPr/>
          </p:nvSpPr>
          <p:spPr bwMode="auto">
            <a:xfrm>
              <a:off x="3073" y="2937"/>
              <a:ext cx="155" cy="332"/>
            </a:xfrm>
            <a:prstGeom prst="rect">
              <a:avLst/>
            </a:prstGeom>
            <a:solidFill>
              <a:schemeClr val="bg1"/>
            </a:solidFill>
            <a:ln w="7620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15" name="Rectangle 12"/>
            <p:cNvSpPr>
              <a:spLocks noChangeArrowheads="1"/>
            </p:cNvSpPr>
            <p:nvPr/>
          </p:nvSpPr>
          <p:spPr bwMode="auto">
            <a:xfrm>
              <a:off x="4071" y="2965"/>
              <a:ext cx="142" cy="308"/>
            </a:xfrm>
            <a:prstGeom prst="rect">
              <a:avLst/>
            </a:prstGeom>
            <a:solidFill>
              <a:schemeClr val="bg1"/>
            </a:solidFill>
            <a:ln w="5715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16" name="Rectangle 13"/>
            <p:cNvSpPr>
              <a:spLocks noChangeArrowheads="1"/>
            </p:cNvSpPr>
            <p:nvPr/>
          </p:nvSpPr>
          <p:spPr bwMode="auto">
            <a:xfrm>
              <a:off x="3824" y="2765"/>
              <a:ext cx="157" cy="499"/>
            </a:xfrm>
            <a:prstGeom prst="rect">
              <a:avLst/>
            </a:prstGeom>
            <a:solidFill>
              <a:schemeClr val="bg1"/>
            </a:solidFill>
            <a:ln w="7620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17" name="Rectangle 14"/>
            <p:cNvSpPr>
              <a:spLocks noChangeArrowheads="1"/>
            </p:cNvSpPr>
            <p:nvPr/>
          </p:nvSpPr>
          <p:spPr bwMode="auto">
            <a:xfrm>
              <a:off x="3685" y="2848"/>
              <a:ext cx="35" cy="427"/>
            </a:xfrm>
            <a:prstGeom prst="rect">
              <a:avLst/>
            </a:prstGeom>
            <a:solidFill>
              <a:schemeClr val="bg2">
                <a:lumMod val="60000"/>
                <a:lumOff val="40000"/>
              </a:schemeClr>
            </a:solidFill>
            <a:ln w="7620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18" name="Rectangle 15"/>
            <p:cNvSpPr>
              <a:spLocks noChangeArrowheads="1"/>
            </p:cNvSpPr>
            <p:nvPr/>
          </p:nvSpPr>
          <p:spPr bwMode="auto">
            <a:xfrm>
              <a:off x="3488" y="2864"/>
              <a:ext cx="272" cy="404"/>
            </a:xfrm>
            <a:prstGeom prst="rect">
              <a:avLst/>
            </a:prstGeom>
            <a:solidFill>
              <a:schemeClr val="bg1"/>
            </a:solidFill>
            <a:ln w="5715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19" name="Rectangle 16"/>
            <p:cNvSpPr>
              <a:spLocks noChangeArrowheads="1"/>
            </p:cNvSpPr>
            <p:nvPr/>
          </p:nvSpPr>
          <p:spPr bwMode="auto">
            <a:xfrm>
              <a:off x="3298" y="3117"/>
              <a:ext cx="27" cy="150"/>
            </a:xfrm>
            <a:prstGeom prst="rect">
              <a:avLst/>
            </a:prstGeom>
            <a:solidFill>
              <a:schemeClr val="bg2">
                <a:lumMod val="60000"/>
                <a:lumOff val="40000"/>
              </a:schemeClr>
            </a:solidFill>
            <a:ln w="7620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23" name="Rectangle 17"/>
            <p:cNvSpPr>
              <a:spLocks noChangeArrowheads="1"/>
            </p:cNvSpPr>
            <p:nvPr/>
          </p:nvSpPr>
          <p:spPr bwMode="auto">
            <a:xfrm>
              <a:off x="2905" y="3213"/>
              <a:ext cx="27" cy="63"/>
            </a:xfrm>
            <a:prstGeom prst="rect">
              <a:avLst/>
            </a:prstGeom>
            <a:solidFill>
              <a:schemeClr val="bg2">
                <a:lumMod val="60000"/>
                <a:lumOff val="40000"/>
              </a:schemeClr>
            </a:solidFill>
            <a:ln w="5715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24" name="Rectangle 18"/>
            <p:cNvSpPr>
              <a:spLocks noChangeArrowheads="1"/>
            </p:cNvSpPr>
            <p:nvPr/>
          </p:nvSpPr>
          <p:spPr bwMode="auto">
            <a:xfrm>
              <a:off x="2708" y="3206"/>
              <a:ext cx="27" cy="63"/>
            </a:xfrm>
            <a:prstGeom prst="rect">
              <a:avLst/>
            </a:prstGeom>
            <a:solidFill>
              <a:schemeClr val="bg2">
                <a:lumMod val="60000"/>
                <a:lumOff val="40000"/>
              </a:schemeClr>
            </a:solidFill>
            <a:ln w="5715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25" name="Rectangle 19"/>
            <p:cNvSpPr>
              <a:spLocks noChangeArrowheads="1"/>
            </p:cNvSpPr>
            <p:nvPr/>
          </p:nvSpPr>
          <p:spPr bwMode="auto">
            <a:xfrm>
              <a:off x="2291" y="3084"/>
              <a:ext cx="87" cy="199"/>
            </a:xfrm>
            <a:prstGeom prst="rect">
              <a:avLst/>
            </a:prstGeom>
            <a:solidFill>
              <a:schemeClr val="bg1"/>
            </a:solidFill>
            <a:ln w="57150" cmpd="sng">
              <a:solidFill>
                <a:schemeClr val="bg1"/>
              </a:solidFill>
              <a:miter lim="800000"/>
              <a:headEnd/>
              <a:tailEnd/>
            </a:ln>
          </p:spPr>
          <p:txBody>
            <a:bodyPr wrap="none" anchor="ctr"/>
            <a:lstStyle/>
            <a:p>
              <a:endParaRPr lang="en-US">
                <a:latin typeface="Times" charset="0"/>
                <a:ea typeface="Osaka" charset="0"/>
                <a:cs typeface="Osaka" charset="0"/>
              </a:endParaRPr>
            </a:p>
          </p:txBody>
        </p:sp>
        <p:sp>
          <p:nvSpPr>
            <p:cNvPr id="26" name="Rectangle 20"/>
            <p:cNvSpPr>
              <a:spLocks noChangeArrowheads="1"/>
            </p:cNvSpPr>
            <p:nvPr/>
          </p:nvSpPr>
          <p:spPr bwMode="auto">
            <a:xfrm>
              <a:off x="2465" y="2866"/>
              <a:ext cx="104" cy="404"/>
            </a:xfrm>
            <a:prstGeom prst="rect">
              <a:avLst/>
            </a:prstGeom>
            <a:solidFill>
              <a:schemeClr val="bg1"/>
            </a:solidFill>
            <a:ln w="57150" cmpd="sng">
              <a:solidFill>
                <a:schemeClr val="bg1"/>
              </a:solidFill>
              <a:miter lim="800000"/>
              <a:headEnd/>
              <a:tailEnd/>
            </a:ln>
          </p:spPr>
          <p:txBody>
            <a:bodyPr wrap="none" anchor="ctr"/>
            <a:lstStyle/>
            <a:p>
              <a:endParaRPr lang="en-US">
                <a:latin typeface="Times" charset="0"/>
                <a:ea typeface="Osaka" charset="0"/>
                <a:cs typeface="Osaka" charset="0"/>
              </a:endParaRPr>
            </a:p>
          </p:txBody>
        </p:sp>
      </p:grpSp>
      <p:sp>
        <p:nvSpPr>
          <p:cNvPr id="3" name="TextBox 2"/>
          <p:cNvSpPr txBox="1"/>
          <p:nvPr/>
        </p:nvSpPr>
        <p:spPr>
          <a:xfrm>
            <a:off x="3197684" y="1497721"/>
            <a:ext cx="5945119" cy="1569660"/>
          </a:xfrm>
          <a:prstGeom prst="rect">
            <a:avLst/>
          </a:prstGeom>
          <a:noFill/>
        </p:spPr>
        <p:txBody>
          <a:bodyPr wrap="square" rtlCol="0">
            <a:spAutoFit/>
          </a:bodyPr>
          <a:lstStyle/>
          <a:p>
            <a:r>
              <a:rPr lang="en-US" sz="3200" dirty="0" smtClean="0"/>
              <a:t>Students are learning </a:t>
            </a:r>
          </a:p>
          <a:p>
            <a:r>
              <a:rPr lang="en-US" sz="3200" dirty="0" smtClean="0"/>
              <a:t>~ ¼ of what they didn’t</a:t>
            </a:r>
          </a:p>
          <a:p>
            <a:r>
              <a:rPr lang="en-US" sz="3200" dirty="0" smtClean="0"/>
              <a:t> already know!</a:t>
            </a:r>
            <a:endParaRPr lang="en-US" sz="3200" dirty="0"/>
          </a:p>
        </p:txBody>
      </p:sp>
    </p:spTree>
    <p:extLst>
      <p:ext uri="{BB962C8B-B14F-4D97-AF65-F5344CB8AC3E}">
        <p14:creationId xmlns:p14="http://schemas.microsoft.com/office/powerpoint/2010/main" xmlns="" val="34286559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1" name="Object 5"/>
          <p:cNvGraphicFramePr>
            <a:graphicFrameLocks noChangeAspect="1"/>
          </p:cNvGraphicFramePr>
          <p:nvPr>
            <p:extLst>
              <p:ext uri="{D42A27DB-BD31-4B8C-83A1-F6EECF244321}">
                <p14:modId xmlns:p14="http://schemas.microsoft.com/office/powerpoint/2010/main" xmlns="" val="46022791"/>
              </p:ext>
            </p:extLst>
          </p:nvPr>
        </p:nvGraphicFramePr>
        <p:xfrm>
          <a:off x="998713" y="-468502"/>
          <a:ext cx="8532719" cy="6654097"/>
        </p:xfrm>
        <a:graphic>
          <a:graphicData uri="http://schemas.openxmlformats.org/presentationml/2006/ole">
            <p:oleObj spid="_x0000_s203924" name="Document" r:id="rId4" imgW="5485714" imgH="4279365" progId="Word.Document.8">
              <p:embed/>
            </p:oleObj>
          </a:graphicData>
        </a:graphic>
      </p:graphicFrame>
      <p:sp>
        <p:nvSpPr>
          <p:cNvPr id="9222" name="Rectangle 6"/>
          <p:cNvSpPr>
            <a:spLocks noGrp="1" noChangeArrowheads="1"/>
          </p:cNvSpPr>
          <p:nvPr>
            <p:ph type="title" idx="4294967295"/>
          </p:nvPr>
        </p:nvSpPr>
        <p:spPr>
          <a:xfrm>
            <a:off x="-35891" y="-142440"/>
            <a:ext cx="9179891" cy="1143000"/>
          </a:xfrm>
        </p:spPr>
        <p:txBody>
          <a:bodyPr/>
          <a:lstStyle/>
          <a:p>
            <a:pPr eaLnBrk="1" hangingPunct="1">
              <a:defRPr/>
            </a:pPr>
            <a:r>
              <a:rPr lang="en-US" sz="3000" dirty="0" smtClean="0">
                <a:cs typeface="+mj-cs"/>
              </a:rPr>
              <a:t>Conventional model of teaching and learning: </a:t>
            </a:r>
            <a:r>
              <a:rPr lang="ja-JP" altLang="en-US" sz="3000" dirty="0" smtClean="0">
                <a:latin typeface="Arial"/>
                <a:cs typeface="+mj-cs"/>
              </a:rPr>
              <a:t>“</a:t>
            </a:r>
            <a:r>
              <a:rPr lang="en-US" sz="3000" dirty="0" smtClean="0">
                <a:cs typeface="+mj-cs"/>
              </a:rPr>
              <a:t>transmitting knowledge</a:t>
            </a:r>
            <a:r>
              <a:rPr lang="ja-JP" altLang="en-US" sz="3000" dirty="0" smtClean="0">
                <a:latin typeface="Arial"/>
                <a:cs typeface="+mj-cs"/>
              </a:rPr>
              <a:t>”</a:t>
            </a:r>
            <a:endParaRPr lang="en-US" sz="3000" dirty="0" smtClean="0">
              <a:cs typeface="+mj-cs"/>
            </a:endParaRPr>
          </a:p>
        </p:txBody>
      </p:sp>
      <p:sp>
        <p:nvSpPr>
          <p:cNvPr id="9223" name="Text Box 7"/>
          <p:cNvSpPr txBox="1">
            <a:spLocks noChangeArrowheads="1"/>
          </p:cNvSpPr>
          <p:nvPr/>
        </p:nvSpPr>
        <p:spPr bwMode="auto">
          <a:xfrm>
            <a:off x="1892182" y="6278563"/>
            <a:ext cx="5000625"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dirty="0">
                <a:solidFill>
                  <a:schemeClr val="accent3"/>
                </a:solidFill>
                <a:cs typeface="+mn-cs"/>
              </a:rPr>
              <a:t>=&gt; lecture  (efficient!) </a:t>
            </a:r>
          </a:p>
        </p:txBody>
      </p:sp>
    </p:spTree>
    <p:extLst>
      <p:ext uri="{BB962C8B-B14F-4D97-AF65-F5344CB8AC3E}">
        <p14:creationId xmlns:p14="http://schemas.microsoft.com/office/powerpoint/2010/main" xmlns="" val="4201741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3"/>
          <p:cNvGraphicFramePr>
            <a:graphicFrameLocks noChangeAspect="1"/>
          </p:cNvGraphicFramePr>
          <p:nvPr>
            <p:extLst>
              <p:ext uri="{D42A27DB-BD31-4B8C-83A1-F6EECF244321}">
                <p14:modId xmlns:p14="http://schemas.microsoft.com/office/powerpoint/2010/main" xmlns="" val="3590695354"/>
              </p:ext>
            </p:extLst>
          </p:nvPr>
        </p:nvGraphicFramePr>
        <p:xfrm>
          <a:off x="539750" y="1527175"/>
          <a:ext cx="8080375" cy="4530725"/>
        </p:xfrm>
        <a:graphic>
          <a:graphicData uri="http://schemas.openxmlformats.org/presentationml/2006/ole">
            <p:oleObj spid="_x0000_s213062" name="Worksheet" r:id="rId4" imgW="18276480" imgH="7185960" progId="Excel.Sheet.8">
              <p:embed/>
            </p:oleObj>
          </a:graphicData>
        </a:graphic>
      </p:graphicFrame>
      <p:sp>
        <p:nvSpPr>
          <p:cNvPr id="33794" name="Text Box 4"/>
          <p:cNvSpPr txBox="1">
            <a:spLocks noChangeArrowheads="1"/>
          </p:cNvSpPr>
          <p:nvPr/>
        </p:nvSpPr>
        <p:spPr bwMode="auto">
          <a:xfrm>
            <a:off x="263661" y="6367107"/>
            <a:ext cx="583094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en-US" sz="1600" dirty="0">
                <a:solidFill>
                  <a:srgbClr val="FFFFFF"/>
                </a:solidFill>
                <a:latin typeface="Times-Roman" charset="0"/>
              </a:rPr>
              <a:t>R. Hake, </a:t>
            </a:r>
            <a:r>
              <a:rPr lang="ja-JP" altLang="en-US" sz="1600" dirty="0">
                <a:solidFill>
                  <a:srgbClr val="FFFFFF"/>
                </a:solidFill>
                <a:latin typeface="Times-Roman" charset="0"/>
              </a:rPr>
              <a:t>”</a:t>
            </a:r>
            <a:r>
              <a:rPr lang="en-US" altLang="ja-JP" sz="1600" dirty="0">
                <a:solidFill>
                  <a:srgbClr val="FFFFFF"/>
                </a:solidFill>
                <a:latin typeface="Times-Roman" charset="0"/>
              </a:rPr>
              <a:t>…A six-thousand-student survey…</a:t>
            </a:r>
            <a:r>
              <a:rPr lang="ja-JP" altLang="en-US" sz="1600" dirty="0">
                <a:solidFill>
                  <a:srgbClr val="FFFFFF"/>
                </a:solidFill>
                <a:latin typeface="Times-Roman" charset="0"/>
              </a:rPr>
              <a:t>”</a:t>
            </a:r>
            <a:r>
              <a:rPr lang="en-US" altLang="ja-JP" sz="1600" dirty="0">
                <a:solidFill>
                  <a:srgbClr val="FFFFFF"/>
                </a:solidFill>
                <a:latin typeface="Times-Roman" charset="0"/>
              </a:rPr>
              <a:t> AJP </a:t>
            </a:r>
            <a:r>
              <a:rPr lang="en-US" altLang="ja-JP" sz="1600" b="1" dirty="0">
                <a:solidFill>
                  <a:srgbClr val="FFFFFF"/>
                </a:solidFill>
                <a:latin typeface="Times-Roman" charset="0"/>
              </a:rPr>
              <a:t>66</a:t>
            </a:r>
            <a:r>
              <a:rPr lang="en-US" altLang="ja-JP" sz="1600" dirty="0">
                <a:solidFill>
                  <a:srgbClr val="FFFFFF"/>
                </a:solidFill>
                <a:latin typeface="Times-Roman" charset="0"/>
              </a:rPr>
              <a:t>, 64-74 (</a:t>
            </a:r>
            <a:r>
              <a:rPr lang="ja-JP" altLang="en-US" sz="1600" dirty="0">
                <a:solidFill>
                  <a:srgbClr val="FFFFFF"/>
                </a:solidFill>
                <a:latin typeface="Times-Roman" charset="0"/>
              </a:rPr>
              <a:t>‘</a:t>
            </a:r>
            <a:r>
              <a:rPr lang="en-US" altLang="ja-JP" sz="1600" dirty="0">
                <a:solidFill>
                  <a:srgbClr val="FFFFFF"/>
                </a:solidFill>
                <a:latin typeface="Times-Roman" charset="0"/>
              </a:rPr>
              <a:t>98).</a:t>
            </a:r>
            <a:endParaRPr lang="en-US" sz="1600" dirty="0">
              <a:solidFill>
                <a:srgbClr val="FFFFFF"/>
              </a:solidFill>
              <a:latin typeface="Times-Roman" charset="0"/>
            </a:endParaRPr>
          </a:p>
        </p:txBody>
      </p:sp>
      <p:sp>
        <p:nvSpPr>
          <p:cNvPr id="33795" name="Rectangle 16"/>
          <p:cNvSpPr>
            <a:spLocks noChangeArrowheads="1"/>
          </p:cNvSpPr>
          <p:nvPr/>
        </p:nvSpPr>
        <p:spPr bwMode="auto">
          <a:xfrm>
            <a:off x="1304032" y="1030199"/>
            <a:ext cx="4147584"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2800" dirty="0" smtClean="0">
                <a:solidFill>
                  <a:srgbClr val="FF0000"/>
                </a:solidFill>
              </a:rPr>
              <a:t>traditional </a:t>
            </a:r>
            <a:r>
              <a:rPr lang="en-US" sz="2800" dirty="0">
                <a:solidFill>
                  <a:srgbClr val="FF0000"/>
                </a:solidFill>
              </a:rPr>
              <a:t>lecture</a:t>
            </a:r>
          </a:p>
        </p:txBody>
      </p:sp>
      <p:sp>
        <p:nvSpPr>
          <p:cNvPr id="33810" name="Rectangle 27"/>
          <p:cNvSpPr>
            <a:spLocks noChangeArrowheads="1"/>
          </p:cNvSpPr>
          <p:nvPr/>
        </p:nvSpPr>
        <p:spPr bwMode="auto">
          <a:xfrm>
            <a:off x="668338" y="-29412"/>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400" dirty="0" smtClean="0">
                <a:solidFill>
                  <a:srgbClr val="FFFFFF"/>
                </a:solidFill>
                <a:latin typeface="Arial" charset="0"/>
              </a:rPr>
              <a:t>FCI Learning gains</a:t>
            </a:r>
            <a:endParaRPr lang="en-US" sz="4400" dirty="0">
              <a:solidFill>
                <a:srgbClr val="FFFFFF"/>
              </a:solidFill>
              <a:latin typeface="Arial" charset="0"/>
            </a:endParaRPr>
          </a:p>
        </p:txBody>
      </p:sp>
      <p:sp>
        <p:nvSpPr>
          <p:cNvPr id="20" name="Text Box 32"/>
          <p:cNvSpPr txBox="1">
            <a:spLocks noChangeArrowheads="1"/>
          </p:cNvSpPr>
          <p:nvPr/>
        </p:nvSpPr>
        <p:spPr bwMode="auto">
          <a:xfrm>
            <a:off x="2389378" y="5782650"/>
            <a:ext cx="4604571" cy="400110"/>
          </a:xfrm>
          <a:prstGeom prst="rect">
            <a:avLst/>
          </a:prstGeom>
          <a:solidFill>
            <a:schemeClr val="bg1"/>
          </a:solid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chemeClr val="tx2"/>
                </a:solidFill>
              </a:rPr>
              <a:t>Less Learning </a:t>
            </a:r>
            <a:r>
              <a:rPr lang="en-US" sz="2000" dirty="0" smtClean="0">
                <a:solidFill>
                  <a:schemeClr val="tx2"/>
                </a:solidFill>
              </a:rPr>
              <a:t>   &lt;g&gt;      </a:t>
            </a:r>
            <a:r>
              <a:rPr lang="en-US" sz="2000" dirty="0">
                <a:solidFill>
                  <a:schemeClr val="tx2"/>
                </a:solidFill>
              </a:rPr>
              <a:t>More Learning</a:t>
            </a:r>
          </a:p>
        </p:txBody>
      </p:sp>
      <p:sp>
        <p:nvSpPr>
          <p:cNvPr id="21" name="Line 33"/>
          <p:cNvSpPr>
            <a:spLocks noChangeShapeType="1"/>
          </p:cNvSpPr>
          <p:nvPr/>
        </p:nvSpPr>
        <p:spPr bwMode="auto">
          <a:xfrm>
            <a:off x="6977253" y="6008075"/>
            <a:ext cx="457200" cy="0"/>
          </a:xfrm>
          <a:prstGeom prst="line">
            <a:avLst/>
          </a:prstGeom>
          <a:noFill/>
          <a:ln w="635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2" name="Line 34"/>
          <p:cNvSpPr>
            <a:spLocks noChangeShapeType="1"/>
          </p:cNvSpPr>
          <p:nvPr/>
        </p:nvSpPr>
        <p:spPr bwMode="auto">
          <a:xfrm flipH="1">
            <a:off x="1871853" y="5989025"/>
            <a:ext cx="457200" cy="0"/>
          </a:xfrm>
          <a:prstGeom prst="line">
            <a:avLst/>
          </a:prstGeom>
          <a:noFill/>
          <a:ln w="635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343651" y="984874"/>
            <a:ext cx="3974596"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2800" dirty="0" smtClean="0">
                <a:solidFill>
                  <a:srgbClr val="0000FF"/>
                </a:solidFill>
                <a:cs typeface="Times" charset="0"/>
              </a:rPr>
              <a:t>interactive </a:t>
            </a:r>
            <a:r>
              <a:rPr lang="en-US" sz="2800" dirty="0">
                <a:solidFill>
                  <a:srgbClr val="0000FF"/>
                </a:solidFill>
                <a:cs typeface="Times" charset="0"/>
              </a:rPr>
              <a:t>engagement</a:t>
            </a:r>
          </a:p>
        </p:txBody>
      </p:sp>
    </p:spTree>
    <p:extLst>
      <p:ext uri="{BB962C8B-B14F-4D97-AF65-F5344CB8AC3E}">
        <p14:creationId xmlns:p14="http://schemas.microsoft.com/office/powerpoint/2010/main" xmlns="" val="32338547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Optim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Optim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18560</TotalTime>
  <Words>1802</Words>
  <Application>Microsoft Office PowerPoint</Application>
  <PresentationFormat>On-screen Show (4:3)</PresentationFormat>
  <Paragraphs>329</Paragraphs>
  <Slides>29</Slides>
  <Notes>27</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29</vt:i4>
      </vt:variant>
    </vt:vector>
  </HeadingPairs>
  <TitlesOfParts>
    <vt:vector size="33" baseType="lpstr">
      <vt:lpstr>Blank Presentation</vt:lpstr>
      <vt:lpstr>Worksheet</vt:lpstr>
      <vt:lpstr>Document</vt:lpstr>
      <vt:lpstr>Picture</vt:lpstr>
      <vt:lpstr>PER and Interactive Engagement:   The Big Picture </vt:lpstr>
      <vt:lpstr>Physics Education Research at CU Boulder </vt:lpstr>
      <vt:lpstr>Outline / Framing</vt:lpstr>
      <vt:lpstr>What is Physics Education Research?</vt:lpstr>
      <vt:lpstr>Sample question</vt:lpstr>
      <vt:lpstr>How hard was that question?</vt:lpstr>
      <vt:lpstr>Slide 7</vt:lpstr>
      <vt:lpstr>Conventional model of teaching and learning: “transmitting knowledge”</vt:lpstr>
      <vt:lpstr>Slide 9</vt:lpstr>
      <vt:lpstr>Slide 10</vt:lpstr>
      <vt:lpstr>Slide 11</vt:lpstr>
      <vt:lpstr>Slide 12</vt:lpstr>
      <vt:lpstr>Slide 13</vt:lpstr>
      <vt:lpstr>Slide 14</vt:lpstr>
      <vt:lpstr>Slide 15</vt:lpstr>
      <vt:lpstr>Slide 16</vt:lpstr>
      <vt:lpstr>Tutorials in Introductory Physics</vt:lpstr>
      <vt:lpstr>Why (physics) education?</vt:lpstr>
      <vt:lpstr>Slide 19</vt:lpstr>
      <vt:lpstr>Slide 20</vt:lpstr>
      <vt:lpstr>What do students think it means  to learn physics?</vt:lpstr>
      <vt:lpstr>CLASS categories</vt:lpstr>
      <vt:lpstr>Slide 23</vt:lpstr>
      <vt:lpstr>Why transform upper-division?</vt:lpstr>
      <vt:lpstr>Upper-division conceptual test (CUE)  score distribution</vt:lpstr>
      <vt:lpstr>Student Difficulties</vt:lpstr>
      <vt:lpstr>Summary</vt:lpstr>
      <vt:lpstr>Conclusions:</vt:lpstr>
      <vt:lpstr>Slide 29</vt:lpstr>
    </vt:vector>
  </TitlesOfParts>
  <Company>CU Boulder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Chasteen</dc:creator>
  <cp:lastModifiedBy>rhilborn</cp:lastModifiedBy>
  <cp:revision>411</cp:revision>
  <dcterms:created xsi:type="dcterms:W3CDTF">2010-10-31T18:26:33Z</dcterms:created>
  <dcterms:modified xsi:type="dcterms:W3CDTF">2016-06-24T18:39:38Z</dcterms:modified>
</cp:coreProperties>
</file>