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charts/chart3.xml" ContentType="application/vnd.openxmlformats-officedocument.drawingml.char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charts/chart10.xml" ContentType="application/vnd.openxmlformats-officedocument.drawingml.char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charts/chart4.xml" ContentType="application/vnd.openxmlformats-officedocument.drawingml.chart+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12.xml" ContentType="application/vnd.openxmlformats-officedocument.drawingml.char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13"/>
  </p:notesMasterIdLst>
  <p:handoutMasterIdLst>
    <p:handoutMasterId r:id="rId114"/>
  </p:handoutMasterIdLst>
  <p:sldIdLst>
    <p:sldId id="712" r:id="rId2"/>
    <p:sldId id="1128" r:id="rId3"/>
    <p:sldId id="1129" r:id="rId4"/>
    <p:sldId id="938" r:id="rId5"/>
    <p:sldId id="1214" r:id="rId6"/>
    <p:sldId id="670" r:id="rId7"/>
    <p:sldId id="671" r:id="rId8"/>
    <p:sldId id="1161" r:id="rId9"/>
    <p:sldId id="1482" r:id="rId10"/>
    <p:sldId id="1052" r:id="rId11"/>
    <p:sldId id="1483" r:id="rId12"/>
    <p:sldId id="1484" r:id="rId13"/>
    <p:sldId id="1306" r:id="rId14"/>
    <p:sldId id="1547" r:id="rId15"/>
    <p:sldId id="1546" r:id="rId16"/>
    <p:sldId id="1063" r:id="rId17"/>
    <p:sldId id="1358" r:id="rId18"/>
    <p:sldId id="1359" r:id="rId19"/>
    <p:sldId id="1360" r:id="rId20"/>
    <p:sldId id="1361" r:id="rId21"/>
    <p:sldId id="1362" r:id="rId22"/>
    <p:sldId id="1363" r:id="rId23"/>
    <p:sldId id="1364" r:id="rId24"/>
    <p:sldId id="1365" r:id="rId25"/>
    <p:sldId id="1366" r:id="rId26"/>
    <p:sldId id="1367" r:id="rId27"/>
    <p:sldId id="1368" r:id="rId28"/>
    <p:sldId id="1369" r:id="rId29"/>
    <p:sldId id="1370" r:id="rId30"/>
    <p:sldId id="1371" r:id="rId31"/>
    <p:sldId id="1488" r:id="rId32"/>
    <p:sldId id="1195" r:id="rId33"/>
    <p:sldId id="949" r:id="rId34"/>
    <p:sldId id="1433" r:id="rId35"/>
    <p:sldId id="1309" r:id="rId36"/>
    <p:sldId id="1335" r:id="rId37"/>
    <p:sldId id="1522" r:id="rId38"/>
    <p:sldId id="1542" r:id="rId39"/>
    <p:sldId id="1225" r:id="rId40"/>
    <p:sldId id="1530" r:id="rId41"/>
    <p:sldId id="1532" r:id="rId42"/>
    <p:sldId id="1256" r:id="rId43"/>
    <p:sldId id="1206" r:id="rId44"/>
    <p:sldId id="1535" r:id="rId45"/>
    <p:sldId id="1207" r:id="rId46"/>
    <p:sldId id="1208" r:id="rId47"/>
    <p:sldId id="1491" r:id="rId48"/>
    <p:sldId id="1209" r:id="rId49"/>
    <p:sldId id="1238" r:id="rId50"/>
    <p:sldId id="1514" r:id="rId51"/>
    <p:sldId id="1032" r:id="rId52"/>
    <p:sldId id="1257" r:id="rId53"/>
    <p:sldId id="1258" r:id="rId54"/>
    <p:sldId id="1259" r:id="rId55"/>
    <p:sldId id="1260" r:id="rId56"/>
    <p:sldId id="1523" r:id="rId57"/>
    <p:sldId id="1245" r:id="rId58"/>
    <p:sldId id="1248" r:id="rId59"/>
    <p:sldId id="1249" r:id="rId60"/>
    <p:sldId id="1521" r:id="rId61"/>
    <p:sldId id="1552" r:id="rId62"/>
    <p:sldId id="1550" r:id="rId63"/>
    <p:sldId id="1540" r:id="rId64"/>
    <p:sldId id="1551" r:id="rId65"/>
    <p:sldId id="1042" r:id="rId66"/>
    <p:sldId id="1538" r:id="rId67"/>
    <p:sldId id="1549" r:id="rId68"/>
    <p:sldId id="1553" r:id="rId69"/>
    <p:sldId id="1194" r:id="rId70"/>
    <p:sldId id="919" r:id="rId71"/>
    <p:sldId id="1528" r:id="rId72"/>
    <p:sldId id="1237" r:id="rId73"/>
    <p:sldId id="1537" r:id="rId74"/>
    <p:sldId id="1020" r:id="rId75"/>
    <p:sldId id="1492" r:id="rId76"/>
    <p:sldId id="1527" r:id="rId77"/>
    <p:sldId id="1525" r:id="rId78"/>
    <p:sldId id="1526" r:id="rId79"/>
    <p:sldId id="1529" r:id="rId80"/>
    <p:sldId id="1536" r:id="rId81"/>
    <p:sldId id="1372" r:id="rId82"/>
    <p:sldId id="1373" r:id="rId83"/>
    <p:sldId id="1374" r:id="rId84"/>
    <p:sldId id="833" r:id="rId85"/>
    <p:sldId id="1325" r:id="rId86"/>
    <p:sldId id="1326" r:id="rId87"/>
    <p:sldId id="1327" r:id="rId88"/>
    <p:sldId id="1328" r:id="rId89"/>
    <p:sldId id="1066" r:id="rId90"/>
    <p:sldId id="1067" r:id="rId91"/>
    <p:sldId id="1068" r:id="rId92"/>
    <p:sldId id="1069" r:id="rId93"/>
    <p:sldId id="1072" r:id="rId94"/>
    <p:sldId id="1073" r:id="rId95"/>
    <p:sldId id="1074" r:id="rId96"/>
    <p:sldId id="1075" r:id="rId97"/>
    <p:sldId id="1076" r:id="rId98"/>
    <p:sldId id="1233" r:id="rId99"/>
    <p:sldId id="1078" r:id="rId100"/>
    <p:sldId id="1079" r:id="rId101"/>
    <p:sldId id="1080" r:id="rId102"/>
    <p:sldId id="1081" r:id="rId103"/>
    <p:sldId id="1082" r:id="rId104"/>
    <p:sldId id="1090" r:id="rId105"/>
    <p:sldId id="1091" r:id="rId106"/>
    <p:sldId id="1092" r:id="rId107"/>
    <p:sldId id="1446" r:id="rId108"/>
    <p:sldId id="1447" r:id="rId109"/>
    <p:sldId id="1541" r:id="rId110"/>
    <p:sldId id="1096" r:id="rId111"/>
    <p:sldId id="1093" r:id="rId112"/>
  </p:sldIdLst>
  <p:sldSz cx="9144000" cy="6858000" type="screen4x3"/>
  <p:notesSz cx="6997700" cy="9271000"/>
  <p:defaultTextStyle>
    <a:defPPr>
      <a:defRPr lang="en-US"/>
    </a:defPPr>
    <a:lvl1pPr algn="l" rtl="0" fontAlgn="base">
      <a:spcBef>
        <a:spcPct val="0"/>
      </a:spcBef>
      <a:spcAft>
        <a:spcPct val="0"/>
      </a:spcAft>
      <a:defRPr sz="3200" b="1" kern="1200">
        <a:solidFill>
          <a:srgbClr val="FFFF0F"/>
        </a:solidFill>
        <a:latin typeface="Times New Roman" charset="0"/>
        <a:ea typeface="ＭＳ Ｐゴシック" charset="0"/>
        <a:cs typeface="ＭＳ Ｐゴシック" charset="0"/>
        <a:sym typeface="Wingdings 3" charset="0"/>
      </a:defRPr>
    </a:lvl1pPr>
    <a:lvl2pPr marL="457200" algn="l" rtl="0" fontAlgn="base">
      <a:spcBef>
        <a:spcPct val="0"/>
      </a:spcBef>
      <a:spcAft>
        <a:spcPct val="0"/>
      </a:spcAft>
      <a:defRPr sz="3200" b="1" kern="1200">
        <a:solidFill>
          <a:srgbClr val="FFFF0F"/>
        </a:solidFill>
        <a:latin typeface="Times New Roman" charset="0"/>
        <a:ea typeface="ＭＳ Ｐゴシック" charset="0"/>
        <a:cs typeface="ＭＳ Ｐゴシック" charset="0"/>
        <a:sym typeface="Wingdings 3" charset="0"/>
      </a:defRPr>
    </a:lvl2pPr>
    <a:lvl3pPr marL="914400" algn="l" rtl="0" fontAlgn="base">
      <a:spcBef>
        <a:spcPct val="0"/>
      </a:spcBef>
      <a:spcAft>
        <a:spcPct val="0"/>
      </a:spcAft>
      <a:defRPr sz="3200" b="1" kern="1200">
        <a:solidFill>
          <a:srgbClr val="FFFF0F"/>
        </a:solidFill>
        <a:latin typeface="Times New Roman" charset="0"/>
        <a:ea typeface="ＭＳ Ｐゴシック" charset="0"/>
        <a:cs typeface="ＭＳ Ｐゴシック" charset="0"/>
        <a:sym typeface="Wingdings 3" charset="0"/>
      </a:defRPr>
    </a:lvl3pPr>
    <a:lvl4pPr marL="1371600" algn="l" rtl="0" fontAlgn="base">
      <a:spcBef>
        <a:spcPct val="0"/>
      </a:spcBef>
      <a:spcAft>
        <a:spcPct val="0"/>
      </a:spcAft>
      <a:defRPr sz="3200" b="1" kern="1200">
        <a:solidFill>
          <a:srgbClr val="FFFF0F"/>
        </a:solidFill>
        <a:latin typeface="Times New Roman" charset="0"/>
        <a:ea typeface="ＭＳ Ｐゴシック" charset="0"/>
        <a:cs typeface="ＭＳ Ｐゴシック" charset="0"/>
        <a:sym typeface="Wingdings 3" charset="0"/>
      </a:defRPr>
    </a:lvl4pPr>
    <a:lvl5pPr marL="1828800" algn="l" rtl="0" fontAlgn="base">
      <a:spcBef>
        <a:spcPct val="0"/>
      </a:spcBef>
      <a:spcAft>
        <a:spcPct val="0"/>
      </a:spcAft>
      <a:defRPr sz="3200" b="1" kern="1200">
        <a:solidFill>
          <a:srgbClr val="FFFF0F"/>
        </a:solidFill>
        <a:latin typeface="Times New Roman" charset="0"/>
        <a:ea typeface="ＭＳ Ｐゴシック" charset="0"/>
        <a:cs typeface="ＭＳ Ｐゴシック" charset="0"/>
        <a:sym typeface="Wingdings 3" charset="0"/>
      </a:defRPr>
    </a:lvl5pPr>
    <a:lvl6pPr marL="2286000" algn="l" defTabSz="457200" rtl="0" eaLnBrk="1" latinLnBrk="0" hangingPunct="1">
      <a:defRPr sz="3200" b="1" kern="1200">
        <a:solidFill>
          <a:srgbClr val="FFFF0F"/>
        </a:solidFill>
        <a:latin typeface="Times New Roman" charset="0"/>
        <a:ea typeface="ＭＳ Ｐゴシック" charset="0"/>
        <a:cs typeface="ＭＳ Ｐゴシック" charset="0"/>
        <a:sym typeface="Wingdings 3" charset="0"/>
      </a:defRPr>
    </a:lvl6pPr>
    <a:lvl7pPr marL="2743200" algn="l" defTabSz="457200" rtl="0" eaLnBrk="1" latinLnBrk="0" hangingPunct="1">
      <a:defRPr sz="3200" b="1" kern="1200">
        <a:solidFill>
          <a:srgbClr val="FFFF0F"/>
        </a:solidFill>
        <a:latin typeface="Times New Roman" charset="0"/>
        <a:ea typeface="ＭＳ Ｐゴシック" charset="0"/>
        <a:cs typeface="ＭＳ Ｐゴシック" charset="0"/>
        <a:sym typeface="Wingdings 3" charset="0"/>
      </a:defRPr>
    </a:lvl7pPr>
    <a:lvl8pPr marL="3200400" algn="l" defTabSz="457200" rtl="0" eaLnBrk="1" latinLnBrk="0" hangingPunct="1">
      <a:defRPr sz="3200" b="1" kern="1200">
        <a:solidFill>
          <a:srgbClr val="FFFF0F"/>
        </a:solidFill>
        <a:latin typeface="Times New Roman" charset="0"/>
        <a:ea typeface="ＭＳ Ｐゴシック" charset="0"/>
        <a:cs typeface="ＭＳ Ｐゴシック" charset="0"/>
        <a:sym typeface="Wingdings 3" charset="0"/>
      </a:defRPr>
    </a:lvl8pPr>
    <a:lvl9pPr marL="3657600" algn="l" defTabSz="457200" rtl="0" eaLnBrk="1" latinLnBrk="0" hangingPunct="1">
      <a:defRPr sz="3200" b="1" kern="1200">
        <a:solidFill>
          <a:srgbClr val="FFFF0F"/>
        </a:solidFill>
        <a:latin typeface="Times New Roman" charset="0"/>
        <a:ea typeface="ＭＳ Ｐゴシック" charset="0"/>
        <a:cs typeface="ＭＳ Ｐゴシック" charset="0"/>
        <a:sym typeface="Wingdings 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0090"/>
    <a:srgbClr val="FE9900"/>
    <a:srgbClr val="15275C"/>
    <a:srgbClr val="FF8401"/>
    <a:srgbClr val="F37E00"/>
    <a:srgbClr val="FF8700"/>
    <a:srgbClr val="FFFF00"/>
    <a:srgbClr val="2791BF"/>
    <a:srgbClr val="FFFFFF"/>
    <a:srgbClr val="BBE0E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55" autoAdjust="0"/>
  </p:normalViewPr>
  <p:slideViewPr>
    <p:cSldViewPr snapToGrid="0">
      <p:cViewPr>
        <p:scale>
          <a:sx n="125" d="100"/>
          <a:sy n="125" d="100"/>
        </p:scale>
        <p:origin x="-480" y="-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72" d="100"/>
        <a:sy n="72" d="100"/>
      </p:scale>
      <p:origin x="0" y="8392"/>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8" Type="http://schemas.openxmlformats.org/officeDocument/2006/relationships/slide" Target="slides/slide108.xml"/><Relationship Id="rId3" Type="http://schemas.openxmlformats.org/officeDocument/2006/relationships/slide" Target="slides/slide32.xml"/><Relationship Id="rId7" Type="http://schemas.openxmlformats.org/officeDocument/2006/relationships/slide" Target="slides/slide64.xml"/><Relationship Id="rId2" Type="http://schemas.openxmlformats.org/officeDocument/2006/relationships/slide" Target="slides/slide14.xml"/><Relationship Id="rId1" Type="http://schemas.openxmlformats.org/officeDocument/2006/relationships/slide" Target="slides/slide8.xml"/><Relationship Id="rId6" Type="http://schemas.openxmlformats.org/officeDocument/2006/relationships/slide" Target="slides/slide63.xml"/><Relationship Id="rId5" Type="http://schemas.openxmlformats.org/officeDocument/2006/relationships/slide" Target="slides/slide50.xml"/><Relationship Id="rId4" Type="http://schemas.openxmlformats.org/officeDocument/2006/relationships/slide" Target="slides/slide49.xml"/><Relationship Id="rId9" Type="http://schemas.openxmlformats.org/officeDocument/2006/relationships/slide" Target="slides/slide109.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Colin:Documents:PHYS141:ExamComaprison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Colin:Documents:PHYS141:ExamComaprison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Colin:Documents:PHYS141:ExamComaprison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Macintosh%20HD:Users:Colin:Documents:PHYS141:ExamComaprison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Colin:Documents:PHYS141:ExamComaprison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Colin:Documents:PHYS141:ExamComaprison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Colin:Documents:PHYS141:ExamComaprison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Colin:Documents:PHYS141:ExamComaprison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Colin:Documents:PHYS141:ExamComaprison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Colin:Documents:PHYS141:ExamComaprison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Colin:Documents:PHYS141:ExamComaprison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Colin:Documents:PHYS141:ExamComapris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Exam 1</a:t>
            </a:r>
          </a:p>
        </c:rich>
      </c:tx>
    </c:title>
    <c:plotArea>
      <c:layout/>
      <c:barChart>
        <c:barDir val="col"/>
        <c:grouping val="clustered"/>
        <c:ser>
          <c:idx val="0"/>
          <c:order val="0"/>
          <c:tx>
            <c:v>Reformed (N = 206)</c:v>
          </c:tx>
          <c:spPr>
            <a:solidFill>
              <a:schemeClr val="bg1">
                <a:lumMod val="75000"/>
              </a:schemeClr>
            </a:solidFill>
            <a:ln>
              <a:solidFill>
                <a:schemeClr val="tx1"/>
              </a:solidFill>
            </a:ln>
          </c:spPr>
          <c:errBars>
            <c:errBarType val="both"/>
            <c:errValType val="cust"/>
            <c:plus>
              <c:numRef>
                <c:f>Exam1!$D$3:$D$9</c:f>
                <c:numCache>
                  <c:formatCode>General</c:formatCode>
                  <c:ptCount val="7"/>
                  <c:pt idx="0">
                    <c:v>1.064626428441346</c:v>
                  </c:pt>
                  <c:pt idx="1">
                    <c:v>1.7494556647342703</c:v>
                  </c:pt>
                  <c:pt idx="2">
                    <c:v>0.90789779690424099</c:v>
                  </c:pt>
                  <c:pt idx="3">
                    <c:v>2.3270592765697589</c:v>
                  </c:pt>
                  <c:pt idx="4">
                    <c:v>1.2490257003155449</c:v>
                  </c:pt>
                  <c:pt idx="5">
                    <c:v>1.6169085347140182</c:v>
                  </c:pt>
                  <c:pt idx="6">
                    <c:v>0.95233954568387813</c:v>
                  </c:pt>
                </c:numCache>
              </c:numRef>
            </c:plus>
            <c:minus>
              <c:numRef>
                <c:f>Exam1!$D$3:$D$9</c:f>
                <c:numCache>
                  <c:formatCode>General</c:formatCode>
                  <c:ptCount val="7"/>
                  <c:pt idx="0">
                    <c:v>1.064626428441346</c:v>
                  </c:pt>
                  <c:pt idx="1">
                    <c:v>1.7494556647342703</c:v>
                  </c:pt>
                  <c:pt idx="2">
                    <c:v>0.90789779690424099</c:v>
                  </c:pt>
                  <c:pt idx="3">
                    <c:v>2.3270592765697589</c:v>
                  </c:pt>
                  <c:pt idx="4">
                    <c:v>1.2490257003155449</c:v>
                  </c:pt>
                  <c:pt idx="5">
                    <c:v>1.6169085347140182</c:v>
                  </c:pt>
                  <c:pt idx="6">
                    <c:v>0.95233954568387813</c:v>
                  </c:pt>
                </c:numCache>
              </c:numRef>
            </c:minus>
          </c:errBars>
          <c:cat>
            <c:strRef>
              <c:f>Exam1!$A$3:$A$9</c:f>
              <c:strCache>
                <c:ptCount val="7"/>
                <c:pt idx="0">
                  <c:v>Item 1</c:v>
                </c:pt>
                <c:pt idx="1">
                  <c:v>Item 2</c:v>
                </c:pt>
                <c:pt idx="2">
                  <c:v>Item 3</c:v>
                </c:pt>
                <c:pt idx="3">
                  <c:v>Item 4</c:v>
                </c:pt>
                <c:pt idx="4">
                  <c:v>Item 5</c:v>
                </c:pt>
                <c:pt idx="5">
                  <c:v>Item 6</c:v>
                </c:pt>
                <c:pt idx="6">
                  <c:v>Entire Exam</c:v>
                </c:pt>
              </c:strCache>
            </c:strRef>
          </c:cat>
          <c:val>
            <c:numRef>
              <c:f>Exam1!$B$3:$B$9</c:f>
              <c:numCache>
                <c:formatCode>0.00</c:formatCode>
                <c:ptCount val="7"/>
                <c:pt idx="0">
                  <c:v>86.569579288025906</c:v>
                </c:pt>
                <c:pt idx="1">
                  <c:v>75.611650485436911</c:v>
                </c:pt>
                <c:pt idx="2">
                  <c:v>95.501618122977334</c:v>
                </c:pt>
                <c:pt idx="3">
                  <c:v>53.713592233009713</c:v>
                </c:pt>
                <c:pt idx="4">
                  <c:v>92.330097087378633</c:v>
                </c:pt>
                <c:pt idx="5">
                  <c:v>79.029126213592235</c:v>
                </c:pt>
                <c:pt idx="6">
                  <c:v>78.708737864077676</c:v>
                </c:pt>
              </c:numCache>
            </c:numRef>
          </c:val>
        </c:ser>
        <c:ser>
          <c:idx val="1"/>
          <c:order val="1"/>
          <c:tx>
            <c:v>Traditional (N = 234)</c:v>
          </c:tx>
          <c:spPr>
            <a:solidFill>
              <a:srgbClr val="FE9900"/>
            </a:solidFill>
            <a:ln>
              <a:solidFill>
                <a:schemeClr val="tx1"/>
              </a:solidFill>
            </a:ln>
          </c:spPr>
          <c:errBars>
            <c:errBarType val="both"/>
            <c:errValType val="cust"/>
            <c:plus>
              <c:numRef>
                <c:f>Exam1!$E$3:$E$9</c:f>
                <c:numCache>
                  <c:formatCode>General</c:formatCode>
                  <c:ptCount val="7"/>
                  <c:pt idx="0">
                    <c:v>0.97174171019731803</c:v>
                  </c:pt>
                  <c:pt idx="1">
                    <c:v>1.6988412283888701</c:v>
                  </c:pt>
                  <c:pt idx="2">
                    <c:v>1.2958013919853628</c:v>
                  </c:pt>
                  <c:pt idx="3">
                    <c:v>2.2360567604556301</c:v>
                  </c:pt>
                  <c:pt idx="4">
                    <c:v>1.2641502692517814</c:v>
                  </c:pt>
                  <c:pt idx="5">
                    <c:v>1.6744154548143442</c:v>
                  </c:pt>
                  <c:pt idx="6">
                    <c:v>0.99609624274978903</c:v>
                  </c:pt>
                </c:numCache>
              </c:numRef>
            </c:plus>
            <c:minus>
              <c:numRef>
                <c:f>Exam1!$E$3:$E$9</c:f>
                <c:numCache>
                  <c:formatCode>General</c:formatCode>
                  <c:ptCount val="7"/>
                  <c:pt idx="0">
                    <c:v>0.97174171019731803</c:v>
                  </c:pt>
                  <c:pt idx="1">
                    <c:v>1.6988412283888701</c:v>
                  </c:pt>
                  <c:pt idx="2">
                    <c:v>1.2958013919853628</c:v>
                  </c:pt>
                  <c:pt idx="3">
                    <c:v>2.2360567604556301</c:v>
                  </c:pt>
                  <c:pt idx="4">
                    <c:v>1.2641502692517814</c:v>
                  </c:pt>
                  <c:pt idx="5">
                    <c:v>1.6744154548143442</c:v>
                  </c:pt>
                  <c:pt idx="6">
                    <c:v>0.99609624274978903</c:v>
                  </c:pt>
                </c:numCache>
              </c:numRef>
            </c:minus>
          </c:errBars>
          <c:cat>
            <c:strRef>
              <c:f>Exam1!$A$3:$A$9</c:f>
              <c:strCache>
                <c:ptCount val="7"/>
                <c:pt idx="0">
                  <c:v>Item 1</c:v>
                </c:pt>
                <c:pt idx="1">
                  <c:v>Item 2</c:v>
                </c:pt>
                <c:pt idx="2">
                  <c:v>Item 3</c:v>
                </c:pt>
                <c:pt idx="3">
                  <c:v>Item 4</c:v>
                </c:pt>
                <c:pt idx="4">
                  <c:v>Item 5</c:v>
                </c:pt>
                <c:pt idx="5">
                  <c:v>Item 6</c:v>
                </c:pt>
                <c:pt idx="6">
                  <c:v>Entire Exam</c:v>
                </c:pt>
              </c:strCache>
            </c:strRef>
          </c:cat>
          <c:val>
            <c:numRef>
              <c:f>Exam1!$C$3:$C$9</c:f>
              <c:numCache>
                <c:formatCode>0.00</c:formatCode>
                <c:ptCount val="7"/>
                <c:pt idx="0">
                  <c:v>90.142450142449832</c:v>
                </c:pt>
                <c:pt idx="1">
                  <c:v>70.358974358974137</c:v>
                </c:pt>
                <c:pt idx="2">
                  <c:v>92.250712250712255</c:v>
                </c:pt>
                <c:pt idx="3">
                  <c:v>62.350427350427239</c:v>
                </c:pt>
                <c:pt idx="4">
                  <c:v>89.886039886039711</c:v>
                </c:pt>
                <c:pt idx="5">
                  <c:v>62.564102564102548</c:v>
                </c:pt>
                <c:pt idx="6">
                  <c:v>77.158119658119659</c:v>
                </c:pt>
              </c:numCache>
            </c:numRef>
          </c:val>
        </c:ser>
        <c:dLbls/>
        <c:axId val="147262080"/>
        <c:axId val="147378944"/>
      </c:barChart>
      <c:catAx>
        <c:axId val="147262080"/>
        <c:scaling>
          <c:orientation val="minMax"/>
        </c:scaling>
        <c:axPos val="b"/>
        <c:title>
          <c:tx>
            <c:rich>
              <a:bodyPr/>
              <a:lstStyle/>
              <a:p>
                <a:pPr>
                  <a:defRPr b="0" i="0"/>
                </a:pPr>
                <a:r>
                  <a:rPr lang="en-US" b="0" i="0"/>
                  <a:t>Exam Item</a:t>
                </a:r>
              </a:p>
            </c:rich>
          </c:tx>
        </c:title>
        <c:tickLblPos val="nextTo"/>
        <c:crossAx val="147378944"/>
        <c:crosses val="autoZero"/>
        <c:auto val="1"/>
        <c:lblAlgn val="ctr"/>
        <c:lblOffset val="100"/>
      </c:catAx>
      <c:valAx>
        <c:axId val="147378944"/>
        <c:scaling>
          <c:orientation val="minMax"/>
          <c:max val="100"/>
        </c:scaling>
        <c:axPos val="l"/>
        <c:majorGridlines/>
        <c:title>
          <c:tx>
            <c:rich>
              <a:bodyPr rot="-5400000" vert="horz"/>
              <a:lstStyle/>
              <a:p>
                <a:pPr>
                  <a:defRPr b="0" i="0"/>
                </a:pPr>
                <a:r>
                  <a:rPr lang="en-US" b="0" i="0"/>
                  <a:t>Average (%)</a:t>
                </a:r>
              </a:p>
            </c:rich>
          </c:tx>
        </c:title>
        <c:numFmt formatCode="0.00" sourceLinked="1"/>
        <c:tickLblPos val="nextTo"/>
        <c:crossAx val="147262080"/>
        <c:crosses val="autoZero"/>
        <c:crossBetween val="between"/>
      </c:valAx>
    </c:plotArea>
    <c:legend>
      <c:legendPos val="r"/>
    </c:legend>
    <c:plotVisOnly val="1"/>
    <c:dispBlanksAs val="gap"/>
  </c:chart>
  <c:spPr>
    <a:ln>
      <a:noFill/>
    </a:ln>
  </c:spPr>
  <c:txPr>
    <a:bodyPr/>
    <a:lstStyle/>
    <a:p>
      <a:pPr>
        <a:defRPr sz="1200">
          <a:latin typeface="Times New Roman"/>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Final Exam</a:t>
            </a:r>
          </a:p>
        </c:rich>
      </c:tx>
    </c:title>
    <c:plotArea>
      <c:layout/>
      <c:barChart>
        <c:barDir val="col"/>
        <c:grouping val="clustered"/>
        <c:ser>
          <c:idx val="0"/>
          <c:order val="0"/>
          <c:tx>
            <c:v>Reformed (N = 217)</c:v>
          </c:tx>
          <c:spPr>
            <a:solidFill>
              <a:schemeClr val="bg1">
                <a:lumMod val="75000"/>
              </a:schemeClr>
            </a:solidFill>
            <a:ln>
              <a:solidFill>
                <a:schemeClr val="tx1"/>
              </a:solidFill>
            </a:ln>
          </c:spPr>
          <c:errBars>
            <c:errBarType val="both"/>
            <c:errValType val="cust"/>
            <c:plus>
              <c:numRef>
                <c:f>FinalExam!$D$3:$D$12</c:f>
                <c:numCache>
                  <c:formatCode>General</c:formatCode>
                  <c:ptCount val="10"/>
                  <c:pt idx="0">
                    <c:v>1.760734889778327</c:v>
                  </c:pt>
                  <c:pt idx="1">
                    <c:v>2.1565330898984332</c:v>
                  </c:pt>
                  <c:pt idx="2">
                    <c:v>1.5127077293679441</c:v>
                  </c:pt>
                  <c:pt idx="3">
                    <c:v>1.7038411361959098</c:v>
                  </c:pt>
                  <c:pt idx="4">
                    <c:v>1.721299914177761</c:v>
                  </c:pt>
                  <c:pt idx="5">
                    <c:v>1.0918536652297051</c:v>
                  </c:pt>
                  <c:pt idx="6">
                    <c:v>1.0854724884771889</c:v>
                  </c:pt>
                  <c:pt idx="7">
                    <c:v>2.2584280475489682</c:v>
                  </c:pt>
                  <c:pt idx="8">
                    <c:v>1.6032845981370498</c:v>
                  </c:pt>
                  <c:pt idx="9">
                    <c:v>0.98679223265691507</c:v>
                  </c:pt>
                </c:numCache>
              </c:numRef>
            </c:plus>
            <c:minus>
              <c:numRef>
                <c:f>FinalExam!$D$3:$D$12</c:f>
                <c:numCache>
                  <c:formatCode>General</c:formatCode>
                  <c:ptCount val="10"/>
                  <c:pt idx="0">
                    <c:v>1.760734889778327</c:v>
                  </c:pt>
                  <c:pt idx="1">
                    <c:v>2.1565330898984332</c:v>
                  </c:pt>
                  <c:pt idx="2">
                    <c:v>1.5127077293679441</c:v>
                  </c:pt>
                  <c:pt idx="3">
                    <c:v>1.7038411361959098</c:v>
                  </c:pt>
                  <c:pt idx="4">
                    <c:v>1.721299914177761</c:v>
                  </c:pt>
                  <c:pt idx="5">
                    <c:v>1.0918536652297051</c:v>
                  </c:pt>
                  <c:pt idx="6">
                    <c:v>1.0854724884771889</c:v>
                  </c:pt>
                  <c:pt idx="7">
                    <c:v>2.2584280475489682</c:v>
                  </c:pt>
                  <c:pt idx="8">
                    <c:v>1.6032845981370498</c:v>
                  </c:pt>
                  <c:pt idx="9">
                    <c:v>0.98679223265691507</c:v>
                  </c:pt>
                </c:numCache>
              </c:numRef>
            </c:minus>
          </c:errBars>
          <c:cat>
            <c:strRef>
              <c:f>FinalExam!$A$3:$A$12</c:f>
              <c:strCache>
                <c:ptCount val="10"/>
                <c:pt idx="0">
                  <c:v>Item 1</c:v>
                </c:pt>
                <c:pt idx="1">
                  <c:v>Item 2</c:v>
                </c:pt>
                <c:pt idx="2">
                  <c:v>Item 3</c:v>
                </c:pt>
                <c:pt idx="3">
                  <c:v>Item 4</c:v>
                </c:pt>
                <c:pt idx="4">
                  <c:v>Item 5</c:v>
                </c:pt>
                <c:pt idx="5">
                  <c:v>Item 6</c:v>
                </c:pt>
                <c:pt idx="6">
                  <c:v>Item 7</c:v>
                </c:pt>
                <c:pt idx="7">
                  <c:v>Item 8</c:v>
                </c:pt>
                <c:pt idx="8">
                  <c:v>Item 9</c:v>
                </c:pt>
                <c:pt idx="9">
                  <c:v>Entire Exam</c:v>
                </c:pt>
              </c:strCache>
            </c:strRef>
          </c:cat>
          <c:val>
            <c:numRef>
              <c:f>FinalExam!$B$3:$B$12</c:f>
              <c:numCache>
                <c:formatCode>0.00</c:formatCode>
                <c:ptCount val="10"/>
                <c:pt idx="0">
                  <c:v>81.152073732718634</c:v>
                </c:pt>
                <c:pt idx="1">
                  <c:v>43.894009216589858</c:v>
                </c:pt>
                <c:pt idx="2">
                  <c:v>85.198156682027644</c:v>
                </c:pt>
                <c:pt idx="3">
                  <c:v>87.496159754224266</c:v>
                </c:pt>
                <c:pt idx="4">
                  <c:v>63.673469387755098</c:v>
                </c:pt>
                <c:pt idx="5">
                  <c:v>83.483870967741936</c:v>
                </c:pt>
                <c:pt idx="6">
                  <c:v>76.728110599078349</c:v>
                </c:pt>
                <c:pt idx="7">
                  <c:v>46.082949308755758</c:v>
                </c:pt>
                <c:pt idx="8">
                  <c:v>71.612903225806448</c:v>
                </c:pt>
                <c:pt idx="9">
                  <c:v>70.737327188940114</c:v>
                </c:pt>
              </c:numCache>
            </c:numRef>
          </c:val>
        </c:ser>
        <c:ser>
          <c:idx val="1"/>
          <c:order val="1"/>
          <c:tx>
            <c:v>Traditional (N = 258)</c:v>
          </c:tx>
          <c:spPr>
            <a:solidFill>
              <a:srgbClr val="FE9900"/>
            </a:solidFill>
            <a:ln>
              <a:solidFill>
                <a:schemeClr val="tx1"/>
              </a:solidFill>
            </a:ln>
          </c:spPr>
          <c:errBars>
            <c:errBarType val="both"/>
            <c:errValType val="cust"/>
            <c:plus>
              <c:numRef>
                <c:f>FinalExam!$E$3:$E$12</c:f>
                <c:numCache>
                  <c:formatCode>General</c:formatCode>
                  <c:ptCount val="10"/>
                  <c:pt idx="0">
                    <c:v>1.972474219284915</c:v>
                  </c:pt>
                  <c:pt idx="1">
                    <c:v>1.8265651640963523</c:v>
                  </c:pt>
                  <c:pt idx="2">
                    <c:v>2.08910574907584</c:v>
                  </c:pt>
                  <c:pt idx="3">
                    <c:v>2.3803801692806772</c:v>
                  </c:pt>
                  <c:pt idx="4">
                    <c:v>1.6513393371741176</c:v>
                  </c:pt>
                  <c:pt idx="5">
                    <c:v>2.0457948982994885</c:v>
                  </c:pt>
                  <c:pt idx="6">
                    <c:v>1.1720322933405911</c:v>
                  </c:pt>
                  <c:pt idx="7">
                    <c:v>1.9819836400536539</c:v>
                  </c:pt>
                  <c:pt idx="8">
                    <c:v>1.5957932000697068</c:v>
                  </c:pt>
                  <c:pt idx="9">
                    <c:v>1.2419093505866268</c:v>
                  </c:pt>
                </c:numCache>
              </c:numRef>
            </c:plus>
            <c:minus>
              <c:numRef>
                <c:f>FinalExam!$E$3:$E$12</c:f>
                <c:numCache>
                  <c:formatCode>General</c:formatCode>
                  <c:ptCount val="10"/>
                  <c:pt idx="0">
                    <c:v>1.972474219284915</c:v>
                  </c:pt>
                  <c:pt idx="1">
                    <c:v>1.8265651640963523</c:v>
                  </c:pt>
                  <c:pt idx="2">
                    <c:v>2.08910574907584</c:v>
                  </c:pt>
                  <c:pt idx="3">
                    <c:v>2.3803801692806772</c:v>
                  </c:pt>
                  <c:pt idx="4">
                    <c:v>1.6513393371741176</c:v>
                  </c:pt>
                  <c:pt idx="5">
                    <c:v>2.0457948982994885</c:v>
                  </c:pt>
                  <c:pt idx="6">
                    <c:v>1.1720322933405911</c:v>
                  </c:pt>
                  <c:pt idx="7">
                    <c:v>1.9819836400536539</c:v>
                  </c:pt>
                  <c:pt idx="8">
                    <c:v>1.5957932000697068</c:v>
                  </c:pt>
                  <c:pt idx="9">
                    <c:v>1.2419093505866268</c:v>
                  </c:pt>
                </c:numCache>
              </c:numRef>
            </c:minus>
          </c:errBars>
          <c:cat>
            <c:strRef>
              <c:f>FinalExam!$A$3:$A$12</c:f>
              <c:strCache>
                <c:ptCount val="10"/>
                <c:pt idx="0">
                  <c:v>Item 1</c:v>
                </c:pt>
                <c:pt idx="1">
                  <c:v>Item 2</c:v>
                </c:pt>
                <c:pt idx="2">
                  <c:v>Item 3</c:v>
                </c:pt>
                <c:pt idx="3">
                  <c:v>Item 4</c:v>
                </c:pt>
                <c:pt idx="4">
                  <c:v>Item 5</c:v>
                </c:pt>
                <c:pt idx="5">
                  <c:v>Item 6</c:v>
                </c:pt>
                <c:pt idx="6">
                  <c:v>Item 7</c:v>
                </c:pt>
                <c:pt idx="7">
                  <c:v>Item 8</c:v>
                </c:pt>
                <c:pt idx="8">
                  <c:v>Item 9</c:v>
                </c:pt>
                <c:pt idx="9">
                  <c:v>Entire Exam</c:v>
                </c:pt>
              </c:strCache>
            </c:strRef>
          </c:cat>
          <c:val>
            <c:numRef>
              <c:f>FinalExam!$C$3:$C$12</c:f>
              <c:numCache>
                <c:formatCode>0.00</c:formatCode>
                <c:ptCount val="10"/>
                <c:pt idx="0">
                  <c:v>70.445736434108525</c:v>
                </c:pt>
                <c:pt idx="1">
                  <c:v>33.100775193798448</c:v>
                </c:pt>
                <c:pt idx="2">
                  <c:v>65.953488372092735</c:v>
                </c:pt>
                <c:pt idx="3">
                  <c:v>68.888888888888573</c:v>
                </c:pt>
                <c:pt idx="4">
                  <c:v>57.430786267995536</c:v>
                </c:pt>
                <c:pt idx="5">
                  <c:v>65.891472868217065</c:v>
                </c:pt>
                <c:pt idx="6">
                  <c:v>66.065891472868145</c:v>
                </c:pt>
                <c:pt idx="7">
                  <c:v>39.825581395348827</c:v>
                </c:pt>
                <c:pt idx="8">
                  <c:v>62.984496124030997</c:v>
                </c:pt>
                <c:pt idx="9">
                  <c:v>58.939922480620147</c:v>
                </c:pt>
              </c:numCache>
            </c:numRef>
          </c:val>
        </c:ser>
        <c:dLbls/>
        <c:axId val="151687552"/>
        <c:axId val="151689472"/>
      </c:barChart>
      <c:catAx>
        <c:axId val="151687552"/>
        <c:scaling>
          <c:orientation val="minMax"/>
        </c:scaling>
        <c:axPos val="b"/>
        <c:title>
          <c:tx>
            <c:rich>
              <a:bodyPr/>
              <a:lstStyle/>
              <a:p>
                <a:pPr>
                  <a:defRPr b="0" i="0"/>
                </a:pPr>
                <a:r>
                  <a:rPr lang="en-US" b="0" i="0"/>
                  <a:t>Exam Item</a:t>
                </a:r>
              </a:p>
            </c:rich>
          </c:tx>
        </c:title>
        <c:tickLblPos val="nextTo"/>
        <c:crossAx val="151689472"/>
        <c:crosses val="autoZero"/>
        <c:auto val="1"/>
        <c:lblAlgn val="ctr"/>
        <c:lblOffset val="100"/>
      </c:catAx>
      <c:valAx>
        <c:axId val="151689472"/>
        <c:scaling>
          <c:orientation val="minMax"/>
          <c:max val="100"/>
        </c:scaling>
        <c:axPos val="l"/>
        <c:majorGridlines/>
        <c:title>
          <c:tx>
            <c:rich>
              <a:bodyPr rot="-5400000" vert="horz"/>
              <a:lstStyle/>
              <a:p>
                <a:pPr>
                  <a:defRPr b="0" i="0"/>
                </a:pPr>
                <a:r>
                  <a:rPr lang="en-US" b="0" i="0"/>
                  <a:t>Average (%)</a:t>
                </a:r>
              </a:p>
            </c:rich>
          </c:tx>
        </c:title>
        <c:numFmt formatCode="0.00" sourceLinked="1"/>
        <c:tickLblPos val="nextTo"/>
        <c:crossAx val="151687552"/>
        <c:crosses val="autoZero"/>
        <c:crossBetween val="between"/>
      </c:valAx>
    </c:plotArea>
    <c:legend>
      <c:legendPos val="r"/>
    </c:legend>
    <c:plotVisOnly val="1"/>
    <c:dispBlanksAs val="gap"/>
  </c:chart>
  <c:spPr>
    <a:ln>
      <a:noFill/>
    </a:ln>
  </c:spPr>
  <c:txPr>
    <a:bodyPr/>
    <a:lstStyle/>
    <a:p>
      <a:pPr>
        <a:defRPr sz="1200">
          <a:latin typeface="Times New Roman"/>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Final Exam</a:t>
            </a:r>
          </a:p>
        </c:rich>
      </c:tx>
    </c:title>
    <c:plotArea>
      <c:layout/>
      <c:barChart>
        <c:barDir val="col"/>
        <c:grouping val="clustered"/>
        <c:ser>
          <c:idx val="0"/>
          <c:order val="0"/>
          <c:spPr>
            <a:solidFill>
              <a:schemeClr val="bg1">
                <a:lumMod val="75000"/>
              </a:schemeClr>
            </a:solidFill>
            <a:ln>
              <a:solidFill>
                <a:schemeClr val="tx1"/>
              </a:solidFill>
            </a:ln>
            <a:effectLst/>
          </c:spPr>
          <c:dPt>
            <c:idx val="0"/>
          </c:dPt>
          <c:dPt>
            <c:idx val="1"/>
          </c:dPt>
          <c:dPt>
            <c:idx val="2"/>
          </c:dPt>
          <c:dPt>
            <c:idx val="3"/>
          </c:dPt>
          <c:dPt>
            <c:idx val="4"/>
          </c:dPt>
          <c:dPt>
            <c:idx val="5"/>
          </c:dPt>
          <c:dPt>
            <c:idx val="6"/>
          </c:dPt>
          <c:dPt>
            <c:idx val="7"/>
          </c:dPt>
          <c:dPt>
            <c:idx val="8"/>
          </c:dPt>
          <c:dPt>
            <c:idx val="9"/>
          </c:dPt>
          <c:errBars>
            <c:errBarType val="both"/>
            <c:errValType val="cust"/>
            <c:plus>
              <c:numRef>
                <c:f>FinalExam!$C$25:$C$34</c:f>
                <c:numCache>
                  <c:formatCode>General</c:formatCode>
                  <c:ptCount val="10"/>
                  <c:pt idx="0">
                    <c:v>2.6440200259881421</c:v>
                  </c:pt>
                  <c:pt idx="1">
                    <c:v>2.8261237174825204</c:v>
                  </c:pt>
                  <c:pt idx="2">
                    <c:v>2.5792726698259796</c:v>
                  </c:pt>
                  <c:pt idx="3">
                    <c:v>2.9273340034403437</c:v>
                  </c:pt>
                  <c:pt idx="4">
                    <c:v>2.3853291179724083</c:v>
                  </c:pt>
                  <c:pt idx="5">
                    <c:v>2.3189267328192478</c:v>
                  </c:pt>
                  <c:pt idx="6">
                    <c:v>1.5974699433397999</c:v>
                  </c:pt>
                  <c:pt idx="7">
                    <c:v>3.0047889102890699</c:v>
                  </c:pt>
                  <c:pt idx="8">
                    <c:v>2.2620958069923116</c:v>
                  </c:pt>
                  <c:pt idx="9">
                    <c:v>1.5862212158165439</c:v>
                  </c:pt>
                </c:numCache>
              </c:numRef>
            </c:plus>
            <c:minus>
              <c:numRef>
                <c:f>FinalExam!$C$25:$C$34</c:f>
                <c:numCache>
                  <c:formatCode>General</c:formatCode>
                  <c:ptCount val="10"/>
                  <c:pt idx="0">
                    <c:v>2.6440200259881421</c:v>
                  </c:pt>
                  <c:pt idx="1">
                    <c:v>2.8261237174825204</c:v>
                  </c:pt>
                  <c:pt idx="2">
                    <c:v>2.5792726698259796</c:v>
                  </c:pt>
                  <c:pt idx="3">
                    <c:v>2.9273340034403437</c:v>
                  </c:pt>
                  <c:pt idx="4">
                    <c:v>2.3853291179724083</c:v>
                  </c:pt>
                  <c:pt idx="5">
                    <c:v>2.3189267328192478</c:v>
                  </c:pt>
                  <c:pt idx="6">
                    <c:v>1.5974699433397999</c:v>
                  </c:pt>
                  <c:pt idx="7">
                    <c:v>3.0047889102890699</c:v>
                  </c:pt>
                  <c:pt idx="8">
                    <c:v>2.2620958069923116</c:v>
                  </c:pt>
                  <c:pt idx="9">
                    <c:v>1.5862212158165439</c:v>
                  </c:pt>
                </c:numCache>
              </c:numRef>
            </c:minus>
          </c:errBars>
          <c:cat>
            <c:strRef>
              <c:f>FinalExam!$A$25:$A$34</c:f>
              <c:strCache>
                <c:ptCount val="10"/>
                <c:pt idx="0">
                  <c:v>Item 1</c:v>
                </c:pt>
                <c:pt idx="1">
                  <c:v>Item 2</c:v>
                </c:pt>
                <c:pt idx="2">
                  <c:v>Item 3</c:v>
                </c:pt>
                <c:pt idx="3">
                  <c:v>Item 4</c:v>
                </c:pt>
                <c:pt idx="4">
                  <c:v>Item 5</c:v>
                </c:pt>
                <c:pt idx="5">
                  <c:v>Item 6</c:v>
                </c:pt>
                <c:pt idx="6">
                  <c:v>Item 7</c:v>
                </c:pt>
                <c:pt idx="7">
                  <c:v>Item 8</c:v>
                </c:pt>
                <c:pt idx="8">
                  <c:v>Item 9</c:v>
                </c:pt>
                <c:pt idx="9">
                  <c:v>Entire Exam</c:v>
                </c:pt>
              </c:strCache>
            </c:strRef>
          </c:cat>
          <c:val>
            <c:numRef>
              <c:f>FinalExam!$B$25:$B$34</c:f>
              <c:numCache>
                <c:formatCode>0.00</c:formatCode>
                <c:ptCount val="10"/>
                <c:pt idx="0">
                  <c:v>10.70633729861038</c:v>
                </c:pt>
                <c:pt idx="1">
                  <c:v>10.79323402279141</c:v>
                </c:pt>
                <c:pt idx="2">
                  <c:v>19.244668309934621</c:v>
                </c:pt>
                <c:pt idx="3">
                  <c:v>18.60727086533538</c:v>
                </c:pt>
                <c:pt idx="4">
                  <c:v>6.2426831197595289</c:v>
                </c:pt>
                <c:pt idx="5">
                  <c:v>17.592398099524885</c:v>
                </c:pt>
                <c:pt idx="6">
                  <c:v>10.662219126210129</c:v>
                </c:pt>
                <c:pt idx="7">
                  <c:v>6.2573679134069247</c:v>
                </c:pt>
                <c:pt idx="8">
                  <c:v>8.6284071017754158</c:v>
                </c:pt>
                <c:pt idx="9">
                  <c:v>11.797404708319931</c:v>
                </c:pt>
              </c:numCache>
            </c:numRef>
          </c:val>
        </c:ser>
        <c:dLbls/>
        <c:axId val="151809408"/>
        <c:axId val="151815680"/>
      </c:barChart>
      <c:catAx>
        <c:axId val="151809408"/>
        <c:scaling>
          <c:orientation val="minMax"/>
        </c:scaling>
        <c:axPos val="b"/>
        <c:title>
          <c:tx>
            <c:rich>
              <a:bodyPr/>
              <a:lstStyle/>
              <a:p>
                <a:pPr>
                  <a:defRPr b="0" i="0"/>
                </a:pPr>
                <a:r>
                  <a:rPr lang="en-US" b="0" i="0"/>
                  <a:t>Exam Item</a:t>
                </a:r>
              </a:p>
            </c:rich>
          </c:tx>
        </c:title>
        <c:tickLblPos val="nextTo"/>
        <c:crossAx val="151815680"/>
        <c:crosses val="autoZero"/>
        <c:auto val="1"/>
        <c:lblAlgn val="ctr"/>
        <c:lblOffset val="100"/>
      </c:catAx>
      <c:valAx>
        <c:axId val="151815680"/>
        <c:scaling>
          <c:orientation val="minMax"/>
          <c:max val="25"/>
          <c:min val="-25"/>
        </c:scaling>
        <c:axPos val="l"/>
        <c:majorGridlines/>
        <c:title>
          <c:tx>
            <c:rich>
              <a:bodyPr rot="-5400000" vert="horz"/>
              <a:lstStyle/>
              <a:p>
                <a:pPr>
                  <a:defRPr b="0" i="0"/>
                </a:pPr>
                <a:r>
                  <a:rPr lang="en-US" b="0" i="0"/>
                  <a:t>Reformed</a:t>
                </a:r>
                <a:r>
                  <a:rPr lang="en-US" b="0" i="0" baseline="0"/>
                  <a:t> - Trad. Scores (%)</a:t>
                </a:r>
                <a:endParaRPr lang="en-US" b="0" i="0"/>
              </a:p>
            </c:rich>
          </c:tx>
        </c:title>
        <c:numFmt formatCode="0.00" sourceLinked="1"/>
        <c:tickLblPos val="nextTo"/>
        <c:crossAx val="151809408"/>
        <c:crosses val="autoZero"/>
        <c:crossBetween val="between"/>
        <c:majorUnit val="5"/>
      </c:valAx>
    </c:plotArea>
    <c:plotVisOnly val="1"/>
    <c:dispBlanksAs val="gap"/>
  </c:chart>
  <c:spPr>
    <a:ln>
      <a:noFill/>
    </a:ln>
  </c:spPr>
  <c:txPr>
    <a:bodyPr/>
    <a:lstStyle/>
    <a:p>
      <a:pPr>
        <a:defRPr sz="1200" baseline="0">
          <a:latin typeface="Times New Roman"/>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Final Exam</a:t>
            </a:r>
          </a:p>
        </c:rich>
      </c:tx>
    </c:title>
    <c:plotArea>
      <c:layout/>
      <c:barChart>
        <c:barDir val="col"/>
        <c:grouping val="clustered"/>
        <c:ser>
          <c:idx val="0"/>
          <c:order val="0"/>
          <c:tx>
            <c:v>Reformed (N = 217)</c:v>
          </c:tx>
          <c:spPr>
            <a:solidFill>
              <a:schemeClr val="bg1">
                <a:lumMod val="75000"/>
              </a:schemeClr>
            </a:solidFill>
            <a:ln>
              <a:solidFill>
                <a:schemeClr val="tx1"/>
              </a:solidFill>
            </a:ln>
          </c:spPr>
          <c:cat>
            <c:strRef>
              <c:f>FinalDistOfScores!$I$2:$I$11</c:f>
              <c:strCache>
                <c:ptCount val="10"/>
                <c:pt idx="0">
                  <c:v>200-180</c:v>
                </c:pt>
                <c:pt idx="1">
                  <c:v>180-160</c:v>
                </c:pt>
                <c:pt idx="2">
                  <c:v>160-140</c:v>
                </c:pt>
                <c:pt idx="3">
                  <c:v>140-120</c:v>
                </c:pt>
                <c:pt idx="4">
                  <c:v>120-100</c:v>
                </c:pt>
                <c:pt idx="5">
                  <c:v>100-80</c:v>
                </c:pt>
                <c:pt idx="6">
                  <c:v>80-60</c:v>
                </c:pt>
                <c:pt idx="7">
                  <c:v>60-40</c:v>
                </c:pt>
                <c:pt idx="8">
                  <c:v>40-20</c:v>
                </c:pt>
                <c:pt idx="9">
                  <c:v>20-0</c:v>
                </c:pt>
              </c:strCache>
            </c:strRef>
          </c:cat>
          <c:val>
            <c:numRef>
              <c:f>FinalDistOfScores!$G$2:$G$11</c:f>
              <c:numCache>
                <c:formatCode>0.00</c:formatCode>
                <c:ptCount val="10"/>
                <c:pt idx="0">
                  <c:v>11.059907834101383</c:v>
                </c:pt>
                <c:pt idx="1">
                  <c:v>17.511520737327185</c:v>
                </c:pt>
                <c:pt idx="2">
                  <c:v>18.43317972350231</c:v>
                </c:pt>
                <c:pt idx="3">
                  <c:v>29.953917050691238</c:v>
                </c:pt>
                <c:pt idx="4">
                  <c:v>12.90322580645161</c:v>
                </c:pt>
                <c:pt idx="5">
                  <c:v>7.3732718894009217</c:v>
                </c:pt>
                <c:pt idx="6">
                  <c:v>1.8433179723502302</c:v>
                </c:pt>
                <c:pt idx="7">
                  <c:v>0.46082949308755811</c:v>
                </c:pt>
                <c:pt idx="8">
                  <c:v>0</c:v>
                </c:pt>
                <c:pt idx="9">
                  <c:v>0</c:v>
                </c:pt>
              </c:numCache>
            </c:numRef>
          </c:val>
        </c:ser>
        <c:ser>
          <c:idx val="1"/>
          <c:order val="1"/>
          <c:tx>
            <c:v>Traditional (N = 258)</c:v>
          </c:tx>
          <c:spPr>
            <a:solidFill>
              <a:srgbClr val="FE9900"/>
            </a:solidFill>
            <a:ln>
              <a:solidFill>
                <a:schemeClr val="tx1"/>
              </a:solidFill>
            </a:ln>
          </c:spPr>
          <c:cat>
            <c:strRef>
              <c:f>FinalDistOfScores!$I$2:$I$11</c:f>
              <c:strCache>
                <c:ptCount val="10"/>
                <c:pt idx="0">
                  <c:v>200-180</c:v>
                </c:pt>
                <c:pt idx="1">
                  <c:v>180-160</c:v>
                </c:pt>
                <c:pt idx="2">
                  <c:v>160-140</c:v>
                </c:pt>
                <c:pt idx="3">
                  <c:v>140-120</c:v>
                </c:pt>
                <c:pt idx="4">
                  <c:v>120-100</c:v>
                </c:pt>
                <c:pt idx="5">
                  <c:v>100-80</c:v>
                </c:pt>
                <c:pt idx="6">
                  <c:v>80-60</c:v>
                </c:pt>
                <c:pt idx="7">
                  <c:v>60-40</c:v>
                </c:pt>
                <c:pt idx="8">
                  <c:v>40-20</c:v>
                </c:pt>
                <c:pt idx="9">
                  <c:v>20-0</c:v>
                </c:pt>
              </c:strCache>
            </c:strRef>
          </c:cat>
          <c:val>
            <c:numRef>
              <c:f>FinalDistOfScores!$H$2:$H$11</c:f>
              <c:numCache>
                <c:formatCode>0.00</c:formatCode>
                <c:ptCount val="10"/>
                <c:pt idx="0">
                  <c:v>4.6511627906976809</c:v>
                </c:pt>
                <c:pt idx="1">
                  <c:v>10.85271317829457</c:v>
                </c:pt>
                <c:pt idx="2">
                  <c:v>15.11627906976744</c:v>
                </c:pt>
                <c:pt idx="3">
                  <c:v>19.379844961240313</c:v>
                </c:pt>
                <c:pt idx="4">
                  <c:v>18.217054263565888</c:v>
                </c:pt>
                <c:pt idx="5">
                  <c:v>12.403100775193799</c:v>
                </c:pt>
                <c:pt idx="6">
                  <c:v>11.240310077519378</c:v>
                </c:pt>
                <c:pt idx="7">
                  <c:v>5.4263565891472867</c:v>
                </c:pt>
                <c:pt idx="8">
                  <c:v>1.5503875968992253</c:v>
                </c:pt>
                <c:pt idx="9">
                  <c:v>1.1627906976744187</c:v>
                </c:pt>
              </c:numCache>
            </c:numRef>
          </c:val>
        </c:ser>
        <c:dLbls/>
        <c:axId val="151849984"/>
        <c:axId val="151864448"/>
      </c:barChart>
      <c:catAx>
        <c:axId val="151849984"/>
        <c:scaling>
          <c:orientation val="minMax"/>
        </c:scaling>
        <c:axPos val="b"/>
        <c:title>
          <c:tx>
            <c:rich>
              <a:bodyPr/>
              <a:lstStyle/>
              <a:p>
                <a:pPr>
                  <a:defRPr b="0" i="0"/>
                </a:pPr>
                <a:r>
                  <a:rPr lang="en-US" b="0" i="0"/>
                  <a:t>Grade</a:t>
                </a:r>
                <a:r>
                  <a:rPr lang="en-US" b="0" i="0" baseline="0"/>
                  <a:t> on Final Exam (points)</a:t>
                </a:r>
                <a:endParaRPr lang="en-US" b="0" i="0"/>
              </a:p>
            </c:rich>
          </c:tx>
        </c:title>
        <c:tickLblPos val="nextTo"/>
        <c:crossAx val="151864448"/>
        <c:crosses val="autoZero"/>
        <c:auto val="1"/>
        <c:lblAlgn val="ctr"/>
        <c:lblOffset val="100"/>
      </c:catAx>
      <c:valAx>
        <c:axId val="151864448"/>
        <c:scaling>
          <c:orientation val="minMax"/>
        </c:scaling>
        <c:axPos val="l"/>
        <c:majorGridlines/>
        <c:title>
          <c:tx>
            <c:rich>
              <a:bodyPr rot="-5400000" vert="horz"/>
              <a:lstStyle/>
              <a:p>
                <a:pPr>
                  <a:defRPr b="0" i="0"/>
                </a:pPr>
                <a:r>
                  <a:rPr lang="en-US" b="0" i="0"/>
                  <a:t>Percentage of students</a:t>
                </a:r>
              </a:p>
            </c:rich>
          </c:tx>
        </c:title>
        <c:numFmt formatCode="0.00" sourceLinked="1"/>
        <c:tickLblPos val="nextTo"/>
        <c:crossAx val="151849984"/>
        <c:crosses val="autoZero"/>
        <c:crossBetween val="between"/>
      </c:valAx>
    </c:plotArea>
    <c:legend>
      <c:legendPos val="r"/>
    </c:legend>
    <c:plotVisOnly val="1"/>
    <c:dispBlanksAs val="gap"/>
  </c:chart>
  <c:spPr>
    <a:ln>
      <a:noFill/>
    </a:ln>
  </c:spPr>
  <c:txPr>
    <a:bodyPr/>
    <a:lstStyle/>
    <a:p>
      <a:pPr>
        <a:defRPr sz="1200">
          <a:latin typeface="Times New Roman"/>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b="1" i="0"/>
            </a:pPr>
            <a:r>
              <a:rPr lang="en-US" b="1" i="0"/>
              <a:t>Exam 1</a:t>
            </a:r>
          </a:p>
        </c:rich>
      </c:tx>
    </c:title>
    <c:plotArea>
      <c:layout/>
      <c:barChart>
        <c:barDir val="col"/>
        <c:grouping val="clustered"/>
        <c:ser>
          <c:idx val="0"/>
          <c:order val="0"/>
          <c:spPr>
            <a:solidFill>
              <a:srgbClr val="008000"/>
            </a:solidFill>
            <a:ln>
              <a:solidFill>
                <a:schemeClr val="tx1"/>
              </a:solidFill>
            </a:ln>
            <a:effectLst/>
          </c:spPr>
          <c:dPt>
            <c:idx val="0"/>
            <c:spPr>
              <a:solidFill>
                <a:srgbClr val="FE9900"/>
              </a:solidFill>
              <a:ln>
                <a:solidFill>
                  <a:schemeClr val="tx1"/>
                </a:solidFill>
              </a:ln>
              <a:effectLst/>
            </c:spPr>
          </c:dPt>
          <c:dPt>
            <c:idx val="1"/>
            <c:spPr>
              <a:solidFill>
                <a:schemeClr val="bg1">
                  <a:lumMod val="75000"/>
                </a:schemeClr>
              </a:solidFill>
              <a:ln>
                <a:solidFill>
                  <a:schemeClr val="tx1"/>
                </a:solidFill>
              </a:ln>
              <a:effectLst/>
            </c:spPr>
          </c:dPt>
          <c:dPt>
            <c:idx val="2"/>
            <c:spPr>
              <a:solidFill>
                <a:srgbClr val="192C62"/>
              </a:solidFill>
              <a:ln>
                <a:solidFill>
                  <a:schemeClr val="tx1"/>
                </a:solidFill>
              </a:ln>
              <a:effectLst/>
            </c:spPr>
          </c:dPt>
          <c:dPt>
            <c:idx val="3"/>
            <c:spPr>
              <a:solidFill>
                <a:srgbClr val="FE9900"/>
              </a:solidFill>
              <a:ln>
                <a:solidFill>
                  <a:schemeClr val="tx1"/>
                </a:solidFill>
              </a:ln>
              <a:effectLst/>
            </c:spPr>
          </c:dPt>
          <c:dPt>
            <c:idx val="4"/>
            <c:spPr>
              <a:solidFill>
                <a:srgbClr val="192C62"/>
              </a:solidFill>
              <a:ln>
                <a:solidFill>
                  <a:schemeClr val="tx1"/>
                </a:solidFill>
              </a:ln>
              <a:effectLst/>
            </c:spPr>
          </c:dPt>
          <c:dPt>
            <c:idx val="5"/>
            <c:spPr>
              <a:solidFill>
                <a:srgbClr val="192C62"/>
              </a:solidFill>
              <a:ln>
                <a:solidFill>
                  <a:schemeClr val="tx1"/>
                </a:solidFill>
              </a:ln>
              <a:effectLst/>
            </c:spPr>
          </c:dPt>
          <c:dPt>
            <c:idx val="6"/>
            <c:spPr>
              <a:solidFill>
                <a:srgbClr val="192C62"/>
              </a:solidFill>
              <a:ln>
                <a:solidFill>
                  <a:schemeClr val="tx1"/>
                </a:solidFill>
              </a:ln>
              <a:effectLst/>
            </c:spPr>
          </c:dPt>
          <c:errBars>
            <c:errBarType val="both"/>
            <c:errValType val="cust"/>
            <c:plus>
              <c:numRef>
                <c:f>Exam1!$C$25:$C$31</c:f>
                <c:numCache>
                  <c:formatCode>General</c:formatCode>
                  <c:ptCount val="7"/>
                  <c:pt idx="0">
                    <c:v>1.4414268567891266</c:v>
                  </c:pt>
                  <c:pt idx="1">
                    <c:v>2.4385767656862125</c:v>
                  </c:pt>
                  <c:pt idx="2">
                    <c:v>1.582207210543163</c:v>
                  </c:pt>
                  <c:pt idx="3">
                    <c:v>3.2272518824301129</c:v>
                  </c:pt>
                  <c:pt idx="4">
                    <c:v>1.777115950999846</c:v>
                  </c:pt>
                  <c:pt idx="5">
                    <c:v>2.3276727272003166</c:v>
                  </c:pt>
                  <c:pt idx="6">
                    <c:v>1.378099537440465</c:v>
                  </c:pt>
                </c:numCache>
              </c:numRef>
            </c:plus>
            <c:minus>
              <c:numRef>
                <c:f>Exam1!$C$25:$C$31</c:f>
                <c:numCache>
                  <c:formatCode>General</c:formatCode>
                  <c:ptCount val="7"/>
                  <c:pt idx="0">
                    <c:v>1.4414268567891266</c:v>
                  </c:pt>
                  <c:pt idx="1">
                    <c:v>2.4385767656862125</c:v>
                  </c:pt>
                  <c:pt idx="2">
                    <c:v>1.582207210543163</c:v>
                  </c:pt>
                  <c:pt idx="3">
                    <c:v>3.2272518824301129</c:v>
                  </c:pt>
                  <c:pt idx="4">
                    <c:v>1.777115950999846</c:v>
                  </c:pt>
                  <c:pt idx="5">
                    <c:v>2.3276727272003166</c:v>
                  </c:pt>
                  <c:pt idx="6">
                    <c:v>1.378099537440465</c:v>
                  </c:pt>
                </c:numCache>
              </c:numRef>
            </c:minus>
          </c:errBars>
          <c:cat>
            <c:strRef>
              <c:f>Exam1!$A$25:$A$31</c:f>
              <c:strCache>
                <c:ptCount val="7"/>
                <c:pt idx="0">
                  <c:v>Item 1</c:v>
                </c:pt>
                <c:pt idx="1">
                  <c:v>Item 2</c:v>
                </c:pt>
                <c:pt idx="2">
                  <c:v>Item 3</c:v>
                </c:pt>
                <c:pt idx="3">
                  <c:v>Item 4</c:v>
                </c:pt>
                <c:pt idx="4">
                  <c:v>Item 5</c:v>
                </c:pt>
                <c:pt idx="5">
                  <c:v>Item 6</c:v>
                </c:pt>
                <c:pt idx="6">
                  <c:v>Entire Exam</c:v>
                </c:pt>
              </c:strCache>
            </c:strRef>
          </c:cat>
          <c:val>
            <c:numRef>
              <c:f>Exam1!$B$25:$B$31</c:f>
              <c:numCache>
                <c:formatCode>0.00</c:formatCode>
                <c:ptCount val="7"/>
                <c:pt idx="0">
                  <c:v>-3.5728708544242216</c:v>
                </c:pt>
                <c:pt idx="1">
                  <c:v>5.2526761264625321</c:v>
                </c:pt>
                <c:pt idx="2">
                  <c:v>3.2509058722650801</c:v>
                </c:pt>
                <c:pt idx="3">
                  <c:v>-8.6368351174176414</c:v>
                </c:pt>
                <c:pt idx="4">
                  <c:v>2.4440572013387509</c:v>
                </c:pt>
                <c:pt idx="5">
                  <c:v>16.465023649489666</c:v>
                </c:pt>
                <c:pt idx="6">
                  <c:v>1.5506182059580171</c:v>
                </c:pt>
              </c:numCache>
            </c:numRef>
          </c:val>
        </c:ser>
        <c:dLbls/>
        <c:axId val="146166528"/>
        <c:axId val="146168448"/>
      </c:barChart>
      <c:catAx>
        <c:axId val="146166528"/>
        <c:scaling>
          <c:orientation val="minMax"/>
        </c:scaling>
        <c:axPos val="b"/>
        <c:title>
          <c:tx>
            <c:rich>
              <a:bodyPr/>
              <a:lstStyle/>
              <a:p>
                <a:pPr>
                  <a:defRPr b="0" i="0"/>
                </a:pPr>
                <a:r>
                  <a:rPr lang="en-US" b="0" i="0"/>
                  <a:t>Exam Item</a:t>
                </a:r>
              </a:p>
            </c:rich>
          </c:tx>
        </c:title>
        <c:tickLblPos val="nextTo"/>
        <c:crossAx val="146168448"/>
        <c:crosses val="autoZero"/>
        <c:auto val="1"/>
        <c:lblAlgn val="ctr"/>
        <c:lblOffset val="100"/>
      </c:catAx>
      <c:valAx>
        <c:axId val="146168448"/>
        <c:scaling>
          <c:orientation val="minMax"/>
          <c:max val="20"/>
          <c:min val="-20"/>
        </c:scaling>
        <c:axPos val="l"/>
        <c:majorGridlines/>
        <c:title>
          <c:tx>
            <c:rich>
              <a:bodyPr rot="-5400000" vert="horz"/>
              <a:lstStyle/>
              <a:p>
                <a:pPr>
                  <a:defRPr b="0" i="0"/>
                </a:pPr>
                <a:r>
                  <a:rPr lang="en-US" b="0" i="0"/>
                  <a:t>Reformed - Trad. Scores (%)</a:t>
                </a:r>
              </a:p>
            </c:rich>
          </c:tx>
        </c:title>
        <c:numFmt formatCode="0.00" sourceLinked="1"/>
        <c:tickLblPos val="nextTo"/>
        <c:crossAx val="146166528"/>
        <c:crosses val="autoZero"/>
        <c:crossBetween val="between"/>
        <c:majorUnit val="5"/>
      </c:valAx>
    </c:plotArea>
    <c:plotVisOnly val="1"/>
    <c:dispBlanksAs val="gap"/>
  </c:chart>
  <c:spPr>
    <a:ln>
      <a:noFill/>
    </a:ln>
  </c:spPr>
  <c:txPr>
    <a:bodyPr/>
    <a:lstStyle/>
    <a:p>
      <a:pPr>
        <a:defRPr sz="1200">
          <a:latin typeface="Times New Roman"/>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Exam 1</a:t>
            </a:r>
          </a:p>
        </c:rich>
      </c:tx>
    </c:title>
    <c:plotArea>
      <c:layout/>
      <c:barChart>
        <c:barDir val="col"/>
        <c:grouping val="clustered"/>
        <c:ser>
          <c:idx val="0"/>
          <c:order val="0"/>
          <c:tx>
            <c:v>Reformed (N = 206)</c:v>
          </c:tx>
          <c:spPr>
            <a:solidFill>
              <a:schemeClr val="bg1">
                <a:lumMod val="75000"/>
              </a:schemeClr>
            </a:solidFill>
            <a:ln>
              <a:solidFill>
                <a:schemeClr val="tx1"/>
              </a:solidFill>
            </a:ln>
          </c:spPr>
          <c:cat>
            <c:strRef>
              <c:f>Exam1DistOfScores!$I$2:$I$8</c:f>
              <c:strCache>
                <c:ptCount val="7"/>
                <c:pt idx="0">
                  <c:v>100-90</c:v>
                </c:pt>
                <c:pt idx="1">
                  <c:v>90-80</c:v>
                </c:pt>
                <c:pt idx="2">
                  <c:v>80-70</c:v>
                </c:pt>
                <c:pt idx="3">
                  <c:v>70-60</c:v>
                </c:pt>
                <c:pt idx="4">
                  <c:v>60-50</c:v>
                </c:pt>
                <c:pt idx="5">
                  <c:v>50-40</c:v>
                </c:pt>
                <c:pt idx="6">
                  <c:v>40-0</c:v>
                </c:pt>
              </c:strCache>
            </c:strRef>
          </c:cat>
          <c:val>
            <c:numRef>
              <c:f>Exam1DistOfScores!$G$2:$G$8</c:f>
              <c:numCache>
                <c:formatCode>0.00</c:formatCode>
                <c:ptCount val="7"/>
                <c:pt idx="0">
                  <c:v>24.757281553398062</c:v>
                </c:pt>
                <c:pt idx="1">
                  <c:v>23.300970873786412</c:v>
                </c:pt>
                <c:pt idx="2">
                  <c:v>22.815533980582526</c:v>
                </c:pt>
                <c:pt idx="3">
                  <c:v>19.902912621359217</c:v>
                </c:pt>
                <c:pt idx="4">
                  <c:v>6.7961165048543686</c:v>
                </c:pt>
                <c:pt idx="5">
                  <c:v>1.4563106796116501</c:v>
                </c:pt>
                <c:pt idx="6">
                  <c:v>0.970873786407767</c:v>
                </c:pt>
              </c:numCache>
            </c:numRef>
          </c:val>
        </c:ser>
        <c:ser>
          <c:idx val="1"/>
          <c:order val="1"/>
          <c:tx>
            <c:v>Traditional (N = 234)</c:v>
          </c:tx>
          <c:spPr>
            <a:solidFill>
              <a:srgbClr val="FE9900"/>
            </a:solidFill>
            <a:ln>
              <a:solidFill>
                <a:schemeClr val="tx1"/>
              </a:solidFill>
            </a:ln>
          </c:spPr>
          <c:cat>
            <c:strRef>
              <c:f>Exam1DistOfScores!$I$2:$I$8</c:f>
              <c:strCache>
                <c:ptCount val="7"/>
                <c:pt idx="0">
                  <c:v>100-90</c:v>
                </c:pt>
                <c:pt idx="1">
                  <c:v>90-80</c:v>
                </c:pt>
                <c:pt idx="2">
                  <c:v>80-70</c:v>
                </c:pt>
                <c:pt idx="3">
                  <c:v>70-60</c:v>
                </c:pt>
                <c:pt idx="4">
                  <c:v>60-50</c:v>
                </c:pt>
                <c:pt idx="5">
                  <c:v>50-40</c:v>
                </c:pt>
                <c:pt idx="6">
                  <c:v>40-0</c:v>
                </c:pt>
              </c:strCache>
            </c:strRef>
          </c:cat>
          <c:val>
            <c:numRef>
              <c:f>Exam1DistOfScores!$H$2:$H$8</c:f>
              <c:numCache>
                <c:formatCode>0.00</c:formatCode>
                <c:ptCount val="7"/>
                <c:pt idx="0">
                  <c:v>21.794871794871803</c:v>
                </c:pt>
                <c:pt idx="1">
                  <c:v>25.213675213675209</c:v>
                </c:pt>
                <c:pt idx="2">
                  <c:v>26.495726495726476</c:v>
                </c:pt>
                <c:pt idx="3">
                  <c:v>11.111111111111107</c:v>
                </c:pt>
                <c:pt idx="4">
                  <c:v>7.6923076923076916</c:v>
                </c:pt>
                <c:pt idx="5">
                  <c:v>5.1282051282051277</c:v>
                </c:pt>
                <c:pt idx="6">
                  <c:v>2.5641025641025643</c:v>
                </c:pt>
              </c:numCache>
            </c:numRef>
          </c:val>
        </c:ser>
        <c:dLbls/>
        <c:axId val="147927424"/>
        <c:axId val="147929344"/>
      </c:barChart>
      <c:catAx>
        <c:axId val="147927424"/>
        <c:scaling>
          <c:orientation val="minMax"/>
        </c:scaling>
        <c:axPos val="b"/>
        <c:title>
          <c:tx>
            <c:rich>
              <a:bodyPr/>
              <a:lstStyle/>
              <a:p>
                <a:pPr>
                  <a:defRPr b="0" i="0"/>
                </a:pPr>
                <a:r>
                  <a:rPr lang="en-US" b="0" i="0"/>
                  <a:t>Grade</a:t>
                </a:r>
                <a:r>
                  <a:rPr lang="en-US" b="0" i="0" baseline="0"/>
                  <a:t> on Exam 1 (points)</a:t>
                </a:r>
                <a:endParaRPr lang="en-US" b="0" i="0"/>
              </a:p>
            </c:rich>
          </c:tx>
        </c:title>
        <c:tickLblPos val="nextTo"/>
        <c:crossAx val="147929344"/>
        <c:crosses val="autoZero"/>
        <c:auto val="1"/>
        <c:lblAlgn val="ctr"/>
        <c:lblOffset val="100"/>
      </c:catAx>
      <c:valAx>
        <c:axId val="147929344"/>
        <c:scaling>
          <c:orientation val="minMax"/>
        </c:scaling>
        <c:axPos val="l"/>
        <c:majorGridlines/>
        <c:title>
          <c:tx>
            <c:rich>
              <a:bodyPr rot="-5400000" vert="horz"/>
              <a:lstStyle/>
              <a:p>
                <a:pPr>
                  <a:defRPr b="0" i="0"/>
                </a:pPr>
                <a:r>
                  <a:rPr lang="en-US" b="0" i="0"/>
                  <a:t>Percentage of students</a:t>
                </a:r>
              </a:p>
            </c:rich>
          </c:tx>
        </c:title>
        <c:numFmt formatCode="0.00" sourceLinked="1"/>
        <c:tickLblPos val="nextTo"/>
        <c:crossAx val="147927424"/>
        <c:crosses val="autoZero"/>
        <c:crossBetween val="between"/>
      </c:valAx>
    </c:plotArea>
    <c:legend>
      <c:legendPos val="r"/>
    </c:legend>
    <c:plotVisOnly val="1"/>
    <c:dispBlanksAs val="gap"/>
  </c:chart>
  <c:spPr>
    <a:ln>
      <a:noFill/>
    </a:ln>
  </c:spPr>
  <c:txPr>
    <a:bodyPr/>
    <a:lstStyle/>
    <a:p>
      <a:pPr>
        <a:defRPr sz="1200">
          <a:latin typeface="Times New Roman"/>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Exam 2</a:t>
            </a:r>
          </a:p>
        </c:rich>
      </c:tx>
    </c:title>
    <c:plotArea>
      <c:layout/>
      <c:barChart>
        <c:barDir val="col"/>
        <c:grouping val="clustered"/>
        <c:ser>
          <c:idx val="0"/>
          <c:order val="0"/>
          <c:tx>
            <c:v>Reformed (N = 206)</c:v>
          </c:tx>
          <c:spPr>
            <a:solidFill>
              <a:schemeClr val="bg1">
                <a:lumMod val="75000"/>
              </a:schemeClr>
            </a:solidFill>
            <a:ln>
              <a:solidFill>
                <a:schemeClr val="tx1"/>
              </a:solidFill>
            </a:ln>
          </c:spPr>
          <c:errBars>
            <c:errBarType val="both"/>
            <c:errValType val="cust"/>
            <c:plus>
              <c:numRef>
                <c:f>Exam2!$D$3:$D$9</c:f>
                <c:numCache>
                  <c:formatCode>General</c:formatCode>
                  <c:ptCount val="7"/>
                  <c:pt idx="0">
                    <c:v>2.1869410616797609</c:v>
                  </c:pt>
                  <c:pt idx="1">
                    <c:v>2.5366534760044401</c:v>
                  </c:pt>
                  <c:pt idx="2">
                    <c:v>2.2338615060406704</c:v>
                  </c:pt>
                  <c:pt idx="3">
                    <c:v>2.3199698274197296</c:v>
                  </c:pt>
                  <c:pt idx="4">
                    <c:v>1.7996170711900981</c:v>
                  </c:pt>
                  <c:pt idx="5">
                    <c:v>1.5029906547340797</c:v>
                  </c:pt>
                  <c:pt idx="6">
                    <c:v>1.4411596824413917</c:v>
                  </c:pt>
                </c:numCache>
              </c:numRef>
            </c:plus>
            <c:minus>
              <c:numRef>
                <c:f>Exam2!$D$3:$D$9</c:f>
                <c:numCache>
                  <c:formatCode>General</c:formatCode>
                  <c:ptCount val="7"/>
                  <c:pt idx="0">
                    <c:v>2.1869410616797609</c:v>
                  </c:pt>
                  <c:pt idx="1">
                    <c:v>2.5366534760044401</c:v>
                  </c:pt>
                  <c:pt idx="2">
                    <c:v>2.2338615060406704</c:v>
                  </c:pt>
                  <c:pt idx="3">
                    <c:v>2.3199698274197296</c:v>
                  </c:pt>
                  <c:pt idx="4">
                    <c:v>1.7996170711900981</c:v>
                  </c:pt>
                  <c:pt idx="5">
                    <c:v>1.5029906547340797</c:v>
                  </c:pt>
                  <c:pt idx="6">
                    <c:v>1.4411596824413917</c:v>
                  </c:pt>
                </c:numCache>
              </c:numRef>
            </c:minus>
          </c:errBars>
          <c:cat>
            <c:strRef>
              <c:f>Exam2!$A$3:$A$9</c:f>
              <c:strCache>
                <c:ptCount val="7"/>
                <c:pt idx="0">
                  <c:v>Item 1</c:v>
                </c:pt>
                <c:pt idx="1">
                  <c:v>Item 2</c:v>
                </c:pt>
                <c:pt idx="2">
                  <c:v>Item 3</c:v>
                </c:pt>
                <c:pt idx="3">
                  <c:v>Item 4</c:v>
                </c:pt>
                <c:pt idx="4">
                  <c:v>Item 5</c:v>
                </c:pt>
                <c:pt idx="5">
                  <c:v>Item 6</c:v>
                </c:pt>
                <c:pt idx="6">
                  <c:v>Entire Exam</c:v>
                </c:pt>
              </c:strCache>
            </c:strRef>
          </c:cat>
          <c:val>
            <c:numRef>
              <c:f>Exam2!$B$3:$B$9</c:f>
              <c:numCache>
                <c:formatCode>0.00</c:formatCode>
                <c:ptCount val="7"/>
                <c:pt idx="0">
                  <c:v>47.02265372168285</c:v>
                </c:pt>
                <c:pt idx="1">
                  <c:v>43.810679611650315</c:v>
                </c:pt>
                <c:pt idx="2">
                  <c:v>53.495145631067963</c:v>
                </c:pt>
                <c:pt idx="3">
                  <c:v>49.199029126213595</c:v>
                </c:pt>
                <c:pt idx="4">
                  <c:v>82.815533980582529</c:v>
                </c:pt>
                <c:pt idx="5">
                  <c:v>77.249190938511319</c:v>
                </c:pt>
                <c:pt idx="6">
                  <c:v>56.223300970873815</c:v>
                </c:pt>
              </c:numCache>
            </c:numRef>
          </c:val>
        </c:ser>
        <c:ser>
          <c:idx val="1"/>
          <c:order val="1"/>
          <c:tx>
            <c:v>Traditional (N = 226)</c:v>
          </c:tx>
          <c:spPr>
            <a:solidFill>
              <a:srgbClr val="FE9900"/>
            </a:solidFill>
            <a:ln>
              <a:solidFill>
                <a:schemeClr val="tx1"/>
              </a:solidFill>
            </a:ln>
          </c:spPr>
          <c:errBars>
            <c:errBarType val="both"/>
            <c:errValType val="cust"/>
            <c:plus>
              <c:numRef>
                <c:f>Exam2!$E$3:$E$9</c:f>
                <c:numCache>
                  <c:formatCode>General</c:formatCode>
                  <c:ptCount val="7"/>
                  <c:pt idx="0">
                    <c:v>1.8130576259726712</c:v>
                  </c:pt>
                  <c:pt idx="1">
                    <c:v>2.266204870198063</c:v>
                  </c:pt>
                  <c:pt idx="2">
                    <c:v>2.3324479298988847</c:v>
                  </c:pt>
                  <c:pt idx="3">
                    <c:v>2.0034434249648365</c:v>
                  </c:pt>
                  <c:pt idx="4">
                    <c:v>2.1173448689013208</c:v>
                  </c:pt>
                  <c:pt idx="5">
                    <c:v>1.8628948534443497</c:v>
                  </c:pt>
                  <c:pt idx="6">
                    <c:v>1.408272786838173</c:v>
                  </c:pt>
                </c:numCache>
              </c:numRef>
            </c:plus>
            <c:minus>
              <c:numRef>
                <c:f>Exam2!$E$3:$E$9</c:f>
                <c:numCache>
                  <c:formatCode>General</c:formatCode>
                  <c:ptCount val="7"/>
                  <c:pt idx="0">
                    <c:v>1.8130576259726712</c:v>
                  </c:pt>
                  <c:pt idx="1">
                    <c:v>2.266204870198063</c:v>
                  </c:pt>
                  <c:pt idx="2">
                    <c:v>2.3324479298988847</c:v>
                  </c:pt>
                  <c:pt idx="3">
                    <c:v>2.0034434249648365</c:v>
                  </c:pt>
                  <c:pt idx="4">
                    <c:v>2.1173448689013208</c:v>
                  </c:pt>
                  <c:pt idx="5">
                    <c:v>1.8628948534443497</c:v>
                  </c:pt>
                  <c:pt idx="6">
                    <c:v>1.408272786838173</c:v>
                  </c:pt>
                </c:numCache>
              </c:numRef>
            </c:minus>
          </c:errBars>
          <c:cat>
            <c:strRef>
              <c:f>Exam2!$A$3:$A$9</c:f>
              <c:strCache>
                <c:ptCount val="7"/>
                <c:pt idx="0">
                  <c:v>Item 1</c:v>
                </c:pt>
                <c:pt idx="1">
                  <c:v>Item 2</c:v>
                </c:pt>
                <c:pt idx="2">
                  <c:v>Item 3</c:v>
                </c:pt>
                <c:pt idx="3">
                  <c:v>Item 4</c:v>
                </c:pt>
                <c:pt idx="4">
                  <c:v>Item 5</c:v>
                </c:pt>
                <c:pt idx="5">
                  <c:v>Item 6</c:v>
                </c:pt>
                <c:pt idx="6">
                  <c:v>Entire Exam</c:v>
                </c:pt>
              </c:strCache>
            </c:strRef>
          </c:cat>
          <c:val>
            <c:numRef>
              <c:f>Exam2!$C$3:$C$9</c:f>
              <c:numCache>
                <c:formatCode>0.00</c:formatCode>
                <c:ptCount val="7"/>
                <c:pt idx="0">
                  <c:v>38.908554572271377</c:v>
                </c:pt>
                <c:pt idx="1">
                  <c:v>29.955752212389275</c:v>
                </c:pt>
                <c:pt idx="2">
                  <c:v>46.30530973451328</c:v>
                </c:pt>
                <c:pt idx="3">
                  <c:v>40.995575221238958</c:v>
                </c:pt>
                <c:pt idx="4">
                  <c:v>76.460176991150448</c:v>
                </c:pt>
                <c:pt idx="5">
                  <c:v>72.846607669616517</c:v>
                </c:pt>
                <c:pt idx="6">
                  <c:v>47.860619469026439</c:v>
                </c:pt>
              </c:numCache>
            </c:numRef>
          </c:val>
        </c:ser>
        <c:dLbls/>
        <c:axId val="147969152"/>
        <c:axId val="147971072"/>
      </c:barChart>
      <c:catAx>
        <c:axId val="147969152"/>
        <c:scaling>
          <c:orientation val="minMax"/>
        </c:scaling>
        <c:axPos val="b"/>
        <c:title>
          <c:tx>
            <c:rich>
              <a:bodyPr/>
              <a:lstStyle/>
              <a:p>
                <a:pPr>
                  <a:defRPr b="0" i="0"/>
                </a:pPr>
                <a:r>
                  <a:rPr lang="en-US" b="0" i="0"/>
                  <a:t>Exam Item</a:t>
                </a:r>
              </a:p>
            </c:rich>
          </c:tx>
        </c:title>
        <c:tickLblPos val="nextTo"/>
        <c:crossAx val="147971072"/>
        <c:crosses val="autoZero"/>
        <c:auto val="1"/>
        <c:lblAlgn val="ctr"/>
        <c:lblOffset val="100"/>
      </c:catAx>
      <c:valAx>
        <c:axId val="147971072"/>
        <c:scaling>
          <c:orientation val="minMax"/>
          <c:max val="100"/>
        </c:scaling>
        <c:axPos val="l"/>
        <c:majorGridlines/>
        <c:title>
          <c:tx>
            <c:rich>
              <a:bodyPr rot="-5400000" vert="horz"/>
              <a:lstStyle/>
              <a:p>
                <a:pPr>
                  <a:defRPr b="0" i="0"/>
                </a:pPr>
                <a:r>
                  <a:rPr lang="en-US" b="0" i="0"/>
                  <a:t>Average (%)</a:t>
                </a:r>
              </a:p>
            </c:rich>
          </c:tx>
        </c:title>
        <c:numFmt formatCode="0.00" sourceLinked="1"/>
        <c:tickLblPos val="nextTo"/>
        <c:crossAx val="147969152"/>
        <c:crosses val="autoZero"/>
        <c:crossBetween val="between"/>
      </c:valAx>
    </c:plotArea>
    <c:legend>
      <c:legendPos val="r"/>
    </c:legend>
    <c:plotVisOnly val="1"/>
    <c:dispBlanksAs val="gap"/>
  </c:chart>
  <c:spPr>
    <a:ln>
      <a:noFill/>
    </a:ln>
  </c:spPr>
  <c:txPr>
    <a:bodyPr/>
    <a:lstStyle/>
    <a:p>
      <a:pPr>
        <a:defRPr sz="1200">
          <a:latin typeface="Times New Roman"/>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Exam 2</a:t>
            </a:r>
          </a:p>
        </c:rich>
      </c:tx>
    </c:title>
    <c:plotArea>
      <c:layout/>
      <c:barChart>
        <c:barDir val="col"/>
        <c:grouping val="clustered"/>
        <c:ser>
          <c:idx val="0"/>
          <c:order val="0"/>
          <c:spPr>
            <a:solidFill>
              <a:schemeClr val="bg1">
                <a:lumMod val="75000"/>
              </a:schemeClr>
            </a:solidFill>
            <a:ln>
              <a:solidFill>
                <a:schemeClr val="tx1"/>
              </a:solidFill>
            </a:ln>
            <a:effectLst/>
          </c:spPr>
          <c:errBars>
            <c:errBarType val="both"/>
            <c:errValType val="cust"/>
            <c:plus>
              <c:numRef>
                <c:f>Exam2!$C$25:$C$31</c:f>
                <c:numCache>
                  <c:formatCode>General</c:formatCode>
                  <c:ptCount val="7"/>
                  <c:pt idx="0">
                    <c:v>2.8407550338525596</c:v>
                  </c:pt>
                  <c:pt idx="1">
                    <c:v>3.401513688203369</c:v>
                  </c:pt>
                  <c:pt idx="2">
                    <c:v>3.2296208096090679</c:v>
                  </c:pt>
                  <c:pt idx="3">
                    <c:v>3.0652969769946878</c:v>
                  </c:pt>
                  <c:pt idx="4">
                    <c:v>2.7788074594655829</c:v>
                  </c:pt>
                  <c:pt idx="5">
                    <c:v>2.3936077672015155</c:v>
                  </c:pt>
                  <c:pt idx="6">
                    <c:v>2.0149872139652723</c:v>
                  </c:pt>
                </c:numCache>
              </c:numRef>
            </c:plus>
            <c:minus>
              <c:numRef>
                <c:f>Exam2!$C$25:$C$31</c:f>
                <c:numCache>
                  <c:formatCode>General</c:formatCode>
                  <c:ptCount val="7"/>
                  <c:pt idx="0">
                    <c:v>2.8407550338525596</c:v>
                  </c:pt>
                  <c:pt idx="1">
                    <c:v>3.401513688203369</c:v>
                  </c:pt>
                  <c:pt idx="2">
                    <c:v>3.2296208096090679</c:v>
                  </c:pt>
                  <c:pt idx="3">
                    <c:v>3.0652969769946878</c:v>
                  </c:pt>
                  <c:pt idx="4">
                    <c:v>2.7788074594655829</c:v>
                  </c:pt>
                  <c:pt idx="5">
                    <c:v>2.3936077672015155</c:v>
                  </c:pt>
                  <c:pt idx="6">
                    <c:v>2.0149872139652723</c:v>
                  </c:pt>
                </c:numCache>
              </c:numRef>
            </c:minus>
          </c:errBars>
          <c:cat>
            <c:strRef>
              <c:f>Exam2!$A$25:$A$31</c:f>
              <c:strCache>
                <c:ptCount val="7"/>
                <c:pt idx="0">
                  <c:v>Item 1</c:v>
                </c:pt>
                <c:pt idx="1">
                  <c:v>Item 2</c:v>
                </c:pt>
                <c:pt idx="2">
                  <c:v>Item 3</c:v>
                </c:pt>
                <c:pt idx="3">
                  <c:v>Item 4</c:v>
                </c:pt>
                <c:pt idx="4">
                  <c:v>Item 5</c:v>
                </c:pt>
                <c:pt idx="5">
                  <c:v>Item 6</c:v>
                </c:pt>
                <c:pt idx="6">
                  <c:v>Entire Exam</c:v>
                </c:pt>
              </c:strCache>
            </c:strRef>
          </c:cat>
          <c:val>
            <c:numRef>
              <c:f>Exam2!$B$25:$B$31</c:f>
              <c:numCache>
                <c:formatCode>0.00</c:formatCode>
                <c:ptCount val="7"/>
                <c:pt idx="0">
                  <c:v>8.1140991494114481</c:v>
                </c:pt>
                <c:pt idx="1">
                  <c:v>13.854927399261101</c:v>
                </c:pt>
                <c:pt idx="2">
                  <c:v>7.1898358965546816</c:v>
                </c:pt>
                <c:pt idx="3">
                  <c:v>8.2034539049746513</c:v>
                </c:pt>
                <c:pt idx="4">
                  <c:v>6.3553569894320816</c:v>
                </c:pt>
                <c:pt idx="5">
                  <c:v>4.4025832688948006</c:v>
                </c:pt>
                <c:pt idx="6">
                  <c:v>8.3626815018472449</c:v>
                </c:pt>
              </c:numCache>
            </c:numRef>
          </c:val>
        </c:ser>
        <c:dLbls/>
        <c:axId val="148042112"/>
        <c:axId val="148044032"/>
      </c:barChart>
      <c:catAx>
        <c:axId val="148042112"/>
        <c:scaling>
          <c:orientation val="minMax"/>
        </c:scaling>
        <c:axPos val="b"/>
        <c:title>
          <c:tx>
            <c:rich>
              <a:bodyPr/>
              <a:lstStyle/>
              <a:p>
                <a:pPr>
                  <a:defRPr b="0" i="0"/>
                </a:pPr>
                <a:r>
                  <a:rPr lang="en-US" b="0" i="0"/>
                  <a:t>Exam Item</a:t>
                </a:r>
              </a:p>
            </c:rich>
          </c:tx>
        </c:title>
        <c:tickLblPos val="nextTo"/>
        <c:crossAx val="148044032"/>
        <c:crosses val="autoZero"/>
        <c:auto val="1"/>
        <c:lblAlgn val="ctr"/>
        <c:lblOffset val="100"/>
      </c:catAx>
      <c:valAx>
        <c:axId val="148044032"/>
        <c:scaling>
          <c:orientation val="minMax"/>
          <c:max val="20"/>
          <c:min val="-20"/>
        </c:scaling>
        <c:axPos val="l"/>
        <c:majorGridlines/>
        <c:title>
          <c:tx>
            <c:rich>
              <a:bodyPr rot="-5400000" vert="horz"/>
              <a:lstStyle/>
              <a:p>
                <a:pPr>
                  <a:defRPr b="0" i="0"/>
                </a:pPr>
                <a:r>
                  <a:rPr lang="en-US" b="0" i="0"/>
                  <a:t>Reformed-Trad. Scores (%)</a:t>
                </a:r>
              </a:p>
            </c:rich>
          </c:tx>
        </c:title>
        <c:numFmt formatCode="0.00" sourceLinked="1"/>
        <c:tickLblPos val="nextTo"/>
        <c:crossAx val="148042112"/>
        <c:crosses val="autoZero"/>
        <c:crossBetween val="between"/>
        <c:majorUnit val="5"/>
      </c:valAx>
    </c:plotArea>
    <c:plotVisOnly val="1"/>
    <c:dispBlanksAs val="gap"/>
  </c:chart>
  <c:spPr>
    <a:ln>
      <a:noFill/>
    </a:ln>
  </c:spPr>
  <c:txPr>
    <a:bodyPr/>
    <a:lstStyle/>
    <a:p>
      <a:pPr>
        <a:defRPr sz="1200" baseline="0">
          <a:latin typeface="Times New Roman"/>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Exam 2</a:t>
            </a:r>
          </a:p>
        </c:rich>
      </c:tx>
    </c:title>
    <c:plotArea>
      <c:layout/>
      <c:barChart>
        <c:barDir val="col"/>
        <c:grouping val="clustered"/>
        <c:ser>
          <c:idx val="0"/>
          <c:order val="0"/>
          <c:tx>
            <c:v>Reformed (N = 206)</c:v>
          </c:tx>
          <c:spPr>
            <a:solidFill>
              <a:schemeClr val="bg1">
                <a:lumMod val="75000"/>
              </a:schemeClr>
            </a:solidFill>
            <a:ln>
              <a:solidFill>
                <a:schemeClr val="tx1"/>
              </a:solidFill>
            </a:ln>
          </c:spPr>
          <c:cat>
            <c:strRef>
              <c:f>Exam2DistOfScores!$I$2:$I$8</c:f>
              <c:strCache>
                <c:ptCount val="7"/>
                <c:pt idx="0">
                  <c:v>100-90</c:v>
                </c:pt>
                <c:pt idx="1">
                  <c:v>90-80</c:v>
                </c:pt>
                <c:pt idx="2">
                  <c:v>80-70</c:v>
                </c:pt>
                <c:pt idx="3">
                  <c:v>70-60</c:v>
                </c:pt>
                <c:pt idx="4">
                  <c:v>60-50</c:v>
                </c:pt>
                <c:pt idx="5">
                  <c:v>50-40</c:v>
                </c:pt>
                <c:pt idx="6">
                  <c:v>40-0</c:v>
                </c:pt>
              </c:strCache>
            </c:strRef>
          </c:cat>
          <c:val>
            <c:numRef>
              <c:f>Exam2DistOfScores!$G$2:$G$8</c:f>
              <c:numCache>
                <c:formatCode>0.00</c:formatCode>
                <c:ptCount val="7"/>
                <c:pt idx="0">
                  <c:v>6.3106796116504853</c:v>
                </c:pt>
                <c:pt idx="1">
                  <c:v>9.2233009708737654</c:v>
                </c:pt>
                <c:pt idx="2">
                  <c:v>10.679611650485441</c:v>
                </c:pt>
                <c:pt idx="3">
                  <c:v>15.04854368932039</c:v>
                </c:pt>
                <c:pt idx="4">
                  <c:v>14.5631067961165</c:v>
                </c:pt>
                <c:pt idx="5">
                  <c:v>17.475728155339805</c:v>
                </c:pt>
                <c:pt idx="6">
                  <c:v>26.699029126213603</c:v>
                </c:pt>
              </c:numCache>
            </c:numRef>
          </c:val>
        </c:ser>
        <c:ser>
          <c:idx val="1"/>
          <c:order val="1"/>
          <c:tx>
            <c:v>Traditional (N = 226)</c:v>
          </c:tx>
          <c:spPr>
            <a:solidFill>
              <a:srgbClr val="FE9900"/>
            </a:solidFill>
            <a:ln>
              <a:solidFill>
                <a:schemeClr val="tx1"/>
              </a:solidFill>
            </a:ln>
          </c:spPr>
          <c:cat>
            <c:strRef>
              <c:f>Exam2DistOfScores!$I$2:$I$8</c:f>
              <c:strCache>
                <c:ptCount val="7"/>
                <c:pt idx="0">
                  <c:v>100-90</c:v>
                </c:pt>
                <c:pt idx="1">
                  <c:v>90-80</c:v>
                </c:pt>
                <c:pt idx="2">
                  <c:v>80-70</c:v>
                </c:pt>
                <c:pt idx="3">
                  <c:v>70-60</c:v>
                </c:pt>
                <c:pt idx="4">
                  <c:v>60-50</c:v>
                </c:pt>
                <c:pt idx="5">
                  <c:v>50-40</c:v>
                </c:pt>
                <c:pt idx="6">
                  <c:v>40-0</c:v>
                </c:pt>
              </c:strCache>
            </c:strRef>
          </c:cat>
          <c:val>
            <c:numRef>
              <c:f>Exam2DistOfScores!$H$2:$H$8</c:f>
              <c:numCache>
                <c:formatCode>0.00</c:formatCode>
                <c:ptCount val="7"/>
                <c:pt idx="0">
                  <c:v>2.6548672566371683</c:v>
                </c:pt>
                <c:pt idx="1">
                  <c:v>5.3097345132743365</c:v>
                </c:pt>
                <c:pt idx="2">
                  <c:v>8.4070796460176993</c:v>
                </c:pt>
                <c:pt idx="3">
                  <c:v>11.946902654867262</c:v>
                </c:pt>
                <c:pt idx="4">
                  <c:v>14.159292035398233</c:v>
                </c:pt>
                <c:pt idx="5">
                  <c:v>16.814159292035402</c:v>
                </c:pt>
                <c:pt idx="6">
                  <c:v>40.707964601769916</c:v>
                </c:pt>
              </c:numCache>
            </c:numRef>
          </c:val>
        </c:ser>
        <c:dLbls/>
        <c:axId val="150552576"/>
        <c:axId val="150554496"/>
      </c:barChart>
      <c:catAx>
        <c:axId val="150552576"/>
        <c:scaling>
          <c:orientation val="minMax"/>
        </c:scaling>
        <c:axPos val="b"/>
        <c:title>
          <c:tx>
            <c:rich>
              <a:bodyPr/>
              <a:lstStyle/>
              <a:p>
                <a:pPr>
                  <a:defRPr b="0" i="0"/>
                </a:pPr>
                <a:r>
                  <a:rPr lang="en-US" b="0" i="0"/>
                  <a:t>Grade</a:t>
                </a:r>
                <a:r>
                  <a:rPr lang="en-US" b="0" i="0" baseline="0"/>
                  <a:t> on Exam 2 (points)</a:t>
                </a:r>
                <a:endParaRPr lang="en-US" b="0" i="0"/>
              </a:p>
            </c:rich>
          </c:tx>
        </c:title>
        <c:tickLblPos val="nextTo"/>
        <c:crossAx val="150554496"/>
        <c:crosses val="autoZero"/>
        <c:auto val="1"/>
        <c:lblAlgn val="ctr"/>
        <c:lblOffset val="100"/>
      </c:catAx>
      <c:valAx>
        <c:axId val="150554496"/>
        <c:scaling>
          <c:orientation val="minMax"/>
        </c:scaling>
        <c:axPos val="l"/>
        <c:majorGridlines/>
        <c:title>
          <c:tx>
            <c:rich>
              <a:bodyPr rot="-5400000" vert="horz"/>
              <a:lstStyle/>
              <a:p>
                <a:pPr>
                  <a:defRPr b="0" i="0"/>
                </a:pPr>
                <a:r>
                  <a:rPr lang="en-US" b="0" i="0"/>
                  <a:t>Percentage of students</a:t>
                </a:r>
              </a:p>
            </c:rich>
          </c:tx>
        </c:title>
        <c:numFmt formatCode="0.00" sourceLinked="1"/>
        <c:tickLblPos val="nextTo"/>
        <c:crossAx val="150552576"/>
        <c:crosses val="autoZero"/>
        <c:crossBetween val="between"/>
      </c:valAx>
    </c:plotArea>
    <c:legend>
      <c:legendPos val="r"/>
    </c:legend>
    <c:plotVisOnly val="1"/>
    <c:dispBlanksAs val="gap"/>
  </c:chart>
  <c:spPr>
    <a:ln>
      <a:noFill/>
    </a:ln>
  </c:spPr>
  <c:txPr>
    <a:bodyPr/>
    <a:lstStyle/>
    <a:p>
      <a:pPr>
        <a:defRPr sz="1200">
          <a:latin typeface="Times New Roman"/>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Exam 3</a:t>
            </a:r>
          </a:p>
        </c:rich>
      </c:tx>
    </c:title>
    <c:plotArea>
      <c:layout/>
      <c:barChart>
        <c:barDir val="col"/>
        <c:grouping val="clustered"/>
        <c:ser>
          <c:idx val="0"/>
          <c:order val="0"/>
          <c:tx>
            <c:v>Reformed (N = 203)</c:v>
          </c:tx>
          <c:spPr>
            <a:solidFill>
              <a:schemeClr val="bg1">
                <a:lumMod val="75000"/>
              </a:schemeClr>
            </a:solidFill>
            <a:ln>
              <a:solidFill>
                <a:schemeClr val="tx1"/>
              </a:solidFill>
            </a:ln>
          </c:spPr>
          <c:errBars>
            <c:errBarType val="both"/>
            <c:errValType val="cust"/>
            <c:plus>
              <c:numRef>
                <c:f>Exam3!$D$3:$D$9</c:f>
                <c:numCache>
                  <c:formatCode>General</c:formatCode>
                  <c:ptCount val="7"/>
                  <c:pt idx="0">
                    <c:v>1.6280452257570353</c:v>
                  </c:pt>
                  <c:pt idx="1">
                    <c:v>2.0866357210965782</c:v>
                  </c:pt>
                  <c:pt idx="2">
                    <c:v>1.8665162229065413</c:v>
                  </c:pt>
                  <c:pt idx="3">
                    <c:v>1.6096930126083777</c:v>
                  </c:pt>
                  <c:pt idx="4">
                    <c:v>1.5695421733637933</c:v>
                  </c:pt>
                  <c:pt idx="5">
                    <c:v>1.2244615146569531</c:v>
                  </c:pt>
                  <c:pt idx="6">
                    <c:v>1.0558863944221828</c:v>
                  </c:pt>
                </c:numCache>
              </c:numRef>
            </c:plus>
            <c:minus>
              <c:numRef>
                <c:f>Exam3!$D$3:$D$9</c:f>
                <c:numCache>
                  <c:formatCode>General</c:formatCode>
                  <c:ptCount val="7"/>
                  <c:pt idx="0">
                    <c:v>1.6280452257570353</c:v>
                  </c:pt>
                  <c:pt idx="1">
                    <c:v>2.0866357210965782</c:v>
                  </c:pt>
                  <c:pt idx="2">
                    <c:v>1.8665162229065413</c:v>
                  </c:pt>
                  <c:pt idx="3">
                    <c:v>1.6096930126083777</c:v>
                  </c:pt>
                  <c:pt idx="4">
                    <c:v>1.5695421733637933</c:v>
                  </c:pt>
                  <c:pt idx="5">
                    <c:v>1.2244615146569531</c:v>
                  </c:pt>
                  <c:pt idx="6">
                    <c:v>1.0558863944221828</c:v>
                  </c:pt>
                </c:numCache>
              </c:numRef>
            </c:minus>
          </c:errBars>
          <c:cat>
            <c:strRef>
              <c:f>Exam3!$A$3:$A$9</c:f>
              <c:strCache>
                <c:ptCount val="7"/>
                <c:pt idx="0">
                  <c:v>Item 1</c:v>
                </c:pt>
                <c:pt idx="1">
                  <c:v>Item 2</c:v>
                </c:pt>
                <c:pt idx="2">
                  <c:v>Item 3</c:v>
                </c:pt>
                <c:pt idx="3">
                  <c:v>Item 4</c:v>
                </c:pt>
                <c:pt idx="4">
                  <c:v>Item 5</c:v>
                </c:pt>
                <c:pt idx="5">
                  <c:v>Item 6</c:v>
                </c:pt>
                <c:pt idx="6">
                  <c:v>Entire Exam</c:v>
                </c:pt>
              </c:strCache>
            </c:strRef>
          </c:cat>
          <c:val>
            <c:numRef>
              <c:f>Exam3!$B$3:$B$9</c:f>
              <c:numCache>
                <c:formatCode>0.00</c:formatCode>
                <c:ptCount val="7"/>
                <c:pt idx="0">
                  <c:v>79.752475247524444</c:v>
                </c:pt>
                <c:pt idx="1">
                  <c:v>49.950495049504958</c:v>
                </c:pt>
                <c:pt idx="2">
                  <c:v>49.554455445544448</c:v>
                </c:pt>
                <c:pt idx="3">
                  <c:v>69.768976897689441</c:v>
                </c:pt>
                <c:pt idx="4">
                  <c:v>79.768976897689456</c:v>
                </c:pt>
                <c:pt idx="5">
                  <c:v>86.608910891088939</c:v>
                </c:pt>
                <c:pt idx="6">
                  <c:v>67.628712871286822</c:v>
                </c:pt>
              </c:numCache>
            </c:numRef>
          </c:val>
        </c:ser>
        <c:ser>
          <c:idx val="1"/>
          <c:order val="1"/>
          <c:tx>
            <c:v>Traditional (N = 230)</c:v>
          </c:tx>
          <c:spPr>
            <a:solidFill>
              <a:srgbClr val="FE9900"/>
            </a:solidFill>
            <a:ln>
              <a:solidFill>
                <a:schemeClr val="tx1"/>
              </a:solidFill>
            </a:ln>
          </c:spPr>
          <c:errBars>
            <c:errBarType val="both"/>
            <c:errValType val="cust"/>
            <c:plus>
              <c:numRef>
                <c:f>Exam3!$E$3:$E$9</c:f>
                <c:numCache>
                  <c:formatCode>General</c:formatCode>
                  <c:ptCount val="7"/>
                  <c:pt idx="0">
                    <c:v>1.6178751743898201</c:v>
                  </c:pt>
                  <c:pt idx="1">
                    <c:v>2.1140246112470926</c:v>
                  </c:pt>
                  <c:pt idx="2">
                    <c:v>1.9889492541421929</c:v>
                  </c:pt>
                  <c:pt idx="3">
                    <c:v>1.7798576988443837</c:v>
                  </c:pt>
                  <c:pt idx="4">
                    <c:v>1.4899537675729497</c:v>
                  </c:pt>
                  <c:pt idx="5">
                    <c:v>1.4259064609990868</c:v>
                  </c:pt>
                  <c:pt idx="6">
                    <c:v>1.1634346245658671</c:v>
                  </c:pt>
                </c:numCache>
              </c:numRef>
            </c:plus>
            <c:minus>
              <c:numRef>
                <c:f>Exam3!$E$3:$E$9</c:f>
                <c:numCache>
                  <c:formatCode>General</c:formatCode>
                  <c:ptCount val="7"/>
                  <c:pt idx="0">
                    <c:v>1.6178751743898201</c:v>
                  </c:pt>
                  <c:pt idx="1">
                    <c:v>2.1140246112470926</c:v>
                  </c:pt>
                  <c:pt idx="2">
                    <c:v>1.9889492541421929</c:v>
                  </c:pt>
                  <c:pt idx="3">
                    <c:v>1.7798576988443837</c:v>
                  </c:pt>
                  <c:pt idx="4">
                    <c:v>1.4899537675729497</c:v>
                  </c:pt>
                  <c:pt idx="5">
                    <c:v>1.4259064609990868</c:v>
                  </c:pt>
                  <c:pt idx="6">
                    <c:v>1.1634346245658671</c:v>
                  </c:pt>
                </c:numCache>
              </c:numRef>
            </c:minus>
          </c:errBars>
          <c:cat>
            <c:strRef>
              <c:f>Exam3!$A$3:$A$9</c:f>
              <c:strCache>
                <c:ptCount val="7"/>
                <c:pt idx="0">
                  <c:v>Item 1</c:v>
                </c:pt>
                <c:pt idx="1">
                  <c:v>Item 2</c:v>
                </c:pt>
                <c:pt idx="2">
                  <c:v>Item 3</c:v>
                </c:pt>
                <c:pt idx="3">
                  <c:v>Item 4</c:v>
                </c:pt>
                <c:pt idx="4">
                  <c:v>Item 5</c:v>
                </c:pt>
                <c:pt idx="5">
                  <c:v>Item 6</c:v>
                </c:pt>
                <c:pt idx="6">
                  <c:v>Entire Exam</c:v>
                </c:pt>
              </c:strCache>
            </c:strRef>
          </c:cat>
          <c:val>
            <c:numRef>
              <c:f>Exam3!$C$3:$C$9</c:f>
              <c:numCache>
                <c:formatCode>0.00</c:formatCode>
                <c:ptCount val="7"/>
                <c:pt idx="0">
                  <c:v>79.608695652173907</c:v>
                </c:pt>
                <c:pt idx="1">
                  <c:v>42.5</c:v>
                </c:pt>
                <c:pt idx="2">
                  <c:v>40.913043478260761</c:v>
                </c:pt>
                <c:pt idx="3">
                  <c:v>57.85507246376801</c:v>
                </c:pt>
                <c:pt idx="4">
                  <c:v>75.101449275362313</c:v>
                </c:pt>
                <c:pt idx="5">
                  <c:v>79.782608695652186</c:v>
                </c:pt>
                <c:pt idx="6">
                  <c:v>60.543478260869556</c:v>
                </c:pt>
              </c:numCache>
            </c:numRef>
          </c:val>
        </c:ser>
        <c:dLbls/>
        <c:axId val="150614784"/>
        <c:axId val="150616704"/>
      </c:barChart>
      <c:catAx>
        <c:axId val="150614784"/>
        <c:scaling>
          <c:orientation val="minMax"/>
        </c:scaling>
        <c:axPos val="b"/>
        <c:title>
          <c:tx>
            <c:rich>
              <a:bodyPr/>
              <a:lstStyle/>
              <a:p>
                <a:pPr>
                  <a:defRPr b="0" i="0"/>
                </a:pPr>
                <a:r>
                  <a:rPr lang="en-US" b="0" i="0"/>
                  <a:t>Exam Item</a:t>
                </a:r>
              </a:p>
            </c:rich>
          </c:tx>
        </c:title>
        <c:tickLblPos val="nextTo"/>
        <c:crossAx val="150616704"/>
        <c:crosses val="autoZero"/>
        <c:auto val="1"/>
        <c:lblAlgn val="ctr"/>
        <c:lblOffset val="100"/>
      </c:catAx>
      <c:valAx>
        <c:axId val="150616704"/>
        <c:scaling>
          <c:orientation val="minMax"/>
          <c:max val="100"/>
        </c:scaling>
        <c:axPos val="l"/>
        <c:majorGridlines/>
        <c:title>
          <c:tx>
            <c:rich>
              <a:bodyPr rot="-5400000" vert="horz"/>
              <a:lstStyle/>
              <a:p>
                <a:pPr>
                  <a:defRPr b="0" i="0"/>
                </a:pPr>
                <a:r>
                  <a:rPr lang="en-US" b="0" i="0"/>
                  <a:t>Average (%)</a:t>
                </a:r>
              </a:p>
            </c:rich>
          </c:tx>
        </c:title>
        <c:numFmt formatCode="0.00" sourceLinked="1"/>
        <c:tickLblPos val="nextTo"/>
        <c:crossAx val="150614784"/>
        <c:crosses val="autoZero"/>
        <c:crossBetween val="between"/>
      </c:valAx>
    </c:plotArea>
    <c:legend>
      <c:legendPos val="r"/>
    </c:legend>
    <c:plotVisOnly val="1"/>
    <c:dispBlanksAs val="gap"/>
  </c:chart>
  <c:spPr>
    <a:ln>
      <a:noFill/>
    </a:ln>
  </c:spPr>
  <c:txPr>
    <a:bodyPr/>
    <a:lstStyle/>
    <a:p>
      <a:pPr>
        <a:defRPr sz="1200">
          <a:latin typeface="Times New Roman"/>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Exam 3</a:t>
            </a:r>
          </a:p>
        </c:rich>
      </c:tx>
    </c:title>
    <c:plotArea>
      <c:layout/>
      <c:barChart>
        <c:barDir val="col"/>
        <c:grouping val="clustered"/>
        <c:ser>
          <c:idx val="0"/>
          <c:order val="0"/>
          <c:spPr>
            <a:solidFill>
              <a:schemeClr val="bg1">
                <a:lumMod val="75000"/>
              </a:schemeClr>
            </a:solidFill>
            <a:ln>
              <a:solidFill>
                <a:schemeClr val="tx1"/>
              </a:solidFill>
            </a:ln>
            <a:effectLst/>
          </c:spPr>
          <c:errBars>
            <c:errBarType val="both"/>
            <c:errValType val="cust"/>
            <c:plus>
              <c:numRef>
                <c:f>Exam3!$C$25:$C$31</c:f>
                <c:numCache>
                  <c:formatCode>General</c:formatCode>
                  <c:ptCount val="7"/>
                  <c:pt idx="0">
                    <c:v>2.2952235919441839</c:v>
                  </c:pt>
                  <c:pt idx="1">
                    <c:v>2.9703785431346379</c:v>
                  </c:pt>
                  <c:pt idx="2">
                    <c:v>2.7276000340823585</c:v>
                  </c:pt>
                  <c:pt idx="3">
                    <c:v>2.3997927041675622</c:v>
                  </c:pt>
                  <c:pt idx="4">
                    <c:v>2.1641221923616905</c:v>
                  </c:pt>
                  <c:pt idx="5">
                    <c:v>1.8794986662392019</c:v>
                  </c:pt>
                  <c:pt idx="6">
                    <c:v>1.5711385055317681</c:v>
                  </c:pt>
                </c:numCache>
              </c:numRef>
            </c:plus>
            <c:minus>
              <c:numRef>
                <c:f>Exam3!$C$25:$C$31</c:f>
                <c:numCache>
                  <c:formatCode>General</c:formatCode>
                  <c:ptCount val="7"/>
                  <c:pt idx="0">
                    <c:v>2.2952235919441839</c:v>
                  </c:pt>
                  <c:pt idx="1">
                    <c:v>2.9703785431346379</c:v>
                  </c:pt>
                  <c:pt idx="2">
                    <c:v>2.7276000340823585</c:v>
                  </c:pt>
                  <c:pt idx="3">
                    <c:v>2.3997927041675622</c:v>
                  </c:pt>
                  <c:pt idx="4">
                    <c:v>2.1641221923616905</c:v>
                  </c:pt>
                  <c:pt idx="5">
                    <c:v>1.8794986662392019</c:v>
                  </c:pt>
                  <c:pt idx="6">
                    <c:v>1.5711385055317681</c:v>
                  </c:pt>
                </c:numCache>
              </c:numRef>
            </c:minus>
          </c:errBars>
          <c:cat>
            <c:strRef>
              <c:f>Exam3!$A$25:$A$31</c:f>
              <c:strCache>
                <c:ptCount val="7"/>
                <c:pt idx="0">
                  <c:v>Item 1</c:v>
                </c:pt>
                <c:pt idx="1">
                  <c:v>Item 2</c:v>
                </c:pt>
                <c:pt idx="2">
                  <c:v>Item 3</c:v>
                </c:pt>
                <c:pt idx="3">
                  <c:v>Item 4</c:v>
                </c:pt>
                <c:pt idx="4">
                  <c:v>Item 5</c:v>
                </c:pt>
                <c:pt idx="5">
                  <c:v>Item 6</c:v>
                </c:pt>
                <c:pt idx="6">
                  <c:v>Entire Exam</c:v>
                </c:pt>
              </c:strCache>
            </c:strRef>
          </c:cat>
          <c:val>
            <c:numRef>
              <c:f>Exam3!$B$25:$B$31</c:f>
              <c:numCache>
                <c:formatCode>0.00</c:formatCode>
                <c:ptCount val="7"/>
                <c:pt idx="0">
                  <c:v>0.14377959535085</c:v>
                </c:pt>
                <c:pt idx="1">
                  <c:v>7.4504950495049576</c:v>
                </c:pt>
                <c:pt idx="2">
                  <c:v>8.6414119672836947</c:v>
                </c:pt>
                <c:pt idx="3">
                  <c:v>11.913904433921642</c:v>
                </c:pt>
                <c:pt idx="4">
                  <c:v>4.6675276223274338</c:v>
                </c:pt>
                <c:pt idx="5">
                  <c:v>6.8263021954369378</c:v>
                </c:pt>
                <c:pt idx="6">
                  <c:v>7.0852346104175705</c:v>
                </c:pt>
              </c:numCache>
            </c:numRef>
          </c:val>
        </c:ser>
        <c:dLbls/>
        <c:axId val="150798336"/>
        <c:axId val="150800256"/>
      </c:barChart>
      <c:catAx>
        <c:axId val="150798336"/>
        <c:scaling>
          <c:orientation val="minMax"/>
        </c:scaling>
        <c:axPos val="b"/>
        <c:title>
          <c:tx>
            <c:rich>
              <a:bodyPr/>
              <a:lstStyle/>
              <a:p>
                <a:pPr>
                  <a:defRPr b="0" i="0"/>
                </a:pPr>
                <a:r>
                  <a:rPr lang="en-US" b="0" i="0"/>
                  <a:t>Exam Item</a:t>
                </a:r>
              </a:p>
            </c:rich>
          </c:tx>
        </c:title>
        <c:tickLblPos val="nextTo"/>
        <c:crossAx val="150800256"/>
        <c:crosses val="autoZero"/>
        <c:auto val="1"/>
        <c:lblAlgn val="ctr"/>
        <c:lblOffset val="100"/>
      </c:catAx>
      <c:valAx>
        <c:axId val="150800256"/>
        <c:scaling>
          <c:orientation val="minMax"/>
          <c:max val="20"/>
          <c:min val="-20"/>
        </c:scaling>
        <c:axPos val="l"/>
        <c:majorGridlines/>
        <c:title>
          <c:tx>
            <c:rich>
              <a:bodyPr rot="-5400000" vert="horz"/>
              <a:lstStyle/>
              <a:p>
                <a:pPr>
                  <a:defRPr b="0" i="0"/>
                </a:pPr>
                <a:r>
                  <a:rPr lang="en-US" b="0" i="0"/>
                  <a:t>Reformed</a:t>
                </a:r>
                <a:r>
                  <a:rPr lang="en-US" b="0" i="0" baseline="0"/>
                  <a:t> - Trad. Scores (%)</a:t>
                </a:r>
                <a:endParaRPr lang="en-US" b="0" i="0"/>
              </a:p>
            </c:rich>
          </c:tx>
        </c:title>
        <c:numFmt formatCode="0.00" sourceLinked="1"/>
        <c:tickLblPos val="nextTo"/>
        <c:crossAx val="150798336"/>
        <c:crosses val="autoZero"/>
        <c:crossBetween val="between"/>
        <c:majorUnit val="5"/>
      </c:valAx>
    </c:plotArea>
    <c:plotVisOnly val="1"/>
    <c:dispBlanksAs val="gap"/>
  </c:chart>
  <c:spPr>
    <a:ln>
      <a:noFill/>
    </a:ln>
  </c:spPr>
  <c:txPr>
    <a:bodyPr/>
    <a:lstStyle/>
    <a:p>
      <a:pPr>
        <a:defRPr sz="1200" baseline="0">
          <a:latin typeface="Times New Roman"/>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Exam 3</a:t>
            </a:r>
          </a:p>
        </c:rich>
      </c:tx>
    </c:title>
    <c:plotArea>
      <c:layout/>
      <c:barChart>
        <c:barDir val="col"/>
        <c:grouping val="clustered"/>
        <c:ser>
          <c:idx val="0"/>
          <c:order val="0"/>
          <c:tx>
            <c:v>Reformed (N = 203)</c:v>
          </c:tx>
          <c:spPr>
            <a:solidFill>
              <a:schemeClr val="bg1">
                <a:lumMod val="75000"/>
              </a:schemeClr>
            </a:solidFill>
            <a:ln>
              <a:solidFill>
                <a:schemeClr val="tx1"/>
              </a:solidFill>
            </a:ln>
          </c:spPr>
          <c:cat>
            <c:strRef>
              <c:f>Exam3DistOfScores!$I$2:$I$8</c:f>
              <c:strCache>
                <c:ptCount val="7"/>
                <c:pt idx="0">
                  <c:v>100-90</c:v>
                </c:pt>
                <c:pt idx="1">
                  <c:v>90-80</c:v>
                </c:pt>
                <c:pt idx="2">
                  <c:v>80-70</c:v>
                </c:pt>
                <c:pt idx="3">
                  <c:v>70-60</c:v>
                </c:pt>
                <c:pt idx="4">
                  <c:v>60-50</c:v>
                </c:pt>
                <c:pt idx="5">
                  <c:v>50-40</c:v>
                </c:pt>
                <c:pt idx="6">
                  <c:v>40-0</c:v>
                </c:pt>
              </c:strCache>
            </c:strRef>
          </c:cat>
          <c:val>
            <c:numRef>
              <c:f>Exam3DistOfScores!$G$2:$G$8</c:f>
              <c:numCache>
                <c:formatCode>0.00</c:formatCode>
                <c:ptCount val="7"/>
                <c:pt idx="0">
                  <c:v>6.8965517241379306</c:v>
                </c:pt>
                <c:pt idx="1">
                  <c:v>15.270935960591128</c:v>
                </c:pt>
                <c:pt idx="2">
                  <c:v>20.197044334975367</c:v>
                </c:pt>
                <c:pt idx="3">
                  <c:v>23.152709359605907</c:v>
                </c:pt>
                <c:pt idx="4">
                  <c:v>21.674876847290644</c:v>
                </c:pt>
                <c:pt idx="5">
                  <c:v>8.3743842364532028</c:v>
                </c:pt>
                <c:pt idx="6">
                  <c:v>4.4334975369458096</c:v>
                </c:pt>
              </c:numCache>
            </c:numRef>
          </c:val>
        </c:ser>
        <c:ser>
          <c:idx val="1"/>
          <c:order val="1"/>
          <c:tx>
            <c:v>Traditional (N = 230)</c:v>
          </c:tx>
          <c:spPr>
            <a:solidFill>
              <a:srgbClr val="FE9900"/>
            </a:solidFill>
            <a:ln>
              <a:solidFill>
                <a:schemeClr val="tx1"/>
              </a:solidFill>
            </a:ln>
          </c:spPr>
          <c:cat>
            <c:strRef>
              <c:f>Exam3DistOfScores!$I$2:$I$8</c:f>
              <c:strCache>
                <c:ptCount val="7"/>
                <c:pt idx="0">
                  <c:v>100-90</c:v>
                </c:pt>
                <c:pt idx="1">
                  <c:v>90-80</c:v>
                </c:pt>
                <c:pt idx="2">
                  <c:v>80-70</c:v>
                </c:pt>
                <c:pt idx="3">
                  <c:v>70-60</c:v>
                </c:pt>
                <c:pt idx="4">
                  <c:v>60-50</c:v>
                </c:pt>
                <c:pt idx="5">
                  <c:v>50-40</c:v>
                </c:pt>
                <c:pt idx="6">
                  <c:v>40-0</c:v>
                </c:pt>
              </c:strCache>
            </c:strRef>
          </c:cat>
          <c:val>
            <c:numRef>
              <c:f>Exam3DistOfScores!$H$2:$H$8</c:f>
              <c:numCache>
                <c:formatCode>0.00</c:formatCode>
                <c:ptCount val="7"/>
                <c:pt idx="0">
                  <c:v>3.043478260869565</c:v>
                </c:pt>
                <c:pt idx="1">
                  <c:v>10.869565217391303</c:v>
                </c:pt>
                <c:pt idx="2">
                  <c:v>15.217391304347828</c:v>
                </c:pt>
                <c:pt idx="3">
                  <c:v>22.173913043478262</c:v>
                </c:pt>
                <c:pt idx="4">
                  <c:v>18.695652173913036</c:v>
                </c:pt>
                <c:pt idx="5">
                  <c:v>16.086956521739125</c:v>
                </c:pt>
                <c:pt idx="6">
                  <c:v>13.913043478260869</c:v>
                </c:pt>
              </c:numCache>
            </c:numRef>
          </c:val>
        </c:ser>
        <c:dLbls/>
        <c:axId val="150830464"/>
        <c:axId val="151651840"/>
      </c:barChart>
      <c:catAx>
        <c:axId val="150830464"/>
        <c:scaling>
          <c:orientation val="minMax"/>
        </c:scaling>
        <c:axPos val="b"/>
        <c:title>
          <c:tx>
            <c:rich>
              <a:bodyPr/>
              <a:lstStyle/>
              <a:p>
                <a:pPr>
                  <a:defRPr b="0" i="0"/>
                </a:pPr>
                <a:r>
                  <a:rPr lang="en-US" b="0" i="0"/>
                  <a:t>Grade</a:t>
                </a:r>
                <a:r>
                  <a:rPr lang="en-US" b="0" i="0" baseline="0"/>
                  <a:t> on Exam 3 (points)</a:t>
                </a:r>
                <a:endParaRPr lang="en-US" b="0" i="0"/>
              </a:p>
            </c:rich>
          </c:tx>
        </c:title>
        <c:tickLblPos val="nextTo"/>
        <c:crossAx val="151651840"/>
        <c:crosses val="autoZero"/>
        <c:auto val="1"/>
        <c:lblAlgn val="ctr"/>
        <c:lblOffset val="100"/>
      </c:catAx>
      <c:valAx>
        <c:axId val="151651840"/>
        <c:scaling>
          <c:orientation val="minMax"/>
        </c:scaling>
        <c:axPos val="l"/>
        <c:majorGridlines/>
        <c:title>
          <c:tx>
            <c:rich>
              <a:bodyPr rot="-5400000" vert="horz"/>
              <a:lstStyle/>
              <a:p>
                <a:pPr>
                  <a:defRPr b="0" i="0"/>
                </a:pPr>
                <a:r>
                  <a:rPr lang="en-US" b="0" i="0"/>
                  <a:t>Percentage of students</a:t>
                </a:r>
              </a:p>
            </c:rich>
          </c:tx>
        </c:title>
        <c:numFmt formatCode="0.00" sourceLinked="1"/>
        <c:tickLblPos val="nextTo"/>
        <c:crossAx val="150830464"/>
        <c:crosses val="autoZero"/>
        <c:crossBetween val="between"/>
      </c:valAx>
    </c:plotArea>
    <c:legend>
      <c:legendPos val="r"/>
    </c:legend>
    <c:plotVisOnly val="1"/>
    <c:dispBlanksAs val="gap"/>
  </c:chart>
  <c:spPr>
    <a:ln>
      <a:noFill/>
    </a:ln>
  </c:spPr>
  <c:txPr>
    <a:bodyPr/>
    <a:lstStyle/>
    <a:p>
      <a:pPr>
        <a:defRPr sz="1200">
          <a:latin typeface="Times New Roman"/>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748" tIns="46374" rIns="92748" bIns="46374" numCol="1" anchor="t" anchorCtr="0" compatLnSpc="1">
            <a:prstTxWarp prst="textNoShape">
              <a:avLst/>
            </a:prstTxWarp>
          </a:bodyPr>
          <a:lstStyle>
            <a:lvl1pPr defTabSz="927100">
              <a:lnSpc>
                <a:spcPct val="100000"/>
              </a:lnSpc>
              <a:spcBef>
                <a:spcPct val="0"/>
              </a:spcBef>
              <a:defRPr sz="1200" b="0">
                <a:solidFill>
                  <a:schemeClr val="tx1"/>
                </a:solidFill>
                <a:latin typeface="Times New Roman" pitchFamily="-109" charset="0"/>
                <a:ea typeface="+mn-ea"/>
                <a:cs typeface="+mn-cs"/>
                <a:sym typeface="Wingdings 3" pitchFamily="-109" charset="2"/>
              </a:defRPr>
            </a:lvl1pPr>
          </a:lstStyle>
          <a:p>
            <a:pPr>
              <a:defRPr/>
            </a:pPr>
            <a:endParaRPr lang="en-US"/>
          </a:p>
        </p:txBody>
      </p:sp>
      <p:sp>
        <p:nvSpPr>
          <p:cNvPr id="109571"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2748" tIns="46374" rIns="92748" bIns="46374" numCol="1" anchor="t" anchorCtr="0" compatLnSpc="1">
            <a:prstTxWarp prst="textNoShape">
              <a:avLst/>
            </a:prstTxWarp>
          </a:bodyPr>
          <a:lstStyle>
            <a:lvl1pPr algn="r" defTabSz="927100">
              <a:lnSpc>
                <a:spcPct val="100000"/>
              </a:lnSpc>
              <a:spcBef>
                <a:spcPct val="0"/>
              </a:spcBef>
              <a:defRPr sz="1200" b="0">
                <a:solidFill>
                  <a:schemeClr val="tx1"/>
                </a:solidFill>
                <a:latin typeface="Times New Roman" pitchFamily="-109" charset="0"/>
                <a:ea typeface="+mn-ea"/>
                <a:cs typeface="+mn-cs"/>
                <a:sym typeface="Wingdings 3" pitchFamily="-109" charset="2"/>
              </a:defRPr>
            </a:lvl1pPr>
          </a:lstStyle>
          <a:p>
            <a:pPr>
              <a:defRPr/>
            </a:pPr>
            <a:endParaRPr lang="en-US"/>
          </a:p>
        </p:txBody>
      </p:sp>
      <p:sp>
        <p:nvSpPr>
          <p:cNvPr id="109572" name="Rectangle 4"/>
          <p:cNvSpPr>
            <a:spLocks noGrp="1" noChangeArrowheads="1"/>
          </p:cNvSpPr>
          <p:nvPr>
            <p:ph type="ftr" sz="quarter" idx="2"/>
          </p:nvPr>
        </p:nvSpPr>
        <p:spPr bwMode="auto">
          <a:xfrm>
            <a:off x="0" y="8807450"/>
            <a:ext cx="3032125" cy="463550"/>
          </a:xfrm>
          <a:prstGeom prst="rect">
            <a:avLst/>
          </a:prstGeom>
          <a:noFill/>
          <a:ln w="9525">
            <a:noFill/>
            <a:miter lim="800000"/>
            <a:headEnd/>
            <a:tailEnd/>
          </a:ln>
          <a:effectLst/>
        </p:spPr>
        <p:txBody>
          <a:bodyPr vert="horz" wrap="square" lIns="92748" tIns="46374" rIns="92748" bIns="46374" numCol="1" anchor="b" anchorCtr="0" compatLnSpc="1">
            <a:prstTxWarp prst="textNoShape">
              <a:avLst/>
            </a:prstTxWarp>
          </a:bodyPr>
          <a:lstStyle>
            <a:lvl1pPr defTabSz="927100">
              <a:lnSpc>
                <a:spcPct val="100000"/>
              </a:lnSpc>
              <a:spcBef>
                <a:spcPct val="0"/>
              </a:spcBef>
              <a:defRPr sz="1200" b="0">
                <a:solidFill>
                  <a:schemeClr val="tx1"/>
                </a:solidFill>
                <a:latin typeface="Times New Roman" pitchFamily="-109" charset="0"/>
                <a:ea typeface="+mn-ea"/>
                <a:cs typeface="+mn-cs"/>
                <a:sym typeface="Wingdings 3" pitchFamily="-109" charset="2"/>
              </a:defRPr>
            </a:lvl1pPr>
          </a:lstStyle>
          <a:p>
            <a:pPr>
              <a:defRPr/>
            </a:pPr>
            <a:endParaRPr lang="en-US"/>
          </a:p>
        </p:txBody>
      </p:sp>
      <p:sp>
        <p:nvSpPr>
          <p:cNvPr id="109573" name="Rectangle 5"/>
          <p:cNvSpPr>
            <a:spLocks noGrp="1" noChangeArrowheads="1"/>
          </p:cNvSpPr>
          <p:nvPr>
            <p:ph type="sldNum" sz="quarter" idx="3"/>
          </p:nvPr>
        </p:nvSpPr>
        <p:spPr bwMode="auto">
          <a:xfrm>
            <a:off x="3965575" y="8807450"/>
            <a:ext cx="3032125" cy="463550"/>
          </a:xfrm>
          <a:prstGeom prst="rect">
            <a:avLst/>
          </a:prstGeom>
          <a:noFill/>
          <a:ln w="9525">
            <a:noFill/>
            <a:miter lim="800000"/>
            <a:headEnd/>
            <a:tailEnd/>
          </a:ln>
          <a:effectLst/>
        </p:spPr>
        <p:txBody>
          <a:bodyPr vert="horz" wrap="square" lIns="92748" tIns="46374" rIns="92748" bIns="46374" numCol="1" anchor="b" anchorCtr="0" compatLnSpc="1">
            <a:prstTxWarp prst="textNoShape">
              <a:avLst/>
            </a:prstTxWarp>
          </a:bodyPr>
          <a:lstStyle>
            <a:lvl1pPr algn="r" defTabSz="927100">
              <a:lnSpc>
                <a:spcPct val="100000"/>
              </a:lnSpc>
              <a:spcBef>
                <a:spcPct val="0"/>
              </a:spcBef>
              <a:defRPr sz="1200" b="0">
                <a:solidFill>
                  <a:schemeClr val="tx1"/>
                </a:solidFill>
              </a:defRPr>
            </a:lvl1pPr>
          </a:lstStyle>
          <a:p>
            <a:pPr>
              <a:defRPr/>
            </a:pPr>
            <a:fld id="{472C1A4B-3688-D34D-B053-076EE5C805D0}" type="slidenum">
              <a:rPr lang="en-US"/>
              <a:pPr>
                <a:defRPr/>
              </a:pPr>
              <a:t>‹#›</a:t>
            </a:fld>
            <a:endParaRPr lang="en-US" dirty="0"/>
          </a:p>
        </p:txBody>
      </p:sp>
    </p:spTree>
    <p:extLst>
      <p:ext uri="{BB962C8B-B14F-4D97-AF65-F5344CB8AC3E}">
        <p14:creationId xmlns:p14="http://schemas.microsoft.com/office/powerpoint/2010/main" xmlns="" val="1173506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3032125" cy="461963"/>
          </a:xfrm>
          <a:prstGeom prst="rect">
            <a:avLst/>
          </a:prstGeom>
          <a:noFill/>
          <a:ln w="9525">
            <a:noFill/>
            <a:miter lim="800000"/>
            <a:headEnd/>
            <a:tailEnd/>
          </a:ln>
          <a:effectLst/>
        </p:spPr>
        <p:txBody>
          <a:bodyPr vert="horz" wrap="square" lIns="92748" tIns="46374" rIns="92748" bIns="46374" numCol="1" anchor="t" anchorCtr="0" compatLnSpc="1">
            <a:prstTxWarp prst="textNoShape">
              <a:avLst/>
            </a:prstTxWarp>
          </a:bodyPr>
          <a:lstStyle>
            <a:lvl1pPr defTabSz="927100">
              <a:lnSpc>
                <a:spcPct val="100000"/>
              </a:lnSpc>
              <a:spcBef>
                <a:spcPct val="0"/>
              </a:spcBef>
              <a:defRPr sz="1200" b="0">
                <a:solidFill>
                  <a:schemeClr val="tx1"/>
                </a:solidFill>
                <a:latin typeface="Times New Roman" pitchFamily="-109" charset="0"/>
                <a:ea typeface="+mn-ea"/>
                <a:cs typeface="+mn-cs"/>
                <a:sym typeface="Wingdings 3" pitchFamily="-109" charset="2"/>
              </a:defRPr>
            </a:lvl1pPr>
          </a:lstStyle>
          <a:p>
            <a:pPr>
              <a:defRPr/>
            </a:pPr>
            <a:endParaRPr lang="en-US"/>
          </a:p>
        </p:txBody>
      </p:sp>
      <p:sp>
        <p:nvSpPr>
          <p:cNvPr id="134147" name="Rectangle 3"/>
          <p:cNvSpPr>
            <a:spLocks noGrp="1" noChangeArrowheads="1"/>
          </p:cNvSpPr>
          <p:nvPr>
            <p:ph type="dt" idx="1"/>
          </p:nvPr>
        </p:nvSpPr>
        <p:spPr bwMode="auto">
          <a:xfrm>
            <a:off x="3965575" y="0"/>
            <a:ext cx="3032125" cy="461963"/>
          </a:xfrm>
          <a:prstGeom prst="rect">
            <a:avLst/>
          </a:prstGeom>
          <a:noFill/>
          <a:ln w="9525">
            <a:noFill/>
            <a:miter lim="800000"/>
            <a:headEnd/>
            <a:tailEnd/>
          </a:ln>
          <a:effectLst/>
        </p:spPr>
        <p:txBody>
          <a:bodyPr vert="horz" wrap="square" lIns="92748" tIns="46374" rIns="92748" bIns="46374" numCol="1" anchor="t" anchorCtr="0" compatLnSpc="1">
            <a:prstTxWarp prst="textNoShape">
              <a:avLst/>
            </a:prstTxWarp>
          </a:bodyPr>
          <a:lstStyle>
            <a:lvl1pPr algn="r" defTabSz="927100">
              <a:lnSpc>
                <a:spcPct val="100000"/>
              </a:lnSpc>
              <a:spcBef>
                <a:spcPct val="0"/>
              </a:spcBef>
              <a:defRPr sz="1200" b="0">
                <a:solidFill>
                  <a:schemeClr val="tx1"/>
                </a:solidFill>
                <a:latin typeface="Times New Roman" pitchFamily="-109" charset="0"/>
                <a:ea typeface="+mn-ea"/>
                <a:cs typeface="+mn-cs"/>
                <a:sym typeface="Wingdings 3" pitchFamily="-109" charset="2"/>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89038"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4149" name="Rectangle 5"/>
          <p:cNvSpPr>
            <a:spLocks noGrp="1" noChangeArrowheads="1"/>
          </p:cNvSpPr>
          <p:nvPr>
            <p:ph type="body" sz="quarter" idx="3"/>
          </p:nvPr>
        </p:nvSpPr>
        <p:spPr bwMode="auto">
          <a:xfrm>
            <a:off x="933450" y="4386263"/>
            <a:ext cx="5130800" cy="4156075"/>
          </a:xfrm>
          <a:prstGeom prst="rect">
            <a:avLst/>
          </a:prstGeom>
          <a:noFill/>
          <a:ln w="9525">
            <a:noFill/>
            <a:miter lim="800000"/>
            <a:headEnd/>
            <a:tailEnd/>
          </a:ln>
          <a:effectLst/>
        </p:spPr>
        <p:txBody>
          <a:bodyPr vert="horz" wrap="square" lIns="92748" tIns="46374" rIns="92748" bIns="4637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4150" name="Rectangle 6"/>
          <p:cNvSpPr>
            <a:spLocks noGrp="1" noChangeArrowheads="1"/>
          </p:cNvSpPr>
          <p:nvPr>
            <p:ph type="ftr" sz="quarter" idx="4"/>
          </p:nvPr>
        </p:nvSpPr>
        <p:spPr bwMode="auto">
          <a:xfrm>
            <a:off x="0" y="8772525"/>
            <a:ext cx="3032125" cy="461963"/>
          </a:xfrm>
          <a:prstGeom prst="rect">
            <a:avLst/>
          </a:prstGeom>
          <a:noFill/>
          <a:ln w="9525">
            <a:noFill/>
            <a:miter lim="800000"/>
            <a:headEnd/>
            <a:tailEnd/>
          </a:ln>
          <a:effectLst/>
        </p:spPr>
        <p:txBody>
          <a:bodyPr vert="horz" wrap="square" lIns="92748" tIns="46374" rIns="92748" bIns="46374" numCol="1" anchor="b" anchorCtr="0" compatLnSpc="1">
            <a:prstTxWarp prst="textNoShape">
              <a:avLst/>
            </a:prstTxWarp>
          </a:bodyPr>
          <a:lstStyle>
            <a:lvl1pPr defTabSz="927100">
              <a:lnSpc>
                <a:spcPct val="100000"/>
              </a:lnSpc>
              <a:spcBef>
                <a:spcPct val="0"/>
              </a:spcBef>
              <a:defRPr sz="1200" b="0">
                <a:solidFill>
                  <a:schemeClr val="tx1"/>
                </a:solidFill>
                <a:latin typeface="Times New Roman" pitchFamily="-109" charset="0"/>
                <a:ea typeface="+mn-ea"/>
                <a:cs typeface="+mn-cs"/>
                <a:sym typeface="Wingdings 3" pitchFamily="-109" charset="2"/>
              </a:defRPr>
            </a:lvl1pPr>
          </a:lstStyle>
          <a:p>
            <a:pPr>
              <a:defRPr/>
            </a:pPr>
            <a:endParaRPr lang="en-US"/>
          </a:p>
        </p:txBody>
      </p:sp>
      <p:sp>
        <p:nvSpPr>
          <p:cNvPr id="134151" name="Rectangle 7"/>
          <p:cNvSpPr>
            <a:spLocks noGrp="1" noChangeArrowheads="1"/>
          </p:cNvSpPr>
          <p:nvPr>
            <p:ph type="sldNum" sz="quarter" idx="5"/>
          </p:nvPr>
        </p:nvSpPr>
        <p:spPr bwMode="auto">
          <a:xfrm>
            <a:off x="3965575" y="8772525"/>
            <a:ext cx="3032125" cy="461963"/>
          </a:xfrm>
          <a:prstGeom prst="rect">
            <a:avLst/>
          </a:prstGeom>
          <a:noFill/>
          <a:ln w="9525">
            <a:noFill/>
            <a:miter lim="800000"/>
            <a:headEnd/>
            <a:tailEnd/>
          </a:ln>
          <a:effectLst/>
        </p:spPr>
        <p:txBody>
          <a:bodyPr vert="horz" wrap="square" lIns="92748" tIns="46374" rIns="92748" bIns="46374" numCol="1" anchor="b" anchorCtr="0" compatLnSpc="1">
            <a:prstTxWarp prst="textNoShape">
              <a:avLst/>
            </a:prstTxWarp>
          </a:bodyPr>
          <a:lstStyle>
            <a:lvl1pPr algn="r" defTabSz="927100">
              <a:lnSpc>
                <a:spcPct val="100000"/>
              </a:lnSpc>
              <a:spcBef>
                <a:spcPct val="0"/>
              </a:spcBef>
              <a:defRPr sz="1200" b="0">
                <a:solidFill>
                  <a:schemeClr val="tx1"/>
                </a:solidFill>
              </a:defRPr>
            </a:lvl1pPr>
          </a:lstStyle>
          <a:p>
            <a:pPr>
              <a:defRPr/>
            </a:pPr>
            <a:fld id="{AB4F5358-6881-F74A-91C2-8E1C3AFFEB68}" type="slidenum">
              <a:rPr lang="en-US"/>
              <a:pPr>
                <a:defRPr/>
              </a:pPr>
              <a:t>‹#›</a:t>
            </a:fld>
            <a:endParaRPr lang="en-US" dirty="0"/>
          </a:p>
        </p:txBody>
      </p:sp>
    </p:spTree>
    <p:extLst>
      <p:ext uri="{BB962C8B-B14F-4D97-AF65-F5344CB8AC3E}">
        <p14:creationId xmlns:p14="http://schemas.microsoft.com/office/powerpoint/2010/main" xmlns="" val="21650081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4F5358-6881-F74A-91C2-8E1C3AFFEB68}" type="slidenum">
              <a:rPr lang="en-US" smtClean="0"/>
              <a:pPr>
                <a:defRPr/>
              </a:pPr>
              <a:t>1</a:t>
            </a:fld>
            <a:endParaRPr lang="en-US" dirty="0"/>
          </a:p>
        </p:txBody>
      </p:sp>
    </p:spTree>
    <p:extLst>
      <p:ext uri="{BB962C8B-B14F-4D97-AF65-F5344CB8AC3E}">
        <p14:creationId xmlns:p14="http://schemas.microsoft.com/office/powerpoint/2010/main" xmlns="" val="304414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FD97B0C6-26C3-F740-B4D0-17175A933B8B}" type="slidenum">
              <a:rPr lang="en-US" sz="1200">
                <a:latin typeface="Times New Roman" charset="0"/>
              </a:rPr>
              <a:pPr eaLnBrk="1" hangingPunct="1"/>
              <a:t>45</a:t>
            </a:fld>
            <a:endParaRPr lang="en-US" sz="1200">
              <a:latin typeface="Times New Roman" charset="0"/>
            </a:endParaRPr>
          </a:p>
        </p:txBody>
      </p:sp>
      <p:sp>
        <p:nvSpPr>
          <p:cNvPr id="60418" name="Rectangle 2"/>
          <p:cNvSpPr>
            <a:spLocks noGrp="1" noRot="1" noChangeAspect="1" noChangeArrowheads="1" noTextEdit="1"/>
          </p:cNvSpPr>
          <p:nvPr>
            <p:ph type="sldImg"/>
          </p:nvPr>
        </p:nvSpPr>
        <p:spPr>
          <a:xfrm>
            <a:off x="1190625" y="703263"/>
            <a:ext cx="4618038" cy="3462337"/>
          </a:xfrm>
          <a:ln w="12700" cap="flat">
            <a:solidFill>
              <a:schemeClr val="tx1"/>
            </a:solidFill>
          </a:ln>
        </p:spPr>
      </p:sp>
      <p:sp>
        <p:nvSpPr>
          <p:cNvPr id="60419" name="Rectangle 3"/>
          <p:cNvSpPr>
            <a:spLocks noGrp="1" noChangeArrowheads="1"/>
          </p:cNvSpPr>
          <p:nvPr>
            <p:ph type="body" idx="1"/>
          </p:nvPr>
        </p:nvSpPr>
        <p:spPr>
          <a:xfrm>
            <a:off x="933450" y="4404043"/>
            <a:ext cx="5130800" cy="41694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121884" tIns="59338" rIns="121884" bIns="59338"/>
          <a:lstStyle/>
          <a:p>
            <a:pPr eaLnBrk="1" hangingPunct="1"/>
            <a:endParaRPr lang="en-US">
              <a:latin typeface="Arial"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FAB915FF-202C-6440-8304-21D53623B0FA}" type="slidenum">
              <a:rPr lang="en-US" sz="1200">
                <a:latin typeface="Times New Roman" charset="0"/>
              </a:rPr>
              <a:pPr eaLnBrk="1" hangingPunct="1"/>
              <a:t>48</a:t>
            </a:fld>
            <a:endParaRPr lang="en-US" sz="1200">
              <a:latin typeface="Times New Roman" charset="0"/>
            </a:endParaRPr>
          </a:p>
        </p:txBody>
      </p:sp>
      <p:sp>
        <p:nvSpPr>
          <p:cNvPr id="63490" name="Rectangle 2"/>
          <p:cNvSpPr>
            <a:spLocks noGrp="1" noRot="1" noChangeAspect="1" noChangeArrowheads="1" noTextEdit="1"/>
          </p:cNvSpPr>
          <p:nvPr>
            <p:ph type="sldImg"/>
          </p:nvPr>
        </p:nvSpPr>
        <p:spPr>
          <a:xfrm>
            <a:off x="1190625" y="703263"/>
            <a:ext cx="4618038" cy="3462337"/>
          </a:xfrm>
          <a:ln w="12700" cap="flat">
            <a:solidFill>
              <a:schemeClr val="tx1"/>
            </a:solidFill>
          </a:ln>
        </p:spPr>
      </p:sp>
      <p:sp>
        <p:nvSpPr>
          <p:cNvPr id="63491" name="Rectangle 3"/>
          <p:cNvSpPr>
            <a:spLocks noGrp="1" noChangeArrowheads="1"/>
          </p:cNvSpPr>
          <p:nvPr>
            <p:ph type="body" idx="1"/>
          </p:nvPr>
        </p:nvSpPr>
        <p:spPr>
          <a:xfrm>
            <a:off x="933450" y="4404043"/>
            <a:ext cx="5130800" cy="41694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121884" tIns="59338" rIns="121884" bIns="59338"/>
          <a:lstStyle/>
          <a:p>
            <a:pPr eaLnBrk="1" hangingPunct="1"/>
            <a:endParaRPr lang="en-US">
              <a:latin typeface="Arial"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b="1">
              <a:latin typeface="Arial" charset="0"/>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E56F4130-E7D3-8849-B3DF-E018189056C4}" type="slidenum">
              <a:rPr lang="en-US" sz="1200">
                <a:cs typeface="Arial" charset="0"/>
              </a:rPr>
              <a:pPr eaLnBrk="1" hangingPunct="1"/>
              <a:t>59</a:t>
            </a:fld>
            <a:endParaRPr lang="en-US" sz="120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FAB915FF-202C-6440-8304-21D53623B0FA}" type="slidenum">
              <a:rPr lang="en-US" sz="1200">
                <a:latin typeface="Times New Roman" charset="0"/>
              </a:rPr>
              <a:pPr eaLnBrk="1" hangingPunct="1"/>
              <a:t>61</a:t>
            </a:fld>
            <a:endParaRPr lang="en-US" sz="1200">
              <a:latin typeface="Times New Roman" charset="0"/>
            </a:endParaRPr>
          </a:p>
        </p:txBody>
      </p:sp>
      <p:sp>
        <p:nvSpPr>
          <p:cNvPr id="63490" name="Rectangle 2"/>
          <p:cNvSpPr>
            <a:spLocks noGrp="1" noRot="1" noChangeAspect="1" noChangeArrowheads="1" noTextEdit="1"/>
          </p:cNvSpPr>
          <p:nvPr>
            <p:ph type="sldImg"/>
          </p:nvPr>
        </p:nvSpPr>
        <p:spPr>
          <a:xfrm>
            <a:off x="1190625" y="703263"/>
            <a:ext cx="4618038" cy="3462337"/>
          </a:xfrm>
          <a:ln w="12700" cap="flat">
            <a:solidFill>
              <a:schemeClr val="tx1"/>
            </a:solidFill>
          </a:ln>
        </p:spPr>
      </p:sp>
      <p:sp>
        <p:nvSpPr>
          <p:cNvPr id="63491" name="Rectangle 3"/>
          <p:cNvSpPr>
            <a:spLocks noGrp="1" noChangeArrowheads="1"/>
          </p:cNvSpPr>
          <p:nvPr>
            <p:ph type="body" idx="1"/>
          </p:nvPr>
        </p:nvSpPr>
        <p:spPr>
          <a:xfrm>
            <a:off x="933450" y="4404043"/>
            <a:ext cx="5130800" cy="41694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121884" tIns="59338" rIns="121884" bIns="59338"/>
          <a:lstStyle/>
          <a:p>
            <a:pPr eaLnBrk="1" hangingPunct="1"/>
            <a:endParaRPr lang="en-US">
              <a:latin typeface="Arial"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FAB915FF-202C-6440-8304-21D53623B0FA}" type="slidenum">
              <a:rPr lang="en-US" sz="1200">
                <a:latin typeface="Times New Roman" charset="0"/>
              </a:rPr>
              <a:pPr eaLnBrk="1" hangingPunct="1"/>
              <a:t>71</a:t>
            </a:fld>
            <a:endParaRPr lang="en-US" sz="1200">
              <a:latin typeface="Times New Roman" charset="0"/>
            </a:endParaRPr>
          </a:p>
        </p:txBody>
      </p:sp>
      <p:sp>
        <p:nvSpPr>
          <p:cNvPr id="63490" name="Rectangle 2"/>
          <p:cNvSpPr>
            <a:spLocks noGrp="1" noRot="1" noChangeAspect="1" noChangeArrowheads="1" noTextEdit="1"/>
          </p:cNvSpPr>
          <p:nvPr>
            <p:ph type="sldImg"/>
          </p:nvPr>
        </p:nvSpPr>
        <p:spPr>
          <a:xfrm>
            <a:off x="1190625" y="703263"/>
            <a:ext cx="4618038" cy="3462337"/>
          </a:xfrm>
          <a:ln w="12700" cap="flat">
            <a:solidFill>
              <a:schemeClr val="tx1"/>
            </a:solidFill>
          </a:ln>
        </p:spPr>
      </p:sp>
      <p:sp>
        <p:nvSpPr>
          <p:cNvPr id="63491" name="Rectangle 3"/>
          <p:cNvSpPr>
            <a:spLocks noGrp="1" noChangeArrowheads="1"/>
          </p:cNvSpPr>
          <p:nvPr>
            <p:ph type="body" idx="1"/>
          </p:nvPr>
        </p:nvSpPr>
        <p:spPr>
          <a:xfrm>
            <a:off x="933450" y="4404043"/>
            <a:ext cx="5130800" cy="41694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121884" tIns="59338" rIns="121884" bIns="59338"/>
          <a:lstStyle/>
          <a:p>
            <a:pPr eaLnBrk="1" hangingPunct="1"/>
            <a:endParaRPr lang="en-US">
              <a:latin typeface="Arial"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FAB915FF-202C-6440-8304-21D53623B0FA}" type="slidenum">
              <a:rPr lang="en-US" sz="1200">
                <a:latin typeface="Times New Roman" charset="0"/>
              </a:rPr>
              <a:pPr eaLnBrk="1" hangingPunct="1"/>
              <a:t>75</a:t>
            </a:fld>
            <a:endParaRPr lang="en-US" sz="1200">
              <a:latin typeface="Times New Roman" charset="0"/>
            </a:endParaRPr>
          </a:p>
        </p:txBody>
      </p:sp>
      <p:sp>
        <p:nvSpPr>
          <p:cNvPr id="63490" name="Rectangle 2"/>
          <p:cNvSpPr>
            <a:spLocks noGrp="1" noRot="1" noChangeAspect="1" noChangeArrowheads="1" noTextEdit="1"/>
          </p:cNvSpPr>
          <p:nvPr>
            <p:ph type="sldImg"/>
          </p:nvPr>
        </p:nvSpPr>
        <p:spPr>
          <a:xfrm>
            <a:off x="1190625" y="703263"/>
            <a:ext cx="4618038" cy="3462337"/>
          </a:xfrm>
          <a:ln w="12700" cap="flat">
            <a:solidFill>
              <a:schemeClr val="tx1"/>
            </a:solidFill>
          </a:ln>
        </p:spPr>
      </p:sp>
      <p:sp>
        <p:nvSpPr>
          <p:cNvPr id="63491" name="Rectangle 3"/>
          <p:cNvSpPr>
            <a:spLocks noGrp="1" noChangeArrowheads="1"/>
          </p:cNvSpPr>
          <p:nvPr>
            <p:ph type="body" idx="1"/>
          </p:nvPr>
        </p:nvSpPr>
        <p:spPr>
          <a:xfrm>
            <a:off x="933450" y="4404043"/>
            <a:ext cx="5130800" cy="41694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121884" tIns="59338" rIns="121884" bIns="59338"/>
          <a:lstStyle/>
          <a:p>
            <a:pPr eaLnBrk="1" hangingPunct="1"/>
            <a:endParaRPr lang="en-US">
              <a:latin typeface="Arial"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FAB915FF-202C-6440-8304-21D53623B0FA}" type="slidenum">
              <a:rPr lang="en-US" sz="1200">
                <a:latin typeface="Times New Roman" charset="0"/>
              </a:rPr>
              <a:pPr eaLnBrk="1" hangingPunct="1"/>
              <a:t>76</a:t>
            </a:fld>
            <a:endParaRPr lang="en-US" sz="1200">
              <a:latin typeface="Times New Roman" charset="0"/>
            </a:endParaRPr>
          </a:p>
        </p:txBody>
      </p:sp>
      <p:sp>
        <p:nvSpPr>
          <p:cNvPr id="63490" name="Rectangle 2"/>
          <p:cNvSpPr>
            <a:spLocks noGrp="1" noRot="1" noChangeAspect="1" noChangeArrowheads="1" noTextEdit="1"/>
          </p:cNvSpPr>
          <p:nvPr>
            <p:ph type="sldImg"/>
          </p:nvPr>
        </p:nvSpPr>
        <p:spPr>
          <a:xfrm>
            <a:off x="1190625" y="703263"/>
            <a:ext cx="4618038" cy="3462337"/>
          </a:xfrm>
          <a:ln w="12700" cap="flat">
            <a:solidFill>
              <a:schemeClr val="tx1"/>
            </a:solidFill>
          </a:ln>
        </p:spPr>
      </p:sp>
      <p:sp>
        <p:nvSpPr>
          <p:cNvPr id="63491" name="Rectangle 3"/>
          <p:cNvSpPr>
            <a:spLocks noGrp="1" noChangeArrowheads="1"/>
          </p:cNvSpPr>
          <p:nvPr>
            <p:ph type="body" idx="1"/>
          </p:nvPr>
        </p:nvSpPr>
        <p:spPr>
          <a:xfrm>
            <a:off x="933450" y="4404043"/>
            <a:ext cx="5130800" cy="41694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121884" tIns="59338" rIns="121884" bIns="59338"/>
          <a:lstStyle/>
          <a:p>
            <a:pPr eaLnBrk="1" hangingPunct="1"/>
            <a:endParaRPr lang="en-US">
              <a:latin typeface="Arial"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FAB915FF-202C-6440-8304-21D53623B0FA}" type="slidenum">
              <a:rPr lang="en-US" sz="1200">
                <a:latin typeface="Times New Roman" charset="0"/>
              </a:rPr>
              <a:pPr eaLnBrk="1" hangingPunct="1"/>
              <a:t>77</a:t>
            </a:fld>
            <a:endParaRPr lang="en-US" sz="1200">
              <a:latin typeface="Times New Roman" charset="0"/>
            </a:endParaRPr>
          </a:p>
        </p:txBody>
      </p:sp>
      <p:sp>
        <p:nvSpPr>
          <p:cNvPr id="63490" name="Rectangle 2"/>
          <p:cNvSpPr>
            <a:spLocks noGrp="1" noRot="1" noChangeAspect="1" noChangeArrowheads="1" noTextEdit="1"/>
          </p:cNvSpPr>
          <p:nvPr>
            <p:ph type="sldImg"/>
          </p:nvPr>
        </p:nvSpPr>
        <p:spPr>
          <a:xfrm>
            <a:off x="1190625" y="703263"/>
            <a:ext cx="4618038" cy="3462337"/>
          </a:xfrm>
          <a:ln w="12700" cap="flat">
            <a:solidFill>
              <a:schemeClr val="tx1"/>
            </a:solidFill>
          </a:ln>
        </p:spPr>
      </p:sp>
      <p:sp>
        <p:nvSpPr>
          <p:cNvPr id="63491" name="Rectangle 3"/>
          <p:cNvSpPr>
            <a:spLocks noGrp="1" noChangeArrowheads="1"/>
          </p:cNvSpPr>
          <p:nvPr>
            <p:ph type="body" idx="1"/>
          </p:nvPr>
        </p:nvSpPr>
        <p:spPr>
          <a:xfrm>
            <a:off x="933450" y="4404043"/>
            <a:ext cx="5130800" cy="41694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121884" tIns="59338" rIns="121884" bIns="59338"/>
          <a:lstStyle/>
          <a:p>
            <a:pPr eaLnBrk="1" hangingPunct="1"/>
            <a:endParaRPr lang="en-US">
              <a:latin typeface="Arial"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FAB915FF-202C-6440-8304-21D53623B0FA}" type="slidenum">
              <a:rPr lang="en-US" sz="1200">
                <a:latin typeface="Times New Roman" charset="0"/>
              </a:rPr>
              <a:pPr eaLnBrk="1" hangingPunct="1"/>
              <a:t>78</a:t>
            </a:fld>
            <a:endParaRPr lang="en-US" sz="1200">
              <a:latin typeface="Times New Roman" charset="0"/>
            </a:endParaRPr>
          </a:p>
        </p:txBody>
      </p:sp>
      <p:sp>
        <p:nvSpPr>
          <p:cNvPr id="63490" name="Rectangle 2"/>
          <p:cNvSpPr>
            <a:spLocks noGrp="1" noRot="1" noChangeAspect="1" noChangeArrowheads="1" noTextEdit="1"/>
          </p:cNvSpPr>
          <p:nvPr>
            <p:ph type="sldImg"/>
          </p:nvPr>
        </p:nvSpPr>
        <p:spPr>
          <a:xfrm>
            <a:off x="1190625" y="703263"/>
            <a:ext cx="4618038" cy="3462337"/>
          </a:xfrm>
          <a:ln w="12700" cap="flat">
            <a:solidFill>
              <a:schemeClr val="tx1"/>
            </a:solidFill>
          </a:ln>
        </p:spPr>
      </p:sp>
      <p:sp>
        <p:nvSpPr>
          <p:cNvPr id="63491" name="Rectangle 3"/>
          <p:cNvSpPr>
            <a:spLocks noGrp="1" noChangeArrowheads="1"/>
          </p:cNvSpPr>
          <p:nvPr>
            <p:ph type="body" idx="1"/>
          </p:nvPr>
        </p:nvSpPr>
        <p:spPr>
          <a:xfrm>
            <a:off x="933450" y="4404043"/>
            <a:ext cx="5130800" cy="41694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121884" tIns="59338" rIns="121884" bIns="59338"/>
          <a:lstStyle/>
          <a:p>
            <a:pPr eaLnBrk="1" hangingPunct="1"/>
            <a:endParaRPr lang="en-US">
              <a:latin typeface="Arial"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FAB915FF-202C-6440-8304-21D53623B0FA}" type="slidenum">
              <a:rPr lang="en-US" sz="1200">
                <a:latin typeface="Times New Roman" charset="0"/>
              </a:rPr>
              <a:pPr eaLnBrk="1" hangingPunct="1"/>
              <a:t>79</a:t>
            </a:fld>
            <a:endParaRPr lang="en-US" sz="1200">
              <a:latin typeface="Times New Roman" charset="0"/>
            </a:endParaRPr>
          </a:p>
        </p:txBody>
      </p:sp>
      <p:sp>
        <p:nvSpPr>
          <p:cNvPr id="63490" name="Rectangle 2"/>
          <p:cNvSpPr>
            <a:spLocks noGrp="1" noRot="1" noChangeAspect="1" noChangeArrowheads="1" noTextEdit="1"/>
          </p:cNvSpPr>
          <p:nvPr>
            <p:ph type="sldImg"/>
          </p:nvPr>
        </p:nvSpPr>
        <p:spPr>
          <a:xfrm>
            <a:off x="1190625" y="703263"/>
            <a:ext cx="4618038" cy="3462337"/>
          </a:xfrm>
          <a:ln w="12700" cap="flat">
            <a:solidFill>
              <a:schemeClr val="tx1"/>
            </a:solidFill>
          </a:ln>
        </p:spPr>
      </p:sp>
      <p:sp>
        <p:nvSpPr>
          <p:cNvPr id="63491" name="Rectangle 3"/>
          <p:cNvSpPr>
            <a:spLocks noGrp="1" noChangeArrowheads="1"/>
          </p:cNvSpPr>
          <p:nvPr>
            <p:ph type="body" idx="1"/>
          </p:nvPr>
        </p:nvSpPr>
        <p:spPr>
          <a:xfrm>
            <a:off x="933450" y="4404043"/>
            <a:ext cx="5130800" cy="41694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121884" tIns="59338" rIns="121884" bIns="59338"/>
          <a:lstStyle/>
          <a:p>
            <a:pPr eaLnBrk="1" hangingPunct="1"/>
            <a:endParaRPr lang="en-US">
              <a:latin typeface="Arial"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A23EA640-5430-B247-8998-4683A19EE196}" type="slidenum">
              <a:rPr lang="en-US" sz="1200"/>
              <a:pPr eaLnBrk="1" hangingPunct="1"/>
              <a:t>2</a:t>
            </a:fld>
            <a:endParaRPr lang="en-US"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there</a:t>
            </a:r>
            <a:r>
              <a:rPr lang="en-US" baseline="0" dirty="0" smtClean="0"/>
              <a:t> is a higher percentage of correct answers when we used clickers.</a:t>
            </a:r>
            <a:endParaRPr lang="en-US" dirty="0"/>
          </a:p>
        </p:txBody>
      </p:sp>
      <p:sp>
        <p:nvSpPr>
          <p:cNvPr id="4" name="Slide Number Placeholder 3"/>
          <p:cNvSpPr>
            <a:spLocks noGrp="1"/>
          </p:cNvSpPr>
          <p:nvPr>
            <p:ph type="sldNum" sz="quarter" idx="10"/>
          </p:nvPr>
        </p:nvSpPr>
        <p:spPr/>
        <p:txBody>
          <a:bodyPr/>
          <a:lstStyle/>
          <a:p>
            <a:pPr>
              <a:defRPr/>
            </a:pPr>
            <a:fld id="{41DA293C-3EFE-344B-8C5A-D257AC356DE2}" type="slidenum">
              <a:rPr lang="en-US" smtClean="0"/>
              <a:pPr>
                <a:defRPr/>
              </a:pPr>
              <a:t>88</a:t>
            </a:fld>
            <a:endParaRPr lang="en-US" dirty="0"/>
          </a:p>
        </p:txBody>
      </p:sp>
    </p:spTree>
    <p:extLst>
      <p:ext uri="{BB962C8B-B14F-4D97-AF65-F5344CB8AC3E}">
        <p14:creationId xmlns:p14="http://schemas.microsoft.com/office/powerpoint/2010/main" xmlns="" val="1069616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defTabSz="927100" eaLnBrk="0" hangingPunct="0">
              <a:defRPr sz="3200" b="1">
                <a:solidFill>
                  <a:srgbClr val="FFFF0F"/>
                </a:solidFill>
                <a:latin typeface="Times New Roman" charset="0"/>
                <a:ea typeface="ＭＳ Ｐゴシック" charset="0"/>
                <a:sym typeface="Wingdings 3" charset="0"/>
              </a:defRPr>
            </a:lvl2pPr>
            <a:lvl3pPr marL="1143000" indent="-228600" defTabSz="927100" eaLnBrk="0" hangingPunct="0">
              <a:defRPr sz="3200" b="1">
                <a:solidFill>
                  <a:srgbClr val="FFFF0F"/>
                </a:solidFill>
                <a:latin typeface="Times New Roman" charset="0"/>
                <a:ea typeface="ＭＳ Ｐゴシック" charset="0"/>
                <a:sym typeface="Wingdings 3" charset="0"/>
              </a:defRPr>
            </a:lvl3pPr>
            <a:lvl4pPr marL="1600200" indent="-228600" defTabSz="927100" eaLnBrk="0" hangingPunct="0">
              <a:defRPr sz="3200" b="1">
                <a:solidFill>
                  <a:srgbClr val="FFFF0F"/>
                </a:solidFill>
                <a:latin typeface="Times New Roman" charset="0"/>
                <a:ea typeface="ＭＳ Ｐゴシック" charset="0"/>
                <a:sym typeface="Wingdings 3" charset="0"/>
              </a:defRPr>
            </a:lvl4pPr>
            <a:lvl5pPr marL="2057400" indent="-228600" defTabSz="927100" eaLnBrk="0" hangingPunct="0">
              <a:defRPr sz="3200" b="1">
                <a:solidFill>
                  <a:srgbClr val="FFFF0F"/>
                </a:solidFill>
                <a:latin typeface="Times New Roman" charset="0"/>
                <a:ea typeface="ＭＳ Ｐゴシック" charset="0"/>
                <a:sym typeface="Wingdings 3" charset="0"/>
              </a:defRPr>
            </a:lvl5pPr>
            <a:lvl6pPr marL="25146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6pPr>
            <a:lvl7pPr marL="29718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7pPr>
            <a:lvl8pPr marL="34290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8pPr>
            <a:lvl9pPr marL="38862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9pPr>
          </a:lstStyle>
          <a:p>
            <a:pPr eaLnBrk="1" hangingPunct="1"/>
            <a:fld id="{A1139403-E0B4-2E4E-9174-AF384CB07C1E}" type="slidenum">
              <a:rPr lang="en-US" sz="1200" b="0">
                <a:solidFill>
                  <a:schemeClr val="tx1"/>
                </a:solidFill>
              </a:rPr>
              <a:pPr eaLnBrk="1" hangingPunct="1"/>
              <a:t>89</a:t>
            </a:fld>
            <a:endParaRPr lang="en-US" sz="1200" b="0">
              <a:solidFill>
                <a:schemeClr val="tx1"/>
              </a:solidFill>
            </a:endParaRPr>
          </a:p>
        </p:txBody>
      </p:sp>
      <p:sp>
        <p:nvSpPr>
          <p:cNvPr id="146434" name="Rectangle 2"/>
          <p:cNvSpPr>
            <a:spLocks noGrp="1" noRot="1" noChangeAspect="1" noChangeArrowheads="1"/>
          </p:cNvSpPr>
          <p:nvPr>
            <p:ph type="sldImg"/>
          </p:nvPr>
        </p:nvSpPr>
        <p:spPr>
          <a:xfrm>
            <a:off x="1182688" y="695325"/>
            <a:ext cx="4635500" cy="3476625"/>
          </a:xfrm>
          <a:solidFill>
            <a:srgbClr val="FFFFFF"/>
          </a:solidFill>
          <a:ln/>
        </p:spPr>
      </p:sp>
      <p:sp>
        <p:nvSpPr>
          <p:cNvPr id="146435" name="Rectangle 3"/>
          <p:cNvSpPr>
            <a:spLocks noGrp="1" noChangeArrowheads="1"/>
          </p:cNvSpPr>
          <p:nvPr>
            <p:ph type="body" idx="1"/>
          </p:nvPr>
        </p:nvSpPr>
        <p:spPr>
          <a:xfrm>
            <a:off x="933450" y="4403725"/>
            <a:ext cx="5130800" cy="417195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defTabSz="927100" eaLnBrk="0" hangingPunct="0">
              <a:defRPr sz="3200" b="1">
                <a:solidFill>
                  <a:srgbClr val="FFFF0F"/>
                </a:solidFill>
                <a:latin typeface="Times New Roman" charset="0"/>
                <a:ea typeface="ＭＳ Ｐゴシック" charset="0"/>
                <a:sym typeface="Wingdings 3" charset="0"/>
              </a:defRPr>
            </a:lvl2pPr>
            <a:lvl3pPr marL="1143000" indent="-228600" defTabSz="927100" eaLnBrk="0" hangingPunct="0">
              <a:defRPr sz="3200" b="1">
                <a:solidFill>
                  <a:srgbClr val="FFFF0F"/>
                </a:solidFill>
                <a:latin typeface="Times New Roman" charset="0"/>
                <a:ea typeface="ＭＳ Ｐゴシック" charset="0"/>
                <a:sym typeface="Wingdings 3" charset="0"/>
              </a:defRPr>
            </a:lvl3pPr>
            <a:lvl4pPr marL="1600200" indent="-228600" defTabSz="927100" eaLnBrk="0" hangingPunct="0">
              <a:defRPr sz="3200" b="1">
                <a:solidFill>
                  <a:srgbClr val="FFFF0F"/>
                </a:solidFill>
                <a:latin typeface="Times New Roman" charset="0"/>
                <a:ea typeface="ＭＳ Ｐゴシック" charset="0"/>
                <a:sym typeface="Wingdings 3" charset="0"/>
              </a:defRPr>
            </a:lvl4pPr>
            <a:lvl5pPr marL="2057400" indent="-228600" defTabSz="927100" eaLnBrk="0" hangingPunct="0">
              <a:defRPr sz="3200" b="1">
                <a:solidFill>
                  <a:srgbClr val="FFFF0F"/>
                </a:solidFill>
                <a:latin typeface="Times New Roman" charset="0"/>
                <a:ea typeface="ＭＳ Ｐゴシック" charset="0"/>
                <a:sym typeface="Wingdings 3" charset="0"/>
              </a:defRPr>
            </a:lvl5pPr>
            <a:lvl6pPr marL="25146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6pPr>
            <a:lvl7pPr marL="29718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7pPr>
            <a:lvl8pPr marL="34290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8pPr>
            <a:lvl9pPr marL="38862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9pPr>
          </a:lstStyle>
          <a:p>
            <a:pPr eaLnBrk="1" hangingPunct="1"/>
            <a:fld id="{015D748F-296F-7F4A-A870-EF8A39CB5BB6}" type="slidenum">
              <a:rPr lang="en-US" sz="1200" b="0">
                <a:solidFill>
                  <a:schemeClr val="tx1"/>
                </a:solidFill>
              </a:rPr>
              <a:pPr eaLnBrk="1" hangingPunct="1"/>
              <a:t>90</a:t>
            </a:fld>
            <a:endParaRPr lang="en-US" sz="1200" b="0">
              <a:solidFill>
                <a:schemeClr val="tx1"/>
              </a:solidFill>
            </a:endParaRPr>
          </a:p>
        </p:txBody>
      </p:sp>
      <p:sp>
        <p:nvSpPr>
          <p:cNvPr id="147458" name="Rectangle 2"/>
          <p:cNvSpPr>
            <a:spLocks noGrp="1" noRot="1" noChangeAspect="1" noChangeArrowheads="1"/>
          </p:cNvSpPr>
          <p:nvPr>
            <p:ph type="sldImg"/>
          </p:nvPr>
        </p:nvSpPr>
        <p:spPr>
          <a:xfrm>
            <a:off x="1182688" y="695325"/>
            <a:ext cx="4635500" cy="3476625"/>
          </a:xfrm>
          <a:solidFill>
            <a:srgbClr val="FFFFFF"/>
          </a:solidFill>
          <a:ln/>
        </p:spPr>
      </p:sp>
      <p:sp>
        <p:nvSpPr>
          <p:cNvPr id="147459" name="Rectangle 3"/>
          <p:cNvSpPr>
            <a:spLocks noGrp="1" noChangeArrowheads="1"/>
          </p:cNvSpPr>
          <p:nvPr>
            <p:ph type="body" idx="1"/>
          </p:nvPr>
        </p:nvSpPr>
        <p:spPr>
          <a:xfrm>
            <a:off x="933450" y="4403725"/>
            <a:ext cx="5130800" cy="417195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defTabSz="927100" eaLnBrk="0" hangingPunct="0">
              <a:defRPr sz="3200" b="1">
                <a:solidFill>
                  <a:srgbClr val="FFFF0F"/>
                </a:solidFill>
                <a:latin typeface="Times New Roman" charset="0"/>
                <a:ea typeface="ＭＳ Ｐゴシック" charset="0"/>
                <a:sym typeface="Wingdings 3" charset="0"/>
              </a:defRPr>
            </a:lvl2pPr>
            <a:lvl3pPr marL="1143000" indent="-228600" defTabSz="927100" eaLnBrk="0" hangingPunct="0">
              <a:defRPr sz="3200" b="1">
                <a:solidFill>
                  <a:srgbClr val="FFFF0F"/>
                </a:solidFill>
                <a:latin typeface="Times New Roman" charset="0"/>
                <a:ea typeface="ＭＳ Ｐゴシック" charset="0"/>
                <a:sym typeface="Wingdings 3" charset="0"/>
              </a:defRPr>
            </a:lvl3pPr>
            <a:lvl4pPr marL="1600200" indent="-228600" defTabSz="927100" eaLnBrk="0" hangingPunct="0">
              <a:defRPr sz="3200" b="1">
                <a:solidFill>
                  <a:srgbClr val="FFFF0F"/>
                </a:solidFill>
                <a:latin typeface="Times New Roman" charset="0"/>
                <a:ea typeface="ＭＳ Ｐゴシック" charset="0"/>
                <a:sym typeface="Wingdings 3" charset="0"/>
              </a:defRPr>
            </a:lvl4pPr>
            <a:lvl5pPr marL="2057400" indent="-228600" defTabSz="927100" eaLnBrk="0" hangingPunct="0">
              <a:defRPr sz="3200" b="1">
                <a:solidFill>
                  <a:srgbClr val="FFFF0F"/>
                </a:solidFill>
                <a:latin typeface="Times New Roman" charset="0"/>
                <a:ea typeface="ＭＳ Ｐゴシック" charset="0"/>
                <a:sym typeface="Wingdings 3" charset="0"/>
              </a:defRPr>
            </a:lvl5pPr>
            <a:lvl6pPr marL="25146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6pPr>
            <a:lvl7pPr marL="29718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7pPr>
            <a:lvl8pPr marL="34290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8pPr>
            <a:lvl9pPr marL="38862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9pPr>
          </a:lstStyle>
          <a:p>
            <a:pPr eaLnBrk="1" hangingPunct="1"/>
            <a:fld id="{B9CEA6BC-B407-DE44-BD2B-16D4B3CACF23}" type="slidenum">
              <a:rPr lang="en-US" sz="1200" b="0">
                <a:solidFill>
                  <a:schemeClr val="tx1"/>
                </a:solidFill>
              </a:rPr>
              <a:pPr eaLnBrk="1" hangingPunct="1"/>
              <a:t>91</a:t>
            </a:fld>
            <a:endParaRPr lang="en-US" sz="1200" b="0">
              <a:solidFill>
                <a:schemeClr val="tx1"/>
              </a:solidFill>
            </a:endParaRPr>
          </a:p>
        </p:txBody>
      </p:sp>
      <p:sp>
        <p:nvSpPr>
          <p:cNvPr id="148482" name="Rectangle 1026"/>
          <p:cNvSpPr>
            <a:spLocks noGrp="1" noRot="1" noChangeAspect="1" noChangeArrowheads="1"/>
          </p:cNvSpPr>
          <p:nvPr>
            <p:ph type="sldImg"/>
          </p:nvPr>
        </p:nvSpPr>
        <p:spPr>
          <a:solidFill>
            <a:srgbClr val="FFFFFF"/>
          </a:solidFill>
          <a:ln/>
        </p:spPr>
      </p:sp>
      <p:sp>
        <p:nvSpPr>
          <p:cNvPr id="14848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defTabSz="927100" eaLnBrk="0" hangingPunct="0">
              <a:defRPr sz="3200" b="1">
                <a:solidFill>
                  <a:srgbClr val="FFFF0F"/>
                </a:solidFill>
                <a:latin typeface="Times New Roman" charset="0"/>
                <a:ea typeface="ＭＳ Ｐゴシック" charset="0"/>
                <a:sym typeface="Wingdings 3" charset="0"/>
              </a:defRPr>
            </a:lvl2pPr>
            <a:lvl3pPr marL="1143000" indent="-228600" defTabSz="927100" eaLnBrk="0" hangingPunct="0">
              <a:defRPr sz="3200" b="1">
                <a:solidFill>
                  <a:srgbClr val="FFFF0F"/>
                </a:solidFill>
                <a:latin typeface="Times New Roman" charset="0"/>
                <a:ea typeface="ＭＳ Ｐゴシック" charset="0"/>
                <a:sym typeface="Wingdings 3" charset="0"/>
              </a:defRPr>
            </a:lvl3pPr>
            <a:lvl4pPr marL="1600200" indent="-228600" defTabSz="927100" eaLnBrk="0" hangingPunct="0">
              <a:defRPr sz="3200" b="1">
                <a:solidFill>
                  <a:srgbClr val="FFFF0F"/>
                </a:solidFill>
                <a:latin typeface="Times New Roman" charset="0"/>
                <a:ea typeface="ＭＳ Ｐゴシック" charset="0"/>
                <a:sym typeface="Wingdings 3" charset="0"/>
              </a:defRPr>
            </a:lvl4pPr>
            <a:lvl5pPr marL="2057400" indent="-228600" defTabSz="927100" eaLnBrk="0" hangingPunct="0">
              <a:defRPr sz="3200" b="1">
                <a:solidFill>
                  <a:srgbClr val="FFFF0F"/>
                </a:solidFill>
                <a:latin typeface="Times New Roman" charset="0"/>
                <a:ea typeface="ＭＳ Ｐゴシック" charset="0"/>
                <a:sym typeface="Wingdings 3" charset="0"/>
              </a:defRPr>
            </a:lvl5pPr>
            <a:lvl6pPr marL="25146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6pPr>
            <a:lvl7pPr marL="29718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7pPr>
            <a:lvl8pPr marL="34290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8pPr>
            <a:lvl9pPr marL="38862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9pPr>
          </a:lstStyle>
          <a:p>
            <a:pPr eaLnBrk="1" hangingPunct="1"/>
            <a:fld id="{8DD8E91F-2BC9-4542-B18A-640BB16AD8C3}" type="slidenum">
              <a:rPr lang="en-US" sz="1200" b="0">
                <a:solidFill>
                  <a:schemeClr val="tx1"/>
                </a:solidFill>
              </a:rPr>
              <a:pPr eaLnBrk="1" hangingPunct="1"/>
              <a:t>92</a:t>
            </a:fld>
            <a:endParaRPr lang="en-US" sz="1200" b="0">
              <a:solidFill>
                <a:schemeClr val="tx1"/>
              </a:solidFill>
            </a:endParaRPr>
          </a:p>
        </p:txBody>
      </p:sp>
      <p:sp>
        <p:nvSpPr>
          <p:cNvPr id="149506" name="Rectangle 2"/>
          <p:cNvSpPr>
            <a:spLocks noGrp="1" noRot="1" noChangeAspect="1" noChangeArrowheads="1" noTextEdit="1"/>
          </p:cNvSpPr>
          <p:nvPr>
            <p:ph type="sldImg"/>
          </p:nvPr>
        </p:nvSpPr>
        <p:spPr>
          <a:xfrm>
            <a:off x="1182688" y="695325"/>
            <a:ext cx="4635500" cy="3476625"/>
          </a:xfrm>
          <a:solidFill>
            <a:srgbClr val="FFFFFF"/>
          </a:solidFill>
          <a:ln/>
        </p:spPr>
      </p:sp>
      <p:sp>
        <p:nvSpPr>
          <p:cNvPr id="1495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defTabSz="927100" eaLnBrk="0" hangingPunct="0">
              <a:defRPr sz="3200" b="1">
                <a:solidFill>
                  <a:srgbClr val="FFFF0F"/>
                </a:solidFill>
                <a:latin typeface="Times New Roman" charset="0"/>
                <a:ea typeface="ＭＳ Ｐゴシック" charset="0"/>
                <a:sym typeface="Wingdings 3" charset="0"/>
              </a:defRPr>
            </a:lvl2pPr>
            <a:lvl3pPr marL="1143000" indent="-228600" defTabSz="927100" eaLnBrk="0" hangingPunct="0">
              <a:defRPr sz="3200" b="1">
                <a:solidFill>
                  <a:srgbClr val="FFFF0F"/>
                </a:solidFill>
                <a:latin typeface="Times New Roman" charset="0"/>
                <a:ea typeface="ＭＳ Ｐゴシック" charset="0"/>
                <a:sym typeface="Wingdings 3" charset="0"/>
              </a:defRPr>
            </a:lvl3pPr>
            <a:lvl4pPr marL="1600200" indent="-228600" defTabSz="927100" eaLnBrk="0" hangingPunct="0">
              <a:defRPr sz="3200" b="1">
                <a:solidFill>
                  <a:srgbClr val="FFFF0F"/>
                </a:solidFill>
                <a:latin typeface="Times New Roman" charset="0"/>
                <a:ea typeface="ＭＳ Ｐゴシック" charset="0"/>
                <a:sym typeface="Wingdings 3" charset="0"/>
              </a:defRPr>
            </a:lvl4pPr>
            <a:lvl5pPr marL="2057400" indent="-228600" defTabSz="927100" eaLnBrk="0" hangingPunct="0">
              <a:defRPr sz="3200" b="1">
                <a:solidFill>
                  <a:srgbClr val="FFFF0F"/>
                </a:solidFill>
                <a:latin typeface="Times New Roman" charset="0"/>
                <a:ea typeface="ＭＳ Ｐゴシック" charset="0"/>
                <a:sym typeface="Wingdings 3" charset="0"/>
              </a:defRPr>
            </a:lvl5pPr>
            <a:lvl6pPr marL="25146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6pPr>
            <a:lvl7pPr marL="29718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7pPr>
            <a:lvl8pPr marL="34290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8pPr>
            <a:lvl9pPr marL="38862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9pPr>
          </a:lstStyle>
          <a:p>
            <a:pPr eaLnBrk="1" hangingPunct="1"/>
            <a:fld id="{38DBB5B7-F3AC-AA48-9BFC-2DD080FB6599}" type="slidenum">
              <a:rPr lang="en-US" sz="1200" b="0">
                <a:solidFill>
                  <a:schemeClr val="tx1"/>
                </a:solidFill>
              </a:rPr>
              <a:pPr eaLnBrk="1" hangingPunct="1"/>
              <a:t>94</a:t>
            </a:fld>
            <a:endParaRPr lang="en-US" sz="1200" b="0">
              <a:solidFill>
                <a:schemeClr val="tx1"/>
              </a:solidFill>
            </a:endParaRPr>
          </a:p>
        </p:txBody>
      </p:sp>
      <p:sp>
        <p:nvSpPr>
          <p:cNvPr id="151554" name="Rectangle 2"/>
          <p:cNvSpPr>
            <a:spLocks noGrp="1" noRot="1" noChangeAspect="1" noChangeArrowheads="1"/>
          </p:cNvSpPr>
          <p:nvPr>
            <p:ph type="sldImg"/>
          </p:nvPr>
        </p:nvSpPr>
        <p:spPr>
          <a:xfrm>
            <a:off x="1182688" y="695325"/>
            <a:ext cx="4635500" cy="3476625"/>
          </a:xfrm>
          <a:solidFill>
            <a:srgbClr val="FFFFFF"/>
          </a:solidFill>
          <a:ln/>
        </p:spPr>
      </p:sp>
      <p:sp>
        <p:nvSpPr>
          <p:cNvPr id="151555" name="Rectangle 3"/>
          <p:cNvSpPr>
            <a:spLocks noGrp="1" noChangeArrowheads="1"/>
          </p:cNvSpPr>
          <p:nvPr>
            <p:ph type="body" idx="1"/>
          </p:nvPr>
        </p:nvSpPr>
        <p:spPr>
          <a:xfrm>
            <a:off x="933450" y="4403725"/>
            <a:ext cx="5130800" cy="417195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defTabSz="927100" eaLnBrk="0" hangingPunct="0">
              <a:defRPr sz="3200" b="1">
                <a:solidFill>
                  <a:srgbClr val="FFFF0F"/>
                </a:solidFill>
                <a:latin typeface="Times New Roman" charset="0"/>
                <a:ea typeface="ＭＳ Ｐゴシック" charset="0"/>
                <a:sym typeface="Wingdings 3" charset="0"/>
              </a:defRPr>
            </a:lvl2pPr>
            <a:lvl3pPr marL="1143000" indent="-228600" defTabSz="927100" eaLnBrk="0" hangingPunct="0">
              <a:defRPr sz="3200" b="1">
                <a:solidFill>
                  <a:srgbClr val="FFFF0F"/>
                </a:solidFill>
                <a:latin typeface="Times New Roman" charset="0"/>
                <a:ea typeface="ＭＳ Ｐゴシック" charset="0"/>
                <a:sym typeface="Wingdings 3" charset="0"/>
              </a:defRPr>
            </a:lvl3pPr>
            <a:lvl4pPr marL="1600200" indent="-228600" defTabSz="927100" eaLnBrk="0" hangingPunct="0">
              <a:defRPr sz="3200" b="1">
                <a:solidFill>
                  <a:srgbClr val="FFFF0F"/>
                </a:solidFill>
                <a:latin typeface="Times New Roman" charset="0"/>
                <a:ea typeface="ＭＳ Ｐゴシック" charset="0"/>
                <a:sym typeface="Wingdings 3" charset="0"/>
              </a:defRPr>
            </a:lvl4pPr>
            <a:lvl5pPr marL="2057400" indent="-228600" defTabSz="927100" eaLnBrk="0" hangingPunct="0">
              <a:defRPr sz="3200" b="1">
                <a:solidFill>
                  <a:srgbClr val="FFFF0F"/>
                </a:solidFill>
                <a:latin typeface="Times New Roman" charset="0"/>
                <a:ea typeface="ＭＳ Ｐゴシック" charset="0"/>
                <a:sym typeface="Wingdings 3" charset="0"/>
              </a:defRPr>
            </a:lvl5pPr>
            <a:lvl6pPr marL="25146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6pPr>
            <a:lvl7pPr marL="29718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7pPr>
            <a:lvl8pPr marL="34290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8pPr>
            <a:lvl9pPr marL="38862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9pPr>
          </a:lstStyle>
          <a:p>
            <a:pPr eaLnBrk="1" hangingPunct="1"/>
            <a:fld id="{DAD000B1-1B19-F046-92E1-EA1129A63645}" type="slidenum">
              <a:rPr lang="en-US" sz="1200" b="0">
                <a:solidFill>
                  <a:schemeClr val="tx1"/>
                </a:solidFill>
              </a:rPr>
              <a:pPr eaLnBrk="1" hangingPunct="1"/>
              <a:t>95</a:t>
            </a:fld>
            <a:endParaRPr lang="en-US" sz="1200" b="0">
              <a:solidFill>
                <a:schemeClr val="tx1"/>
              </a:solidFill>
            </a:endParaRPr>
          </a:p>
        </p:txBody>
      </p:sp>
      <p:sp>
        <p:nvSpPr>
          <p:cNvPr id="152578" name="Rectangle 2"/>
          <p:cNvSpPr>
            <a:spLocks noGrp="1" noRot="1" noChangeAspect="1" noChangeArrowheads="1" noTextEdit="1"/>
          </p:cNvSpPr>
          <p:nvPr>
            <p:ph type="sldImg"/>
          </p:nvPr>
        </p:nvSpPr>
        <p:spPr>
          <a:xfrm>
            <a:off x="1182688" y="695325"/>
            <a:ext cx="4635500" cy="3476625"/>
          </a:xfrm>
          <a:solidFill>
            <a:srgbClr val="FFFFFF"/>
          </a:solidFill>
          <a:ln/>
        </p:spPr>
      </p:sp>
      <p:sp>
        <p:nvSpPr>
          <p:cNvPr id="1525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defTabSz="927100" eaLnBrk="0" hangingPunct="0">
              <a:defRPr sz="3200" b="1">
                <a:solidFill>
                  <a:srgbClr val="FFFF0F"/>
                </a:solidFill>
                <a:latin typeface="Times New Roman" charset="0"/>
                <a:ea typeface="ＭＳ Ｐゴシック" charset="0"/>
                <a:sym typeface="Wingdings 3" charset="0"/>
              </a:defRPr>
            </a:lvl2pPr>
            <a:lvl3pPr marL="1143000" indent="-228600" defTabSz="927100" eaLnBrk="0" hangingPunct="0">
              <a:defRPr sz="3200" b="1">
                <a:solidFill>
                  <a:srgbClr val="FFFF0F"/>
                </a:solidFill>
                <a:latin typeface="Times New Roman" charset="0"/>
                <a:ea typeface="ＭＳ Ｐゴシック" charset="0"/>
                <a:sym typeface="Wingdings 3" charset="0"/>
              </a:defRPr>
            </a:lvl3pPr>
            <a:lvl4pPr marL="1600200" indent="-228600" defTabSz="927100" eaLnBrk="0" hangingPunct="0">
              <a:defRPr sz="3200" b="1">
                <a:solidFill>
                  <a:srgbClr val="FFFF0F"/>
                </a:solidFill>
                <a:latin typeface="Times New Roman" charset="0"/>
                <a:ea typeface="ＭＳ Ｐゴシック" charset="0"/>
                <a:sym typeface="Wingdings 3" charset="0"/>
              </a:defRPr>
            </a:lvl4pPr>
            <a:lvl5pPr marL="2057400" indent="-228600" defTabSz="927100" eaLnBrk="0" hangingPunct="0">
              <a:defRPr sz="3200" b="1">
                <a:solidFill>
                  <a:srgbClr val="FFFF0F"/>
                </a:solidFill>
                <a:latin typeface="Times New Roman" charset="0"/>
                <a:ea typeface="ＭＳ Ｐゴシック" charset="0"/>
                <a:sym typeface="Wingdings 3" charset="0"/>
              </a:defRPr>
            </a:lvl5pPr>
            <a:lvl6pPr marL="25146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6pPr>
            <a:lvl7pPr marL="29718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7pPr>
            <a:lvl8pPr marL="34290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8pPr>
            <a:lvl9pPr marL="38862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9pPr>
          </a:lstStyle>
          <a:p>
            <a:pPr eaLnBrk="1" hangingPunct="1"/>
            <a:fld id="{4EA7B1E4-44AD-D54C-8E26-1BA811AA0761}" type="slidenum">
              <a:rPr lang="en-US" sz="1200" b="0">
                <a:solidFill>
                  <a:schemeClr val="tx1"/>
                </a:solidFill>
              </a:rPr>
              <a:pPr eaLnBrk="1" hangingPunct="1"/>
              <a:t>96</a:t>
            </a:fld>
            <a:endParaRPr lang="en-US" sz="1200" b="0">
              <a:solidFill>
                <a:schemeClr val="tx1"/>
              </a:solidFill>
            </a:endParaRPr>
          </a:p>
        </p:txBody>
      </p:sp>
      <p:sp>
        <p:nvSpPr>
          <p:cNvPr id="153602" name="Rectangle 2"/>
          <p:cNvSpPr>
            <a:spLocks noGrp="1" noRot="1" noChangeAspect="1" noChangeArrowheads="1" noTextEdit="1"/>
          </p:cNvSpPr>
          <p:nvPr>
            <p:ph type="sldImg"/>
          </p:nvPr>
        </p:nvSpPr>
        <p:spPr>
          <a:xfrm>
            <a:off x="1182688" y="695325"/>
            <a:ext cx="4635500" cy="3476625"/>
          </a:xfrm>
          <a:solidFill>
            <a:srgbClr val="FFFFFF"/>
          </a:solidFill>
          <a:ln/>
        </p:spPr>
      </p:sp>
      <p:sp>
        <p:nvSpPr>
          <p:cNvPr id="1536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defTabSz="927100" eaLnBrk="0" hangingPunct="0">
              <a:defRPr sz="3200" b="1">
                <a:solidFill>
                  <a:srgbClr val="FFFF0F"/>
                </a:solidFill>
                <a:latin typeface="Times New Roman" charset="0"/>
                <a:ea typeface="ＭＳ Ｐゴシック" charset="0"/>
                <a:sym typeface="Wingdings 3" charset="0"/>
              </a:defRPr>
            </a:lvl2pPr>
            <a:lvl3pPr marL="1143000" indent="-228600" defTabSz="927100" eaLnBrk="0" hangingPunct="0">
              <a:defRPr sz="3200" b="1">
                <a:solidFill>
                  <a:srgbClr val="FFFF0F"/>
                </a:solidFill>
                <a:latin typeface="Times New Roman" charset="0"/>
                <a:ea typeface="ＭＳ Ｐゴシック" charset="0"/>
                <a:sym typeface="Wingdings 3" charset="0"/>
              </a:defRPr>
            </a:lvl3pPr>
            <a:lvl4pPr marL="1600200" indent="-228600" defTabSz="927100" eaLnBrk="0" hangingPunct="0">
              <a:defRPr sz="3200" b="1">
                <a:solidFill>
                  <a:srgbClr val="FFFF0F"/>
                </a:solidFill>
                <a:latin typeface="Times New Roman" charset="0"/>
                <a:ea typeface="ＭＳ Ｐゴシック" charset="0"/>
                <a:sym typeface="Wingdings 3" charset="0"/>
              </a:defRPr>
            </a:lvl4pPr>
            <a:lvl5pPr marL="2057400" indent="-228600" defTabSz="927100" eaLnBrk="0" hangingPunct="0">
              <a:defRPr sz="3200" b="1">
                <a:solidFill>
                  <a:srgbClr val="FFFF0F"/>
                </a:solidFill>
                <a:latin typeface="Times New Roman" charset="0"/>
                <a:ea typeface="ＭＳ Ｐゴシック" charset="0"/>
                <a:sym typeface="Wingdings 3" charset="0"/>
              </a:defRPr>
            </a:lvl5pPr>
            <a:lvl6pPr marL="25146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6pPr>
            <a:lvl7pPr marL="29718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7pPr>
            <a:lvl8pPr marL="34290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8pPr>
            <a:lvl9pPr marL="38862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9pPr>
          </a:lstStyle>
          <a:p>
            <a:pPr eaLnBrk="1" hangingPunct="1"/>
            <a:fld id="{CD4BF225-43CD-8347-9CF0-A95C05A85B8B}" type="slidenum">
              <a:rPr lang="en-US" sz="1200" b="0">
                <a:solidFill>
                  <a:schemeClr val="tx1"/>
                </a:solidFill>
              </a:rPr>
              <a:pPr eaLnBrk="1" hangingPunct="1"/>
              <a:t>97</a:t>
            </a:fld>
            <a:endParaRPr lang="en-US" sz="1200" b="0">
              <a:solidFill>
                <a:schemeClr val="tx1"/>
              </a:solidFill>
            </a:endParaRPr>
          </a:p>
        </p:txBody>
      </p:sp>
      <p:sp>
        <p:nvSpPr>
          <p:cNvPr id="154626" name="Rectangle 2"/>
          <p:cNvSpPr>
            <a:spLocks noGrp="1" noRot="1" noChangeAspect="1" noChangeArrowheads="1" noTextEdit="1"/>
          </p:cNvSpPr>
          <p:nvPr>
            <p:ph type="sldImg"/>
          </p:nvPr>
        </p:nvSpPr>
        <p:spPr>
          <a:xfrm>
            <a:off x="1182688" y="695325"/>
            <a:ext cx="4635500" cy="3476625"/>
          </a:xfrm>
          <a:solidFill>
            <a:srgbClr val="FFFFFF"/>
          </a:solidFill>
          <a:ln/>
        </p:spPr>
      </p:sp>
      <p:sp>
        <p:nvSpPr>
          <p:cNvPr id="1546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defTabSz="927100" eaLnBrk="0" hangingPunct="0">
              <a:defRPr sz="3200" b="1">
                <a:solidFill>
                  <a:srgbClr val="FFFF0F"/>
                </a:solidFill>
                <a:latin typeface="Times New Roman" charset="0"/>
                <a:ea typeface="ＭＳ Ｐゴシック" charset="0"/>
                <a:sym typeface="Wingdings 3" charset="0"/>
              </a:defRPr>
            </a:lvl2pPr>
            <a:lvl3pPr marL="1143000" indent="-228600" defTabSz="927100" eaLnBrk="0" hangingPunct="0">
              <a:defRPr sz="3200" b="1">
                <a:solidFill>
                  <a:srgbClr val="FFFF0F"/>
                </a:solidFill>
                <a:latin typeface="Times New Roman" charset="0"/>
                <a:ea typeface="ＭＳ Ｐゴシック" charset="0"/>
                <a:sym typeface="Wingdings 3" charset="0"/>
              </a:defRPr>
            </a:lvl3pPr>
            <a:lvl4pPr marL="1600200" indent="-228600" defTabSz="927100" eaLnBrk="0" hangingPunct="0">
              <a:defRPr sz="3200" b="1">
                <a:solidFill>
                  <a:srgbClr val="FFFF0F"/>
                </a:solidFill>
                <a:latin typeface="Times New Roman" charset="0"/>
                <a:ea typeface="ＭＳ Ｐゴシック" charset="0"/>
                <a:sym typeface="Wingdings 3" charset="0"/>
              </a:defRPr>
            </a:lvl4pPr>
            <a:lvl5pPr marL="2057400" indent="-228600" defTabSz="927100" eaLnBrk="0" hangingPunct="0">
              <a:defRPr sz="3200" b="1">
                <a:solidFill>
                  <a:srgbClr val="FFFF0F"/>
                </a:solidFill>
                <a:latin typeface="Times New Roman" charset="0"/>
                <a:ea typeface="ＭＳ Ｐゴシック" charset="0"/>
                <a:sym typeface="Wingdings 3" charset="0"/>
              </a:defRPr>
            </a:lvl5pPr>
            <a:lvl6pPr marL="25146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6pPr>
            <a:lvl7pPr marL="29718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7pPr>
            <a:lvl8pPr marL="34290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8pPr>
            <a:lvl9pPr marL="38862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9pPr>
          </a:lstStyle>
          <a:p>
            <a:pPr eaLnBrk="1" hangingPunct="1"/>
            <a:fld id="{8B25D211-C4AF-1D45-A9CA-DA939D57FEA2}" type="slidenum">
              <a:rPr lang="en-US" sz="1200" b="0">
                <a:solidFill>
                  <a:schemeClr val="tx1"/>
                </a:solidFill>
              </a:rPr>
              <a:pPr eaLnBrk="1" hangingPunct="1"/>
              <a:t>98</a:t>
            </a:fld>
            <a:endParaRPr lang="en-US" sz="1200" b="0">
              <a:solidFill>
                <a:schemeClr val="tx1"/>
              </a:solidFill>
            </a:endParaRPr>
          </a:p>
        </p:txBody>
      </p:sp>
      <p:sp>
        <p:nvSpPr>
          <p:cNvPr id="155650" name="Rectangle 2"/>
          <p:cNvSpPr>
            <a:spLocks noGrp="1" noRot="1" noChangeAspect="1" noChangeArrowheads="1"/>
          </p:cNvSpPr>
          <p:nvPr>
            <p:ph type="sldImg"/>
          </p:nvPr>
        </p:nvSpPr>
        <p:spPr>
          <a:xfrm>
            <a:off x="1182688" y="695325"/>
            <a:ext cx="4635500" cy="3476625"/>
          </a:xfrm>
          <a:solidFill>
            <a:srgbClr val="FFFFFF"/>
          </a:solidFill>
          <a:ln/>
        </p:spPr>
      </p:sp>
      <p:sp>
        <p:nvSpPr>
          <p:cNvPr id="155651" name="Rectangle 3"/>
          <p:cNvSpPr>
            <a:spLocks noGrp="1" noChangeArrowheads="1"/>
          </p:cNvSpPr>
          <p:nvPr>
            <p:ph type="body" idx="1"/>
          </p:nvPr>
        </p:nvSpPr>
        <p:spPr>
          <a:xfrm>
            <a:off x="933450" y="4403725"/>
            <a:ext cx="5130800" cy="417195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521DE5F9-EEE3-A548-AAAD-4C2177309D09}" type="slidenum">
              <a:rPr lang="en-US" sz="1200"/>
              <a:pPr eaLnBrk="1" hangingPunct="1"/>
              <a:t>3</a:t>
            </a:fld>
            <a:endParaRPr lang="en-US" sz="120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defTabSz="927100" eaLnBrk="0" hangingPunct="0">
              <a:defRPr sz="3200" b="1">
                <a:solidFill>
                  <a:srgbClr val="FFFF0F"/>
                </a:solidFill>
                <a:latin typeface="Times New Roman" charset="0"/>
                <a:ea typeface="ＭＳ Ｐゴシック" charset="0"/>
                <a:sym typeface="Wingdings 3" charset="0"/>
              </a:defRPr>
            </a:lvl2pPr>
            <a:lvl3pPr marL="1143000" indent="-228600" defTabSz="927100" eaLnBrk="0" hangingPunct="0">
              <a:defRPr sz="3200" b="1">
                <a:solidFill>
                  <a:srgbClr val="FFFF0F"/>
                </a:solidFill>
                <a:latin typeface="Times New Roman" charset="0"/>
                <a:ea typeface="ＭＳ Ｐゴシック" charset="0"/>
                <a:sym typeface="Wingdings 3" charset="0"/>
              </a:defRPr>
            </a:lvl3pPr>
            <a:lvl4pPr marL="1600200" indent="-228600" defTabSz="927100" eaLnBrk="0" hangingPunct="0">
              <a:defRPr sz="3200" b="1">
                <a:solidFill>
                  <a:srgbClr val="FFFF0F"/>
                </a:solidFill>
                <a:latin typeface="Times New Roman" charset="0"/>
                <a:ea typeface="ＭＳ Ｐゴシック" charset="0"/>
                <a:sym typeface="Wingdings 3" charset="0"/>
              </a:defRPr>
            </a:lvl4pPr>
            <a:lvl5pPr marL="2057400" indent="-228600" defTabSz="927100" eaLnBrk="0" hangingPunct="0">
              <a:defRPr sz="3200" b="1">
                <a:solidFill>
                  <a:srgbClr val="FFFF0F"/>
                </a:solidFill>
                <a:latin typeface="Times New Roman" charset="0"/>
                <a:ea typeface="ＭＳ Ｐゴシック" charset="0"/>
                <a:sym typeface="Wingdings 3" charset="0"/>
              </a:defRPr>
            </a:lvl5pPr>
            <a:lvl6pPr marL="25146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6pPr>
            <a:lvl7pPr marL="29718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7pPr>
            <a:lvl8pPr marL="34290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8pPr>
            <a:lvl9pPr marL="38862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9pPr>
          </a:lstStyle>
          <a:p>
            <a:pPr eaLnBrk="1" hangingPunct="1"/>
            <a:fld id="{0A4ABADA-1001-4D49-95C7-59ADFAFBBB03}" type="slidenum">
              <a:rPr lang="en-US" sz="1200" b="0">
                <a:solidFill>
                  <a:schemeClr val="tx1"/>
                </a:solidFill>
              </a:rPr>
              <a:pPr eaLnBrk="1" hangingPunct="1"/>
              <a:t>99</a:t>
            </a:fld>
            <a:endParaRPr lang="en-US" sz="1200" b="0">
              <a:solidFill>
                <a:schemeClr val="tx1"/>
              </a:solidFill>
            </a:endParaRPr>
          </a:p>
        </p:txBody>
      </p:sp>
      <p:sp>
        <p:nvSpPr>
          <p:cNvPr id="156674" name="Rectangle 2"/>
          <p:cNvSpPr>
            <a:spLocks noGrp="1" noRot="1" noChangeAspect="1" noChangeArrowheads="1"/>
          </p:cNvSpPr>
          <p:nvPr>
            <p:ph type="sldImg"/>
          </p:nvPr>
        </p:nvSpPr>
        <p:spPr>
          <a:xfrm>
            <a:off x="1182688" y="695325"/>
            <a:ext cx="4635500" cy="3476625"/>
          </a:xfrm>
          <a:solidFill>
            <a:srgbClr val="FFFFFF"/>
          </a:solidFill>
          <a:ln/>
        </p:spPr>
      </p:sp>
      <p:sp>
        <p:nvSpPr>
          <p:cNvPr id="156675" name="Rectangle 3"/>
          <p:cNvSpPr>
            <a:spLocks noGrp="1" noChangeArrowheads="1"/>
          </p:cNvSpPr>
          <p:nvPr>
            <p:ph type="body" idx="1"/>
          </p:nvPr>
        </p:nvSpPr>
        <p:spPr>
          <a:xfrm>
            <a:off x="933450" y="4403725"/>
            <a:ext cx="5130800" cy="417195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defTabSz="927100" eaLnBrk="0" hangingPunct="0">
              <a:defRPr sz="3200" b="1">
                <a:solidFill>
                  <a:srgbClr val="FFFF0F"/>
                </a:solidFill>
                <a:latin typeface="Times New Roman" charset="0"/>
                <a:ea typeface="ＭＳ Ｐゴシック" charset="0"/>
                <a:sym typeface="Wingdings 3" charset="0"/>
              </a:defRPr>
            </a:lvl2pPr>
            <a:lvl3pPr marL="1143000" indent="-228600" defTabSz="927100" eaLnBrk="0" hangingPunct="0">
              <a:defRPr sz="3200" b="1">
                <a:solidFill>
                  <a:srgbClr val="FFFF0F"/>
                </a:solidFill>
                <a:latin typeface="Times New Roman" charset="0"/>
                <a:ea typeface="ＭＳ Ｐゴシック" charset="0"/>
                <a:sym typeface="Wingdings 3" charset="0"/>
              </a:defRPr>
            </a:lvl3pPr>
            <a:lvl4pPr marL="1600200" indent="-228600" defTabSz="927100" eaLnBrk="0" hangingPunct="0">
              <a:defRPr sz="3200" b="1">
                <a:solidFill>
                  <a:srgbClr val="FFFF0F"/>
                </a:solidFill>
                <a:latin typeface="Times New Roman" charset="0"/>
                <a:ea typeface="ＭＳ Ｐゴシック" charset="0"/>
                <a:sym typeface="Wingdings 3" charset="0"/>
              </a:defRPr>
            </a:lvl4pPr>
            <a:lvl5pPr marL="2057400" indent="-228600" defTabSz="927100" eaLnBrk="0" hangingPunct="0">
              <a:defRPr sz="3200" b="1">
                <a:solidFill>
                  <a:srgbClr val="FFFF0F"/>
                </a:solidFill>
                <a:latin typeface="Times New Roman" charset="0"/>
                <a:ea typeface="ＭＳ Ｐゴシック" charset="0"/>
                <a:sym typeface="Wingdings 3" charset="0"/>
              </a:defRPr>
            </a:lvl5pPr>
            <a:lvl6pPr marL="25146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6pPr>
            <a:lvl7pPr marL="29718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7pPr>
            <a:lvl8pPr marL="34290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8pPr>
            <a:lvl9pPr marL="38862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9pPr>
          </a:lstStyle>
          <a:p>
            <a:pPr eaLnBrk="1" hangingPunct="1"/>
            <a:fld id="{B9E4C020-FCB5-624D-8450-30EC318A44F2}" type="slidenum">
              <a:rPr lang="en-US" sz="1200" b="0">
                <a:solidFill>
                  <a:schemeClr val="tx1"/>
                </a:solidFill>
              </a:rPr>
              <a:pPr eaLnBrk="1" hangingPunct="1"/>
              <a:t>100</a:t>
            </a:fld>
            <a:endParaRPr lang="en-US" sz="1200" b="0">
              <a:solidFill>
                <a:schemeClr val="tx1"/>
              </a:solidFill>
            </a:endParaRPr>
          </a:p>
        </p:txBody>
      </p:sp>
      <p:sp>
        <p:nvSpPr>
          <p:cNvPr id="157698" name="Rectangle 2"/>
          <p:cNvSpPr>
            <a:spLocks noGrp="1" noRot="1" noChangeAspect="1" noChangeArrowheads="1"/>
          </p:cNvSpPr>
          <p:nvPr>
            <p:ph type="sldImg"/>
          </p:nvPr>
        </p:nvSpPr>
        <p:spPr>
          <a:xfrm>
            <a:off x="1182688" y="695325"/>
            <a:ext cx="4635500" cy="3476625"/>
          </a:xfrm>
          <a:solidFill>
            <a:srgbClr val="FFFFFF"/>
          </a:solidFill>
          <a:ln/>
        </p:spPr>
      </p:sp>
      <p:sp>
        <p:nvSpPr>
          <p:cNvPr id="157699" name="Rectangle 3"/>
          <p:cNvSpPr>
            <a:spLocks noGrp="1" noChangeArrowheads="1"/>
          </p:cNvSpPr>
          <p:nvPr>
            <p:ph type="body" idx="1"/>
          </p:nvPr>
        </p:nvSpPr>
        <p:spPr>
          <a:xfrm>
            <a:off x="933450" y="4403725"/>
            <a:ext cx="5130800" cy="417195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defTabSz="927100" eaLnBrk="0" hangingPunct="0">
              <a:defRPr sz="3200" b="1">
                <a:solidFill>
                  <a:srgbClr val="FFFF0F"/>
                </a:solidFill>
                <a:latin typeface="Times New Roman" charset="0"/>
                <a:ea typeface="ＭＳ Ｐゴシック" charset="0"/>
                <a:sym typeface="Wingdings 3" charset="0"/>
              </a:defRPr>
            </a:lvl2pPr>
            <a:lvl3pPr marL="1143000" indent="-228600" defTabSz="927100" eaLnBrk="0" hangingPunct="0">
              <a:defRPr sz="3200" b="1">
                <a:solidFill>
                  <a:srgbClr val="FFFF0F"/>
                </a:solidFill>
                <a:latin typeface="Times New Roman" charset="0"/>
                <a:ea typeface="ＭＳ Ｐゴシック" charset="0"/>
                <a:sym typeface="Wingdings 3" charset="0"/>
              </a:defRPr>
            </a:lvl3pPr>
            <a:lvl4pPr marL="1600200" indent="-228600" defTabSz="927100" eaLnBrk="0" hangingPunct="0">
              <a:defRPr sz="3200" b="1">
                <a:solidFill>
                  <a:srgbClr val="FFFF0F"/>
                </a:solidFill>
                <a:latin typeface="Times New Roman" charset="0"/>
                <a:ea typeface="ＭＳ Ｐゴシック" charset="0"/>
                <a:sym typeface="Wingdings 3" charset="0"/>
              </a:defRPr>
            </a:lvl4pPr>
            <a:lvl5pPr marL="2057400" indent="-228600" defTabSz="927100" eaLnBrk="0" hangingPunct="0">
              <a:defRPr sz="3200" b="1">
                <a:solidFill>
                  <a:srgbClr val="FFFF0F"/>
                </a:solidFill>
                <a:latin typeface="Times New Roman" charset="0"/>
                <a:ea typeface="ＭＳ Ｐゴシック" charset="0"/>
                <a:sym typeface="Wingdings 3" charset="0"/>
              </a:defRPr>
            </a:lvl5pPr>
            <a:lvl6pPr marL="25146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6pPr>
            <a:lvl7pPr marL="29718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7pPr>
            <a:lvl8pPr marL="34290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8pPr>
            <a:lvl9pPr marL="38862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9pPr>
          </a:lstStyle>
          <a:p>
            <a:pPr eaLnBrk="1" hangingPunct="1"/>
            <a:fld id="{FE9A820D-4578-AF4B-AF53-95E77B497853}" type="slidenum">
              <a:rPr lang="en-US" sz="1200" b="0">
                <a:solidFill>
                  <a:schemeClr val="tx1"/>
                </a:solidFill>
              </a:rPr>
              <a:pPr eaLnBrk="1" hangingPunct="1"/>
              <a:t>101</a:t>
            </a:fld>
            <a:endParaRPr lang="en-US" sz="1200" b="0">
              <a:solidFill>
                <a:schemeClr val="tx1"/>
              </a:solidFill>
            </a:endParaRPr>
          </a:p>
        </p:txBody>
      </p:sp>
      <p:sp>
        <p:nvSpPr>
          <p:cNvPr id="158722" name="Rectangle 2"/>
          <p:cNvSpPr>
            <a:spLocks noGrp="1" noRot="1" noChangeAspect="1" noChangeArrowheads="1"/>
          </p:cNvSpPr>
          <p:nvPr>
            <p:ph type="sldImg"/>
          </p:nvPr>
        </p:nvSpPr>
        <p:spPr>
          <a:xfrm>
            <a:off x="1182688" y="695325"/>
            <a:ext cx="4635500" cy="3476625"/>
          </a:xfrm>
          <a:solidFill>
            <a:srgbClr val="FFFFFF"/>
          </a:solidFill>
          <a:ln/>
        </p:spPr>
      </p:sp>
      <p:sp>
        <p:nvSpPr>
          <p:cNvPr id="158723" name="Rectangle 3"/>
          <p:cNvSpPr>
            <a:spLocks noGrp="1" noChangeArrowheads="1"/>
          </p:cNvSpPr>
          <p:nvPr>
            <p:ph type="body" idx="1"/>
          </p:nvPr>
        </p:nvSpPr>
        <p:spPr>
          <a:xfrm>
            <a:off x="933450" y="4403725"/>
            <a:ext cx="5130800" cy="417195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defTabSz="927100" eaLnBrk="0" hangingPunct="0">
              <a:defRPr sz="3200" b="1">
                <a:solidFill>
                  <a:srgbClr val="FFFF0F"/>
                </a:solidFill>
                <a:latin typeface="Times New Roman" charset="0"/>
                <a:ea typeface="ＭＳ Ｐゴシック" charset="0"/>
                <a:sym typeface="Wingdings 3" charset="0"/>
              </a:defRPr>
            </a:lvl2pPr>
            <a:lvl3pPr marL="1143000" indent="-228600" defTabSz="927100" eaLnBrk="0" hangingPunct="0">
              <a:defRPr sz="3200" b="1">
                <a:solidFill>
                  <a:srgbClr val="FFFF0F"/>
                </a:solidFill>
                <a:latin typeface="Times New Roman" charset="0"/>
                <a:ea typeface="ＭＳ Ｐゴシック" charset="0"/>
                <a:sym typeface="Wingdings 3" charset="0"/>
              </a:defRPr>
            </a:lvl3pPr>
            <a:lvl4pPr marL="1600200" indent="-228600" defTabSz="927100" eaLnBrk="0" hangingPunct="0">
              <a:defRPr sz="3200" b="1">
                <a:solidFill>
                  <a:srgbClr val="FFFF0F"/>
                </a:solidFill>
                <a:latin typeface="Times New Roman" charset="0"/>
                <a:ea typeface="ＭＳ Ｐゴシック" charset="0"/>
                <a:sym typeface="Wingdings 3" charset="0"/>
              </a:defRPr>
            </a:lvl4pPr>
            <a:lvl5pPr marL="2057400" indent="-228600" defTabSz="927100" eaLnBrk="0" hangingPunct="0">
              <a:defRPr sz="3200" b="1">
                <a:solidFill>
                  <a:srgbClr val="FFFF0F"/>
                </a:solidFill>
                <a:latin typeface="Times New Roman" charset="0"/>
                <a:ea typeface="ＭＳ Ｐゴシック" charset="0"/>
                <a:sym typeface="Wingdings 3" charset="0"/>
              </a:defRPr>
            </a:lvl5pPr>
            <a:lvl6pPr marL="25146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6pPr>
            <a:lvl7pPr marL="29718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7pPr>
            <a:lvl8pPr marL="34290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8pPr>
            <a:lvl9pPr marL="38862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9pPr>
          </a:lstStyle>
          <a:p>
            <a:pPr eaLnBrk="1" hangingPunct="1"/>
            <a:fld id="{F2909547-4BFF-D44E-AA98-C9F0E8B3719D}" type="slidenum">
              <a:rPr lang="en-US" sz="1200" b="0">
                <a:solidFill>
                  <a:schemeClr val="tx1"/>
                </a:solidFill>
              </a:rPr>
              <a:pPr eaLnBrk="1" hangingPunct="1"/>
              <a:t>102</a:t>
            </a:fld>
            <a:endParaRPr lang="en-US" sz="1200" b="0">
              <a:solidFill>
                <a:schemeClr val="tx1"/>
              </a:solidFill>
            </a:endParaRPr>
          </a:p>
        </p:txBody>
      </p:sp>
      <p:sp>
        <p:nvSpPr>
          <p:cNvPr id="159746" name="Rectangle 2"/>
          <p:cNvSpPr>
            <a:spLocks noGrp="1" noRot="1" noChangeAspect="1" noChangeArrowheads="1"/>
          </p:cNvSpPr>
          <p:nvPr>
            <p:ph type="sldImg"/>
          </p:nvPr>
        </p:nvSpPr>
        <p:spPr>
          <a:xfrm>
            <a:off x="1182688" y="695325"/>
            <a:ext cx="4635500" cy="3476625"/>
          </a:xfrm>
          <a:solidFill>
            <a:srgbClr val="FFFFFF"/>
          </a:solidFill>
          <a:ln/>
        </p:spPr>
      </p:sp>
      <p:sp>
        <p:nvSpPr>
          <p:cNvPr id="159747" name="Rectangle 3"/>
          <p:cNvSpPr>
            <a:spLocks noGrp="1" noChangeArrowheads="1"/>
          </p:cNvSpPr>
          <p:nvPr>
            <p:ph type="body" idx="1"/>
          </p:nvPr>
        </p:nvSpPr>
        <p:spPr>
          <a:xfrm>
            <a:off x="933450" y="4403725"/>
            <a:ext cx="5130800" cy="417195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defTabSz="930275" eaLnBrk="0" hangingPunct="0">
              <a:defRPr sz="3200" b="1">
                <a:solidFill>
                  <a:srgbClr val="FFFF0F"/>
                </a:solidFill>
                <a:latin typeface="Times New Roman" charset="0"/>
                <a:ea typeface="ＭＳ Ｐゴシック" charset="0"/>
                <a:sym typeface="Wingdings 3" charset="0"/>
              </a:defRPr>
            </a:lvl2pPr>
            <a:lvl3pPr marL="1143000" indent="-228600" defTabSz="930275" eaLnBrk="0" hangingPunct="0">
              <a:defRPr sz="3200" b="1">
                <a:solidFill>
                  <a:srgbClr val="FFFF0F"/>
                </a:solidFill>
                <a:latin typeface="Times New Roman" charset="0"/>
                <a:ea typeface="ＭＳ Ｐゴシック" charset="0"/>
                <a:sym typeface="Wingdings 3" charset="0"/>
              </a:defRPr>
            </a:lvl3pPr>
            <a:lvl4pPr marL="1600200" indent="-228600" defTabSz="930275" eaLnBrk="0" hangingPunct="0">
              <a:defRPr sz="3200" b="1">
                <a:solidFill>
                  <a:srgbClr val="FFFF0F"/>
                </a:solidFill>
                <a:latin typeface="Times New Roman" charset="0"/>
                <a:ea typeface="ＭＳ Ｐゴシック" charset="0"/>
                <a:sym typeface="Wingdings 3" charset="0"/>
              </a:defRPr>
            </a:lvl4pPr>
            <a:lvl5pPr marL="2057400" indent="-228600" defTabSz="930275" eaLnBrk="0" hangingPunct="0">
              <a:defRPr sz="3200" b="1">
                <a:solidFill>
                  <a:srgbClr val="FFFF0F"/>
                </a:solidFill>
                <a:latin typeface="Times New Roman" charset="0"/>
                <a:ea typeface="ＭＳ Ｐゴシック" charset="0"/>
                <a:sym typeface="Wingdings 3" charset="0"/>
              </a:defRPr>
            </a:lvl5pPr>
            <a:lvl6pPr marL="2514600" indent="-228600" defTabSz="930275"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6pPr>
            <a:lvl7pPr marL="2971800" indent="-228600" defTabSz="930275"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7pPr>
            <a:lvl8pPr marL="3429000" indent="-228600" defTabSz="930275"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8pPr>
            <a:lvl9pPr marL="3886200" indent="-228600" defTabSz="930275"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9pPr>
          </a:lstStyle>
          <a:p>
            <a:pPr eaLnBrk="1" hangingPunct="1"/>
            <a:fld id="{D4E5DDD6-6BA8-8A45-8470-90B1FAFF1D26}" type="slidenum">
              <a:rPr lang="en-US" sz="1200" b="0">
                <a:solidFill>
                  <a:schemeClr val="tx1"/>
                </a:solidFill>
                <a:latin typeface="Arial" charset="0"/>
              </a:rPr>
              <a:pPr eaLnBrk="1" hangingPunct="1"/>
              <a:t>103</a:t>
            </a:fld>
            <a:endParaRPr lang="en-US" sz="1200" b="0">
              <a:solidFill>
                <a:schemeClr val="tx1"/>
              </a:solidFill>
              <a:latin typeface="Arial" charset="0"/>
            </a:endParaRPr>
          </a:p>
        </p:txBody>
      </p:sp>
      <p:sp>
        <p:nvSpPr>
          <p:cNvPr id="160770" name="Rectangle 2"/>
          <p:cNvSpPr>
            <a:spLocks noGrp="1" noRot="1" noChangeAspect="1" noChangeArrowheads="1"/>
          </p:cNvSpPr>
          <p:nvPr>
            <p:ph type="sldImg"/>
          </p:nvPr>
        </p:nvSpPr>
        <p:spPr>
          <a:xfrm>
            <a:off x="1182688" y="695325"/>
            <a:ext cx="4635500" cy="3476625"/>
          </a:xfrm>
          <a:solidFill>
            <a:srgbClr val="FFFFFF"/>
          </a:solidFill>
          <a:ln/>
        </p:spPr>
      </p:sp>
      <p:sp>
        <p:nvSpPr>
          <p:cNvPr id="160771" name="Rectangle 3"/>
          <p:cNvSpPr>
            <a:spLocks noGrp="1" noChangeArrowheads="1"/>
          </p:cNvSpPr>
          <p:nvPr>
            <p:ph type="body" idx="1"/>
          </p:nvPr>
        </p:nvSpPr>
        <p:spPr>
          <a:xfrm>
            <a:off x="933450" y="4403725"/>
            <a:ext cx="5130800" cy="417195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Rot="1" noChangeAspect="1" noChangeArrowheads="1" noTextEdit="1"/>
          </p:cNvSpPr>
          <p:nvPr>
            <p:ph type="sldImg"/>
          </p:nvPr>
        </p:nvSpPr>
        <p:spPr>
          <a:ln/>
        </p:spPr>
      </p:sp>
      <p:sp>
        <p:nvSpPr>
          <p:cNvPr id="16179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ChangeArrowheads="1" noTextEdit="1"/>
          </p:cNvSpPr>
          <p:nvPr>
            <p:ph type="sldImg"/>
          </p:nvPr>
        </p:nvSpPr>
        <p:spPr>
          <a:ln/>
        </p:spPr>
      </p:sp>
      <p:sp>
        <p:nvSpPr>
          <p:cNvPr id="16281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Rot="1" noChangeAspect="1" noChangeArrowheads="1" noTextEdit="1"/>
          </p:cNvSpPr>
          <p:nvPr>
            <p:ph type="sldImg"/>
          </p:nvPr>
        </p:nvSpPr>
        <p:spPr>
          <a:ln/>
        </p:spPr>
      </p:sp>
      <p:sp>
        <p:nvSpPr>
          <p:cNvPr id="16384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spect="1" noChangeArrowheads="1" noTextEdit="1"/>
          </p:cNvSpPr>
          <p:nvPr>
            <p:ph type="sldImg"/>
          </p:nvPr>
        </p:nvSpPr>
        <p:spPr>
          <a:ln/>
        </p:spPr>
      </p:sp>
      <p:sp>
        <p:nvSpPr>
          <p:cNvPr id="16486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eaLnBrk="0" hangingPunct="0">
              <a:defRPr sz="2000">
                <a:solidFill>
                  <a:schemeClr val="tx1"/>
                </a:solidFill>
                <a:latin typeface="Arial" charset="0"/>
                <a:ea typeface="ＭＳ Ｐゴシック" charset="0"/>
                <a:cs typeface="ＭＳ Ｐゴシック" charset="0"/>
              </a:defRPr>
            </a:lvl1pPr>
            <a:lvl2pPr marL="742950" indent="-285750" defTabSz="927100" eaLnBrk="0" hangingPunct="0">
              <a:defRPr sz="2000">
                <a:solidFill>
                  <a:schemeClr val="tx1"/>
                </a:solidFill>
                <a:latin typeface="Arial" charset="0"/>
                <a:ea typeface="ＭＳ Ｐゴシック" charset="0"/>
              </a:defRPr>
            </a:lvl2pPr>
            <a:lvl3pPr marL="1143000" indent="-228600" defTabSz="927100" eaLnBrk="0" hangingPunct="0">
              <a:defRPr sz="2000">
                <a:solidFill>
                  <a:schemeClr val="tx1"/>
                </a:solidFill>
                <a:latin typeface="Arial" charset="0"/>
                <a:ea typeface="ＭＳ Ｐゴシック" charset="0"/>
              </a:defRPr>
            </a:lvl3pPr>
            <a:lvl4pPr marL="1600200" indent="-228600" defTabSz="927100" eaLnBrk="0" hangingPunct="0">
              <a:defRPr sz="2000">
                <a:solidFill>
                  <a:schemeClr val="tx1"/>
                </a:solidFill>
                <a:latin typeface="Arial" charset="0"/>
                <a:ea typeface="ＭＳ Ｐゴシック" charset="0"/>
              </a:defRPr>
            </a:lvl4pPr>
            <a:lvl5pPr marL="2057400" indent="-228600" defTabSz="927100" eaLnBrk="0" hangingPunct="0">
              <a:defRPr sz="2000">
                <a:solidFill>
                  <a:schemeClr val="tx1"/>
                </a:solidFill>
                <a:latin typeface="Arial" charset="0"/>
                <a:ea typeface="ＭＳ Ｐゴシック" charset="0"/>
              </a:defRPr>
            </a:lvl5pPr>
            <a:lvl6pPr marL="2514600" indent="-228600" algn="ctr" defTabSz="927100"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defTabSz="927100"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defTabSz="927100"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defTabSz="9271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E951D538-BCB1-B943-9310-40559989BDD7}" type="slidenum">
              <a:rPr lang="en-US" sz="1200">
                <a:cs typeface="Arial" charset="0"/>
                <a:sym typeface="Wingdings 3" charset="0"/>
              </a:rPr>
              <a:pPr eaLnBrk="1" hangingPunct="1"/>
              <a:t>9</a:t>
            </a:fld>
            <a:endParaRPr lang="en-US" sz="1200">
              <a:cs typeface="Arial" charset="0"/>
              <a:sym typeface="Wingdings 3" charset="0"/>
            </a:endParaRPr>
          </a:p>
        </p:txBody>
      </p:sp>
      <p:sp>
        <p:nvSpPr>
          <p:cNvPr id="50178" name="Rectangle 2"/>
          <p:cNvSpPr>
            <a:spLocks noGrp="1" noRot="1" noChangeAspect="1" noChangeArrowheads="1" noTextEdit="1"/>
          </p:cNvSpPr>
          <p:nvPr>
            <p:ph type="sldImg"/>
          </p:nvPr>
        </p:nvSpPr>
        <p:spPr>
          <a:xfrm>
            <a:off x="1179513" y="695960"/>
            <a:ext cx="4641850" cy="3476625"/>
          </a:xfrm>
          <a:solidFill>
            <a:srgbClr val="FFFFFF"/>
          </a:solidFill>
          <a:ln/>
        </p:spPr>
      </p:sp>
      <p:sp>
        <p:nvSpPr>
          <p:cNvPr id="501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defTabSz="927100" eaLnBrk="0" hangingPunct="0">
              <a:defRPr sz="3200" b="1">
                <a:solidFill>
                  <a:srgbClr val="FFFF0F"/>
                </a:solidFill>
                <a:latin typeface="Times New Roman" charset="0"/>
                <a:ea typeface="ＭＳ Ｐゴシック" charset="0"/>
                <a:sym typeface="Wingdings 3" charset="0"/>
              </a:defRPr>
            </a:lvl2pPr>
            <a:lvl3pPr marL="1143000" indent="-228600" defTabSz="927100" eaLnBrk="0" hangingPunct="0">
              <a:defRPr sz="3200" b="1">
                <a:solidFill>
                  <a:srgbClr val="FFFF0F"/>
                </a:solidFill>
                <a:latin typeface="Times New Roman" charset="0"/>
                <a:ea typeface="ＭＳ Ｐゴシック" charset="0"/>
                <a:sym typeface="Wingdings 3" charset="0"/>
              </a:defRPr>
            </a:lvl3pPr>
            <a:lvl4pPr marL="1600200" indent="-228600" defTabSz="927100" eaLnBrk="0" hangingPunct="0">
              <a:defRPr sz="3200" b="1">
                <a:solidFill>
                  <a:srgbClr val="FFFF0F"/>
                </a:solidFill>
                <a:latin typeface="Times New Roman" charset="0"/>
                <a:ea typeface="ＭＳ Ｐゴシック" charset="0"/>
                <a:sym typeface="Wingdings 3" charset="0"/>
              </a:defRPr>
            </a:lvl4pPr>
            <a:lvl5pPr marL="2057400" indent="-228600" defTabSz="927100" eaLnBrk="0" hangingPunct="0">
              <a:defRPr sz="3200" b="1">
                <a:solidFill>
                  <a:srgbClr val="FFFF0F"/>
                </a:solidFill>
                <a:latin typeface="Times New Roman" charset="0"/>
                <a:ea typeface="ＭＳ Ｐゴシック" charset="0"/>
                <a:sym typeface="Wingdings 3" charset="0"/>
              </a:defRPr>
            </a:lvl5pPr>
            <a:lvl6pPr marL="25146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6pPr>
            <a:lvl7pPr marL="29718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7pPr>
            <a:lvl8pPr marL="34290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8pPr>
            <a:lvl9pPr marL="38862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9pPr>
          </a:lstStyle>
          <a:p>
            <a:pPr eaLnBrk="1" hangingPunct="1"/>
            <a:fld id="{162B2FEB-410C-5446-8802-12421F2FD701}" type="slidenum">
              <a:rPr lang="en-US" sz="1200" b="0">
                <a:solidFill>
                  <a:schemeClr val="tx1"/>
                </a:solidFill>
                <a:latin typeface="Arial" charset="0"/>
                <a:cs typeface="Arial" charset="0"/>
              </a:rPr>
              <a:pPr eaLnBrk="1" hangingPunct="1"/>
              <a:t>13</a:t>
            </a:fld>
            <a:endParaRPr lang="en-US" sz="1200" b="0">
              <a:solidFill>
                <a:schemeClr val="tx1"/>
              </a:solidFill>
              <a:latin typeface="Arial" charset="0"/>
              <a:cs typeface="Arial" charset="0"/>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Arial" charset="0"/>
                <a:ea typeface="ＭＳ Ｐゴシック" charset="0"/>
                <a:cs typeface="Arial" charset="0"/>
              </a:rPr>
              <a:t>Metacognition</a:t>
            </a:r>
            <a:r>
              <a:rPr lang="en-US">
                <a:latin typeface="Arial" charset="0"/>
                <a:ea typeface="ＭＳ Ｐゴシック" charset="0"/>
                <a:cs typeface="Arial" charset="0"/>
              </a:rPr>
              <a:t> refers to thinking about cognition (memory, perception, calculation, association, etc.) itself or to think/reason about one's own thinking.</a:t>
            </a:r>
            <a:endParaRPr lang="en-US" b="1">
              <a:latin typeface="Arial" charset="0"/>
              <a:ea typeface="ＭＳ Ｐゴシック" charset="0"/>
              <a:cs typeface="Arial" charset="0"/>
            </a:endParaRPr>
          </a:p>
          <a:p>
            <a:pPr eaLnBrk="1" hangingPunct="1"/>
            <a:r>
              <a:rPr lang="en-US">
                <a:latin typeface="Arial" charset="0"/>
                <a:ea typeface="ＭＳ Ｐゴシック" charset="0"/>
                <a:cs typeface="Arial" charset="0"/>
              </a:rPr>
              <a:t>Metacognition involves two types of knowledge: 1) explicit, conscious, factual knowledge; and 2) implicit/unconscious knowledge.</a:t>
            </a:r>
            <a:endParaRPr lang="en-US" i="1">
              <a:latin typeface="Arial" charset="0"/>
              <a:ea typeface="ＭＳ Ｐゴシック" charset="0"/>
              <a:cs typeface="Arial" charset="0"/>
            </a:endParaRPr>
          </a:p>
          <a:p>
            <a:pPr eaLnBrk="1" hangingPunct="1"/>
            <a:r>
              <a:rPr lang="en-US" i="1">
                <a:latin typeface="Arial" charset="0"/>
                <a:ea typeface="ＭＳ Ｐゴシック" charset="0"/>
                <a:cs typeface="Arial" charset="0"/>
              </a:rPr>
              <a:t>Metacognition</a:t>
            </a:r>
            <a:r>
              <a:rPr lang="en-US">
                <a:latin typeface="Arial" charset="0"/>
                <a:ea typeface="ＭＳ Ｐゴシック" charset="0"/>
                <a:cs typeface="Arial" charset="0"/>
              </a:rPr>
              <a:t> also refers to a level of thinking that involves active control over the process of thinking that is used in learning situations. Planning the way to approach a learning task, monitoring comprehension, and evaluating the progress towards the completion of a task: these are skills that are metacognitive in their nature. The theory that metacognition has a critical role to play in successful learning means it is important that it be demonstrated by both students and teachers.</a:t>
            </a:r>
          </a:p>
          <a:p>
            <a:pPr eaLnBrk="1" hangingPunct="1"/>
            <a:endParaRPr lang="en-US">
              <a:latin typeface="Arial" charset="0"/>
              <a:ea typeface="ＭＳ Ｐゴシック"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defTabSz="927100" eaLnBrk="0" hangingPunct="0">
              <a:defRPr sz="3200" b="1">
                <a:solidFill>
                  <a:srgbClr val="FFFF0F"/>
                </a:solidFill>
                <a:latin typeface="Times New Roman" charset="0"/>
                <a:ea typeface="ＭＳ Ｐゴシック" charset="0"/>
                <a:sym typeface="Wingdings 3" charset="0"/>
              </a:defRPr>
            </a:lvl2pPr>
            <a:lvl3pPr marL="1143000" indent="-228600" defTabSz="927100" eaLnBrk="0" hangingPunct="0">
              <a:defRPr sz="3200" b="1">
                <a:solidFill>
                  <a:srgbClr val="FFFF0F"/>
                </a:solidFill>
                <a:latin typeface="Times New Roman" charset="0"/>
                <a:ea typeface="ＭＳ Ｐゴシック" charset="0"/>
                <a:sym typeface="Wingdings 3" charset="0"/>
              </a:defRPr>
            </a:lvl3pPr>
            <a:lvl4pPr marL="1600200" indent="-228600" defTabSz="927100" eaLnBrk="0" hangingPunct="0">
              <a:defRPr sz="3200" b="1">
                <a:solidFill>
                  <a:srgbClr val="FFFF0F"/>
                </a:solidFill>
                <a:latin typeface="Times New Roman" charset="0"/>
                <a:ea typeface="ＭＳ Ｐゴシック" charset="0"/>
                <a:sym typeface="Wingdings 3" charset="0"/>
              </a:defRPr>
            </a:lvl4pPr>
            <a:lvl5pPr marL="2057400" indent="-228600" defTabSz="927100" eaLnBrk="0" hangingPunct="0">
              <a:defRPr sz="3200" b="1">
                <a:solidFill>
                  <a:srgbClr val="FFFF0F"/>
                </a:solidFill>
                <a:latin typeface="Times New Roman" charset="0"/>
                <a:ea typeface="ＭＳ Ｐゴシック" charset="0"/>
                <a:sym typeface="Wingdings 3" charset="0"/>
              </a:defRPr>
            </a:lvl5pPr>
            <a:lvl6pPr marL="25146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6pPr>
            <a:lvl7pPr marL="29718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7pPr>
            <a:lvl8pPr marL="34290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8pPr>
            <a:lvl9pPr marL="3886200" indent="-228600" defTabSz="9271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9pPr>
          </a:lstStyle>
          <a:p>
            <a:pPr eaLnBrk="1" hangingPunct="1"/>
            <a:fld id="{3E69832C-4CB9-7A4E-A08F-B740C3D23D1A}" type="slidenum">
              <a:rPr lang="en-US" sz="1200" b="0">
                <a:solidFill>
                  <a:schemeClr val="tx1"/>
                </a:solidFill>
                <a:latin typeface="Arial" charset="0"/>
                <a:cs typeface="Arial" charset="0"/>
              </a:rPr>
              <a:pPr eaLnBrk="1" hangingPunct="1"/>
              <a:t>16</a:t>
            </a:fld>
            <a:endParaRPr lang="en-US" sz="1200" b="0">
              <a:solidFill>
                <a:schemeClr val="tx1"/>
              </a:solidFill>
              <a:latin typeface="Arial" charset="0"/>
              <a:cs typeface="Arial" charset="0"/>
            </a:endParaRPr>
          </a:p>
        </p:txBody>
      </p:sp>
      <p:sp>
        <p:nvSpPr>
          <p:cNvPr id="145410" name="Rectangle 2"/>
          <p:cNvSpPr>
            <a:spLocks noGrp="1" noRot="1" noChangeAspect="1" noChangeArrowheads="1"/>
          </p:cNvSpPr>
          <p:nvPr>
            <p:ph type="sldImg"/>
          </p:nvPr>
        </p:nvSpPr>
        <p:spPr>
          <a:xfrm>
            <a:off x="1190625" y="692150"/>
            <a:ext cx="4618038" cy="3462338"/>
          </a:xfrm>
          <a:solidFill>
            <a:srgbClr val="FFFFFF"/>
          </a:solidFill>
          <a:ln/>
        </p:spPr>
      </p:sp>
      <p:sp>
        <p:nvSpPr>
          <p:cNvPr id="145411" name="Rectangle 3"/>
          <p:cNvSpPr>
            <a:spLocks noGrp="1" noChangeArrowheads="1"/>
          </p:cNvSpPr>
          <p:nvPr>
            <p:ph type="body" idx="1"/>
          </p:nvPr>
        </p:nvSpPr>
        <p:spPr>
          <a:xfrm>
            <a:off x="933450" y="4386263"/>
            <a:ext cx="5130800" cy="4157662"/>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36C16C24-34FB-284E-80ED-2E63D0EC9F8D}" type="slidenum">
              <a:rPr lang="en-US" sz="1200">
                <a:latin typeface="Times New Roman" charset="0"/>
              </a:rPr>
              <a:pPr eaLnBrk="1" hangingPunct="1"/>
              <a:t>34</a:t>
            </a:fld>
            <a:endParaRPr lang="en-US" sz="1200">
              <a:latin typeface="Times New Roman" charset="0"/>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ln/>
        </p:spPr>
      </p:sp>
      <p:sp>
        <p:nvSpPr>
          <p:cNvPr id="6553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a:ln/>
        </p:spPr>
      </p:sp>
      <p:sp>
        <p:nvSpPr>
          <p:cNvPr id="6963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C250EB-5CCE-C04C-A629-D3793474D30C}" type="slidenum">
              <a:rPr lang="en-US"/>
              <a:pPr>
                <a:defRPr/>
              </a:pPr>
              <a:t>‹#›</a:t>
            </a:fld>
            <a:endParaRPr lang="en-US" dirty="0"/>
          </a:p>
        </p:txBody>
      </p:sp>
    </p:spTree>
    <p:extLst>
      <p:ext uri="{BB962C8B-B14F-4D97-AF65-F5344CB8AC3E}">
        <p14:creationId xmlns:p14="http://schemas.microsoft.com/office/powerpoint/2010/main" xmlns="" val="1916596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CB6D50-3EC6-BB47-995D-2D57A5C9E9E6}" type="slidenum">
              <a:rPr lang="en-US"/>
              <a:pPr>
                <a:defRPr/>
              </a:pPr>
              <a:t>‹#›</a:t>
            </a:fld>
            <a:endParaRPr lang="en-US" dirty="0"/>
          </a:p>
        </p:txBody>
      </p:sp>
    </p:spTree>
    <p:extLst>
      <p:ext uri="{BB962C8B-B14F-4D97-AF65-F5344CB8AC3E}">
        <p14:creationId xmlns:p14="http://schemas.microsoft.com/office/powerpoint/2010/main" xmlns="" val="1106864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964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4964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B86859-CF03-8649-84A8-7729417D1DAC}" type="slidenum">
              <a:rPr lang="en-US"/>
              <a:pPr>
                <a:defRPr/>
              </a:pPr>
              <a:t>‹#›</a:t>
            </a:fld>
            <a:endParaRPr lang="en-US" dirty="0"/>
          </a:p>
        </p:txBody>
      </p:sp>
    </p:spTree>
    <p:extLst>
      <p:ext uri="{BB962C8B-B14F-4D97-AF65-F5344CB8AC3E}">
        <p14:creationId xmlns:p14="http://schemas.microsoft.com/office/powerpoint/2010/main" xmlns="" val="1500113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638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1743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495675"/>
            <a:ext cx="4038600" cy="1743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ED2F974-FDEA-3E43-BF98-6AA8D8AA576A}" type="slidenum">
              <a:rPr lang="en-US"/>
              <a:pPr>
                <a:defRPr/>
              </a:pPr>
              <a:t>‹#›</a:t>
            </a:fld>
            <a:endParaRPr lang="en-US" dirty="0"/>
          </a:p>
        </p:txBody>
      </p:sp>
    </p:spTree>
    <p:extLst>
      <p:ext uri="{BB962C8B-B14F-4D97-AF65-F5344CB8AC3E}">
        <p14:creationId xmlns:p14="http://schemas.microsoft.com/office/powerpoint/2010/main" xmlns="" val="3196097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74625"/>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524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3524250"/>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8CAE8A-50BC-9C47-8822-4750EF100D40}" type="slidenum">
              <a:rPr lang="en-US"/>
              <a:pPr>
                <a:defRPr/>
              </a:pPr>
              <a:t>‹#›</a:t>
            </a:fld>
            <a:endParaRPr lang="en-US" dirty="0"/>
          </a:p>
        </p:txBody>
      </p:sp>
    </p:spTree>
    <p:extLst>
      <p:ext uri="{BB962C8B-B14F-4D97-AF65-F5344CB8AC3E}">
        <p14:creationId xmlns:p14="http://schemas.microsoft.com/office/powerpoint/2010/main" xmlns="" val="324020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41CB9E-B417-0745-BCB3-5D1E0F6B2030}" type="slidenum">
              <a:rPr lang="en-US"/>
              <a:pPr>
                <a:defRPr/>
              </a:pPr>
              <a:t>‹#›</a:t>
            </a:fld>
            <a:endParaRPr lang="en-US" dirty="0"/>
          </a:p>
        </p:txBody>
      </p:sp>
    </p:spTree>
    <p:extLst>
      <p:ext uri="{BB962C8B-B14F-4D97-AF65-F5344CB8AC3E}">
        <p14:creationId xmlns:p14="http://schemas.microsoft.com/office/powerpoint/2010/main" xmlns="" val="519148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6005D7-7BA6-844C-8D7A-FB70C4523B95}" type="slidenum">
              <a:rPr lang="en-US"/>
              <a:pPr>
                <a:defRPr/>
              </a:pPr>
              <a:t>‹#›</a:t>
            </a:fld>
            <a:endParaRPr lang="en-US" dirty="0"/>
          </a:p>
        </p:txBody>
      </p:sp>
    </p:spTree>
    <p:extLst>
      <p:ext uri="{BB962C8B-B14F-4D97-AF65-F5344CB8AC3E}">
        <p14:creationId xmlns:p14="http://schemas.microsoft.com/office/powerpoint/2010/main" xmlns="" val="3336905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63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63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C9EE05-E8B5-CB42-8069-96CC18DD58B2}" type="slidenum">
              <a:rPr lang="en-US"/>
              <a:pPr>
                <a:defRPr/>
              </a:pPr>
              <a:t>‹#›</a:t>
            </a:fld>
            <a:endParaRPr lang="en-US" dirty="0"/>
          </a:p>
        </p:txBody>
      </p:sp>
    </p:spTree>
    <p:extLst>
      <p:ext uri="{BB962C8B-B14F-4D97-AF65-F5344CB8AC3E}">
        <p14:creationId xmlns:p14="http://schemas.microsoft.com/office/powerpoint/2010/main" xmlns="" val="1417633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CA1FAF-C644-774E-A488-68AFA8C8C376}" type="slidenum">
              <a:rPr lang="en-US"/>
              <a:pPr>
                <a:defRPr/>
              </a:pPr>
              <a:t>‹#›</a:t>
            </a:fld>
            <a:endParaRPr lang="en-US" dirty="0"/>
          </a:p>
        </p:txBody>
      </p:sp>
    </p:spTree>
    <p:extLst>
      <p:ext uri="{BB962C8B-B14F-4D97-AF65-F5344CB8AC3E}">
        <p14:creationId xmlns:p14="http://schemas.microsoft.com/office/powerpoint/2010/main" xmlns="" val="188779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9E0541C-233E-3E44-A963-052B303D4696}" type="slidenum">
              <a:rPr lang="en-US"/>
              <a:pPr>
                <a:defRPr/>
              </a:pPr>
              <a:t>‹#›</a:t>
            </a:fld>
            <a:endParaRPr lang="en-US" dirty="0"/>
          </a:p>
        </p:txBody>
      </p:sp>
    </p:spTree>
    <p:extLst>
      <p:ext uri="{BB962C8B-B14F-4D97-AF65-F5344CB8AC3E}">
        <p14:creationId xmlns:p14="http://schemas.microsoft.com/office/powerpoint/2010/main" xmlns="" val="285540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83A0821-C980-9C4B-B25E-5B42DA743B8B}" type="slidenum">
              <a:rPr lang="en-US"/>
              <a:pPr>
                <a:defRPr/>
              </a:pPr>
              <a:t>‹#›</a:t>
            </a:fld>
            <a:endParaRPr lang="en-US" dirty="0"/>
          </a:p>
        </p:txBody>
      </p:sp>
    </p:spTree>
    <p:extLst>
      <p:ext uri="{BB962C8B-B14F-4D97-AF65-F5344CB8AC3E}">
        <p14:creationId xmlns:p14="http://schemas.microsoft.com/office/powerpoint/2010/main" xmlns="" val="61167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FB26DF-C1F6-EB44-A5EA-2F0ABADA9802}" type="slidenum">
              <a:rPr lang="en-US"/>
              <a:pPr>
                <a:defRPr/>
              </a:pPr>
              <a:t>‹#›</a:t>
            </a:fld>
            <a:endParaRPr lang="en-US" dirty="0"/>
          </a:p>
        </p:txBody>
      </p:sp>
    </p:spTree>
    <p:extLst>
      <p:ext uri="{BB962C8B-B14F-4D97-AF65-F5344CB8AC3E}">
        <p14:creationId xmlns:p14="http://schemas.microsoft.com/office/powerpoint/2010/main" xmlns="" val="2061596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482D4A-DF10-AD46-B70F-9D80DA68B5E2}" type="slidenum">
              <a:rPr lang="en-US"/>
              <a:pPr>
                <a:defRPr/>
              </a:pPr>
              <a:t>‹#›</a:t>
            </a:fld>
            <a:endParaRPr lang="en-US" dirty="0"/>
          </a:p>
        </p:txBody>
      </p:sp>
    </p:spTree>
    <p:extLst>
      <p:ext uri="{BB962C8B-B14F-4D97-AF65-F5344CB8AC3E}">
        <p14:creationId xmlns:p14="http://schemas.microsoft.com/office/powerpoint/2010/main" xmlns="" val="2721639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6285D"/>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363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89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b="0">
                <a:solidFill>
                  <a:schemeClr val="tx1"/>
                </a:solidFill>
                <a:latin typeface="+mn-lt"/>
                <a:ea typeface="+mn-ea"/>
                <a:cs typeface="+mn-cs"/>
                <a:sym typeface="Wingdings 3" pitchFamily="-109" charset="2"/>
              </a:defRPr>
            </a:lvl1pPr>
          </a:lstStyle>
          <a:p>
            <a:pPr>
              <a:defRPr/>
            </a:pPr>
            <a:endParaRPr lang="en-US"/>
          </a:p>
        </p:txBody>
      </p:sp>
      <p:sp>
        <p:nvSpPr>
          <p:cNvPr id="3389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b="0">
                <a:solidFill>
                  <a:schemeClr val="tx1"/>
                </a:solidFill>
                <a:latin typeface="+mn-lt"/>
                <a:ea typeface="+mn-ea"/>
                <a:cs typeface="+mn-cs"/>
                <a:sym typeface="Wingdings 3" pitchFamily="-109" charset="2"/>
              </a:defRPr>
            </a:lvl1pPr>
          </a:lstStyle>
          <a:p>
            <a:pPr>
              <a:defRPr/>
            </a:pPr>
            <a:endParaRPr lang="en-US"/>
          </a:p>
        </p:txBody>
      </p:sp>
      <p:sp>
        <p:nvSpPr>
          <p:cNvPr id="3389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solidFill>
                  <a:schemeClr val="tx1"/>
                </a:solidFill>
                <a:latin typeface="Arial" charset="0"/>
              </a:defRPr>
            </a:lvl1pPr>
          </a:lstStyle>
          <a:p>
            <a:pPr>
              <a:defRPr/>
            </a:pPr>
            <a:fld id="{D9BFE812-5A20-C849-9AFB-57695663DDF2}" type="slidenum">
              <a:rPr lang="en-US"/>
              <a:pPr>
                <a:defRPr/>
              </a:pPr>
              <a:t>‹#›</a:t>
            </a:fld>
            <a:endParaRPr lang="en-US" dirty="0"/>
          </a:p>
        </p:txBody>
      </p:sp>
      <p:pic>
        <p:nvPicPr>
          <p:cNvPr id="1031" name="Picture 7"/>
          <p:cNvPicPr>
            <a:picLocks noChangeAspect="1" noChangeArrowheads="1"/>
          </p:cNvPicPr>
          <p:nvPr/>
        </p:nvPicPr>
        <p:blipFill>
          <a:blip r:embed="rId15" cstate="email">
            <a:extLst>
              <a:ext uri="{28A0092B-C50C-407E-A947-70E740481C1C}">
                <a14:useLocalDpi xmlns:a14="http://schemas.microsoft.com/office/drawing/2010/main" xmlns="" val="0"/>
              </a:ext>
            </a:extLst>
          </a:blip>
          <a:srcRect/>
          <a:stretch>
            <a:fillRect/>
          </a:stretch>
        </p:blipFill>
        <p:spPr bwMode="auto">
          <a:xfrm>
            <a:off x="0" y="5340350"/>
            <a:ext cx="9144000" cy="151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rgbClr val="FFFFFF"/>
          </a:solidFill>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rgbClr val="FFFFFF"/>
          </a:solidFill>
          <a:latin typeface="Arial"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rgbClr val="FFFFFF"/>
          </a:solidFill>
          <a:latin typeface="Arial"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rgbClr val="FFFFFF"/>
          </a:solidFill>
          <a:latin typeface="Arial"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rgbClr val="FFFFFF"/>
          </a:solidFill>
          <a:latin typeface="Arial" pitchFamily="-109"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rgbClr val="FFFFFF"/>
          </a:solidFill>
          <a:latin typeface="Arial" pitchFamily="-109" charset="0"/>
        </a:defRPr>
      </a:lvl6pPr>
      <a:lvl7pPr marL="914400" algn="ctr" rtl="0" fontAlgn="base">
        <a:spcBef>
          <a:spcPct val="0"/>
        </a:spcBef>
        <a:spcAft>
          <a:spcPct val="0"/>
        </a:spcAft>
        <a:defRPr sz="4400">
          <a:solidFill>
            <a:srgbClr val="FFFFFF"/>
          </a:solidFill>
          <a:latin typeface="Arial" pitchFamily="-109" charset="0"/>
        </a:defRPr>
      </a:lvl7pPr>
      <a:lvl8pPr marL="1371600" algn="ctr" rtl="0" fontAlgn="base">
        <a:spcBef>
          <a:spcPct val="0"/>
        </a:spcBef>
        <a:spcAft>
          <a:spcPct val="0"/>
        </a:spcAft>
        <a:defRPr sz="4400">
          <a:solidFill>
            <a:srgbClr val="FFFFFF"/>
          </a:solidFill>
          <a:latin typeface="Arial" pitchFamily="-109" charset="0"/>
        </a:defRPr>
      </a:lvl8pPr>
      <a:lvl9pPr marL="1828800" algn="ctr" rtl="0" fontAlgn="base">
        <a:spcBef>
          <a:spcPct val="0"/>
        </a:spcBef>
        <a:spcAft>
          <a:spcPct val="0"/>
        </a:spcAft>
        <a:defRPr sz="4400">
          <a:solidFill>
            <a:srgbClr val="FFFFFF"/>
          </a:solidFill>
          <a:latin typeface="Arial" pitchFamily="-109" charset="0"/>
        </a:defRPr>
      </a:lvl9pPr>
    </p:titleStyle>
    <p:bodyStyle>
      <a:lvl1pPr marL="342900" indent="-342900" algn="l" rtl="0" eaLnBrk="0" fontAlgn="base" hangingPunct="0">
        <a:spcBef>
          <a:spcPct val="20000"/>
        </a:spcBef>
        <a:spcAft>
          <a:spcPct val="0"/>
        </a:spcAft>
        <a:buChar char="•"/>
        <a:defRPr sz="3200">
          <a:solidFill>
            <a:srgbClr val="FFFFFF"/>
          </a:solidFill>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har char="–"/>
        <a:defRPr sz="2800">
          <a:solidFill>
            <a:srgbClr val="FFFFFF"/>
          </a:solidFill>
          <a:latin typeface="+mn-lt"/>
          <a:ea typeface="ＭＳ Ｐゴシック" pitchFamily="-109" charset="-128"/>
        </a:defRPr>
      </a:lvl2pPr>
      <a:lvl3pPr marL="1143000" indent="-228600" algn="l" rtl="0" eaLnBrk="0" fontAlgn="base" hangingPunct="0">
        <a:spcBef>
          <a:spcPct val="20000"/>
        </a:spcBef>
        <a:spcAft>
          <a:spcPct val="0"/>
        </a:spcAft>
        <a:buChar char="•"/>
        <a:defRPr sz="2400">
          <a:solidFill>
            <a:srgbClr val="FFFFFF"/>
          </a:solidFill>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rgbClr val="FFFFFF"/>
          </a:solidFill>
          <a:latin typeface="+mn-lt"/>
          <a:ea typeface="ＭＳ Ｐゴシック" pitchFamily="-109" charset="-128"/>
        </a:defRPr>
      </a:lvl4pPr>
      <a:lvl5pPr marL="2057400" indent="-228600" algn="l" rtl="0" eaLnBrk="0" fontAlgn="base" hangingPunct="0">
        <a:spcBef>
          <a:spcPct val="20000"/>
        </a:spcBef>
        <a:spcAft>
          <a:spcPct val="0"/>
        </a:spcAft>
        <a:buChar char="»"/>
        <a:defRPr sz="2000">
          <a:solidFill>
            <a:srgbClr val="FFFFFF"/>
          </a:solidFill>
          <a:latin typeface="+mn-lt"/>
          <a:ea typeface="ＭＳ Ｐゴシック" pitchFamily="-109" charset="-128"/>
        </a:defRPr>
      </a:lvl5pPr>
      <a:lvl6pPr marL="2514600" indent="-228600" algn="l" rtl="0" fontAlgn="base">
        <a:spcBef>
          <a:spcPct val="20000"/>
        </a:spcBef>
        <a:spcAft>
          <a:spcPct val="0"/>
        </a:spcAft>
        <a:buChar char="»"/>
        <a:defRPr sz="2000">
          <a:solidFill>
            <a:srgbClr val="FFFFFF"/>
          </a:solidFill>
          <a:latin typeface="+mn-lt"/>
          <a:ea typeface="ＭＳ Ｐゴシック" pitchFamily="-109" charset="-128"/>
        </a:defRPr>
      </a:lvl6pPr>
      <a:lvl7pPr marL="2971800" indent="-228600" algn="l" rtl="0" fontAlgn="base">
        <a:spcBef>
          <a:spcPct val="20000"/>
        </a:spcBef>
        <a:spcAft>
          <a:spcPct val="0"/>
        </a:spcAft>
        <a:buChar char="»"/>
        <a:defRPr sz="2000">
          <a:solidFill>
            <a:srgbClr val="FFFFFF"/>
          </a:solidFill>
          <a:latin typeface="+mn-lt"/>
          <a:ea typeface="ＭＳ Ｐゴシック" pitchFamily="-109" charset="-128"/>
        </a:defRPr>
      </a:lvl7pPr>
      <a:lvl8pPr marL="3429000" indent="-228600" algn="l" rtl="0" fontAlgn="base">
        <a:spcBef>
          <a:spcPct val="20000"/>
        </a:spcBef>
        <a:spcAft>
          <a:spcPct val="0"/>
        </a:spcAft>
        <a:buChar char="»"/>
        <a:defRPr sz="2000">
          <a:solidFill>
            <a:srgbClr val="FFFFFF"/>
          </a:solidFill>
          <a:latin typeface="+mn-lt"/>
          <a:ea typeface="ＭＳ Ｐゴシック" pitchFamily="-109" charset="-128"/>
        </a:defRPr>
      </a:lvl8pPr>
      <a:lvl9pPr marL="3886200" indent="-228600" algn="l" rtl="0" fontAlgn="base">
        <a:spcBef>
          <a:spcPct val="20000"/>
        </a:spcBef>
        <a:spcAft>
          <a:spcPct val="0"/>
        </a:spcAft>
        <a:buChar char="»"/>
        <a:defRPr sz="2000">
          <a:solidFill>
            <a:srgbClr val="FFFFFF"/>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10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7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9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oleObject" Target="../embeddings/oleObject7.bin"/><Relationship Id="rId4" Type="http://schemas.openxmlformats.org/officeDocument/2006/relationships/image" Target="../media/image47.png"/></Relationships>
</file>

<file path=ppt/slides/_rels/slide9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9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type="body" idx="1"/>
          </p:nvPr>
        </p:nvSpPr>
        <p:spPr>
          <a:xfrm>
            <a:off x="244475" y="1941513"/>
            <a:ext cx="8896350" cy="2592387"/>
          </a:xfrm>
        </p:spPr>
        <p:txBody>
          <a:bodyPr/>
          <a:lstStyle/>
          <a:p>
            <a:pPr algn="ctr" eaLnBrk="1" hangingPunct="1">
              <a:buFontTx/>
              <a:buNone/>
            </a:pPr>
            <a:r>
              <a:rPr lang="en-US" sz="3600" b="1" dirty="0" smtClean="0">
                <a:solidFill>
                  <a:srgbClr val="F49100"/>
                </a:solidFill>
                <a:latin typeface="Arial" charset="0"/>
                <a:ea typeface="ＭＳ Ｐゴシック" charset="0"/>
                <a:cs typeface="Times New Roman" charset="0"/>
              </a:rPr>
              <a:t>Dr. Edward </a:t>
            </a:r>
            <a:r>
              <a:rPr lang="en-US" sz="3600" b="1" dirty="0">
                <a:solidFill>
                  <a:srgbClr val="F49100"/>
                </a:solidFill>
                <a:latin typeface="Arial" charset="0"/>
                <a:ea typeface="ＭＳ Ｐゴシック" charset="0"/>
                <a:cs typeface="Times New Roman" charset="0"/>
              </a:rPr>
              <a:t>Prather</a:t>
            </a:r>
            <a:endParaRPr lang="en-US" sz="3600" dirty="0">
              <a:solidFill>
                <a:srgbClr val="F49100"/>
              </a:solidFill>
              <a:latin typeface="Arial" charset="0"/>
              <a:ea typeface="ＭＳ Ｐゴシック" charset="0"/>
              <a:cs typeface="Times New Roman" charset="0"/>
            </a:endParaRPr>
          </a:p>
          <a:p>
            <a:pPr algn="ctr" eaLnBrk="1" hangingPunct="1">
              <a:buFontTx/>
              <a:buNone/>
            </a:pPr>
            <a:r>
              <a:rPr lang="en-US" sz="2000" dirty="0">
                <a:latin typeface="Arial" charset="0"/>
                <a:ea typeface="ＭＳ Ｐゴシック" charset="0"/>
                <a:cs typeface="Times New Roman" charset="0"/>
              </a:rPr>
              <a:t>University of Arizona</a:t>
            </a:r>
          </a:p>
          <a:p>
            <a:pPr algn="ctr" eaLnBrk="1" hangingPunct="1">
              <a:buFontTx/>
              <a:buNone/>
            </a:pPr>
            <a:r>
              <a:rPr lang="en-US" sz="2000" i="1" dirty="0">
                <a:latin typeface="Arial" charset="0"/>
                <a:ea typeface="ＭＳ Ｐゴシック" charset="0"/>
                <a:cs typeface="Times New Roman" charset="0"/>
              </a:rPr>
              <a:t>Center for Astronomy Education (CAE)  </a:t>
            </a:r>
            <a:endParaRPr lang="en-US" sz="2000" dirty="0">
              <a:latin typeface="Arial" charset="0"/>
              <a:ea typeface="ＭＳ Ｐゴシック" charset="0"/>
              <a:cs typeface="Times New Roman" charset="0"/>
            </a:endParaRPr>
          </a:p>
          <a:p>
            <a:pPr algn="ctr" eaLnBrk="1" hangingPunct="1">
              <a:buFontTx/>
              <a:buNone/>
            </a:pPr>
            <a:r>
              <a:rPr lang="en-US" sz="2000" dirty="0">
                <a:latin typeface="Arial" charset="0"/>
                <a:ea typeface="ＭＳ Ｐゴシック" charset="0"/>
                <a:cs typeface="Times New Roman" charset="0"/>
              </a:rPr>
              <a:t>http://astronomy101.jpl.nasa.gov</a:t>
            </a:r>
            <a:endParaRPr lang="en-US" sz="2000" b="1" dirty="0">
              <a:latin typeface="Arial" charset="0"/>
              <a:ea typeface="ＭＳ Ｐゴシック" charset="0"/>
              <a:cs typeface="Times New Roman" charset="0"/>
            </a:endParaRPr>
          </a:p>
        </p:txBody>
      </p:sp>
      <p:pic>
        <p:nvPicPr>
          <p:cNvPr id="17410" name="Picture 6" descr="CATS_Poster_Banner_43_inches_wide_5"/>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385888" y="4503738"/>
            <a:ext cx="6491287" cy="839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1" name="Picture 7" descr="Steward_UA"/>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959100" y="3819525"/>
            <a:ext cx="3548063" cy="70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2" name="Rectangle 6"/>
          <p:cNvSpPr>
            <a:spLocks noChangeArrowheads="1"/>
          </p:cNvSpPr>
          <p:nvPr/>
        </p:nvSpPr>
        <p:spPr bwMode="auto">
          <a:xfrm>
            <a:off x="394113" y="185362"/>
            <a:ext cx="845520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dirty="0">
                <a:solidFill>
                  <a:schemeClr val="bg2">
                    <a:lumMod val="20000"/>
                    <a:lumOff val="80000"/>
                  </a:schemeClr>
                </a:solidFill>
              </a:rPr>
              <a:t>Learner-Centered Teaching in Physics and Astronomy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ctrTitle"/>
          </p:nvPr>
        </p:nvSpPr>
        <p:spPr>
          <a:xfrm>
            <a:off x="363538" y="887413"/>
            <a:ext cx="8610600" cy="2743200"/>
          </a:xfrm>
        </p:spPr>
        <p:txBody>
          <a:bodyPr/>
          <a:lstStyle/>
          <a:p>
            <a:pPr algn="l" eaLnBrk="1" hangingPunct="1">
              <a:defRPr/>
            </a:pPr>
            <a:r>
              <a:rPr lang="ja-JP" altLang="en-US" sz="4000">
                <a:latin typeface="+mn-lt"/>
                <a:ea typeface="ＭＳ Ｐゴシック" charset="0"/>
                <a:cs typeface="Times" charset="0"/>
              </a:rPr>
              <a:t>“</a:t>
            </a:r>
            <a:r>
              <a:rPr lang="en-US" altLang="ja-JP" sz="4000" dirty="0">
                <a:latin typeface="+mn-lt"/>
                <a:ea typeface="ＭＳ Ｐゴシック" charset="0"/>
                <a:cs typeface="Times" charset="0"/>
              </a:rPr>
              <a:t>Lecture has often been described as the process of taking the information contained in the teachers notes and transferring them into the students notes without the information passing through the brains of either</a:t>
            </a:r>
            <a:r>
              <a:rPr lang="ja-JP" altLang="en-US" sz="4000">
                <a:latin typeface="+mn-lt"/>
                <a:ea typeface="ＭＳ Ｐゴシック" charset="0"/>
                <a:cs typeface="Times" charset="0"/>
              </a:rPr>
              <a:t>”</a:t>
            </a:r>
            <a:endParaRPr lang="en-US" sz="4000" dirty="0">
              <a:latin typeface="+mn-lt"/>
              <a:ea typeface="ＭＳ Ｐゴシック" charset="0"/>
              <a:cs typeface="Times" charset="0"/>
            </a:endParaRP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133122" name="Picture 13" descr="Table3_V3.pdf"/>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219200" y="-457200"/>
            <a:ext cx="6002338" cy="7767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3"/>
          <p:cNvSpPr>
            <a:spLocks noGrp="1" noChangeArrowheads="1"/>
          </p:cNvSpPr>
          <p:nvPr>
            <p:ph type="body" sz="half" idx="1"/>
          </p:nvPr>
        </p:nvSpPr>
        <p:spPr>
          <a:xfrm>
            <a:off x="388938" y="1257300"/>
            <a:ext cx="8175625" cy="3954463"/>
          </a:xfrm>
        </p:spPr>
        <p:txBody>
          <a:bodyPr/>
          <a:lstStyle/>
          <a:p>
            <a:pPr marL="0" indent="0" eaLnBrk="1" hangingPunct="1">
              <a:lnSpc>
                <a:spcPct val="120000"/>
              </a:lnSpc>
              <a:spcBef>
                <a:spcPts val="5013"/>
              </a:spcBef>
              <a:buFont typeface="Wingdings" charset="0"/>
              <a:buNone/>
              <a:defRPr/>
            </a:pPr>
            <a:r>
              <a:rPr lang="en-US" sz="2400" dirty="0" smtClean="0">
                <a:ea typeface="ＭＳ Ｐゴシック" charset="0"/>
                <a:cs typeface="ＭＳ Ｐゴシック" charset="0"/>
              </a:rPr>
              <a:t>The </a:t>
            </a:r>
            <a:r>
              <a:rPr lang="en-US" sz="2400" dirty="0">
                <a:ea typeface="ＭＳ Ｐゴシック" charset="0"/>
                <a:cs typeface="ＭＳ Ｐゴシック" charset="0"/>
              </a:rPr>
              <a:t>results of our investigation reveal that the positive effects of </a:t>
            </a:r>
            <a:r>
              <a:rPr lang="en-US" sz="2400" u="sng" dirty="0">
                <a:ea typeface="ＭＳ Ｐゴシック" charset="0"/>
                <a:cs typeface="ＭＳ Ｐゴシック" charset="0"/>
              </a:rPr>
              <a:t>interactive learning strategies apply equally to men and women, across ethnicities, for students with all levels of prior mathematical preparation and physical science course experience, independent of GPA, and regardless of primary language.</a:t>
            </a:r>
            <a:r>
              <a:rPr lang="en-US" sz="2400" dirty="0">
                <a:ea typeface="ＭＳ Ｐゴシック" charset="0"/>
                <a:cs typeface="ＭＳ Ｐゴシック" charset="0"/>
              </a:rPr>
              <a:t> These results powerfully illustrate that all categories of students can benefit from the effective implementation of interactive learning strategies. </a:t>
            </a:r>
            <a:endParaRPr lang="en-US" sz="2000" dirty="0">
              <a:ea typeface="ＭＳ Ｐゴシック" charset="0"/>
              <a:cs typeface="ＭＳ Ｐゴシック" charset="0"/>
            </a:endParaRPr>
          </a:p>
          <a:p>
            <a:pPr eaLnBrk="1" hangingPunct="1">
              <a:spcBef>
                <a:spcPts val="5013"/>
              </a:spcBef>
              <a:defRPr/>
            </a:pPr>
            <a:endParaRPr lang="en-US" sz="2400" dirty="0">
              <a:ea typeface="ＭＳ Ｐゴシック" charset="0"/>
              <a:cs typeface="ＭＳ Ｐゴシック" charset="0"/>
            </a:endParaRPr>
          </a:p>
        </p:txBody>
      </p:sp>
      <p:sp>
        <p:nvSpPr>
          <p:cNvPr id="161794" name="TextBox 7"/>
          <p:cNvSpPr txBox="1">
            <a:spLocks noChangeArrowheads="1"/>
          </p:cNvSpPr>
          <p:nvPr/>
        </p:nvSpPr>
        <p:spPr bwMode="auto">
          <a:xfrm>
            <a:off x="857250" y="381000"/>
            <a:ext cx="7239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eaLnBrk="1" hangingPunct="1">
              <a:defRPr/>
            </a:pPr>
            <a:r>
              <a:rPr lang="en-US" sz="3600" b="0" dirty="0">
                <a:solidFill>
                  <a:srgbClr val="FF9900"/>
                </a:solidFill>
                <a:latin typeface="+mn-lt"/>
              </a:rPr>
              <a:t>The take home message Part </a:t>
            </a:r>
            <a:r>
              <a:rPr lang="en-US" sz="3600" b="0" dirty="0" smtClean="0">
                <a:solidFill>
                  <a:srgbClr val="FF9900"/>
                </a:solidFill>
                <a:latin typeface="+mn-lt"/>
              </a:rPr>
              <a:t>I:</a:t>
            </a:r>
            <a:endParaRPr lang="en-US" sz="3600" b="0" dirty="0">
              <a:solidFill>
                <a:srgbClr val="FF9900"/>
              </a:solidFill>
              <a:latin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3"/>
          <p:cNvSpPr>
            <a:spLocks noGrp="1" noChangeArrowheads="1"/>
          </p:cNvSpPr>
          <p:nvPr>
            <p:ph type="body" sz="half" idx="1"/>
          </p:nvPr>
        </p:nvSpPr>
        <p:spPr>
          <a:xfrm>
            <a:off x="735013" y="1600200"/>
            <a:ext cx="7943850" cy="3954463"/>
          </a:xfrm>
        </p:spPr>
        <p:txBody>
          <a:bodyPr/>
          <a:lstStyle/>
          <a:p>
            <a:pPr marL="52388" indent="-52388" eaLnBrk="1" hangingPunct="1">
              <a:spcBef>
                <a:spcPct val="70000"/>
              </a:spcBef>
              <a:buFont typeface="Wingdings" charset="0"/>
              <a:buNone/>
              <a:defRPr/>
            </a:pPr>
            <a:r>
              <a:rPr lang="en-US" sz="2400" dirty="0">
                <a:ea typeface="ＭＳ Ｐゴシック" charset="0"/>
                <a:cs typeface="ＭＳ Ｐゴシック" charset="0"/>
              </a:rPr>
              <a:t>	Implementation is the most important factor to success in student learning.  </a:t>
            </a:r>
          </a:p>
          <a:p>
            <a:pPr marL="0" indent="0" eaLnBrk="1" hangingPunct="1">
              <a:spcBef>
                <a:spcPct val="70000"/>
              </a:spcBef>
              <a:buFont typeface="Wingdings" charset="0"/>
              <a:buNone/>
              <a:defRPr/>
            </a:pPr>
            <a:r>
              <a:rPr lang="en-US" sz="2400" dirty="0" smtClean="0">
                <a:ea typeface="ＭＳ Ｐゴシック" charset="0"/>
                <a:cs typeface="ＭＳ Ｐゴシック" charset="0"/>
              </a:rPr>
              <a:t>More </a:t>
            </a:r>
            <a:r>
              <a:rPr lang="en-US" sz="2400" dirty="0">
                <a:ea typeface="ＭＳ Ｐゴシック" charset="0"/>
                <a:cs typeface="ＭＳ Ｐゴシック" charset="0"/>
              </a:rPr>
              <a:t>work on professional development of faculty is needed if we are to </a:t>
            </a:r>
            <a:r>
              <a:rPr lang="en-US" sz="2400" dirty="0" smtClean="0">
                <a:ea typeface="ＭＳ Ｐゴシック" charset="0"/>
                <a:cs typeface="ＭＳ Ｐゴシック" charset="0"/>
              </a:rPr>
              <a:t>see </a:t>
            </a:r>
            <a:r>
              <a:rPr lang="en-US" sz="2400" dirty="0">
                <a:ea typeface="ＭＳ Ｐゴシック" charset="0"/>
                <a:cs typeface="ＭＳ Ｐゴシック" charset="0"/>
              </a:rPr>
              <a:t>wide spread adoption and proper implementation of research-validated instructional strategies.</a:t>
            </a:r>
            <a:endParaRPr lang="en-US" sz="2000" dirty="0">
              <a:ea typeface="ＭＳ Ｐゴシック" charset="0"/>
              <a:cs typeface="ＭＳ Ｐゴシック" charset="0"/>
            </a:endParaRPr>
          </a:p>
          <a:p>
            <a:pPr eaLnBrk="1" hangingPunct="1">
              <a:spcBef>
                <a:spcPct val="70000"/>
              </a:spcBef>
              <a:defRPr/>
            </a:pPr>
            <a:endParaRPr lang="en-US" sz="2400" dirty="0">
              <a:ea typeface="ＭＳ Ｐゴシック" charset="0"/>
              <a:cs typeface="ＭＳ Ｐゴシック" charset="0"/>
            </a:endParaRPr>
          </a:p>
        </p:txBody>
      </p:sp>
      <p:sp>
        <p:nvSpPr>
          <p:cNvPr id="163842" name="TextBox 7"/>
          <p:cNvSpPr txBox="1">
            <a:spLocks noChangeArrowheads="1"/>
          </p:cNvSpPr>
          <p:nvPr/>
        </p:nvSpPr>
        <p:spPr bwMode="auto">
          <a:xfrm>
            <a:off x="1087438" y="381000"/>
            <a:ext cx="7239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eaLnBrk="1" hangingPunct="1">
              <a:defRPr/>
            </a:pPr>
            <a:r>
              <a:rPr lang="en-US" sz="3600" b="0" dirty="0">
                <a:solidFill>
                  <a:srgbClr val="FF9900"/>
                </a:solidFill>
                <a:latin typeface="+mn-lt"/>
              </a:rPr>
              <a:t>The take home message Part II</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2"/>
          <p:cNvSpPr txBox="1">
            <a:spLocks noChangeArrowheads="1"/>
          </p:cNvSpPr>
          <p:nvPr/>
        </p:nvSpPr>
        <p:spPr bwMode="auto">
          <a:xfrm>
            <a:off x="0" y="1474788"/>
            <a:ext cx="9144000" cy="28336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9pPr>
          </a:lstStyle>
          <a:p>
            <a:pPr eaLnBrk="1" hangingPunct="1"/>
            <a:endParaRPr lang="en-US"/>
          </a:p>
          <a:p>
            <a:pPr eaLnBrk="1" hangingPunct="1"/>
            <a:endParaRPr lang="en-US"/>
          </a:p>
          <a:p>
            <a:pPr eaLnBrk="1" hangingPunct="1"/>
            <a:endParaRPr lang="en-US"/>
          </a:p>
          <a:p>
            <a:pPr eaLnBrk="1" hangingPunct="1"/>
            <a:endParaRPr lang="en-US"/>
          </a:p>
        </p:txBody>
      </p:sp>
      <p:sp>
        <p:nvSpPr>
          <p:cNvPr id="37890" name="Rectangle 3"/>
          <p:cNvSpPr>
            <a:spLocks noGrp="1" noChangeArrowheads="1"/>
          </p:cNvSpPr>
          <p:nvPr>
            <p:ph type="body" sz="half" idx="1"/>
          </p:nvPr>
        </p:nvSpPr>
        <p:spPr>
          <a:xfrm>
            <a:off x="76200" y="1143000"/>
            <a:ext cx="8839200" cy="3954463"/>
          </a:xfrm>
        </p:spPr>
        <p:txBody>
          <a:bodyPr/>
          <a:lstStyle/>
          <a:p>
            <a:pPr eaLnBrk="1" hangingPunct="1">
              <a:spcBef>
                <a:spcPct val="70000"/>
              </a:spcBef>
              <a:buFont typeface="Wingdings" charset="0"/>
              <a:buNone/>
            </a:pPr>
            <a:r>
              <a:rPr lang="en-US" sz="2400">
                <a:latin typeface="Arial" charset="0"/>
                <a:ea typeface="ＭＳ Ｐゴシック" charset="0"/>
                <a:cs typeface="ＭＳ Ｐゴシック" charset="0"/>
              </a:rPr>
              <a:t>	</a:t>
            </a:r>
          </a:p>
        </p:txBody>
      </p:sp>
      <p:sp>
        <p:nvSpPr>
          <p:cNvPr id="37891" name="TextBox 7"/>
          <p:cNvSpPr txBox="1">
            <a:spLocks noChangeArrowheads="1"/>
          </p:cNvSpPr>
          <p:nvPr/>
        </p:nvSpPr>
        <p:spPr bwMode="auto">
          <a:xfrm>
            <a:off x="1435100" y="381000"/>
            <a:ext cx="7239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9pPr>
          </a:lstStyle>
          <a:p>
            <a:pPr eaLnBrk="1" hangingPunct="1"/>
            <a:r>
              <a:rPr lang="en-US" sz="3600" b="0" dirty="0">
                <a:solidFill>
                  <a:srgbClr val="FF9900"/>
                </a:solidFill>
                <a:latin typeface="Arial" charset="0"/>
              </a:rPr>
              <a:t>Item Response Theory (IRT)</a:t>
            </a:r>
          </a:p>
        </p:txBody>
      </p:sp>
      <p:graphicFrame>
        <p:nvGraphicFramePr>
          <p:cNvPr id="37892" name="Object 1"/>
          <p:cNvGraphicFramePr>
            <a:graphicFrameLocks noChangeAspect="1"/>
          </p:cNvGraphicFramePr>
          <p:nvPr/>
        </p:nvGraphicFramePr>
        <p:xfrm>
          <a:off x="0" y="1371600"/>
          <a:ext cx="9144000" cy="2971800"/>
        </p:xfrm>
        <a:graphic>
          <a:graphicData uri="http://schemas.openxmlformats.org/presentationml/2006/ole">
            <p:oleObj spid="_x0000_s38398" name="Equation" r:id="rId4" imgW="2057040" imgH="447840" progId="Equation.3">
              <p:embed/>
            </p:oleObj>
          </a:graphicData>
        </a:graphic>
      </p:graphicFrame>
    </p:spTree>
  </p:cSld>
  <p:clrMapOvr>
    <a:masterClrMapping/>
  </p:clrMapOvr>
  <p:transition spd="slow"/>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304800" y="-342900"/>
            <a:ext cx="8991600" cy="1295400"/>
          </a:xfrm>
          <a:effectLst>
            <a:outerShdw blurRad="63500" dist="38099" dir="2700000" algn="ctr" rotWithShape="0">
              <a:srgbClr val="000000">
                <a:alpha val="74998"/>
              </a:srgbClr>
            </a:outerShdw>
          </a:effectLst>
        </p:spPr>
        <p:txBody>
          <a:bodyPr/>
          <a:lstStyle/>
          <a:p>
            <a:pPr>
              <a:defRPr/>
            </a:pPr>
            <a:r>
              <a:rPr lang="en-US" sz="2800" dirty="0" smtClean="0">
                <a:solidFill>
                  <a:srgbClr val="D98200"/>
                </a:solidFill>
                <a:latin typeface="Arial" charset="0"/>
                <a:cs typeface="ＭＳ Ｐゴシック" charset="0"/>
              </a:rPr>
              <a:t>Single Course Ability </a:t>
            </a:r>
            <a:r>
              <a:rPr lang="en-US" sz="2800" dirty="0">
                <a:solidFill>
                  <a:srgbClr val="D98200"/>
                </a:solidFill>
                <a:latin typeface="Arial" charset="0"/>
                <a:cs typeface="ＭＳ Ｐゴシック" charset="0"/>
              </a:rPr>
              <a:t>Histogram</a:t>
            </a:r>
          </a:p>
        </p:txBody>
      </p:sp>
      <p:pic>
        <p:nvPicPr>
          <p:cNvPr id="136194" name="Picture 1" descr="Inst_37.png"/>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749300"/>
            <a:ext cx="9144000" cy="534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304800" y="-241300"/>
            <a:ext cx="8991600" cy="1295400"/>
          </a:xfrm>
          <a:effectLst>
            <a:outerShdw blurRad="63500" dist="38099" dir="2700000" algn="ctr" rotWithShape="0">
              <a:srgbClr val="000000">
                <a:alpha val="74998"/>
              </a:srgbClr>
            </a:outerShdw>
          </a:effectLst>
        </p:spPr>
        <p:txBody>
          <a:bodyPr/>
          <a:lstStyle/>
          <a:p>
            <a:pPr>
              <a:defRPr/>
            </a:pPr>
            <a:r>
              <a:rPr lang="en-US" sz="2800" dirty="0" smtClean="0">
                <a:solidFill>
                  <a:srgbClr val="D98200"/>
                </a:solidFill>
                <a:latin typeface="Arial" charset="0"/>
                <a:cs typeface="ＭＳ Ｐゴシック" charset="0"/>
              </a:rPr>
              <a:t>Single Course Ability </a:t>
            </a:r>
            <a:r>
              <a:rPr lang="en-US" sz="2800" dirty="0">
                <a:solidFill>
                  <a:srgbClr val="D98200"/>
                </a:solidFill>
                <a:latin typeface="Arial" charset="0"/>
                <a:cs typeface="ＭＳ Ｐゴシック" charset="0"/>
              </a:rPr>
              <a:t>Histogram</a:t>
            </a:r>
          </a:p>
        </p:txBody>
      </p:sp>
      <p:pic>
        <p:nvPicPr>
          <p:cNvPr id="137218" name="Picture 4" descr="Inst_1.png"/>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952500"/>
            <a:ext cx="9144000" cy="4929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304800" y="-304800"/>
            <a:ext cx="8991600" cy="1295400"/>
          </a:xfrm>
          <a:effectLst>
            <a:outerShdw blurRad="63500" dist="38099" dir="2700000" algn="ctr" rotWithShape="0">
              <a:srgbClr val="000000">
                <a:alpha val="74998"/>
              </a:srgbClr>
            </a:outerShdw>
          </a:effectLst>
        </p:spPr>
        <p:txBody>
          <a:bodyPr/>
          <a:lstStyle/>
          <a:p>
            <a:pPr>
              <a:defRPr/>
            </a:pPr>
            <a:r>
              <a:rPr lang="en-US" sz="2800" dirty="0" smtClean="0">
                <a:solidFill>
                  <a:srgbClr val="D98200"/>
                </a:solidFill>
                <a:latin typeface="Arial" charset="0"/>
                <a:cs typeface="ＭＳ Ｐゴシック" charset="0"/>
              </a:rPr>
              <a:t>Single Course Ability </a:t>
            </a:r>
            <a:r>
              <a:rPr lang="en-US" sz="2800" dirty="0">
                <a:solidFill>
                  <a:srgbClr val="D98200"/>
                </a:solidFill>
                <a:latin typeface="Arial" charset="0"/>
                <a:cs typeface="ＭＳ Ｐゴシック" charset="0"/>
              </a:rPr>
              <a:t>Histogram</a:t>
            </a:r>
          </a:p>
        </p:txBody>
      </p:sp>
      <p:pic>
        <p:nvPicPr>
          <p:cNvPr id="138242" name="Picture 3" descr="Inst_30.png"/>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825500"/>
            <a:ext cx="9144000" cy="5205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5" descr="Centenial Hall.jpg"/>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1905000"/>
            <a:ext cx="9144000" cy="2398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6" name="TextBox 1"/>
          <p:cNvSpPr txBox="1">
            <a:spLocks noChangeArrowheads="1"/>
          </p:cNvSpPr>
          <p:nvPr/>
        </p:nvSpPr>
        <p:spPr bwMode="auto">
          <a:xfrm>
            <a:off x="152400" y="381000"/>
            <a:ext cx="87630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2400" dirty="0">
                <a:solidFill>
                  <a:srgbClr val="FFFFFF"/>
                </a:solidFill>
              </a:rPr>
              <a:t>Centennial Hall Performing Arts Theater at University of Arizona</a:t>
            </a:r>
          </a:p>
        </p:txBody>
      </p:sp>
    </p:spTree>
    <p:extLst>
      <p:ext uri="{BB962C8B-B14F-4D97-AF65-F5344CB8AC3E}">
        <p14:creationId xmlns:p14="http://schemas.microsoft.com/office/powerpoint/2010/main" xmlns="" val="274503019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3" descr="Whole class lecture.jpg"/>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255247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62" name="Picture 7" descr="Whole Class Vote.jpg"/>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22263" y="723900"/>
            <a:ext cx="8601075" cy="581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2"/>
          <p:cNvSpPr>
            <a:spLocks noChangeArrowheads="1"/>
          </p:cNvSpPr>
          <p:nvPr/>
        </p:nvSpPr>
        <p:spPr bwMode="auto">
          <a:xfrm>
            <a:off x="587389" y="13943"/>
            <a:ext cx="90678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a:buSzPct val="75000"/>
              <a:buFont typeface="Wingdings" charset="0"/>
              <a:buNone/>
            </a:pPr>
            <a:r>
              <a:rPr lang="en-US" sz="4000" b="0" dirty="0">
                <a:solidFill>
                  <a:srgbClr val="FE9900"/>
                </a:solidFill>
                <a:latin typeface="+mj-lt"/>
              </a:rPr>
              <a:t>Techniques for all </a:t>
            </a:r>
            <a:r>
              <a:rPr lang="en-US" sz="4000" b="0" dirty="0" smtClean="0">
                <a:solidFill>
                  <a:srgbClr val="FE9900"/>
                </a:solidFill>
                <a:latin typeface="+mj-lt"/>
              </a:rPr>
              <a:t>classes</a:t>
            </a:r>
            <a:endParaRPr lang="en-US" sz="4000" b="0" dirty="0">
              <a:solidFill>
                <a:srgbClr val="FE9900"/>
              </a:solidFill>
              <a:latin typeface="+mj-lt"/>
            </a:endParaRPr>
          </a:p>
        </p:txBody>
      </p:sp>
    </p:spTree>
    <p:extLst>
      <p:ext uri="{BB962C8B-B14F-4D97-AF65-F5344CB8AC3E}">
        <p14:creationId xmlns:p14="http://schemas.microsoft.com/office/powerpoint/2010/main" xmlns="" val="2299540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381000" y="111125"/>
            <a:ext cx="8763000" cy="944563"/>
          </a:xfrm>
        </p:spPr>
        <p:txBody>
          <a:bodyPr/>
          <a:lstStyle/>
          <a:p>
            <a:pPr eaLnBrk="1" hangingPunct="1">
              <a:lnSpc>
                <a:spcPct val="75000"/>
              </a:lnSpc>
            </a:pPr>
            <a:r>
              <a:rPr lang="en-US" sz="3200">
                <a:latin typeface="Arial" charset="0"/>
                <a:ea typeface="ＭＳ Ｐゴシック" charset="0"/>
                <a:cs typeface="ＭＳ Ｐゴシック" charset="0"/>
              </a:rPr>
              <a:t>A Commonly Held Inaccurate Model of Teaching and Learning</a:t>
            </a:r>
          </a:p>
        </p:txBody>
      </p:sp>
      <p:pic>
        <p:nvPicPr>
          <p:cNvPr id="302083" name="Picture 3" descr="Calvin and Hobbs"/>
          <p:cNvPicPr>
            <a:picLocks noChangeAspect="1" noChangeArrowheads="1"/>
          </p:cNvPicPr>
          <p:nvPr/>
        </p:nvPicPr>
        <p:blipFill>
          <a:blip r:embed="rId2" cstate="email"/>
          <a:srcRect/>
          <a:stretch>
            <a:fillRect/>
          </a:stretch>
        </p:blipFill>
        <p:spPr bwMode="auto">
          <a:xfrm>
            <a:off x="1773238" y="2755900"/>
            <a:ext cx="5583237" cy="4102100"/>
          </a:xfrm>
          <a:prstGeom prst="rect">
            <a:avLst/>
          </a:prstGeom>
          <a:noFill/>
          <a:effectLst>
            <a:outerShdw blurRad="63500" dist="107763" dir="2700000" algn="ctr" rotWithShape="0">
              <a:srgbClr val="000000">
                <a:alpha val="74998"/>
              </a:srgbClr>
            </a:outerShdw>
          </a:effectLst>
        </p:spPr>
      </p:pic>
      <p:sp>
        <p:nvSpPr>
          <p:cNvPr id="84995" name="Rectangle 5"/>
          <p:cNvSpPr>
            <a:spLocks noChangeArrowheads="1"/>
          </p:cNvSpPr>
          <p:nvPr/>
        </p:nvSpPr>
        <p:spPr bwMode="auto">
          <a:xfrm>
            <a:off x="0" y="4735513"/>
            <a:ext cx="1744663" cy="48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nSpc>
                <a:spcPct val="90000"/>
              </a:lnSpc>
              <a:spcBef>
                <a:spcPct val="50000"/>
              </a:spcBef>
              <a:defRPr/>
            </a:pPr>
            <a:r>
              <a:rPr lang="en-US" sz="1400" dirty="0">
                <a:solidFill>
                  <a:srgbClr val="F49100"/>
                </a:solidFill>
                <a:latin typeface="+mn-lt"/>
              </a:rPr>
              <a:t>Bill Watterson, </a:t>
            </a:r>
            <a:br>
              <a:rPr lang="en-US" sz="1400" dirty="0">
                <a:solidFill>
                  <a:srgbClr val="F49100"/>
                </a:solidFill>
                <a:latin typeface="+mn-lt"/>
              </a:rPr>
            </a:br>
            <a:r>
              <a:rPr lang="en-US" sz="1400" i="1" dirty="0">
                <a:solidFill>
                  <a:srgbClr val="F49100"/>
                </a:solidFill>
                <a:latin typeface="+mn-lt"/>
              </a:rPr>
              <a:t>Calvin and Hobbs</a:t>
            </a:r>
          </a:p>
        </p:txBody>
      </p:sp>
      <p:sp>
        <p:nvSpPr>
          <p:cNvPr id="54276" name="TextBox 1"/>
          <p:cNvSpPr txBox="1">
            <a:spLocks noChangeArrowheads="1"/>
          </p:cNvSpPr>
          <p:nvPr/>
        </p:nvSpPr>
        <p:spPr bwMode="auto">
          <a:xfrm>
            <a:off x="2908300" y="1357313"/>
            <a:ext cx="350996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9pPr>
          </a:lstStyle>
          <a:p>
            <a:pPr eaLnBrk="1" hangingPunct="1"/>
            <a:r>
              <a:rPr lang="en-US" sz="2400">
                <a:solidFill>
                  <a:srgbClr val="FFFFFF"/>
                </a:solidFill>
              </a:rPr>
              <a:t>Your discipline content</a:t>
            </a:r>
          </a:p>
        </p:txBody>
      </p:sp>
      <p:cxnSp>
        <p:nvCxnSpPr>
          <p:cNvPr id="54277" name="Straight Connector 6"/>
          <p:cNvCxnSpPr>
            <a:cxnSpLocks noChangeShapeType="1"/>
          </p:cNvCxnSpPr>
          <p:nvPr/>
        </p:nvCxnSpPr>
        <p:spPr bwMode="auto">
          <a:xfrm>
            <a:off x="4343400" y="2006600"/>
            <a:ext cx="0" cy="842963"/>
          </a:xfrm>
          <a:prstGeom prst="line">
            <a:avLst/>
          </a:prstGeom>
          <a:noFill/>
          <a:ln w="76200">
            <a:solidFill>
              <a:srgbClr val="FFFFFF"/>
            </a:solidFill>
            <a:round/>
            <a:headEnd/>
            <a:tailEnd type="triangle" w="med" len="med"/>
          </a:ln>
          <a:extLst>
            <a:ext uri="{909E8E84-426E-40dd-AFC4-6F175D3DCCD1}">
              <a14:hiddenFill xmlns:a14="http://schemas.microsoft.com/office/drawing/2010/main" xmlns="">
                <a:noFill/>
              </a14:hiddenFill>
            </a:ext>
          </a:extLst>
        </p:spPr>
      </p:cxnSp>
      <p:sp>
        <p:nvSpPr>
          <p:cNvPr id="54278" name="Oval 9"/>
          <p:cNvSpPr>
            <a:spLocks noChangeArrowheads="1"/>
          </p:cNvSpPr>
          <p:nvPr/>
        </p:nvSpPr>
        <p:spPr bwMode="auto">
          <a:xfrm>
            <a:off x="2646363" y="1173163"/>
            <a:ext cx="3673475" cy="842962"/>
          </a:xfrm>
          <a:prstGeom prst="ellipse">
            <a:avLst/>
          </a:prstGeom>
          <a:noFill/>
          <a:ln w="9525">
            <a:solidFill>
              <a:srgbClr val="FF8700"/>
            </a:solidFill>
            <a:round/>
            <a:headEnd/>
            <a:tailEnd/>
          </a:ln>
          <a:extLst>
            <a:ext uri="{909E8E84-426E-40dd-AFC4-6F175D3DCCD1}">
              <a14:hiddenFill xmlns:a14="http://schemas.microsoft.com/office/drawing/2010/main" xmlns="">
                <a:solidFill>
                  <a:srgbClr val="FFFFFF"/>
                </a:solidFill>
              </a14:hiddenFill>
            </a:ext>
          </a:extLst>
        </p:spPr>
        <p:txBody>
          <a:bodyPr>
            <a:spAutoFit/>
          </a:bodyPr>
          <a:lstStyle/>
          <a:p>
            <a:pPr marL="168275" indent="-168275">
              <a:lnSpc>
                <a:spcPct val="90000"/>
              </a:lnSpc>
              <a:spcBef>
                <a:spcPct val="65000"/>
              </a:spcBef>
            </a:pPr>
            <a:endParaRPr lang="en-US"/>
          </a:p>
        </p:txBody>
      </p:sp>
    </p:spTree>
    <p:extLst>
      <p:ext uri="{BB962C8B-B14F-4D97-AF65-F5344CB8AC3E}">
        <p14:creationId xmlns:p14="http://schemas.microsoft.com/office/powerpoint/2010/main" xmlns="" val="2914121348"/>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3" name="Content Placeholder 3" descr="SIs.JPG"/>
          <p:cNvPicPr>
            <a:picLocks noGrp="1" noChangeAspect="1"/>
          </p:cNvPicPr>
          <p:nvPr>
            <p:ph idx="1"/>
          </p:nvPr>
        </p:nvPicPr>
        <p:blipFill>
          <a:blip r:embed="rId2" cstate="email">
            <a:extLst>
              <a:ext uri="{28A0092B-C50C-407E-A947-70E740481C1C}">
                <a14:useLocalDpi xmlns:a14="http://schemas.microsoft.com/office/drawing/2010/main" xmlns="" val="0"/>
              </a:ext>
            </a:extLst>
          </a:blip>
          <a:srcRect r="-516"/>
          <a:stretch>
            <a:fillRect/>
          </a:stretch>
        </p:blipFill>
        <p:spPr>
          <a:xfrm>
            <a:off x="414338" y="1419225"/>
            <a:ext cx="8272462" cy="4384675"/>
          </a:xfrm>
        </p:spPr>
      </p:pic>
      <p:sp>
        <p:nvSpPr>
          <p:cNvPr id="38914" name="TextBox 1"/>
          <p:cNvSpPr txBox="1">
            <a:spLocks noChangeArrowheads="1"/>
          </p:cNvSpPr>
          <p:nvPr/>
        </p:nvSpPr>
        <p:spPr bwMode="auto">
          <a:xfrm>
            <a:off x="990600" y="0"/>
            <a:ext cx="73152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9pPr>
          </a:lstStyle>
          <a:p>
            <a:pPr eaLnBrk="1" hangingPunct="1"/>
            <a:r>
              <a:rPr lang="en-US" b="0" dirty="0">
                <a:solidFill>
                  <a:srgbClr val="FE9900"/>
                </a:solidFill>
                <a:latin typeface="Arial" charset="0"/>
              </a:rPr>
              <a:t>Ambassadors – of science in our society, our nations future leaders</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304800" y="-279400"/>
            <a:ext cx="8991600" cy="1295400"/>
          </a:xfrm>
          <a:effectLst>
            <a:outerShdw blurRad="63500" dist="38099" dir="2700000" algn="ctr" rotWithShape="0">
              <a:srgbClr val="000000">
                <a:alpha val="74998"/>
              </a:srgbClr>
            </a:outerShdw>
          </a:effectLst>
        </p:spPr>
        <p:txBody>
          <a:bodyPr/>
          <a:lstStyle/>
          <a:p>
            <a:pPr>
              <a:defRPr/>
            </a:pPr>
            <a:r>
              <a:rPr lang="en-US" sz="2800" dirty="0" smtClean="0">
                <a:solidFill>
                  <a:srgbClr val="D98200"/>
                </a:solidFill>
                <a:latin typeface="Arial" charset="0"/>
                <a:cs typeface="ＭＳ Ｐゴシック" charset="0"/>
              </a:rPr>
              <a:t>Mega Course Ability </a:t>
            </a:r>
            <a:r>
              <a:rPr lang="en-US" sz="2800" dirty="0">
                <a:solidFill>
                  <a:srgbClr val="D98200"/>
                </a:solidFill>
                <a:latin typeface="Arial" charset="0"/>
                <a:cs typeface="ＭＳ Ｐゴシック" charset="0"/>
              </a:rPr>
              <a:t>Histogram</a:t>
            </a:r>
          </a:p>
        </p:txBody>
      </p:sp>
      <p:pic>
        <p:nvPicPr>
          <p:cNvPr id="141314" name="Picture 4" descr="Inst_9.png"/>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938213"/>
            <a:ext cx="9144000" cy="553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ctrTitle"/>
          </p:nvPr>
        </p:nvSpPr>
        <p:spPr/>
        <p:txBody>
          <a:bodyPr/>
          <a:lstStyle/>
          <a:p>
            <a:endParaRPr lang="en-US">
              <a:latin typeface="Arial" charset="0"/>
            </a:endParaRPr>
          </a:p>
        </p:txBody>
      </p:sp>
      <p:sp>
        <p:nvSpPr>
          <p:cNvPr id="45058" name="Subtitle 2"/>
          <p:cNvSpPr>
            <a:spLocks noGrp="1"/>
          </p:cNvSpPr>
          <p:nvPr>
            <p:ph type="subTitle" idx="1"/>
          </p:nvPr>
        </p:nvSpPr>
        <p:spPr/>
        <p:txBody>
          <a:bodyPr/>
          <a:lstStyle/>
          <a:p>
            <a:pPr>
              <a:buFont typeface="Wingdings" charset="0"/>
              <a:buNone/>
            </a:pPr>
            <a:endParaRPr lang="en-US">
              <a:latin typeface="Arial" charset="0"/>
            </a:endParaRPr>
          </a:p>
        </p:txBody>
      </p:sp>
      <p:pic>
        <p:nvPicPr>
          <p:cNvPr id="45059" name="Picture 3"/>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98678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3586" name="Rectangle 2"/>
          <p:cNvSpPr>
            <a:spLocks noGrp="1" noChangeArrowheads="1"/>
          </p:cNvSpPr>
          <p:nvPr>
            <p:ph type="body" idx="1"/>
          </p:nvPr>
        </p:nvSpPr>
        <p:spPr>
          <a:xfrm>
            <a:off x="228600" y="766225"/>
            <a:ext cx="8686800" cy="5486400"/>
          </a:xfrm>
        </p:spPr>
        <p:txBody>
          <a:bodyPr lIns="92075" tIns="46038" rIns="92075" bIns="46038"/>
          <a:lstStyle/>
          <a:p>
            <a:pPr marL="338138" indent="-338138" eaLnBrk="1" hangingPunct="1">
              <a:lnSpc>
                <a:spcPct val="95000"/>
              </a:lnSpc>
              <a:spcBef>
                <a:spcPct val="50000"/>
              </a:spcBef>
            </a:pPr>
            <a:r>
              <a:rPr lang="en-US" sz="2300" dirty="0">
                <a:latin typeface="Arial" charset="0"/>
                <a:ea typeface="ＭＳ Ｐゴシック" charset="0"/>
                <a:cs typeface="ＭＳ Ｐゴシック" charset="0"/>
              </a:rPr>
              <a:t>Students enter the classroom with preconceptions about how the world works.  </a:t>
            </a:r>
            <a:r>
              <a:rPr lang="en-US" sz="2300" i="1" dirty="0">
                <a:latin typeface="Arial" charset="0"/>
                <a:ea typeface="ＭＳ Ｐゴシック" charset="0"/>
                <a:cs typeface="ＭＳ Ｐゴシック" charset="0"/>
              </a:rPr>
              <a:t>If their initial understanding is not fully engaged, they may fail to grasp new concepts in meaningful ways that last beyond the purposes of an exam.</a:t>
            </a:r>
            <a:endParaRPr lang="en-US" sz="2300" dirty="0">
              <a:latin typeface="Arial" charset="0"/>
              <a:ea typeface="ＭＳ Ｐゴシック" charset="0"/>
              <a:cs typeface="ＭＳ Ｐゴシック" charset="0"/>
            </a:endParaRPr>
          </a:p>
          <a:p>
            <a:pPr marL="338138" indent="-338138" eaLnBrk="1" hangingPunct="1">
              <a:lnSpc>
                <a:spcPct val="95000"/>
              </a:lnSpc>
              <a:spcBef>
                <a:spcPct val="50000"/>
              </a:spcBef>
            </a:pPr>
            <a:r>
              <a:rPr lang="en-US" sz="2300" dirty="0" smtClean="0">
                <a:latin typeface="Arial" charset="0"/>
                <a:ea typeface="ＭＳ Ｐゴシック" charset="0"/>
                <a:cs typeface="ＭＳ Ｐゴシック" charset="0"/>
              </a:rPr>
              <a:t>To fully develop competence, students must: </a:t>
            </a:r>
            <a:br>
              <a:rPr lang="en-US" sz="2300" dirty="0" smtClean="0">
                <a:latin typeface="Arial" charset="0"/>
                <a:ea typeface="ＭＳ Ｐゴシック" charset="0"/>
                <a:cs typeface="ＭＳ Ｐゴシック" charset="0"/>
              </a:rPr>
            </a:br>
            <a:r>
              <a:rPr lang="en-US" sz="2300" i="1" dirty="0" smtClean="0">
                <a:latin typeface="Arial" charset="0"/>
                <a:ea typeface="ＭＳ Ｐゴシック" charset="0"/>
                <a:cs typeface="ＭＳ Ｐゴシック" charset="0"/>
              </a:rPr>
              <a:t>(1) have a deep foundation of factual knowledge, (2)  understand the interrelationships among facts and ideas in the context of a conceptual framework, and (3) organize knowledge in ways that facilitate retrieval and application</a:t>
            </a:r>
          </a:p>
          <a:p>
            <a:pPr marL="338138" indent="-338138" eaLnBrk="1" hangingPunct="1">
              <a:lnSpc>
                <a:spcPct val="95000"/>
              </a:lnSpc>
              <a:spcBef>
                <a:spcPct val="50000"/>
              </a:spcBef>
            </a:pPr>
            <a:r>
              <a:rPr lang="en-US" sz="2300" dirty="0" smtClean="0">
                <a:latin typeface="Arial" charset="0"/>
                <a:ea typeface="ＭＳ Ｐゴシック" charset="0"/>
                <a:cs typeface="ＭＳ Ｐゴシック" charset="0"/>
              </a:rPr>
              <a:t>A </a:t>
            </a:r>
            <a:r>
              <a:rPr lang="ja-JP" altLang="en-US" sz="2300" dirty="0">
                <a:latin typeface="Arial" charset="0"/>
                <a:ea typeface="ＭＳ Ｐゴシック" charset="0"/>
                <a:cs typeface="ＭＳ Ｐゴシック" charset="0"/>
              </a:rPr>
              <a:t>“</a:t>
            </a:r>
            <a:r>
              <a:rPr lang="en-US" altLang="ja-JP" sz="2300" dirty="0">
                <a:latin typeface="Arial" charset="0"/>
                <a:ea typeface="ＭＳ Ｐゴシック" charset="0"/>
                <a:cs typeface="ＭＳ Ｐゴシック" charset="0"/>
              </a:rPr>
              <a:t>metacognitive</a:t>
            </a:r>
            <a:r>
              <a:rPr lang="ja-JP" altLang="en-US" sz="2300" dirty="0">
                <a:latin typeface="Arial" charset="0"/>
                <a:ea typeface="ＭＳ Ｐゴシック" charset="0"/>
                <a:cs typeface="ＭＳ Ｐゴシック" charset="0"/>
              </a:rPr>
              <a:t>”</a:t>
            </a:r>
            <a:r>
              <a:rPr lang="en-US" altLang="ja-JP" sz="2300" dirty="0">
                <a:latin typeface="Arial" charset="0"/>
                <a:ea typeface="ＭＳ Ｐゴシック" charset="0"/>
                <a:cs typeface="ＭＳ Ｐゴシック" charset="0"/>
              </a:rPr>
              <a:t> approach to instruction can help students learn to take control of their own learning and monitor progress.</a:t>
            </a:r>
            <a:endParaRPr lang="en-US" sz="2300" dirty="0">
              <a:latin typeface="Arial" charset="0"/>
              <a:ea typeface="ＭＳ Ｐゴシック" charset="0"/>
              <a:cs typeface="ＭＳ Ｐゴシック" charset="0"/>
            </a:endParaRPr>
          </a:p>
        </p:txBody>
      </p:sp>
      <p:sp>
        <p:nvSpPr>
          <p:cNvPr id="79874" name="Rectangle 3"/>
          <p:cNvSpPr>
            <a:spLocks noChangeArrowheads="1"/>
          </p:cNvSpPr>
          <p:nvPr/>
        </p:nvSpPr>
        <p:spPr bwMode="auto">
          <a:xfrm>
            <a:off x="34925" y="-44450"/>
            <a:ext cx="9072563"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algn="ctr">
              <a:lnSpc>
                <a:spcPct val="105000"/>
              </a:lnSpc>
              <a:spcBef>
                <a:spcPct val="50000"/>
              </a:spcBef>
              <a:buSzPct val="75000"/>
              <a:buFont typeface="Wingdings" charset="0"/>
              <a:buNone/>
              <a:defRPr/>
            </a:pPr>
            <a:r>
              <a:rPr lang="en-US" dirty="0">
                <a:solidFill>
                  <a:srgbClr val="FE9900"/>
                </a:solidFill>
                <a:latin typeface="+mn-lt"/>
              </a:rPr>
              <a:t>a</a:t>
            </a:r>
            <a:r>
              <a:rPr lang="en-US" dirty="0" smtClean="0">
                <a:solidFill>
                  <a:srgbClr val="FE9900"/>
                </a:solidFill>
                <a:latin typeface="+mn-lt"/>
              </a:rPr>
              <a:t>dapted from </a:t>
            </a:r>
            <a:r>
              <a:rPr lang="en-US" sz="3600" dirty="0" smtClean="0">
                <a:solidFill>
                  <a:srgbClr val="FE9900"/>
                </a:solidFill>
                <a:latin typeface="+mn-lt"/>
              </a:rPr>
              <a:t>“How </a:t>
            </a:r>
            <a:r>
              <a:rPr lang="en-US" sz="3600" dirty="0">
                <a:solidFill>
                  <a:srgbClr val="FE9900"/>
                </a:solidFill>
                <a:latin typeface="+mn-lt"/>
              </a:rPr>
              <a:t>People </a:t>
            </a:r>
            <a:r>
              <a:rPr lang="en-US" sz="3600" dirty="0" smtClean="0">
                <a:solidFill>
                  <a:srgbClr val="FE9900"/>
                </a:solidFill>
                <a:latin typeface="+mn-lt"/>
              </a:rPr>
              <a:t>Learn”</a:t>
            </a:r>
            <a:endParaRPr lang="en-US" sz="3600" dirty="0">
              <a:solidFill>
                <a:srgbClr val="FE9900"/>
              </a:solidFill>
              <a:latin typeface="+mn-lt"/>
              <a:cs typeface="Times New Roman" charset="0"/>
            </a:endParaRPr>
          </a:p>
        </p:txBody>
      </p:sp>
      <p:sp>
        <p:nvSpPr>
          <p:cNvPr id="79875" name="Rectangle 4"/>
          <p:cNvSpPr>
            <a:spLocks noChangeArrowheads="1"/>
          </p:cNvSpPr>
          <p:nvPr/>
        </p:nvSpPr>
        <p:spPr bwMode="auto">
          <a:xfrm>
            <a:off x="1072915" y="5498798"/>
            <a:ext cx="73152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95000"/>
              </a:lnSpc>
              <a:spcBef>
                <a:spcPct val="100000"/>
              </a:spcBef>
              <a:buClr>
                <a:schemeClr val="tx2"/>
              </a:buClr>
              <a:buSzPct val="70000"/>
              <a:buFont typeface="Wingdings" charset="0"/>
              <a:buNone/>
              <a:defRPr/>
            </a:pPr>
            <a:r>
              <a:rPr lang="en-US" sz="1400" b="0" i="1" dirty="0">
                <a:solidFill>
                  <a:srgbClr val="F49100"/>
                </a:solidFill>
                <a:latin typeface="+mn-lt"/>
              </a:rPr>
              <a:t>How People Learn:  Brain, Mind, Experience, and School (Expanded Edition),</a:t>
            </a:r>
            <a:r>
              <a:rPr lang="en-US" sz="1400" b="0" dirty="0">
                <a:solidFill>
                  <a:srgbClr val="F49100"/>
                </a:solidFill>
                <a:latin typeface="+mn-lt"/>
              </a:rPr>
              <a:t/>
            </a:r>
            <a:br>
              <a:rPr lang="en-US" sz="1400" b="0" dirty="0">
                <a:solidFill>
                  <a:srgbClr val="F49100"/>
                </a:solidFill>
                <a:latin typeface="+mn-lt"/>
              </a:rPr>
            </a:br>
            <a:r>
              <a:rPr lang="en-US" sz="1400" b="0" dirty="0">
                <a:solidFill>
                  <a:srgbClr val="F49100"/>
                </a:solidFill>
                <a:latin typeface="+mn-lt"/>
              </a:rPr>
              <a:t>National Research Council, National Academy Press, 2000.</a:t>
            </a:r>
          </a:p>
        </p:txBody>
      </p:sp>
    </p:spTree>
    <p:extLst>
      <p:ext uri="{BB962C8B-B14F-4D97-AF65-F5344CB8AC3E}">
        <p14:creationId xmlns:p14="http://schemas.microsoft.com/office/powerpoint/2010/main" xmlns="" val="212032235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ChangeArrowheads="1"/>
          </p:cNvSpPr>
          <p:nvPr/>
        </p:nvSpPr>
        <p:spPr bwMode="auto">
          <a:xfrm>
            <a:off x="0" y="-41275"/>
            <a:ext cx="90678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algn="ctr">
              <a:buSzPct val="75000"/>
              <a:buFont typeface="Wingdings" charset="0"/>
              <a:buNone/>
            </a:pPr>
            <a:r>
              <a:rPr lang="en-US" sz="4000" b="0">
                <a:solidFill>
                  <a:srgbClr val="F49100"/>
                </a:solidFill>
                <a:latin typeface="Tahoma" charset="0"/>
              </a:rPr>
              <a:t>Class Response System—Medium Tech </a:t>
            </a:r>
          </a:p>
        </p:txBody>
      </p:sp>
      <p:pic>
        <p:nvPicPr>
          <p:cNvPr id="83970" name="Picture 7" descr="ABC_Card.png"/>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601788" y="725488"/>
            <a:ext cx="5838825" cy="4513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91479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stretch>
            <a:fillRect/>
          </a:stretch>
        </p:blipFill>
        <p:spPr>
          <a:xfrm>
            <a:off x="6169660" y="878839"/>
            <a:ext cx="2019300" cy="2952955"/>
          </a:xfrm>
          <a:prstGeom prst="rect">
            <a:avLst/>
          </a:prstGeom>
        </p:spPr>
      </p:pic>
      <p:sp>
        <p:nvSpPr>
          <p:cNvPr id="3" name="TextBox 2"/>
          <p:cNvSpPr txBox="1"/>
          <p:nvPr/>
        </p:nvSpPr>
        <p:spPr>
          <a:xfrm>
            <a:off x="132080" y="650240"/>
            <a:ext cx="5334000" cy="3693319"/>
          </a:xfrm>
          <a:prstGeom prst="rect">
            <a:avLst/>
          </a:prstGeom>
          <a:noFill/>
        </p:spPr>
        <p:txBody>
          <a:bodyPr wrap="square" rtlCol="0">
            <a:spAutoFit/>
          </a:bodyPr>
          <a:lstStyle/>
          <a:p>
            <a:r>
              <a:rPr lang="en-US" sz="1800" dirty="0">
                <a:solidFill>
                  <a:schemeClr val="bg2">
                    <a:lumMod val="20000"/>
                    <a:lumOff val="80000"/>
                  </a:schemeClr>
                </a:solidFill>
              </a:rPr>
              <a:t>1</a:t>
            </a:r>
            <a:r>
              <a:rPr lang="en-US" sz="1800" dirty="0" smtClean="0">
                <a:solidFill>
                  <a:schemeClr val="bg2">
                    <a:lumMod val="20000"/>
                    <a:lumOff val="80000"/>
                  </a:schemeClr>
                </a:solidFill>
              </a:rPr>
              <a:t>.  A </a:t>
            </a:r>
            <a:r>
              <a:rPr lang="en-US" sz="1800" dirty="0">
                <a:solidFill>
                  <a:schemeClr val="bg2">
                    <a:lumMod val="20000"/>
                    <a:lumOff val="80000"/>
                  </a:schemeClr>
                </a:solidFill>
              </a:rPr>
              <a:t>downward force of gravity.</a:t>
            </a:r>
          </a:p>
          <a:p>
            <a:r>
              <a:rPr lang="en-US" sz="1800" dirty="0" smtClean="0">
                <a:solidFill>
                  <a:schemeClr val="bg2">
                    <a:lumMod val="20000"/>
                    <a:lumOff val="80000"/>
                  </a:schemeClr>
                </a:solidFill>
              </a:rPr>
              <a:t>2.  A </a:t>
            </a:r>
            <a:r>
              <a:rPr lang="en-US" sz="1800" dirty="0">
                <a:solidFill>
                  <a:schemeClr val="bg2">
                    <a:lumMod val="20000"/>
                    <a:lumOff val="80000"/>
                  </a:schemeClr>
                </a:solidFill>
              </a:rPr>
              <a:t>force exerted by the rope pointing from A to O.</a:t>
            </a:r>
          </a:p>
          <a:p>
            <a:r>
              <a:rPr lang="en-US" sz="1800" dirty="0">
                <a:solidFill>
                  <a:schemeClr val="bg2">
                    <a:lumMod val="20000"/>
                    <a:lumOff val="80000"/>
                  </a:schemeClr>
                </a:solidFill>
              </a:rPr>
              <a:t>3</a:t>
            </a:r>
            <a:r>
              <a:rPr lang="en-US" sz="1800" dirty="0" smtClean="0">
                <a:solidFill>
                  <a:schemeClr val="bg2">
                    <a:lumMod val="20000"/>
                    <a:lumOff val="80000"/>
                  </a:schemeClr>
                </a:solidFill>
              </a:rPr>
              <a:t>.  A </a:t>
            </a:r>
            <a:r>
              <a:rPr lang="en-US" sz="1800" dirty="0">
                <a:solidFill>
                  <a:schemeClr val="bg2">
                    <a:lumMod val="20000"/>
                    <a:lumOff val="80000"/>
                  </a:schemeClr>
                </a:solidFill>
              </a:rPr>
              <a:t>force in the direction of the boy’s motion.</a:t>
            </a:r>
          </a:p>
          <a:p>
            <a:r>
              <a:rPr lang="en-US" sz="1800" dirty="0">
                <a:solidFill>
                  <a:schemeClr val="bg2">
                    <a:lumMod val="20000"/>
                    <a:lumOff val="80000"/>
                  </a:schemeClr>
                </a:solidFill>
              </a:rPr>
              <a:t>4</a:t>
            </a:r>
            <a:r>
              <a:rPr lang="en-US" sz="1800" dirty="0" smtClean="0">
                <a:solidFill>
                  <a:schemeClr val="bg2">
                    <a:lumMod val="20000"/>
                    <a:lumOff val="80000"/>
                  </a:schemeClr>
                </a:solidFill>
              </a:rPr>
              <a:t>.  A </a:t>
            </a:r>
            <a:r>
              <a:rPr lang="en-US" sz="1800" dirty="0">
                <a:solidFill>
                  <a:schemeClr val="bg2">
                    <a:lumMod val="20000"/>
                    <a:lumOff val="80000"/>
                  </a:schemeClr>
                </a:solidFill>
              </a:rPr>
              <a:t>force pointing from O to A.</a:t>
            </a:r>
          </a:p>
          <a:p>
            <a:r>
              <a:rPr lang="en-US" sz="1800" dirty="0">
                <a:solidFill>
                  <a:schemeClr val="bg2">
                    <a:lumMod val="20000"/>
                    <a:lumOff val="80000"/>
                  </a:schemeClr>
                </a:solidFill>
              </a:rPr>
              <a:t>	</a:t>
            </a:r>
          </a:p>
          <a:p>
            <a:r>
              <a:rPr lang="en-US" sz="1800" dirty="0" smtClean="0">
                <a:solidFill>
                  <a:schemeClr val="bg2">
                    <a:lumMod val="20000"/>
                    <a:lumOff val="80000"/>
                  </a:schemeClr>
                </a:solidFill>
              </a:rPr>
              <a:t>Which </a:t>
            </a:r>
            <a:r>
              <a:rPr lang="en-US" sz="1800" dirty="0">
                <a:solidFill>
                  <a:schemeClr val="bg2">
                    <a:lumMod val="20000"/>
                    <a:lumOff val="80000"/>
                  </a:schemeClr>
                </a:solidFill>
              </a:rPr>
              <a:t>of the above forces is (are) acting on the boy when he is at position A?</a:t>
            </a:r>
          </a:p>
          <a:p>
            <a:r>
              <a:rPr lang="en-US" sz="1800" dirty="0">
                <a:solidFill>
                  <a:schemeClr val="bg2">
                    <a:lumMod val="20000"/>
                    <a:lumOff val="80000"/>
                  </a:schemeClr>
                </a:solidFill>
              </a:rPr>
              <a:t>(A)  1 only.</a:t>
            </a:r>
          </a:p>
          <a:p>
            <a:r>
              <a:rPr lang="en-US" sz="1800" dirty="0">
                <a:solidFill>
                  <a:schemeClr val="bg2">
                    <a:lumMod val="20000"/>
                    <a:lumOff val="80000"/>
                  </a:schemeClr>
                </a:solidFill>
              </a:rPr>
              <a:t>(B)  1 and 2.</a:t>
            </a:r>
          </a:p>
          <a:p>
            <a:r>
              <a:rPr lang="en-US" sz="1800" dirty="0">
                <a:solidFill>
                  <a:schemeClr val="bg2">
                    <a:lumMod val="20000"/>
                    <a:lumOff val="80000"/>
                  </a:schemeClr>
                </a:solidFill>
              </a:rPr>
              <a:t>(C)  1 and 3.</a:t>
            </a:r>
          </a:p>
          <a:p>
            <a:r>
              <a:rPr lang="en-US" sz="1800" dirty="0">
                <a:solidFill>
                  <a:schemeClr val="bg2">
                    <a:lumMod val="20000"/>
                    <a:lumOff val="80000"/>
                  </a:schemeClr>
                </a:solidFill>
              </a:rPr>
              <a:t>(D)  1, 2, and 3.</a:t>
            </a:r>
          </a:p>
          <a:p>
            <a:r>
              <a:rPr lang="en-US" sz="1800" dirty="0">
                <a:solidFill>
                  <a:schemeClr val="bg2">
                    <a:lumMod val="20000"/>
                    <a:lumOff val="80000"/>
                  </a:schemeClr>
                </a:solidFill>
              </a:rPr>
              <a:t>(E)  1, 3, and 4.</a:t>
            </a:r>
          </a:p>
          <a:p>
            <a:endParaRPr lang="en-US" sz="1800" dirty="0">
              <a:solidFill>
                <a:schemeClr val="bg2">
                  <a:lumMod val="20000"/>
                  <a:lumOff val="80000"/>
                </a:schemeClr>
              </a:solidFill>
            </a:endParaRPr>
          </a:p>
        </p:txBody>
      </p:sp>
      <p:sp>
        <p:nvSpPr>
          <p:cNvPr id="4" name="TextBox 3"/>
          <p:cNvSpPr txBox="1"/>
          <p:nvPr/>
        </p:nvSpPr>
        <p:spPr>
          <a:xfrm>
            <a:off x="1442720" y="81280"/>
            <a:ext cx="6309360" cy="584776"/>
          </a:xfrm>
          <a:prstGeom prst="rect">
            <a:avLst/>
          </a:prstGeom>
          <a:noFill/>
        </p:spPr>
        <p:txBody>
          <a:bodyPr wrap="square" rtlCol="0">
            <a:spAutoFit/>
          </a:bodyPr>
          <a:lstStyle/>
          <a:p>
            <a:r>
              <a:rPr lang="en-US" dirty="0" smtClean="0">
                <a:solidFill>
                  <a:srgbClr val="E6E6E6"/>
                </a:solidFill>
              </a:rPr>
              <a:t>Force Concept Inventory (FCI)</a:t>
            </a:r>
            <a:endParaRPr lang="en-US" dirty="0">
              <a:solidFill>
                <a:srgbClr val="E6E6E6"/>
              </a:solidFill>
            </a:endParaRPr>
          </a:p>
        </p:txBody>
      </p:sp>
    </p:spTree>
    <p:extLst>
      <p:ext uri="{BB962C8B-B14F-4D97-AF65-F5344CB8AC3E}">
        <p14:creationId xmlns:p14="http://schemas.microsoft.com/office/powerpoint/2010/main" xmlns="" val="3854076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69" name="Picture 2" descr="Hake_gain_v_pre%_coll-univ"/>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14338" y="266065"/>
            <a:ext cx="8461375" cy="613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2770" name="Object 2"/>
          <p:cNvGraphicFramePr>
            <a:graphicFrameLocks noChangeAspect="1"/>
          </p:cNvGraphicFramePr>
          <p:nvPr/>
        </p:nvGraphicFramePr>
        <p:xfrm>
          <a:off x="6811963" y="1422400"/>
          <a:ext cx="1601787" cy="582613"/>
        </p:xfrm>
        <a:graphic>
          <a:graphicData uri="http://schemas.openxmlformats.org/presentationml/2006/ole">
            <p:oleObj spid="_x0000_s33277" name="Equation" r:id="rId5" imgW="1206720" imgH="429480" progId="Equation.3">
              <p:embed/>
            </p:oleObj>
          </a:graphicData>
        </a:graphic>
      </p:graphicFrame>
      <p:sp>
        <p:nvSpPr>
          <p:cNvPr id="139267" name="Text Box 4"/>
          <p:cNvSpPr txBox="1">
            <a:spLocks noChangeArrowheads="1"/>
          </p:cNvSpPr>
          <p:nvPr/>
        </p:nvSpPr>
        <p:spPr bwMode="auto">
          <a:xfrm>
            <a:off x="393700" y="6527800"/>
            <a:ext cx="510540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eaLnBrk="1" hangingPunct="1">
              <a:defRPr/>
            </a:pPr>
            <a:r>
              <a:rPr lang="en-US" sz="1200" dirty="0">
                <a:solidFill>
                  <a:srgbClr val="FFFFFF"/>
                </a:solidFill>
                <a:latin typeface="+mn-lt"/>
              </a:rPr>
              <a:t>R. Hake, </a:t>
            </a:r>
            <a:r>
              <a:rPr lang="ja-JP" altLang="en-US" sz="1200">
                <a:solidFill>
                  <a:srgbClr val="FFFFFF"/>
                </a:solidFill>
                <a:latin typeface="+mn-lt"/>
              </a:rPr>
              <a:t>“</a:t>
            </a:r>
            <a:r>
              <a:rPr lang="en-US" altLang="ja-JP" sz="1200" dirty="0">
                <a:solidFill>
                  <a:srgbClr val="FFFFFF"/>
                </a:solidFill>
                <a:latin typeface="+mn-lt"/>
              </a:rPr>
              <a:t>…A six-thousand-student survey…</a:t>
            </a:r>
            <a:r>
              <a:rPr lang="ja-JP" altLang="en-US" sz="1200">
                <a:solidFill>
                  <a:srgbClr val="FFFFFF"/>
                </a:solidFill>
                <a:latin typeface="+mn-lt"/>
              </a:rPr>
              <a:t>”</a:t>
            </a:r>
            <a:r>
              <a:rPr lang="en-US" altLang="ja-JP" sz="1200" dirty="0">
                <a:solidFill>
                  <a:srgbClr val="FFFFFF"/>
                </a:solidFill>
                <a:latin typeface="+mn-lt"/>
              </a:rPr>
              <a:t> AJP 66, 64-74 (1998).</a:t>
            </a:r>
            <a:endParaRPr lang="en-US" sz="1200" dirty="0">
              <a:solidFill>
                <a:srgbClr val="FFFFFF"/>
              </a:solidFill>
              <a:latin typeface="+mn-lt"/>
            </a:endParaRPr>
          </a:p>
        </p:txBody>
      </p:sp>
      <p:sp>
        <p:nvSpPr>
          <p:cNvPr id="139268" name="TextBox 4"/>
          <p:cNvSpPr txBox="1">
            <a:spLocks noChangeArrowheads="1"/>
          </p:cNvSpPr>
          <p:nvPr/>
        </p:nvSpPr>
        <p:spPr bwMode="auto">
          <a:xfrm>
            <a:off x="419100" y="57150"/>
            <a:ext cx="8448675" cy="707886"/>
          </a:xfrm>
          <a:prstGeom prst="rect">
            <a:avLst/>
          </a:prstGeom>
          <a:solidFill>
            <a:srgbClr val="FFFFFF"/>
          </a:solidFill>
          <a:ln>
            <a:noFill/>
          </a:ln>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eaLnBrk="1" hangingPunct="1">
              <a:defRPr/>
            </a:pPr>
            <a:r>
              <a:rPr lang="en-US" sz="2000" dirty="0">
                <a:solidFill>
                  <a:srgbClr val="000000"/>
                </a:solidFill>
                <a:latin typeface="+mn-lt"/>
              </a:rPr>
              <a:t>Results from a 6000 student study of Physics Students – </a:t>
            </a:r>
            <a:r>
              <a:rPr lang="en-US" sz="2000" i="1" dirty="0">
                <a:solidFill>
                  <a:srgbClr val="000000"/>
                </a:solidFill>
                <a:latin typeface="+mn-lt"/>
              </a:rPr>
              <a:t>Hake AJP 1998</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332154" y="0"/>
            <a:ext cx="4171462" cy="6740308"/>
          </a:xfrm>
          <a:prstGeom prst="rect">
            <a:avLst/>
          </a:prstGeom>
          <a:noFill/>
        </p:spPr>
        <p:txBody>
          <a:bodyPr wrap="square" rtlCol="0">
            <a:spAutoFit/>
          </a:bodyPr>
          <a:lstStyle/>
          <a:p>
            <a:pPr algn="ctr"/>
            <a:r>
              <a:rPr lang="en-US" sz="1800" u="sng" dirty="0" smtClean="0">
                <a:solidFill>
                  <a:srgbClr val="17375E"/>
                </a:solidFill>
                <a:latin typeface="Arial"/>
                <a:cs typeface="Arial"/>
              </a:rPr>
              <a:t>Reformed Class</a:t>
            </a:r>
          </a:p>
          <a:p>
            <a:pPr marL="285750" indent="-285750">
              <a:buFont typeface="Arial"/>
              <a:buChar char="•"/>
            </a:pPr>
            <a:r>
              <a:rPr lang="en-US" sz="1800" dirty="0" smtClean="0">
                <a:solidFill>
                  <a:srgbClr val="17375E"/>
                </a:solidFill>
                <a:latin typeface="Arial"/>
                <a:cs typeface="Arial"/>
              </a:rPr>
              <a:t>Two 50 minute lectures per week</a:t>
            </a:r>
          </a:p>
          <a:p>
            <a:pPr marL="742950" lvl="1" indent="-285750">
              <a:buFont typeface="Arial"/>
              <a:buChar char="•"/>
            </a:pPr>
            <a:r>
              <a:rPr lang="en-US" sz="1800" dirty="0" smtClean="0">
                <a:solidFill>
                  <a:srgbClr val="17375E"/>
                </a:solidFill>
                <a:latin typeface="Arial"/>
                <a:cs typeface="Arial"/>
              </a:rPr>
              <a:t>Focused on introducing concepts using active engagement instructional strategies and on interactive, collaborative problem solving</a:t>
            </a:r>
          </a:p>
          <a:p>
            <a:pPr marL="742950" lvl="1" indent="-285750">
              <a:buFont typeface="Arial"/>
              <a:buChar char="•"/>
            </a:pPr>
            <a:r>
              <a:rPr lang="en-US" sz="1800" dirty="0" smtClean="0">
                <a:solidFill>
                  <a:srgbClr val="17375E"/>
                </a:solidFill>
                <a:latin typeface="Arial"/>
                <a:cs typeface="Arial"/>
              </a:rPr>
              <a:t>Minimal derivations of equations</a:t>
            </a:r>
            <a:endParaRPr lang="en-US" sz="1800" dirty="0">
              <a:solidFill>
                <a:srgbClr val="17375E"/>
              </a:solidFill>
              <a:latin typeface="Arial"/>
              <a:cs typeface="Arial"/>
            </a:endParaRPr>
          </a:p>
          <a:p>
            <a:pPr marL="285750" indent="-285750">
              <a:buFont typeface="Arial"/>
              <a:buChar char="•"/>
            </a:pPr>
            <a:r>
              <a:rPr lang="en-US" sz="1800" dirty="0" smtClean="0">
                <a:solidFill>
                  <a:srgbClr val="17375E"/>
                </a:solidFill>
                <a:latin typeface="Arial"/>
                <a:cs typeface="Arial"/>
              </a:rPr>
              <a:t>Each student also attends one of ten 50 minute recitation sections per week </a:t>
            </a:r>
          </a:p>
          <a:p>
            <a:pPr marL="742950" lvl="1" indent="-285750">
              <a:buFont typeface="Arial"/>
              <a:buChar char="•"/>
            </a:pPr>
            <a:r>
              <a:rPr lang="en-US" sz="1800" dirty="0" smtClean="0">
                <a:solidFill>
                  <a:srgbClr val="17375E"/>
                </a:solidFill>
                <a:latin typeface="Arial"/>
                <a:cs typeface="Arial"/>
              </a:rPr>
              <a:t>Led by graduate TA with assistance from undergraduate peer instructors</a:t>
            </a:r>
          </a:p>
          <a:p>
            <a:pPr marL="742950" lvl="1" indent="-285750">
              <a:buFont typeface="Arial"/>
              <a:buChar char="•"/>
            </a:pPr>
            <a:r>
              <a:rPr lang="en-US" sz="1800" dirty="0" smtClean="0">
                <a:solidFill>
                  <a:srgbClr val="17375E"/>
                </a:solidFill>
                <a:latin typeface="Arial"/>
                <a:cs typeface="Arial"/>
              </a:rPr>
              <a:t>Students work on collaborative tutorials, which promote reasoning abilities and problem solving skills</a:t>
            </a:r>
          </a:p>
          <a:p>
            <a:pPr marL="285750" indent="-285750">
              <a:buFont typeface="Arial"/>
              <a:buChar char="•"/>
            </a:pPr>
            <a:r>
              <a:rPr lang="en-US" sz="1800" dirty="0" smtClean="0">
                <a:solidFill>
                  <a:srgbClr val="17375E"/>
                </a:solidFill>
                <a:latin typeface="Arial"/>
                <a:cs typeface="Arial"/>
              </a:rPr>
              <a:t>Instructor experienced in astronomy and physics education research, but teaching PHYS 141 for the first time</a:t>
            </a:r>
          </a:p>
        </p:txBody>
      </p:sp>
      <p:sp>
        <p:nvSpPr>
          <p:cNvPr id="5" name="TextBox 4"/>
          <p:cNvSpPr txBox="1"/>
          <p:nvPr/>
        </p:nvSpPr>
        <p:spPr>
          <a:xfrm>
            <a:off x="4675554" y="0"/>
            <a:ext cx="4171462" cy="3693319"/>
          </a:xfrm>
          <a:prstGeom prst="rect">
            <a:avLst/>
          </a:prstGeom>
          <a:noFill/>
        </p:spPr>
        <p:txBody>
          <a:bodyPr wrap="square" rtlCol="0">
            <a:spAutoFit/>
          </a:bodyPr>
          <a:lstStyle/>
          <a:p>
            <a:pPr algn="ctr"/>
            <a:r>
              <a:rPr lang="en-US" sz="1800" u="sng" dirty="0" smtClean="0">
                <a:solidFill>
                  <a:srgbClr val="17375E"/>
                </a:solidFill>
                <a:latin typeface="Arial"/>
                <a:cs typeface="Arial"/>
              </a:rPr>
              <a:t>Traditional Class</a:t>
            </a:r>
          </a:p>
          <a:p>
            <a:pPr marL="285750" indent="-285750">
              <a:buFont typeface="Arial"/>
              <a:buChar char="•"/>
            </a:pPr>
            <a:r>
              <a:rPr lang="en-US" sz="1800" dirty="0" smtClean="0">
                <a:solidFill>
                  <a:srgbClr val="17375E"/>
                </a:solidFill>
                <a:latin typeface="Arial"/>
                <a:cs typeface="Arial"/>
              </a:rPr>
              <a:t>Three 50 minute lectures per week</a:t>
            </a:r>
          </a:p>
          <a:p>
            <a:pPr marL="742950" lvl="1" indent="-285750">
              <a:buFont typeface="Arial"/>
              <a:buChar char="•"/>
            </a:pPr>
            <a:r>
              <a:rPr lang="en-US" sz="1800" dirty="0" smtClean="0">
                <a:solidFill>
                  <a:srgbClr val="17375E"/>
                </a:solidFill>
                <a:latin typeface="Arial"/>
                <a:cs typeface="Arial"/>
              </a:rPr>
              <a:t>Focused on introducing concepts and on instructor-led modeling of problem solving</a:t>
            </a:r>
          </a:p>
          <a:p>
            <a:pPr marL="742950" lvl="1" indent="-285750">
              <a:buFont typeface="Arial"/>
              <a:buChar char="•"/>
            </a:pPr>
            <a:r>
              <a:rPr lang="en-US" sz="1800" dirty="0" smtClean="0">
                <a:solidFill>
                  <a:srgbClr val="17375E"/>
                </a:solidFill>
                <a:latin typeface="Arial"/>
                <a:cs typeface="Arial"/>
              </a:rPr>
              <a:t>Many derivations of equations</a:t>
            </a:r>
            <a:endParaRPr lang="en-US" sz="1800" dirty="0">
              <a:solidFill>
                <a:srgbClr val="17375E"/>
              </a:solidFill>
              <a:latin typeface="Arial"/>
              <a:cs typeface="Arial"/>
            </a:endParaRPr>
          </a:p>
          <a:p>
            <a:pPr marL="285750" indent="-285750">
              <a:buFont typeface="Arial"/>
              <a:buChar char="•"/>
            </a:pPr>
            <a:r>
              <a:rPr lang="en-US" sz="1800" dirty="0" smtClean="0">
                <a:solidFill>
                  <a:srgbClr val="17375E"/>
                </a:solidFill>
                <a:latin typeface="Arial"/>
                <a:cs typeface="Arial"/>
              </a:rPr>
              <a:t>Instructor experienced in teaching PHYS 141 and widely regarded by faculty and students as an excellent lecturer</a:t>
            </a:r>
          </a:p>
        </p:txBody>
      </p:sp>
      <p:cxnSp>
        <p:nvCxnSpPr>
          <p:cNvPr id="7" name="Straight Connector 6"/>
          <p:cNvCxnSpPr/>
          <p:nvPr/>
        </p:nvCxnSpPr>
        <p:spPr>
          <a:xfrm>
            <a:off x="4581768" y="127000"/>
            <a:ext cx="0" cy="6555154"/>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576836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6" name="TextBox 5"/>
          <p:cNvSpPr txBox="1"/>
          <p:nvPr/>
        </p:nvSpPr>
        <p:spPr>
          <a:xfrm>
            <a:off x="0" y="98538"/>
            <a:ext cx="8977049" cy="584776"/>
          </a:xfrm>
          <a:prstGeom prst="rect">
            <a:avLst/>
          </a:prstGeom>
          <a:noFill/>
        </p:spPr>
        <p:txBody>
          <a:bodyPr wrap="square" rtlCol="0">
            <a:spAutoFit/>
          </a:bodyPr>
          <a:lstStyle/>
          <a:p>
            <a:pPr algn="ctr"/>
            <a:r>
              <a:rPr lang="en-US" dirty="0" smtClean="0">
                <a:solidFill>
                  <a:schemeClr val="bg1"/>
                </a:solidFill>
              </a:rPr>
              <a:t>COPUS data from UA </a:t>
            </a:r>
            <a:r>
              <a:rPr lang="en-US" dirty="0" err="1" smtClean="0">
                <a:solidFill>
                  <a:schemeClr val="bg1"/>
                </a:solidFill>
              </a:rPr>
              <a:t>Calc</a:t>
            </a:r>
            <a:r>
              <a:rPr lang="en-US" dirty="0">
                <a:solidFill>
                  <a:schemeClr val="bg1"/>
                </a:solidFill>
              </a:rPr>
              <a:t>-</a:t>
            </a:r>
            <a:r>
              <a:rPr lang="en-US" dirty="0" smtClean="0">
                <a:solidFill>
                  <a:schemeClr val="bg1"/>
                </a:solidFill>
              </a:rPr>
              <a:t>Physics Course </a:t>
            </a:r>
            <a:endParaRPr lang="en-US" dirty="0">
              <a:solidFill>
                <a:schemeClr val="bg1"/>
              </a:solidFill>
            </a:endParaRPr>
          </a:p>
        </p:txBody>
      </p:sp>
      <p:pic>
        <p:nvPicPr>
          <p:cNvPr id="5" name="Picture 4"/>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995680" y="837504"/>
            <a:ext cx="7508240" cy="6020496"/>
          </a:xfrm>
          <a:prstGeom prst="rect">
            <a:avLst/>
          </a:prstGeom>
          <a:noFill/>
          <a:ln>
            <a:noFill/>
          </a:ln>
        </p:spPr>
      </p:pic>
    </p:spTree>
    <p:extLst>
      <p:ext uri="{BB962C8B-B14F-4D97-AF65-F5344CB8AC3E}">
        <p14:creationId xmlns:p14="http://schemas.microsoft.com/office/powerpoint/2010/main" xmlns="" val="8249399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xmlns="" val="2961795680"/>
              </p:ext>
            </p:extLst>
          </p:nvPr>
        </p:nvGraphicFramePr>
        <p:xfrm>
          <a:off x="914400" y="1143000"/>
          <a:ext cx="7315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613306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457200" y="65088"/>
            <a:ext cx="8229600" cy="849312"/>
          </a:xfrm>
        </p:spPr>
        <p:txBody>
          <a:bodyPr/>
          <a:lstStyle/>
          <a:p>
            <a:pPr eaLnBrk="1" hangingPunct="1"/>
            <a:r>
              <a:rPr lang="en-US" sz="3600" i="1">
                <a:solidFill>
                  <a:srgbClr val="E58901"/>
                </a:solidFill>
                <a:latin typeface="Arial" charset="0"/>
              </a:rPr>
              <a:t>Thanks and Support</a:t>
            </a:r>
          </a:p>
        </p:txBody>
      </p:sp>
      <p:sp>
        <p:nvSpPr>
          <p:cNvPr id="24578" name="Rectangle 3"/>
          <p:cNvSpPr>
            <a:spLocks noGrp="1" noChangeArrowheads="1"/>
          </p:cNvSpPr>
          <p:nvPr>
            <p:ph type="body" idx="1"/>
          </p:nvPr>
        </p:nvSpPr>
        <p:spPr>
          <a:xfrm>
            <a:off x="85724" y="1065213"/>
            <a:ext cx="9403715" cy="4573587"/>
          </a:xfrm>
        </p:spPr>
        <p:txBody>
          <a:bodyPr/>
          <a:lstStyle/>
          <a:p>
            <a:pPr eaLnBrk="1" hangingPunct="1">
              <a:lnSpc>
                <a:spcPct val="90000"/>
              </a:lnSpc>
              <a:spcBef>
                <a:spcPct val="60000"/>
              </a:spcBef>
              <a:buClr>
                <a:srgbClr val="FFFFFF"/>
              </a:buClr>
              <a:buFontTx/>
              <a:buChar char="–"/>
            </a:pPr>
            <a:r>
              <a:rPr lang="en-US" sz="2200" dirty="0" smtClean="0">
                <a:latin typeface="Arial" charset="0"/>
              </a:rPr>
              <a:t>NSF - </a:t>
            </a:r>
            <a:r>
              <a:rPr lang="ja-JP" altLang="en-US" sz="2200" dirty="0" smtClean="0">
                <a:latin typeface="Arial" charset="0"/>
              </a:rPr>
              <a:t>“</a:t>
            </a:r>
            <a:r>
              <a:rPr lang="en-US" altLang="ja-JP" sz="2200" dirty="0">
                <a:latin typeface="Arial" charset="0"/>
              </a:rPr>
              <a:t>Collaboration of Astronomy Teaching Scholars (CATS)</a:t>
            </a:r>
            <a:r>
              <a:rPr lang="ja-JP" altLang="en-US" sz="2200" dirty="0">
                <a:latin typeface="Arial" charset="0"/>
              </a:rPr>
              <a:t>”</a:t>
            </a:r>
            <a:endParaRPr lang="en-US" altLang="ja-JP" sz="2200" dirty="0">
              <a:latin typeface="Arial" charset="0"/>
            </a:endParaRPr>
          </a:p>
          <a:p>
            <a:pPr eaLnBrk="1" hangingPunct="1">
              <a:lnSpc>
                <a:spcPct val="90000"/>
              </a:lnSpc>
              <a:spcBef>
                <a:spcPct val="60000"/>
              </a:spcBef>
              <a:buClr>
                <a:srgbClr val="FFFFFF"/>
              </a:buClr>
              <a:buFontTx/>
              <a:buChar char="–"/>
            </a:pPr>
            <a:r>
              <a:rPr lang="en-US" sz="2200" dirty="0">
                <a:latin typeface="Arial" charset="0"/>
              </a:rPr>
              <a:t>JPL</a:t>
            </a:r>
            <a:r>
              <a:rPr lang="ja-JP" altLang="en-US" sz="2200" dirty="0">
                <a:latin typeface="Arial" charset="0"/>
              </a:rPr>
              <a:t>’</a:t>
            </a:r>
            <a:r>
              <a:rPr lang="en-US" altLang="ja-JP" sz="2200" dirty="0">
                <a:latin typeface="Arial" charset="0"/>
              </a:rPr>
              <a:t>s NASA Exoplanet Exploration Public Engagement Program</a:t>
            </a:r>
          </a:p>
          <a:p>
            <a:pPr eaLnBrk="1" hangingPunct="1">
              <a:lnSpc>
                <a:spcPct val="90000"/>
              </a:lnSpc>
              <a:spcBef>
                <a:spcPct val="60000"/>
              </a:spcBef>
              <a:buClr>
                <a:srgbClr val="FFFFFF"/>
              </a:buClr>
              <a:buFontTx/>
              <a:buChar char="–"/>
            </a:pPr>
            <a:r>
              <a:rPr lang="en-US" sz="2200" dirty="0" smtClean="0">
                <a:latin typeface="Arial" charset="0"/>
              </a:rPr>
              <a:t>AUI NRAO</a:t>
            </a:r>
            <a:endParaRPr lang="en-US" sz="2200" dirty="0">
              <a:latin typeface="Arial" charset="0"/>
            </a:endParaRPr>
          </a:p>
        </p:txBody>
      </p:sp>
    </p:spTree>
    <p:extLst>
      <p:ext uri="{BB962C8B-B14F-4D97-AF65-F5344CB8AC3E}">
        <p14:creationId xmlns:p14="http://schemas.microsoft.com/office/powerpoint/2010/main" xmlns="" val="9837862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xmlns="" val="2390436694"/>
              </p:ext>
            </p:extLst>
          </p:nvPr>
        </p:nvGraphicFramePr>
        <p:xfrm>
          <a:off x="914400" y="1143000"/>
          <a:ext cx="7315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487924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xmlns="" val="2333284499"/>
              </p:ext>
            </p:extLst>
          </p:nvPr>
        </p:nvGraphicFramePr>
        <p:xfrm>
          <a:off x="914400" y="1143000"/>
          <a:ext cx="7315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577852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xmlns="" val="3321015897"/>
              </p:ext>
            </p:extLst>
          </p:nvPr>
        </p:nvGraphicFramePr>
        <p:xfrm>
          <a:off x="914400" y="1143000"/>
          <a:ext cx="7315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9305322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xmlns="" val="554464955"/>
              </p:ext>
            </p:extLst>
          </p:nvPr>
        </p:nvGraphicFramePr>
        <p:xfrm>
          <a:off x="914400" y="1143000"/>
          <a:ext cx="7315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157120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xmlns="" val="3078202297"/>
              </p:ext>
            </p:extLst>
          </p:nvPr>
        </p:nvGraphicFramePr>
        <p:xfrm>
          <a:off x="914400" y="1143000"/>
          <a:ext cx="7315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0060171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xmlns="" val="3657697998"/>
              </p:ext>
            </p:extLst>
          </p:nvPr>
        </p:nvGraphicFramePr>
        <p:xfrm>
          <a:off x="914400" y="1143000"/>
          <a:ext cx="7315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5125901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xmlns="" val="1652846734"/>
              </p:ext>
            </p:extLst>
          </p:nvPr>
        </p:nvGraphicFramePr>
        <p:xfrm>
          <a:off x="914400" y="1143000"/>
          <a:ext cx="7315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2892611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xmlns="" val="4034537004"/>
              </p:ext>
            </p:extLst>
          </p:nvPr>
        </p:nvGraphicFramePr>
        <p:xfrm>
          <a:off x="914400" y="1143000"/>
          <a:ext cx="7315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8643768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xmlns="" val="2178769210"/>
              </p:ext>
            </p:extLst>
          </p:nvPr>
        </p:nvGraphicFramePr>
        <p:xfrm>
          <a:off x="914400" y="1143000"/>
          <a:ext cx="7315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5238674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xmlns="" val="724265142"/>
              </p:ext>
            </p:extLst>
          </p:nvPr>
        </p:nvGraphicFramePr>
        <p:xfrm>
          <a:off x="914400" y="1143000"/>
          <a:ext cx="7315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77719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Text Placeholder 1"/>
          <p:cNvSpPr>
            <a:spLocks noGrp="1"/>
          </p:cNvSpPr>
          <p:nvPr>
            <p:ph type="body" sz="half" idx="1"/>
          </p:nvPr>
        </p:nvSpPr>
        <p:spPr>
          <a:xfrm>
            <a:off x="863600" y="973138"/>
            <a:ext cx="3570288" cy="5033962"/>
          </a:xfrm>
        </p:spPr>
        <p:txBody>
          <a:bodyPr/>
          <a:lstStyle/>
          <a:p>
            <a:r>
              <a:rPr lang="en-US" sz="1200" dirty="0">
                <a:solidFill>
                  <a:srgbClr val="F7F7F7"/>
                </a:solidFill>
                <a:latin typeface="Arial" charset="0"/>
              </a:rPr>
              <a:t>Kendall </a:t>
            </a:r>
            <a:r>
              <a:rPr lang="en-US" sz="1200" dirty="0" err="1">
                <a:solidFill>
                  <a:srgbClr val="F7F7F7"/>
                </a:solidFill>
                <a:latin typeface="Arial" charset="0"/>
              </a:rPr>
              <a:t>Anlian</a:t>
            </a:r>
            <a:r>
              <a:rPr lang="en-US" sz="1200" dirty="0">
                <a:solidFill>
                  <a:srgbClr val="F7F7F7"/>
                </a:solidFill>
                <a:latin typeface="Arial" charset="0"/>
              </a:rPr>
              <a:t>, Univ. of Arizona</a:t>
            </a:r>
          </a:p>
          <a:p>
            <a:r>
              <a:rPr lang="en-US" sz="1200" dirty="0">
                <a:solidFill>
                  <a:srgbClr val="F7F7F7"/>
                </a:solidFill>
                <a:latin typeface="Arial" charset="0"/>
              </a:rPr>
              <a:t>Jessie </a:t>
            </a:r>
            <a:r>
              <a:rPr lang="en-US" sz="1200" dirty="0" err="1">
                <a:solidFill>
                  <a:srgbClr val="F7F7F7"/>
                </a:solidFill>
                <a:latin typeface="Arial" charset="0"/>
              </a:rPr>
              <a:t>Antonellis</a:t>
            </a:r>
            <a:r>
              <a:rPr lang="en-US" sz="1200" dirty="0">
                <a:solidFill>
                  <a:srgbClr val="F7F7F7"/>
                </a:solidFill>
                <a:latin typeface="Arial" charset="0"/>
              </a:rPr>
              <a:t>, Univ. of Arizona</a:t>
            </a:r>
          </a:p>
          <a:p>
            <a:r>
              <a:rPr lang="en-US" sz="1200" dirty="0" err="1">
                <a:solidFill>
                  <a:srgbClr val="F7F7F7"/>
                </a:solidFill>
                <a:latin typeface="Arial" charset="0"/>
              </a:rPr>
              <a:t>Leilani</a:t>
            </a:r>
            <a:r>
              <a:rPr lang="en-US" sz="1200" dirty="0">
                <a:solidFill>
                  <a:srgbClr val="F7F7F7"/>
                </a:solidFill>
                <a:latin typeface="Arial" charset="0"/>
              </a:rPr>
              <a:t> Arthurs, CU Boulder</a:t>
            </a:r>
          </a:p>
          <a:p>
            <a:r>
              <a:rPr lang="en-US" sz="1200" dirty="0">
                <a:solidFill>
                  <a:srgbClr val="F7F7F7"/>
                </a:solidFill>
                <a:latin typeface="Arial" charset="0"/>
              </a:rPr>
              <a:t>Duncan Brown, </a:t>
            </a:r>
            <a:r>
              <a:rPr lang="en-US" sz="1200" dirty="0">
                <a:latin typeface="Arial" charset="0"/>
              </a:rPr>
              <a:t>Syracuse </a:t>
            </a:r>
            <a:r>
              <a:rPr lang="en-US" sz="1200" dirty="0">
                <a:solidFill>
                  <a:srgbClr val="F7F7F7"/>
                </a:solidFill>
                <a:latin typeface="Arial" charset="0"/>
              </a:rPr>
              <a:t>Univ.</a:t>
            </a:r>
          </a:p>
          <a:p>
            <a:r>
              <a:rPr lang="en-US" sz="1200" dirty="0" err="1">
                <a:solidFill>
                  <a:srgbClr val="F7F7F7"/>
                </a:solidFill>
                <a:latin typeface="Arial" charset="0"/>
              </a:rPr>
              <a:t>Sanlyn</a:t>
            </a:r>
            <a:r>
              <a:rPr lang="en-US" sz="1200" dirty="0">
                <a:solidFill>
                  <a:srgbClr val="F7F7F7"/>
                </a:solidFill>
                <a:latin typeface="Arial" charset="0"/>
              </a:rPr>
              <a:t> </a:t>
            </a:r>
            <a:r>
              <a:rPr lang="en-US" sz="1200" dirty="0" err="1">
                <a:solidFill>
                  <a:srgbClr val="F7F7F7"/>
                </a:solidFill>
                <a:latin typeface="Arial" charset="0"/>
              </a:rPr>
              <a:t>Buxner</a:t>
            </a:r>
            <a:r>
              <a:rPr lang="en-US" sz="1200" dirty="0">
                <a:solidFill>
                  <a:srgbClr val="F7F7F7"/>
                </a:solidFill>
                <a:latin typeface="Arial" charset="0"/>
              </a:rPr>
              <a:t>, Univ. of Arizona</a:t>
            </a:r>
          </a:p>
          <a:p>
            <a:r>
              <a:rPr lang="en-US" sz="1200" dirty="0">
                <a:solidFill>
                  <a:srgbClr val="F7F7F7"/>
                </a:solidFill>
                <a:latin typeface="Arial" charset="0"/>
              </a:rPr>
              <a:t>David </a:t>
            </a:r>
            <a:r>
              <a:rPr lang="en-US" sz="1200" dirty="0" err="1">
                <a:solidFill>
                  <a:srgbClr val="F7F7F7"/>
                </a:solidFill>
                <a:latin typeface="Arial" charset="0"/>
              </a:rPr>
              <a:t>Consiglio</a:t>
            </a:r>
            <a:r>
              <a:rPr lang="en-US" sz="1200" dirty="0">
                <a:solidFill>
                  <a:srgbClr val="F7F7F7"/>
                </a:solidFill>
                <a:latin typeface="Arial" charset="0"/>
              </a:rPr>
              <a:t>, Bryn </a:t>
            </a:r>
            <a:r>
              <a:rPr lang="en-US" sz="1200" dirty="0" err="1">
                <a:solidFill>
                  <a:srgbClr val="F7F7F7"/>
                </a:solidFill>
                <a:latin typeface="Arial" charset="0"/>
              </a:rPr>
              <a:t>Mawr</a:t>
            </a:r>
            <a:r>
              <a:rPr lang="en-US" sz="1200" dirty="0">
                <a:solidFill>
                  <a:srgbClr val="F7F7F7"/>
                </a:solidFill>
                <a:latin typeface="Arial" charset="0"/>
              </a:rPr>
              <a:t> College</a:t>
            </a:r>
          </a:p>
          <a:p>
            <a:r>
              <a:rPr lang="en-US" sz="1200" dirty="0">
                <a:solidFill>
                  <a:srgbClr val="F7F7F7"/>
                </a:solidFill>
                <a:latin typeface="Arial" charset="0"/>
              </a:rPr>
              <a:t>Steve </a:t>
            </a:r>
            <a:r>
              <a:rPr lang="en-US" sz="1200" dirty="0" err="1">
                <a:solidFill>
                  <a:srgbClr val="F7F7F7"/>
                </a:solidFill>
                <a:latin typeface="Arial" charset="0"/>
              </a:rPr>
              <a:t>Desch</a:t>
            </a:r>
            <a:r>
              <a:rPr lang="en-US" sz="1200" dirty="0">
                <a:solidFill>
                  <a:srgbClr val="F7F7F7"/>
                </a:solidFill>
                <a:latin typeface="Arial" charset="0"/>
              </a:rPr>
              <a:t>, Guilford Tech. CC</a:t>
            </a:r>
          </a:p>
          <a:p>
            <a:r>
              <a:rPr lang="en-US" sz="1200" dirty="0">
                <a:solidFill>
                  <a:srgbClr val="F7F7F7"/>
                </a:solidFill>
                <a:latin typeface="Arial" charset="0"/>
              </a:rPr>
              <a:t>Doug Duncan, CU Boulder</a:t>
            </a:r>
          </a:p>
          <a:p>
            <a:r>
              <a:rPr lang="en-US" sz="1200" dirty="0">
                <a:solidFill>
                  <a:srgbClr val="F7F7F7"/>
                </a:solidFill>
                <a:latin typeface="Arial" charset="0"/>
              </a:rPr>
              <a:t>Jeffrey </a:t>
            </a:r>
            <a:r>
              <a:rPr lang="en-US" sz="1200" dirty="0" err="1">
                <a:solidFill>
                  <a:srgbClr val="F7F7F7"/>
                </a:solidFill>
                <a:latin typeface="Arial" charset="0"/>
              </a:rPr>
              <a:t>Eckenrode</a:t>
            </a:r>
            <a:r>
              <a:rPr lang="en-US" sz="1200" dirty="0">
                <a:solidFill>
                  <a:srgbClr val="F7F7F7"/>
                </a:solidFill>
                <a:latin typeface="Arial" charset="0"/>
              </a:rPr>
              <a:t>, Univ. of Arizona</a:t>
            </a:r>
          </a:p>
          <a:p>
            <a:r>
              <a:rPr lang="en-US" sz="1200" dirty="0">
                <a:solidFill>
                  <a:srgbClr val="F7F7F7"/>
                </a:solidFill>
                <a:latin typeface="Arial" charset="0"/>
              </a:rPr>
              <a:t>Tom English, Guilford Tech. CC</a:t>
            </a:r>
          </a:p>
          <a:p>
            <a:r>
              <a:rPr lang="en-US" sz="1200" dirty="0">
                <a:latin typeface="Arial" charset="0"/>
              </a:rPr>
              <a:t>John </a:t>
            </a:r>
            <a:r>
              <a:rPr lang="en-US" sz="1200" dirty="0" err="1">
                <a:latin typeface="Arial" charset="0"/>
              </a:rPr>
              <a:t>Feldmeier</a:t>
            </a:r>
            <a:r>
              <a:rPr lang="en-US" sz="1200" dirty="0">
                <a:solidFill>
                  <a:srgbClr val="F7F7F7"/>
                </a:solidFill>
                <a:latin typeface="Arial" charset="0"/>
              </a:rPr>
              <a:t>, </a:t>
            </a:r>
            <a:r>
              <a:rPr lang="en-US" sz="1200" dirty="0">
                <a:latin typeface="Arial" charset="0"/>
              </a:rPr>
              <a:t>Youngstown State Univ.</a:t>
            </a:r>
            <a:endParaRPr lang="en-US" sz="1200" dirty="0">
              <a:solidFill>
                <a:srgbClr val="F7F7F7"/>
              </a:solidFill>
              <a:latin typeface="Arial" charset="0"/>
            </a:endParaRPr>
          </a:p>
          <a:p>
            <a:r>
              <a:rPr lang="en-US" sz="1200" dirty="0">
                <a:solidFill>
                  <a:srgbClr val="F7F7F7"/>
                </a:solidFill>
                <a:latin typeface="Arial" charset="0"/>
              </a:rPr>
              <a:t>Amy </a:t>
            </a:r>
            <a:r>
              <a:rPr lang="en-US" sz="1200" dirty="0" err="1">
                <a:solidFill>
                  <a:srgbClr val="F7F7F7"/>
                </a:solidFill>
                <a:latin typeface="Arial" charset="0"/>
              </a:rPr>
              <a:t>Forestell</a:t>
            </a:r>
            <a:r>
              <a:rPr lang="en-US" sz="1200" dirty="0">
                <a:solidFill>
                  <a:srgbClr val="F7F7F7"/>
                </a:solidFill>
                <a:latin typeface="Arial" charset="0"/>
              </a:rPr>
              <a:t>, SUNY New </a:t>
            </a:r>
            <a:r>
              <a:rPr lang="en-US" sz="1200" dirty="0" err="1">
                <a:solidFill>
                  <a:srgbClr val="F7F7F7"/>
                </a:solidFill>
                <a:latin typeface="Arial" charset="0"/>
              </a:rPr>
              <a:t>Paltz</a:t>
            </a:r>
            <a:endParaRPr lang="en-US" sz="1200" dirty="0">
              <a:solidFill>
                <a:srgbClr val="F7F7F7"/>
              </a:solidFill>
              <a:latin typeface="Arial" charset="0"/>
            </a:endParaRPr>
          </a:p>
          <a:p>
            <a:r>
              <a:rPr lang="en-US" sz="1200" dirty="0">
                <a:solidFill>
                  <a:srgbClr val="F7F7F7"/>
                </a:solidFill>
                <a:latin typeface="Arial" charset="0"/>
              </a:rPr>
              <a:t>Rica French, </a:t>
            </a:r>
            <a:r>
              <a:rPr lang="en-US" sz="1200" dirty="0" err="1">
                <a:solidFill>
                  <a:srgbClr val="F7F7F7"/>
                </a:solidFill>
                <a:latin typeface="Arial" charset="0"/>
              </a:rPr>
              <a:t>MiraCosta</a:t>
            </a:r>
            <a:r>
              <a:rPr lang="en-US" sz="1200" dirty="0">
                <a:solidFill>
                  <a:srgbClr val="F7F7F7"/>
                </a:solidFill>
                <a:latin typeface="Arial" charset="0"/>
              </a:rPr>
              <a:t> College</a:t>
            </a:r>
          </a:p>
          <a:p>
            <a:r>
              <a:rPr lang="en-US" sz="1200" dirty="0">
                <a:solidFill>
                  <a:srgbClr val="F7F7F7"/>
                </a:solidFill>
                <a:latin typeface="Arial" charset="0"/>
              </a:rPr>
              <a:t>Adrienne Gauthier, Univ. of Arizona</a:t>
            </a:r>
          </a:p>
          <a:p>
            <a:r>
              <a:rPr lang="en-US" sz="1200" dirty="0">
                <a:solidFill>
                  <a:srgbClr val="F7F7F7"/>
                </a:solidFill>
                <a:latin typeface="Arial" charset="0"/>
              </a:rPr>
              <a:t>Pamela Gay, SIU-Edwardsville</a:t>
            </a:r>
          </a:p>
          <a:p>
            <a:r>
              <a:rPr lang="en-US" sz="1200" dirty="0">
                <a:solidFill>
                  <a:srgbClr val="F7F7F7"/>
                </a:solidFill>
                <a:latin typeface="Arial" charset="0"/>
              </a:rPr>
              <a:t>Dennis Hands, High Point Univ.</a:t>
            </a:r>
          </a:p>
          <a:p>
            <a:r>
              <a:rPr lang="en-US" sz="1200" dirty="0">
                <a:solidFill>
                  <a:srgbClr val="F7F7F7"/>
                </a:solidFill>
                <a:latin typeface="Arial" charset="0"/>
              </a:rPr>
              <a:t>Kevin </a:t>
            </a:r>
            <a:r>
              <a:rPr lang="en-US" sz="1200" dirty="0" err="1">
                <a:solidFill>
                  <a:srgbClr val="F7F7F7"/>
                </a:solidFill>
                <a:latin typeface="Arial" charset="0"/>
              </a:rPr>
              <a:t>Hardegree</a:t>
            </a:r>
            <a:r>
              <a:rPr lang="en-US" sz="1200" dirty="0">
                <a:solidFill>
                  <a:srgbClr val="F7F7F7"/>
                </a:solidFill>
                <a:latin typeface="Arial" charset="0"/>
              </a:rPr>
              <a:t>-Ullman, Univ. of Arizona</a:t>
            </a:r>
          </a:p>
          <a:p>
            <a:r>
              <a:rPr lang="en-US" sz="1200" dirty="0">
                <a:solidFill>
                  <a:srgbClr val="F7F7F7"/>
                </a:solidFill>
                <a:latin typeface="Arial" charset="0"/>
              </a:rPr>
              <a:t>Melissa Hayes-</a:t>
            </a:r>
            <a:r>
              <a:rPr lang="en-US" sz="1200" dirty="0" err="1">
                <a:solidFill>
                  <a:srgbClr val="F7F7F7"/>
                </a:solidFill>
                <a:latin typeface="Arial" charset="0"/>
              </a:rPr>
              <a:t>Gehrke</a:t>
            </a:r>
            <a:r>
              <a:rPr lang="en-US" sz="1200" dirty="0">
                <a:solidFill>
                  <a:srgbClr val="F7F7F7"/>
                </a:solidFill>
                <a:latin typeface="Arial" charset="0"/>
              </a:rPr>
              <a:t>, Univ. of Maryland</a:t>
            </a:r>
          </a:p>
          <a:p>
            <a:r>
              <a:rPr lang="en-US" sz="1200" dirty="0">
                <a:solidFill>
                  <a:srgbClr val="F7F7F7"/>
                </a:solidFill>
                <a:latin typeface="Arial" charset="0"/>
              </a:rPr>
              <a:t>David Hudgins, </a:t>
            </a:r>
            <a:r>
              <a:rPr lang="en-US" sz="1200" dirty="0" err="1">
                <a:solidFill>
                  <a:srgbClr val="F7F7F7"/>
                </a:solidFill>
                <a:latin typeface="Arial" charset="0"/>
              </a:rPr>
              <a:t>Rockhurst</a:t>
            </a:r>
            <a:r>
              <a:rPr lang="en-US" sz="1200" dirty="0">
                <a:solidFill>
                  <a:srgbClr val="F7F7F7"/>
                </a:solidFill>
                <a:latin typeface="Arial" charset="0"/>
              </a:rPr>
              <a:t> Univ.</a:t>
            </a:r>
          </a:p>
          <a:p>
            <a:r>
              <a:rPr lang="en-US" sz="1200" dirty="0">
                <a:solidFill>
                  <a:srgbClr val="F7F7F7"/>
                </a:solidFill>
                <a:latin typeface="Arial" charset="0"/>
              </a:rPr>
              <a:t>Jessica </a:t>
            </a:r>
            <a:r>
              <a:rPr lang="en-US" sz="1200" dirty="0" err="1">
                <a:solidFill>
                  <a:srgbClr val="F7F7F7"/>
                </a:solidFill>
                <a:latin typeface="Arial" charset="0"/>
              </a:rPr>
              <a:t>Kapp</a:t>
            </a:r>
            <a:r>
              <a:rPr lang="en-US" sz="1200" dirty="0">
                <a:solidFill>
                  <a:srgbClr val="F7F7F7"/>
                </a:solidFill>
                <a:latin typeface="Arial" charset="0"/>
              </a:rPr>
              <a:t>, Univ. of Arizona</a:t>
            </a:r>
          </a:p>
          <a:p>
            <a:r>
              <a:rPr lang="en-US" sz="1200" dirty="0">
                <a:solidFill>
                  <a:srgbClr val="F7F7F7"/>
                </a:solidFill>
                <a:latin typeface="Arial" charset="0"/>
              </a:rPr>
              <a:t>John Keller, Cal Poly SLO</a:t>
            </a:r>
          </a:p>
          <a:p>
            <a:r>
              <a:rPr lang="en-US" sz="1200" dirty="0">
                <a:solidFill>
                  <a:srgbClr val="F7F7F7"/>
                </a:solidFill>
                <a:latin typeface="Arial" charset="0"/>
              </a:rPr>
              <a:t>Julia </a:t>
            </a:r>
            <a:r>
              <a:rPr lang="en-US" sz="1200" dirty="0" err="1">
                <a:solidFill>
                  <a:srgbClr val="F7F7F7"/>
                </a:solidFill>
                <a:latin typeface="Arial" charset="0"/>
              </a:rPr>
              <a:t>Kregenow</a:t>
            </a:r>
            <a:r>
              <a:rPr lang="en-US" sz="1200" dirty="0">
                <a:solidFill>
                  <a:srgbClr val="F7F7F7"/>
                </a:solidFill>
                <a:latin typeface="Arial" charset="0"/>
              </a:rPr>
              <a:t>, Penn State</a:t>
            </a:r>
          </a:p>
        </p:txBody>
      </p:sp>
      <p:sp>
        <p:nvSpPr>
          <p:cNvPr id="26626" name="TextBox 3"/>
          <p:cNvSpPr txBox="1">
            <a:spLocks noChangeArrowheads="1"/>
          </p:cNvSpPr>
          <p:nvPr/>
        </p:nvSpPr>
        <p:spPr bwMode="auto">
          <a:xfrm>
            <a:off x="5226050" y="973138"/>
            <a:ext cx="3492500" cy="493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6075" indent="-346075"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algn="l">
              <a:spcBef>
                <a:spcPts val="288"/>
              </a:spcBef>
              <a:buFont typeface="Arial" charset="0"/>
              <a:buChar char="•"/>
            </a:pPr>
            <a:r>
              <a:rPr lang="en-US" sz="1200" b="0">
                <a:solidFill>
                  <a:srgbClr val="F7F7F7"/>
                </a:solidFill>
              </a:rPr>
              <a:t>Michelle Krok, Univ of Alaska</a:t>
            </a:r>
          </a:p>
          <a:p>
            <a:pPr algn="l">
              <a:spcBef>
                <a:spcPts val="288"/>
              </a:spcBef>
              <a:buFont typeface="Arial" charset="0"/>
              <a:buChar char="•"/>
            </a:pPr>
            <a:r>
              <a:rPr lang="en-US" sz="1200" b="0">
                <a:solidFill>
                  <a:srgbClr val="F7F7F7"/>
                </a:solidFill>
              </a:rPr>
              <a:t>Ran Kumada, Univ. of Arizona</a:t>
            </a:r>
          </a:p>
          <a:p>
            <a:pPr algn="l">
              <a:spcBef>
                <a:spcPts val="288"/>
              </a:spcBef>
              <a:buFont typeface="Arial" charset="0"/>
              <a:buChar char="•"/>
            </a:pPr>
            <a:r>
              <a:rPr lang="en-US" sz="1200" b="0">
                <a:solidFill>
                  <a:srgbClr val="F7F7F7"/>
                </a:solidFill>
              </a:rPr>
              <a:t>Jacqueline Laird, Univ. of Arizona</a:t>
            </a:r>
          </a:p>
          <a:p>
            <a:pPr algn="l">
              <a:spcBef>
                <a:spcPts val="288"/>
              </a:spcBef>
              <a:buFont typeface="Arial" charset="0"/>
              <a:buChar char="•"/>
            </a:pPr>
            <a:r>
              <a:rPr lang="en-US" sz="1200" b="0">
                <a:solidFill>
                  <a:srgbClr val="F7F7F7"/>
                </a:solidFill>
              </a:rPr>
              <a:t>Patrick Len, </a:t>
            </a:r>
            <a:r>
              <a:rPr lang="en-US" sz="1200" b="0">
                <a:solidFill>
                  <a:srgbClr val="FFFFFF"/>
                </a:solidFill>
              </a:rPr>
              <a:t>Cuesta College</a:t>
            </a:r>
          </a:p>
          <a:p>
            <a:pPr algn="l">
              <a:spcBef>
                <a:spcPts val="288"/>
              </a:spcBef>
              <a:buFont typeface="Arial" charset="0"/>
              <a:buChar char="•"/>
            </a:pPr>
            <a:r>
              <a:rPr lang="en-US" sz="1200" b="0">
                <a:solidFill>
                  <a:srgbClr val="F7F7F7"/>
                </a:solidFill>
              </a:rPr>
              <a:t>Chris Lintott, Univ. of Oxford</a:t>
            </a:r>
          </a:p>
          <a:p>
            <a:pPr algn="l">
              <a:spcBef>
                <a:spcPts val="288"/>
              </a:spcBef>
              <a:buFont typeface="Arial" charset="0"/>
              <a:buChar char="•"/>
            </a:pPr>
            <a:r>
              <a:rPr lang="en-US" sz="1200" b="0">
                <a:solidFill>
                  <a:srgbClr val="F7F7F7"/>
                </a:solidFill>
              </a:rPr>
              <a:t>Michael LoPresto, Henry Ford CC</a:t>
            </a:r>
          </a:p>
          <a:p>
            <a:pPr algn="l">
              <a:spcBef>
                <a:spcPts val="288"/>
              </a:spcBef>
              <a:buFont typeface="Arial" charset="0"/>
              <a:buChar char="•"/>
            </a:pPr>
            <a:r>
              <a:rPr lang="en-US" sz="1200" b="0">
                <a:solidFill>
                  <a:srgbClr val="F7F7F7"/>
                </a:solidFill>
              </a:rPr>
              <a:t>Daniel Loranz, Truckee Meadows CC</a:t>
            </a:r>
          </a:p>
          <a:p>
            <a:pPr algn="l">
              <a:spcBef>
                <a:spcPts val="288"/>
              </a:spcBef>
              <a:buFont typeface="Arial" charset="0"/>
              <a:buChar char="•"/>
            </a:pPr>
            <a:r>
              <a:rPr lang="en-US" sz="1200" b="0">
                <a:solidFill>
                  <a:srgbClr val="F7F7F7"/>
                </a:solidFill>
              </a:rPr>
              <a:t>Julie Lutz, Univ. of Washington</a:t>
            </a:r>
          </a:p>
          <a:p>
            <a:pPr algn="l">
              <a:spcBef>
                <a:spcPts val="288"/>
              </a:spcBef>
              <a:buFont typeface="Arial" charset="0"/>
              <a:buChar char="•"/>
            </a:pPr>
            <a:r>
              <a:rPr lang="en-US" sz="1200" b="0">
                <a:solidFill>
                  <a:srgbClr val="F7F7F7"/>
                </a:solidFill>
              </a:rPr>
              <a:t>Danny Martino, Santiago Canyon College</a:t>
            </a:r>
          </a:p>
          <a:p>
            <a:pPr algn="l">
              <a:spcBef>
                <a:spcPts val="288"/>
              </a:spcBef>
              <a:buFont typeface="Arial" charset="0"/>
              <a:buChar char="•"/>
            </a:pPr>
            <a:r>
              <a:rPr lang="en-US" sz="1200" b="0">
                <a:solidFill>
                  <a:srgbClr val="F7F7F7"/>
                </a:solidFill>
              </a:rPr>
              <a:t>Benjamin Mendelsohn, West Valley College</a:t>
            </a:r>
          </a:p>
          <a:p>
            <a:pPr algn="l">
              <a:spcBef>
                <a:spcPts val="288"/>
              </a:spcBef>
              <a:buFont typeface="Arial" charset="0"/>
              <a:buChar char="•"/>
            </a:pPr>
            <a:r>
              <a:rPr lang="en-US" sz="1200" b="0">
                <a:solidFill>
                  <a:srgbClr val="F7F7F7"/>
                </a:solidFill>
              </a:rPr>
              <a:t>Ed Montiel, Univ. of Arizona</a:t>
            </a:r>
          </a:p>
          <a:p>
            <a:pPr algn="l">
              <a:spcBef>
                <a:spcPts val="288"/>
              </a:spcBef>
              <a:buFont typeface="Arial" charset="0"/>
              <a:buChar char="•"/>
            </a:pPr>
            <a:r>
              <a:rPr lang="en-US" sz="1200" b="0">
                <a:solidFill>
                  <a:srgbClr val="F7F7F7"/>
                </a:solidFill>
              </a:rPr>
              <a:t>Peter Newbury, Univ. of British Columbia</a:t>
            </a:r>
          </a:p>
          <a:p>
            <a:pPr algn="l">
              <a:spcBef>
                <a:spcPts val="288"/>
              </a:spcBef>
              <a:buFont typeface="Arial" charset="0"/>
              <a:buChar char="•"/>
            </a:pPr>
            <a:r>
              <a:rPr lang="en-US" sz="1200" b="0">
                <a:solidFill>
                  <a:srgbClr val="F7F7F7"/>
                </a:solidFill>
              </a:rPr>
              <a:t>Lee Powell, Texas Lutheran Univ.</a:t>
            </a:r>
          </a:p>
          <a:p>
            <a:pPr algn="l">
              <a:spcBef>
                <a:spcPts val="288"/>
              </a:spcBef>
              <a:buFont typeface="Arial" charset="0"/>
              <a:buChar char="•"/>
            </a:pPr>
            <a:r>
              <a:rPr lang="en-US" sz="1200" b="0">
                <a:solidFill>
                  <a:srgbClr val="F7F7F7"/>
                </a:solidFill>
              </a:rPr>
              <a:t>Matthew Price, Ithaca College</a:t>
            </a:r>
          </a:p>
          <a:p>
            <a:pPr algn="l">
              <a:spcBef>
                <a:spcPts val="288"/>
              </a:spcBef>
              <a:buFont typeface="Arial" charset="0"/>
              <a:buChar char="•"/>
            </a:pPr>
            <a:r>
              <a:rPr lang="en-US" sz="1200" b="0">
                <a:solidFill>
                  <a:srgbClr val="F7F7F7"/>
                </a:solidFill>
              </a:rPr>
              <a:t>Jordan Raddick, Johns Hopkins Univ.</a:t>
            </a:r>
          </a:p>
          <a:p>
            <a:pPr algn="l">
              <a:spcBef>
                <a:spcPts val="288"/>
              </a:spcBef>
              <a:buFont typeface="Arial" charset="0"/>
              <a:buChar char="•"/>
            </a:pPr>
            <a:r>
              <a:rPr lang="en-US" sz="1200" b="0">
                <a:solidFill>
                  <a:srgbClr val="F7F7F7"/>
                </a:solidFill>
              </a:rPr>
              <a:t>Travis Rector, Univ. of Alaska</a:t>
            </a:r>
          </a:p>
          <a:p>
            <a:pPr algn="l">
              <a:spcBef>
                <a:spcPts val="288"/>
              </a:spcBef>
              <a:buFont typeface="Arial" charset="0"/>
              <a:buChar char="•"/>
            </a:pPr>
            <a:r>
              <a:rPr lang="en-US" sz="1200" b="0">
                <a:solidFill>
                  <a:srgbClr val="F7F7F7"/>
                </a:solidFill>
              </a:rPr>
              <a:t>Paul Robinson, Westchester CC</a:t>
            </a:r>
          </a:p>
          <a:p>
            <a:pPr algn="l">
              <a:spcBef>
                <a:spcPts val="288"/>
              </a:spcBef>
              <a:buFont typeface="Arial" charset="0"/>
              <a:buChar char="•"/>
            </a:pPr>
            <a:r>
              <a:rPr lang="en-US" sz="1200" b="0">
                <a:solidFill>
                  <a:srgbClr val="F7F7F7"/>
                </a:solidFill>
              </a:rPr>
              <a:t>Wayne Schlingman, Univ. of Arizona</a:t>
            </a:r>
          </a:p>
          <a:p>
            <a:pPr algn="l">
              <a:spcBef>
                <a:spcPts val="288"/>
              </a:spcBef>
              <a:buFont typeface="Arial" charset="0"/>
              <a:buChar char="•"/>
            </a:pPr>
            <a:r>
              <a:rPr lang="en-US" sz="1200" b="0">
                <a:solidFill>
                  <a:srgbClr val="F7F7F7"/>
                </a:solidFill>
              </a:rPr>
              <a:t>Hannah Sugarman, Univ. of Arizona</a:t>
            </a:r>
          </a:p>
          <a:p>
            <a:pPr algn="l">
              <a:spcBef>
                <a:spcPts val="288"/>
              </a:spcBef>
              <a:buFont typeface="Arial" charset="0"/>
              <a:buChar char="•"/>
            </a:pPr>
            <a:r>
              <a:rPr lang="en-US" sz="1200" b="0">
                <a:solidFill>
                  <a:srgbClr val="F7F7F7"/>
                </a:solidFill>
              </a:rPr>
              <a:t>Sébastien Cormier (San Diego College)</a:t>
            </a:r>
          </a:p>
          <a:p>
            <a:pPr algn="l">
              <a:spcBef>
                <a:spcPts val="288"/>
              </a:spcBef>
              <a:buFont typeface="Arial" charset="0"/>
              <a:buChar char="•"/>
            </a:pPr>
            <a:r>
              <a:rPr lang="en-US" sz="1200" b="0">
                <a:solidFill>
                  <a:srgbClr val="F7F7F7"/>
                </a:solidFill>
              </a:rPr>
              <a:t>James Wysong Jr., Hillsborough CC</a:t>
            </a:r>
          </a:p>
          <a:p>
            <a:pPr algn="l">
              <a:spcBef>
                <a:spcPts val="288"/>
              </a:spcBef>
              <a:buFont typeface="Arial" charset="0"/>
              <a:buChar char="•"/>
            </a:pPr>
            <a:r>
              <a:rPr lang="en-US" sz="1200" b="0">
                <a:solidFill>
                  <a:srgbClr val="F7F7F7"/>
                </a:solidFill>
              </a:rPr>
              <a:t>Todd Young, Wayne St. College</a:t>
            </a:r>
          </a:p>
        </p:txBody>
      </p:sp>
      <p:sp>
        <p:nvSpPr>
          <p:cNvPr id="26627" name="TextBox 4"/>
          <p:cNvSpPr txBox="1">
            <a:spLocks noChangeArrowheads="1"/>
          </p:cNvSpPr>
          <p:nvPr/>
        </p:nvSpPr>
        <p:spPr bwMode="auto">
          <a:xfrm>
            <a:off x="241300" y="479425"/>
            <a:ext cx="9144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200" b="0" dirty="0">
                <a:solidFill>
                  <a:srgbClr val="F7F7F7"/>
                </a:solidFill>
              </a:rPr>
              <a:t>PI: Chris </a:t>
            </a:r>
            <a:r>
              <a:rPr lang="en-US" sz="1200" b="0" dirty="0" err="1">
                <a:solidFill>
                  <a:srgbClr val="F7F7F7"/>
                </a:solidFill>
              </a:rPr>
              <a:t>Impey</a:t>
            </a:r>
            <a:r>
              <a:rPr lang="en-US" sz="1200" b="0" dirty="0">
                <a:solidFill>
                  <a:srgbClr val="F7F7F7"/>
                </a:solidFill>
              </a:rPr>
              <a:t> (Univ. of Arizona); Co-Is: Ed Prather (Univ. of Arizona), Gina </a:t>
            </a:r>
            <a:r>
              <a:rPr lang="en-US" sz="1200" b="0" dirty="0" err="1">
                <a:solidFill>
                  <a:srgbClr val="F7F7F7"/>
                </a:solidFill>
              </a:rPr>
              <a:t>Brissenden</a:t>
            </a:r>
            <a:r>
              <a:rPr lang="en-US" sz="1200" b="0" dirty="0">
                <a:solidFill>
                  <a:srgbClr val="F7F7F7"/>
                </a:solidFill>
              </a:rPr>
              <a:t> (Univ. of Arizona), Kevin Lee (Univ. of Nebraska); Project Leads: Alex Rudolph (Cal Poly Pomona), Colin </a:t>
            </a:r>
            <a:r>
              <a:rPr lang="en-US" sz="1200" b="0" dirty="0" smtClean="0">
                <a:solidFill>
                  <a:srgbClr val="F7F7F7"/>
                </a:solidFill>
              </a:rPr>
              <a:t>Wallace (Univ</a:t>
            </a:r>
            <a:r>
              <a:rPr lang="en-US" sz="1200" b="0" dirty="0">
                <a:solidFill>
                  <a:srgbClr val="F7F7F7"/>
                </a:solidFill>
              </a:rPr>
              <a:t>. of </a:t>
            </a:r>
            <a:r>
              <a:rPr lang="en-US" sz="1200" b="0" dirty="0" smtClean="0">
                <a:solidFill>
                  <a:srgbClr val="F7F7F7"/>
                </a:solidFill>
              </a:rPr>
              <a:t>Arizona), </a:t>
            </a:r>
            <a:r>
              <a:rPr lang="en-US" sz="1200" b="0" dirty="0">
                <a:solidFill>
                  <a:srgbClr val="F7F7F7"/>
                </a:solidFill>
              </a:rPr>
              <a:t>Seth </a:t>
            </a:r>
            <a:r>
              <a:rPr lang="en-US" sz="1200" b="0" dirty="0" err="1">
                <a:solidFill>
                  <a:srgbClr val="F7F7F7"/>
                </a:solidFill>
              </a:rPr>
              <a:t>Hornstein</a:t>
            </a:r>
            <a:r>
              <a:rPr lang="en-US" sz="1200" b="0" dirty="0">
                <a:solidFill>
                  <a:srgbClr val="F7F7F7"/>
                </a:solidFill>
              </a:rPr>
              <a:t> (UC Boulder) </a:t>
            </a:r>
          </a:p>
        </p:txBody>
      </p:sp>
      <p:pic>
        <p:nvPicPr>
          <p:cNvPr id="26628" name="Picture 6" descr="CATS_Poster_Banner_43_inches_wide_5"/>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5881688"/>
            <a:ext cx="9144000" cy="1052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9" name="Title 36"/>
          <p:cNvSpPr txBox="1">
            <a:spLocks/>
          </p:cNvSpPr>
          <p:nvPr/>
        </p:nvSpPr>
        <p:spPr bwMode="auto">
          <a:xfrm>
            <a:off x="190500" y="-238125"/>
            <a:ext cx="91440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b"/>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algn="l" eaLnBrk="1" hangingPunct="1"/>
            <a:r>
              <a:rPr lang="en-US" sz="2400" b="1">
                <a:solidFill>
                  <a:srgbClr val="FF9900"/>
                </a:solidFill>
              </a:rPr>
              <a:t>NSF: Collaboration of Astronomy Teaching Scholars (CATS)</a:t>
            </a:r>
          </a:p>
        </p:txBody>
      </p:sp>
    </p:spTree>
    <p:extLst>
      <p:ext uri="{BB962C8B-B14F-4D97-AF65-F5344CB8AC3E}">
        <p14:creationId xmlns:p14="http://schemas.microsoft.com/office/powerpoint/2010/main" xmlns="" val="3595188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xmlns="" val="2474309617"/>
              </p:ext>
            </p:extLst>
          </p:nvPr>
        </p:nvGraphicFramePr>
        <p:xfrm>
          <a:off x="914400" y="1143000"/>
          <a:ext cx="7315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6404758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0" y="134938"/>
            <a:ext cx="9144000" cy="914400"/>
          </a:xfrm>
        </p:spPr>
        <p:txBody>
          <a:bodyPr/>
          <a:lstStyle/>
          <a:p>
            <a:pPr eaLnBrk="1" hangingPunct="1">
              <a:defRPr/>
            </a:pPr>
            <a:r>
              <a:rPr lang="en-US" sz="2200" dirty="0">
                <a:solidFill>
                  <a:srgbClr val="FF9900"/>
                </a:solidFill>
                <a:latin typeface="+mn-lt"/>
                <a:ea typeface="ＭＳ Ｐゴシック" charset="0"/>
                <a:cs typeface="ＭＳ Ｐゴシック" charset="0"/>
              </a:rPr>
              <a:t>Does your class intellectually </a:t>
            </a:r>
            <a:r>
              <a:rPr lang="en-US" sz="2200" dirty="0" smtClean="0">
                <a:solidFill>
                  <a:srgbClr val="FF9900"/>
                </a:solidFill>
                <a:latin typeface="+mn-lt"/>
                <a:ea typeface="ＭＳ Ｐゴシック" charset="0"/>
                <a:cs typeface="ＭＳ Ｐゴシック" charset="0"/>
              </a:rPr>
              <a:t>engage your students and deepen their conceptual understanding and critical thinking ability or does it re</a:t>
            </a:r>
            <a:r>
              <a:rPr lang="en-US" sz="2200" dirty="0">
                <a:solidFill>
                  <a:srgbClr val="FF9900"/>
                </a:solidFill>
                <a:latin typeface="+mn-lt"/>
                <a:ea typeface="ＭＳ Ｐゴシック" charset="0"/>
                <a:cs typeface="ＭＳ Ｐゴシック" charset="0"/>
              </a:rPr>
              <a:t>-enforce the memorization of facts and declarative knowledge?</a:t>
            </a:r>
          </a:p>
        </p:txBody>
      </p:sp>
      <p:sp>
        <p:nvSpPr>
          <p:cNvPr id="87043" name="Line 4"/>
          <p:cNvSpPr>
            <a:spLocks noChangeShapeType="1"/>
          </p:cNvSpPr>
          <p:nvPr/>
        </p:nvSpPr>
        <p:spPr bwMode="auto">
          <a:xfrm>
            <a:off x="2438400" y="5321300"/>
            <a:ext cx="4114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lnSpc>
                <a:spcPct val="90000"/>
              </a:lnSpc>
              <a:spcBef>
                <a:spcPct val="65000"/>
              </a:spcBef>
              <a:defRPr/>
            </a:pPr>
            <a:endParaRPr lang="en-US" dirty="0">
              <a:latin typeface="+mn-lt"/>
            </a:endParaRPr>
          </a:p>
        </p:txBody>
      </p:sp>
      <p:grpSp>
        <p:nvGrpSpPr>
          <p:cNvPr id="57347" name="Group 2"/>
          <p:cNvGrpSpPr>
            <a:grpSpLocks/>
          </p:cNvGrpSpPr>
          <p:nvPr/>
        </p:nvGrpSpPr>
        <p:grpSpPr bwMode="auto">
          <a:xfrm>
            <a:off x="1371600" y="1176338"/>
            <a:ext cx="6172200" cy="5029200"/>
            <a:chOff x="1371600" y="914400"/>
            <a:chExt cx="6172200" cy="5029200"/>
          </a:xfrm>
        </p:grpSpPr>
        <p:sp>
          <p:nvSpPr>
            <p:cNvPr id="87042" name="AutoShape 3"/>
            <p:cNvSpPr>
              <a:spLocks noChangeArrowheads="1"/>
            </p:cNvSpPr>
            <p:nvPr/>
          </p:nvSpPr>
          <p:spPr bwMode="auto">
            <a:xfrm>
              <a:off x="1371600" y="914400"/>
              <a:ext cx="6172200" cy="5029200"/>
            </a:xfrm>
            <a:prstGeom prst="triangle">
              <a:avLst>
                <a:gd name="adj" fmla="val 50000"/>
              </a:avLst>
            </a:prstGeom>
            <a:solidFill>
              <a:srgbClr val="3333CC"/>
            </a:solidFill>
            <a:ln w="9525">
              <a:solidFill>
                <a:schemeClr val="tx1"/>
              </a:solidFill>
              <a:miter lim="800000"/>
              <a:headEnd/>
              <a:tailEnd/>
            </a:ln>
          </p:spPr>
          <p:txBody>
            <a:bodyPr wrap="none" anchor="ctr"/>
            <a:lstStyle/>
            <a:p>
              <a:pPr>
                <a:lnSpc>
                  <a:spcPct val="90000"/>
                </a:lnSpc>
                <a:spcBef>
                  <a:spcPct val="65000"/>
                </a:spcBef>
                <a:defRPr/>
              </a:pPr>
              <a:endParaRPr lang="en-US" dirty="0">
                <a:latin typeface="+mn-lt"/>
              </a:endParaRPr>
            </a:p>
          </p:txBody>
        </p:sp>
        <p:sp>
          <p:nvSpPr>
            <p:cNvPr id="87048" name="Text Box 9"/>
            <p:cNvSpPr txBox="1">
              <a:spLocks noChangeArrowheads="1"/>
            </p:cNvSpPr>
            <p:nvPr/>
          </p:nvSpPr>
          <p:spPr bwMode="auto">
            <a:xfrm>
              <a:off x="2509838" y="5410200"/>
              <a:ext cx="38957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lgn="ctr">
                <a:lnSpc>
                  <a:spcPct val="90000"/>
                </a:lnSpc>
                <a:spcBef>
                  <a:spcPct val="50000"/>
                </a:spcBef>
                <a:defRPr/>
              </a:pPr>
              <a:r>
                <a:rPr lang="en-US" sz="2400" dirty="0">
                  <a:solidFill>
                    <a:srgbClr val="FFFFFF"/>
                  </a:solidFill>
                  <a:latin typeface="+mn-lt"/>
                </a:rPr>
                <a:t>declarative knowledge</a:t>
              </a:r>
            </a:p>
          </p:txBody>
        </p:sp>
        <p:grpSp>
          <p:nvGrpSpPr>
            <p:cNvPr id="57353" name="Group 1"/>
            <p:cNvGrpSpPr>
              <a:grpSpLocks/>
            </p:cNvGrpSpPr>
            <p:nvPr/>
          </p:nvGrpSpPr>
          <p:grpSpPr bwMode="auto">
            <a:xfrm>
              <a:off x="2819400" y="1981200"/>
              <a:ext cx="3352800" cy="3216950"/>
              <a:chOff x="2819400" y="1981200"/>
              <a:chExt cx="3352800" cy="3216950"/>
            </a:xfrm>
          </p:grpSpPr>
          <p:sp>
            <p:nvSpPr>
              <p:cNvPr id="87044" name="Line 5"/>
              <p:cNvSpPr>
                <a:spLocks noChangeShapeType="1"/>
              </p:cNvSpPr>
              <p:nvPr/>
            </p:nvSpPr>
            <p:spPr bwMode="auto">
              <a:xfrm>
                <a:off x="2819400" y="4657725"/>
                <a:ext cx="335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lnSpc>
                    <a:spcPct val="90000"/>
                  </a:lnSpc>
                  <a:spcBef>
                    <a:spcPct val="65000"/>
                  </a:spcBef>
                  <a:defRPr/>
                </a:pPr>
                <a:endParaRPr lang="en-US" dirty="0">
                  <a:latin typeface="+mn-lt"/>
                </a:endParaRPr>
              </a:p>
            </p:txBody>
          </p:sp>
          <p:sp>
            <p:nvSpPr>
              <p:cNvPr id="87045" name="Line 6"/>
              <p:cNvSpPr>
                <a:spLocks noChangeShapeType="1"/>
              </p:cNvSpPr>
              <p:nvPr/>
            </p:nvSpPr>
            <p:spPr bwMode="auto">
              <a:xfrm>
                <a:off x="3124200" y="3994150"/>
                <a:ext cx="2667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lnSpc>
                    <a:spcPct val="90000"/>
                  </a:lnSpc>
                  <a:spcBef>
                    <a:spcPct val="65000"/>
                  </a:spcBef>
                  <a:defRPr/>
                </a:pPr>
                <a:endParaRPr lang="en-US" dirty="0">
                  <a:latin typeface="+mn-lt"/>
                </a:endParaRPr>
              </a:p>
            </p:txBody>
          </p:sp>
          <p:sp>
            <p:nvSpPr>
              <p:cNvPr id="87046" name="Line 7"/>
              <p:cNvSpPr>
                <a:spLocks noChangeShapeType="1"/>
              </p:cNvSpPr>
              <p:nvPr/>
            </p:nvSpPr>
            <p:spPr bwMode="auto">
              <a:xfrm>
                <a:off x="3429000" y="3328987"/>
                <a:ext cx="2057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lnSpc>
                    <a:spcPct val="90000"/>
                  </a:lnSpc>
                  <a:spcBef>
                    <a:spcPct val="65000"/>
                  </a:spcBef>
                  <a:defRPr/>
                </a:pPr>
                <a:endParaRPr lang="en-US" dirty="0">
                  <a:latin typeface="+mn-lt"/>
                </a:endParaRPr>
              </a:p>
            </p:txBody>
          </p:sp>
          <p:sp>
            <p:nvSpPr>
              <p:cNvPr id="87047" name="Line 8"/>
              <p:cNvSpPr>
                <a:spLocks noChangeShapeType="1"/>
              </p:cNvSpPr>
              <p:nvPr/>
            </p:nvSpPr>
            <p:spPr bwMode="auto">
              <a:xfrm>
                <a:off x="3810000" y="2557462"/>
                <a:ext cx="1371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lnSpc>
                    <a:spcPct val="90000"/>
                  </a:lnSpc>
                  <a:spcBef>
                    <a:spcPct val="65000"/>
                  </a:spcBef>
                  <a:defRPr/>
                </a:pPr>
                <a:endParaRPr lang="en-US" dirty="0">
                  <a:latin typeface="+mn-lt"/>
                </a:endParaRPr>
              </a:p>
            </p:txBody>
          </p:sp>
          <p:sp>
            <p:nvSpPr>
              <p:cNvPr id="87049" name="Text Box 10"/>
              <p:cNvSpPr txBox="1">
                <a:spLocks noChangeArrowheads="1"/>
              </p:cNvSpPr>
              <p:nvPr/>
            </p:nvSpPr>
            <p:spPr bwMode="auto">
              <a:xfrm>
                <a:off x="2938463" y="4767262"/>
                <a:ext cx="3038475"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lgn="ctr">
                  <a:lnSpc>
                    <a:spcPct val="90000"/>
                  </a:lnSpc>
                  <a:spcBef>
                    <a:spcPct val="50000"/>
                  </a:spcBef>
                  <a:defRPr/>
                </a:pPr>
                <a:r>
                  <a:rPr lang="en-US" sz="2400" dirty="0">
                    <a:solidFill>
                      <a:srgbClr val="FFFFFF"/>
                    </a:solidFill>
                    <a:latin typeface="+mn-lt"/>
                  </a:rPr>
                  <a:t>comprehension</a:t>
                </a:r>
              </a:p>
            </p:txBody>
          </p:sp>
          <p:sp>
            <p:nvSpPr>
              <p:cNvPr id="87050" name="Text Box 11"/>
              <p:cNvSpPr txBox="1">
                <a:spLocks noChangeArrowheads="1"/>
              </p:cNvSpPr>
              <p:nvPr/>
            </p:nvSpPr>
            <p:spPr bwMode="auto">
              <a:xfrm>
                <a:off x="3314700" y="4071937"/>
                <a:ext cx="22860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lgn="ctr">
                  <a:lnSpc>
                    <a:spcPct val="90000"/>
                  </a:lnSpc>
                  <a:spcBef>
                    <a:spcPct val="50000"/>
                  </a:spcBef>
                  <a:defRPr/>
                </a:pPr>
                <a:r>
                  <a:rPr lang="en-US" sz="2400" dirty="0">
                    <a:solidFill>
                      <a:srgbClr val="FFFFFF"/>
                    </a:solidFill>
                    <a:latin typeface="+mn-lt"/>
                  </a:rPr>
                  <a:t>application</a:t>
                </a:r>
              </a:p>
            </p:txBody>
          </p:sp>
          <p:sp>
            <p:nvSpPr>
              <p:cNvPr id="87051" name="Text Box 12"/>
              <p:cNvSpPr txBox="1">
                <a:spLocks noChangeArrowheads="1"/>
              </p:cNvSpPr>
              <p:nvPr/>
            </p:nvSpPr>
            <p:spPr bwMode="auto">
              <a:xfrm>
                <a:off x="3314700" y="3471862"/>
                <a:ext cx="22860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lgn="ctr">
                  <a:lnSpc>
                    <a:spcPct val="90000"/>
                  </a:lnSpc>
                  <a:spcBef>
                    <a:spcPct val="50000"/>
                  </a:spcBef>
                  <a:defRPr/>
                </a:pPr>
                <a:r>
                  <a:rPr lang="en-US" sz="2400" dirty="0">
                    <a:solidFill>
                      <a:srgbClr val="FFFFFF"/>
                    </a:solidFill>
                    <a:latin typeface="+mn-lt"/>
                  </a:rPr>
                  <a:t>analysis</a:t>
                </a:r>
              </a:p>
            </p:txBody>
          </p:sp>
          <p:sp>
            <p:nvSpPr>
              <p:cNvPr id="87052" name="Text Box 13"/>
              <p:cNvSpPr txBox="1">
                <a:spLocks noChangeArrowheads="1"/>
              </p:cNvSpPr>
              <p:nvPr/>
            </p:nvSpPr>
            <p:spPr bwMode="auto">
              <a:xfrm>
                <a:off x="3314700" y="2709862"/>
                <a:ext cx="22860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lgn="ctr">
                  <a:lnSpc>
                    <a:spcPct val="90000"/>
                  </a:lnSpc>
                  <a:spcBef>
                    <a:spcPct val="50000"/>
                  </a:spcBef>
                  <a:defRPr/>
                </a:pPr>
                <a:r>
                  <a:rPr lang="en-US" sz="2400" dirty="0">
                    <a:solidFill>
                      <a:srgbClr val="FFFFFF"/>
                    </a:solidFill>
                    <a:latin typeface="+mn-lt"/>
                  </a:rPr>
                  <a:t>synthesis</a:t>
                </a:r>
              </a:p>
            </p:txBody>
          </p:sp>
          <p:sp>
            <p:nvSpPr>
              <p:cNvPr id="87053" name="Text Box 14"/>
              <p:cNvSpPr txBox="1">
                <a:spLocks noChangeArrowheads="1"/>
              </p:cNvSpPr>
              <p:nvPr/>
            </p:nvSpPr>
            <p:spPr bwMode="auto">
              <a:xfrm>
                <a:off x="3595688" y="1981200"/>
                <a:ext cx="17240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lgn="ctr">
                  <a:lnSpc>
                    <a:spcPct val="90000"/>
                  </a:lnSpc>
                  <a:spcBef>
                    <a:spcPct val="50000"/>
                  </a:spcBef>
                  <a:defRPr/>
                </a:pPr>
                <a:r>
                  <a:rPr lang="en-US" sz="2400" dirty="0">
                    <a:solidFill>
                      <a:srgbClr val="FFFFFF"/>
                    </a:solidFill>
                    <a:latin typeface="+mn-lt"/>
                  </a:rPr>
                  <a:t>evaluation</a:t>
                </a:r>
              </a:p>
            </p:txBody>
          </p:sp>
        </p:grpSp>
      </p:grpSp>
      <p:sp>
        <p:nvSpPr>
          <p:cNvPr id="87054" name="Rectangle 15"/>
          <p:cNvSpPr>
            <a:spLocks noChangeArrowheads="1"/>
          </p:cNvSpPr>
          <p:nvPr/>
        </p:nvSpPr>
        <p:spPr bwMode="auto">
          <a:xfrm>
            <a:off x="152400" y="6308725"/>
            <a:ext cx="8991600" cy="48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90000"/>
              </a:lnSpc>
              <a:spcBef>
                <a:spcPct val="65000"/>
              </a:spcBef>
              <a:defRPr/>
            </a:pPr>
            <a:r>
              <a:rPr lang="en-US" sz="1400" b="0" dirty="0">
                <a:solidFill>
                  <a:srgbClr val="F49100"/>
                </a:solidFill>
                <a:latin typeface="+mn-lt"/>
                <a:cs typeface="Times" charset="0"/>
              </a:rPr>
              <a:t>The Role of Assessment in the Development of the College Introductory Astronomy Course A "How-to" Guide for Instructors</a:t>
            </a:r>
            <a:r>
              <a:rPr lang="en-US" sz="1400" b="0" dirty="0">
                <a:solidFill>
                  <a:srgbClr val="F49100"/>
                </a:solidFill>
                <a:latin typeface="+mn-lt"/>
                <a:cs typeface="Times New Roman" charset="0"/>
              </a:rPr>
              <a:t>. </a:t>
            </a:r>
            <a:r>
              <a:rPr lang="en-US" sz="1400" b="0" u="sng" dirty="0">
                <a:solidFill>
                  <a:srgbClr val="F49100"/>
                </a:solidFill>
                <a:latin typeface="+mn-lt"/>
                <a:cs typeface="Times New Roman" charset="0"/>
              </a:rPr>
              <a:t>Astronomy Education Review</a:t>
            </a:r>
            <a:r>
              <a:rPr lang="en-US" sz="1400" b="0" dirty="0">
                <a:solidFill>
                  <a:srgbClr val="F49100"/>
                </a:solidFill>
                <a:latin typeface="+mn-lt"/>
                <a:cs typeface="Times New Roman" charset="0"/>
              </a:rPr>
              <a:t>, 1(1), 1-24, 2002. G. Brissenden, T.F. Slater, and R. Mathieu.  </a:t>
            </a:r>
          </a:p>
        </p:txBody>
      </p:sp>
      <p:sp>
        <p:nvSpPr>
          <p:cNvPr id="87055" name="Text Box 16"/>
          <p:cNvSpPr txBox="1">
            <a:spLocks noChangeArrowheads="1"/>
          </p:cNvSpPr>
          <p:nvPr/>
        </p:nvSpPr>
        <p:spPr bwMode="auto">
          <a:xfrm>
            <a:off x="228600" y="1600200"/>
            <a:ext cx="2743200" cy="165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eaLnBrk="1" hangingPunct="1">
              <a:lnSpc>
                <a:spcPct val="90000"/>
              </a:lnSpc>
              <a:spcBef>
                <a:spcPct val="50000"/>
              </a:spcBef>
              <a:defRPr/>
            </a:pPr>
            <a:r>
              <a:rPr lang="en-US" sz="2800" b="0" dirty="0">
                <a:solidFill>
                  <a:srgbClr val="FFFFFF"/>
                </a:solidFill>
                <a:latin typeface="+mn-lt"/>
              </a:rPr>
              <a:t>Bloom</a:t>
            </a:r>
            <a:r>
              <a:rPr lang="ja-JP" altLang="en-US" sz="2800" b="0">
                <a:solidFill>
                  <a:srgbClr val="FFFFFF"/>
                </a:solidFill>
                <a:latin typeface="+mn-lt"/>
              </a:rPr>
              <a:t>’</a:t>
            </a:r>
            <a:r>
              <a:rPr lang="en-US" altLang="ja-JP" sz="2800" b="0" dirty="0">
                <a:solidFill>
                  <a:srgbClr val="FFFFFF"/>
                </a:solidFill>
                <a:latin typeface="+mn-lt"/>
              </a:rPr>
              <a:t>s Taxonomy of Educational Objectives</a:t>
            </a:r>
            <a:endParaRPr lang="en-US" sz="2800" b="0" dirty="0">
              <a:solidFill>
                <a:srgbClr val="FFFFFF"/>
              </a:solidFill>
              <a:latin typeface="+mn-lt"/>
            </a:endParaRPr>
          </a:p>
        </p:txBody>
      </p:sp>
      <p:sp>
        <p:nvSpPr>
          <p:cNvPr id="19" name="Line 5"/>
          <p:cNvSpPr>
            <a:spLocks noChangeShapeType="1"/>
          </p:cNvSpPr>
          <p:nvPr/>
        </p:nvSpPr>
        <p:spPr bwMode="auto">
          <a:xfrm>
            <a:off x="2247900" y="5607050"/>
            <a:ext cx="4279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lnSpc>
                <a:spcPct val="90000"/>
              </a:lnSpc>
              <a:spcBef>
                <a:spcPct val="65000"/>
              </a:spcBef>
              <a:defRPr/>
            </a:pPr>
            <a:endParaRPr lang="en-US" dirty="0">
              <a:latin typeface="+mn-lt"/>
            </a:endParaRPr>
          </a:p>
        </p:txBody>
      </p:sp>
    </p:spTree>
    <p:extLst>
      <p:ext uri="{BB962C8B-B14F-4D97-AF65-F5344CB8AC3E}">
        <p14:creationId xmlns:p14="http://schemas.microsoft.com/office/powerpoint/2010/main" xmlns="" val="10912916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5" name="Rectangle 2"/>
          <p:cNvSpPr>
            <a:spLocks noChangeArrowheads="1"/>
          </p:cNvSpPr>
          <p:nvPr/>
        </p:nvSpPr>
        <p:spPr bwMode="auto">
          <a:xfrm>
            <a:off x="38100" y="31488"/>
            <a:ext cx="90678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algn="ctr">
              <a:lnSpc>
                <a:spcPct val="95000"/>
              </a:lnSpc>
              <a:spcBef>
                <a:spcPct val="50000"/>
              </a:spcBef>
              <a:buSzPct val="75000"/>
              <a:buFont typeface="Wingdings" charset="0"/>
              <a:buNone/>
            </a:pPr>
            <a:r>
              <a:rPr lang="en-US" sz="2800" b="0" dirty="0">
                <a:solidFill>
                  <a:srgbClr val="F49100"/>
                </a:solidFill>
                <a:latin typeface="+mn-lt"/>
              </a:rPr>
              <a:t>What Can I do Besides Lecture to Engage Students in their Learning?</a:t>
            </a:r>
          </a:p>
        </p:txBody>
      </p:sp>
      <p:sp>
        <p:nvSpPr>
          <p:cNvPr id="6" name="Rectangle 4"/>
          <p:cNvSpPr txBox="1">
            <a:spLocks noChangeArrowheads="1"/>
          </p:cNvSpPr>
          <p:nvPr/>
        </p:nvSpPr>
        <p:spPr bwMode="auto">
          <a:xfrm>
            <a:off x="109714" y="916164"/>
            <a:ext cx="8896350" cy="413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FFFFFF"/>
                </a:solidFill>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har char="–"/>
              <a:defRPr sz="2800">
                <a:solidFill>
                  <a:srgbClr val="FFFFFF"/>
                </a:solidFill>
                <a:latin typeface="+mn-lt"/>
                <a:ea typeface="ＭＳ Ｐゴシック" pitchFamily="-109" charset="-128"/>
              </a:defRPr>
            </a:lvl2pPr>
            <a:lvl3pPr marL="1143000" indent="-228600" algn="l" rtl="0" eaLnBrk="0" fontAlgn="base" hangingPunct="0">
              <a:spcBef>
                <a:spcPct val="20000"/>
              </a:spcBef>
              <a:spcAft>
                <a:spcPct val="0"/>
              </a:spcAft>
              <a:buChar char="•"/>
              <a:defRPr sz="2400">
                <a:solidFill>
                  <a:srgbClr val="FFFFFF"/>
                </a:solidFill>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rgbClr val="FFFFFF"/>
                </a:solidFill>
                <a:latin typeface="+mn-lt"/>
                <a:ea typeface="ＭＳ Ｐゴシック" pitchFamily="-109" charset="-128"/>
              </a:defRPr>
            </a:lvl4pPr>
            <a:lvl5pPr marL="2057400" indent="-228600" algn="l" rtl="0" eaLnBrk="0" fontAlgn="base" hangingPunct="0">
              <a:spcBef>
                <a:spcPct val="20000"/>
              </a:spcBef>
              <a:spcAft>
                <a:spcPct val="0"/>
              </a:spcAft>
              <a:buChar char="»"/>
              <a:defRPr sz="2000">
                <a:solidFill>
                  <a:srgbClr val="FFFFFF"/>
                </a:solidFill>
                <a:latin typeface="+mn-lt"/>
                <a:ea typeface="ＭＳ Ｐゴシック" pitchFamily="-109" charset="-128"/>
              </a:defRPr>
            </a:lvl5pPr>
            <a:lvl6pPr marL="2514600" indent="-228600" algn="l" rtl="0" fontAlgn="base">
              <a:spcBef>
                <a:spcPct val="20000"/>
              </a:spcBef>
              <a:spcAft>
                <a:spcPct val="0"/>
              </a:spcAft>
              <a:buChar char="»"/>
              <a:defRPr sz="2000">
                <a:solidFill>
                  <a:srgbClr val="FFFFFF"/>
                </a:solidFill>
                <a:latin typeface="+mn-lt"/>
                <a:ea typeface="ＭＳ Ｐゴシック" pitchFamily="-109" charset="-128"/>
              </a:defRPr>
            </a:lvl6pPr>
            <a:lvl7pPr marL="2971800" indent="-228600" algn="l" rtl="0" fontAlgn="base">
              <a:spcBef>
                <a:spcPct val="20000"/>
              </a:spcBef>
              <a:spcAft>
                <a:spcPct val="0"/>
              </a:spcAft>
              <a:buChar char="»"/>
              <a:defRPr sz="2000">
                <a:solidFill>
                  <a:srgbClr val="FFFFFF"/>
                </a:solidFill>
                <a:latin typeface="+mn-lt"/>
                <a:ea typeface="ＭＳ Ｐゴシック" pitchFamily="-109" charset="-128"/>
              </a:defRPr>
            </a:lvl7pPr>
            <a:lvl8pPr marL="3429000" indent="-228600" algn="l" rtl="0" fontAlgn="base">
              <a:spcBef>
                <a:spcPct val="20000"/>
              </a:spcBef>
              <a:spcAft>
                <a:spcPct val="0"/>
              </a:spcAft>
              <a:buChar char="»"/>
              <a:defRPr sz="2000">
                <a:solidFill>
                  <a:srgbClr val="FFFFFF"/>
                </a:solidFill>
                <a:latin typeface="+mn-lt"/>
                <a:ea typeface="ＭＳ Ｐゴシック" pitchFamily="-109" charset="-128"/>
              </a:defRPr>
            </a:lvl8pPr>
            <a:lvl9pPr marL="3886200" indent="-228600" algn="l" rtl="0" fontAlgn="base">
              <a:spcBef>
                <a:spcPct val="20000"/>
              </a:spcBef>
              <a:spcAft>
                <a:spcPct val="0"/>
              </a:spcAft>
              <a:buChar char="»"/>
              <a:defRPr sz="2000">
                <a:solidFill>
                  <a:srgbClr val="FFFFFF"/>
                </a:solidFill>
                <a:latin typeface="+mn-lt"/>
                <a:ea typeface="ＭＳ Ｐゴシック" pitchFamily="-109" charset="-128"/>
              </a:defRPr>
            </a:lvl9pPr>
          </a:lstStyle>
          <a:p>
            <a:pPr eaLnBrk="1" hangingPunct="1">
              <a:lnSpc>
                <a:spcPct val="90000"/>
              </a:lnSpc>
              <a:spcBef>
                <a:spcPct val="40000"/>
              </a:spcBef>
              <a:defRPr/>
            </a:pPr>
            <a:r>
              <a:rPr lang="en-US" sz="2000" b="0" dirty="0" smtClean="0">
                <a:cs typeface="ＭＳ Ｐゴシック" charset="0"/>
              </a:rPr>
              <a:t>Ask students questions (not all questions are equal) </a:t>
            </a:r>
          </a:p>
          <a:p>
            <a:pPr eaLnBrk="1" hangingPunct="1">
              <a:lnSpc>
                <a:spcPct val="90000"/>
              </a:lnSpc>
              <a:spcBef>
                <a:spcPct val="40000"/>
              </a:spcBef>
              <a:defRPr/>
            </a:pPr>
            <a:r>
              <a:rPr lang="en-US" sz="2000" b="0" dirty="0" smtClean="0">
                <a:cs typeface="ＭＳ Ｐゴシック" charset="0"/>
              </a:rPr>
              <a:t>Use interactive videos, demonstrations, animations, and simulations</a:t>
            </a:r>
          </a:p>
          <a:p>
            <a:pPr eaLnBrk="1" hangingPunct="1">
              <a:lnSpc>
                <a:spcPct val="90000"/>
              </a:lnSpc>
              <a:spcBef>
                <a:spcPct val="40000"/>
              </a:spcBef>
              <a:defRPr/>
            </a:pPr>
            <a:r>
              <a:rPr lang="en-US" sz="2000" b="0" dirty="0" smtClean="0">
                <a:cs typeface="ＭＳ Ｐゴシック" charset="0"/>
              </a:rPr>
              <a:t>In-class writing (with or without discussion)</a:t>
            </a:r>
          </a:p>
          <a:p>
            <a:pPr lvl="1" eaLnBrk="1" hangingPunct="1">
              <a:lnSpc>
                <a:spcPct val="90000"/>
              </a:lnSpc>
              <a:spcBef>
                <a:spcPct val="40000"/>
              </a:spcBef>
              <a:tabLst>
                <a:tab pos="514350" algn="l"/>
                <a:tab pos="860425" algn="l"/>
              </a:tabLst>
              <a:defRPr/>
            </a:pPr>
            <a:r>
              <a:rPr lang="en-US" sz="1800" b="0" dirty="0" smtClean="0">
                <a:ea typeface="ＭＳ Ｐゴシック" charset="0"/>
              </a:rPr>
              <a:t>Muddiest Point</a:t>
            </a:r>
          </a:p>
          <a:p>
            <a:pPr lvl="1" eaLnBrk="1" hangingPunct="1">
              <a:lnSpc>
                <a:spcPct val="90000"/>
              </a:lnSpc>
              <a:spcBef>
                <a:spcPct val="40000"/>
              </a:spcBef>
              <a:tabLst>
                <a:tab pos="514350" algn="l"/>
                <a:tab pos="860425" algn="l"/>
              </a:tabLst>
              <a:defRPr/>
            </a:pPr>
            <a:r>
              <a:rPr lang="en-US" sz="1800" b="0" dirty="0" smtClean="0">
                <a:ea typeface="ＭＳ Ｐゴシック" charset="0"/>
              </a:rPr>
              <a:t>Summary of Today's Main Points</a:t>
            </a:r>
          </a:p>
          <a:p>
            <a:pPr lvl="1" eaLnBrk="1" hangingPunct="1">
              <a:lnSpc>
                <a:spcPct val="90000"/>
              </a:lnSpc>
              <a:spcBef>
                <a:spcPct val="40000"/>
              </a:spcBef>
              <a:tabLst>
                <a:tab pos="514350" algn="l"/>
                <a:tab pos="860425" algn="l"/>
              </a:tabLst>
              <a:defRPr/>
            </a:pPr>
            <a:r>
              <a:rPr lang="en-US" sz="1800" b="0" dirty="0" smtClean="0">
                <a:ea typeface="ＭＳ Ｐゴシック" charset="0"/>
              </a:rPr>
              <a:t>Writing Reflections</a:t>
            </a:r>
          </a:p>
          <a:p>
            <a:pPr marL="400050" lvl="1" indent="-342900" eaLnBrk="1" hangingPunct="1">
              <a:lnSpc>
                <a:spcPct val="90000"/>
              </a:lnSpc>
              <a:spcBef>
                <a:spcPct val="40000"/>
              </a:spcBef>
              <a:buFontTx/>
              <a:buChar char="•"/>
              <a:tabLst>
                <a:tab pos="514350" algn="l"/>
                <a:tab pos="860425" algn="l"/>
              </a:tabLst>
              <a:defRPr/>
            </a:pPr>
            <a:r>
              <a:rPr lang="en-US" sz="2000" b="0" dirty="0" smtClean="0">
                <a:ea typeface="ＭＳ Ｐゴシック" charset="0"/>
              </a:rPr>
              <a:t>Think-Pair-Share or </a:t>
            </a:r>
            <a:r>
              <a:rPr lang="en-US" sz="2000" b="0" dirty="0" err="1" smtClean="0">
                <a:ea typeface="ＭＳ Ｐゴシック" charset="0"/>
              </a:rPr>
              <a:t>PeerInstruction</a:t>
            </a:r>
            <a:endParaRPr lang="en-US" sz="2000" b="0" dirty="0" smtClean="0">
              <a:ea typeface="ＭＳ Ｐゴシック" charset="0"/>
            </a:endParaRPr>
          </a:p>
          <a:p>
            <a:pPr marL="400050" eaLnBrk="1" hangingPunct="1">
              <a:lnSpc>
                <a:spcPct val="90000"/>
              </a:lnSpc>
              <a:spcBef>
                <a:spcPct val="40000"/>
              </a:spcBef>
              <a:tabLst>
                <a:tab pos="514350" algn="l"/>
                <a:tab pos="860425" algn="l"/>
              </a:tabLst>
              <a:defRPr/>
            </a:pPr>
            <a:r>
              <a:rPr lang="en-US" sz="2000" b="0" dirty="0" smtClean="0">
                <a:cs typeface="ＭＳ Ｐゴシック" charset="0"/>
              </a:rPr>
              <a:t>Small Group Interactions</a:t>
            </a:r>
          </a:p>
          <a:p>
            <a:pPr lvl="1" eaLnBrk="1" hangingPunct="1">
              <a:lnSpc>
                <a:spcPct val="90000"/>
              </a:lnSpc>
              <a:spcBef>
                <a:spcPct val="40000"/>
              </a:spcBef>
              <a:defRPr/>
            </a:pPr>
            <a:r>
              <a:rPr lang="en-US" sz="1800" b="0" dirty="0" smtClean="0">
                <a:ea typeface="ＭＳ Ｐゴシック" charset="0"/>
              </a:rPr>
              <a:t>Concept Maps</a:t>
            </a:r>
          </a:p>
          <a:p>
            <a:pPr lvl="1" eaLnBrk="1" hangingPunct="1">
              <a:lnSpc>
                <a:spcPct val="90000"/>
              </a:lnSpc>
              <a:spcBef>
                <a:spcPct val="40000"/>
              </a:spcBef>
              <a:defRPr/>
            </a:pPr>
            <a:r>
              <a:rPr lang="en-US" sz="1800" b="0" dirty="0" smtClean="0">
                <a:ea typeface="ＭＳ Ｐゴシック" charset="0"/>
              </a:rPr>
              <a:t>Case Studies</a:t>
            </a:r>
          </a:p>
          <a:p>
            <a:pPr lvl="1" eaLnBrk="1" hangingPunct="1">
              <a:lnSpc>
                <a:spcPct val="90000"/>
              </a:lnSpc>
              <a:spcBef>
                <a:spcPct val="40000"/>
              </a:spcBef>
              <a:defRPr/>
            </a:pPr>
            <a:r>
              <a:rPr lang="en-US" sz="1800" b="0" dirty="0" smtClean="0">
                <a:ea typeface="ＭＳ Ｐゴシック" charset="0"/>
              </a:rPr>
              <a:t>Sorting Tasks</a:t>
            </a:r>
          </a:p>
          <a:p>
            <a:pPr lvl="1" eaLnBrk="1" hangingPunct="1">
              <a:lnSpc>
                <a:spcPct val="90000"/>
              </a:lnSpc>
              <a:spcBef>
                <a:spcPct val="40000"/>
              </a:spcBef>
              <a:defRPr/>
            </a:pPr>
            <a:r>
              <a:rPr lang="en-US" sz="1800" b="0" dirty="0" smtClean="0">
                <a:ea typeface="ＭＳ Ｐゴシック" charset="0"/>
              </a:rPr>
              <a:t>Ranking Tasks</a:t>
            </a:r>
          </a:p>
          <a:p>
            <a:pPr lvl="1" eaLnBrk="1" hangingPunct="1">
              <a:lnSpc>
                <a:spcPct val="90000"/>
              </a:lnSpc>
              <a:spcBef>
                <a:spcPct val="40000"/>
              </a:spcBef>
              <a:defRPr/>
            </a:pPr>
            <a:r>
              <a:rPr lang="en-US" sz="1800" b="0" dirty="0" smtClean="0">
                <a:ea typeface="ＭＳ Ｐゴシック" charset="0"/>
              </a:rPr>
              <a:t>Lecture-Tutorials</a:t>
            </a:r>
          </a:p>
          <a:p>
            <a:pPr eaLnBrk="1" hangingPunct="1">
              <a:lnSpc>
                <a:spcPct val="90000"/>
              </a:lnSpc>
              <a:spcBef>
                <a:spcPct val="40000"/>
              </a:spcBef>
              <a:defRPr/>
            </a:pPr>
            <a:r>
              <a:rPr lang="en-US" sz="2000" b="0" dirty="0" smtClean="0">
                <a:cs typeface="ＭＳ Ｐゴシック" charset="0"/>
              </a:rPr>
              <a:t>Student Debates (individual/group)</a:t>
            </a:r>
            <a:endParaRPr lang="en-US" sz="2000" b="0" dirty="0" smtClean="0">
              <a:cs typeface="Arial Unicode MS" charset="0"/>
            </a:endParaRPr>
          </a:p>
          <a:p>
            <a:pPr eaLnBrk="1" hangingPunct="1">
              <a:lnSpc>
                <a:spcPct val="90000"/>
              </a:lnSpc>
              <a:spcBef>
                <a:spcPct val="40000"/>
              </a:spcBef>
              <a:defRPr/>
            </a:pPr>
            <a:r>
              <a:rPr lang="en-US" sz="2000" b="0" dirty="0" smtClean="0">
                <a:cs typeface="ＭＳ Ｐゴシック" charset="0"/>
              </a:rPr>
              <a:t>Whole Class Discussions</a:t>
            </a:r>
            <a:endParaRPr lang="en-US" sz="2000" b="0" dirty="0">
              <a:cs typeface="Arial Unicode MS" charset="0"/>
            </a:endParaRPr>
          </a:p>
        </p:txBody>
      </p:sp>
    </p:spTree>
    <p:extLst>
      <p:ext uri="{BB962C8B-B14F-4D97-AF65-F5344CB8AC3E}">
        <p14:creationId xmlns:p14="http://schemas.microsoft.com/office/powerpoint/2010/main" xmlns="" val="37460088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3" name="Picture 2"/>
          <p:cNvPicPr>
            <a:picLocks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525963" y="0"/>
            <a:ext cx="4618037" cy="617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13666" name="Text Box 3"/>
          <p:cNvSpPr txBox="1">
            <a:spLocks noChangeArrowheads="1"/>
          </p:cNvSpPr>
          <p:nvPr/>
        </p:nvSpPr>
        <p:spPr bwMode="auto">
          <a:xfrm>
            <a:off x="2076450" y="5638800"/>
            <a:ext cx="7067550" cy="763588"/>
          </a:xfrm>
          <a:prstGeom prst="rect">
            <a:avLst/>
          </a:prstGeom>
          <a:solidFill>
            <a:srgbClr val="16285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lnSpc>
                <a:spcPct val="90000"/>
              </a:lnSpc>
              <a:spcBef>
                <a:spcPct val="50000"/>
              </a:spcBef>
              <a:defRPr/>
            </a:pPr>
            <a:r>
              <a:rPr lang="ja-JP" altLang="en-US" sz="2400">
                <a:solidFill>
                  <a:srgbClr val="FFFFFF"/>
                </a:solidFill>
                <a:latin typeface="+mn-lt"/>
              </a:rPr>
              <a:t>“</a:t>
            </a:r>
            <a:r>
              <a:rPr lang="en-US" altLang="ja-JP" sz="2400" dirty="0">
                <a:solidFill>
                  <a:srgbClr val="FFFFFF"/>
                </a:solidFill>
                <a:latin typeface="+mn-lt"/>
              </a:rPr>
              <a:t>Eventually, Billy came to dread his father</a:t>
            </a:r>
            <a:r>
              <a:rPr lang="ja-JP" altLang="en-US" sz="2400">
                <a:solidFill>
                  <a:srgbClr val="FFFFFF"/>
                </a:solidFill>
                <a:latin typeface="+mn-lt"/>
              </a:rPr>
              <a:t>’</a:t>
            </a:r>
            <a:r>
              <a:rPr lang="en-US" altLang="ja-JP" sz="2400" dirty="0">
                <a:solidFill>
                  <a:srgbClr val="FFFFFF"/>
                </a:solidFill>
                <a:latin typeface="+mn-lt"/>
              </a:rPr>
              <a:t>s lectures over all other forms of punishment</a:t>
            </a:r>
            <a:r>
              <a:rPr lang="ja-JP" altLang="en-US" sz="2400">
                <a:solidFill>
                  <a:srgbClr val="FFFFFF"/>
                </a:solidFill>
                <a:latin typeface="+mn-lt"/>
              </a:rPr>
              <a:t>”</a:t>
            </a:r>
            <a:endParaRPr lang="en-US" sz="2400" dirty="0">
              <a:solidFill>
                <a:srgbClr val="FFFFFF"/>
              </a:solidFill>
              <a:latin typeface="+mn-lt"/>
            </a:endParaRPr>
          </a:p>
        </p:txBody>
      </p:sp>
      <p:sp>
        <p:nvSpPr>
          <p:cNvPr id="113667" name="Rectangle 4"/>
          <p:cNvSpPr>
            <a:spLocks noGrp="1" noChangeArrowheads="1"/>
          </p:cNvSpPr>
          <p:nvPr>
            <p:ph type="title"/>
          </p:nvPr>
        </p:nvSpPr>
        <p:spPr>
          <a:xfrm>
            <a:off x="200025" y="290513"/>
            <a:ext cx="4251325" cy="2224087"/>
          </a:xfrm>
        </p:spPr>
        <p:txBody>
          <a:bodyPr lIns="90487" tIns="44450" rIns="90487" bIns="44450"/>
          <a:lstStyle/>
          <a:p>
            <a:pPr eaLnBrk="1" hangingPunct="1">
              <a:defRPr/>
            </a:pPr>
            <a:r>
              <a:rPr lang="en-US" sz="3200" dirty="0">
                <a:solidFill>
                  <a:srgbClr val="D98200"/>
                </a:solidFill>
                <a:latin typeface="+mn-lt"/>
                <a:ea typeface="ＭＳ Ｐゴシック" charset="0"/>
                <a:cs typeface="Times" charset="0"/>
              </a:rPr>
              <a:t>If a Picture is worth a thousand words, then what is a real-world, first-hand, experience worth?</a:t>
            </a:r>
            <a:endParaRPr lang="en-US" sz="3200" dirty="0">
              <a:solidFill>
                <a:srgbClr val="F59100"/>
              </a:solidFill>
              <a:latin typeface="+mn-lt"/>
              <a:ea typeface="ＭＳ Ｐゴシック" charset="0"/>
              <a:cs typeface="ＭＳ Ｐゴシック" charset="0"/>
            </a:endParaRPr>
          </a:p>
        </p:txBody>
      </p:sp>
      <p:sp>
        <p:nvSpPr>
          <p:cNvPr id="49156" name="Rectangle 5"/>
          <p:cNvSpPr>
            <a:spLocks noGrp="1" noChangeArrowheads="1"/>
          </p:cNvSpPr>
          <p:nvPr>
            <p:ph type="body" idx="1"/>
          </p:nvPr>
        </p:nvSpPr>
        <p:spPr>
          <a:xfrm>
            <a:off x="-28575" y="2959100"/>
            <a:ext cx="4371975" cy="2832100"/>
          </a:xfrm>
        </p:spPr>
        <p:txBody>
          <a:bodyPr lIns="90487" tIns="44450" rIns="90487" bIns="44450"/>
          <a:lstStyle/>
          <a:p>
            <a:pPr eaLnBrk="1" hangingPunct="1"/>
            <a:r>
              <a:rPr lang="en-US" sz="2400">
                <a:latin typeface="Arial" charset="0"/>
                <a:ea typeface="ＭＳ Ｐゴシック" charset="0"/>
                <a:cs typeface="ＭＳ Ｐゴシック" charset="0"/>
              </a:rPr>
              <a:t>Audience participation is strongly </a:t>
            </a:r>
            <a:br>
              <a:rPr lang="en-US" sz="2400">
                <a:latin typeface="Arial" charset="0"/>
                <a:ea typeface="ＭＳ Ｐゴシック" charset="0"/>
                <a:cs typeface="ＭＳ Ｐゴシック" charset="0"/>
              </a:rPr>
            </a:br>
            <a:r>
              <a:rPr lang="en-US" sz="2400">
                <a:latin typeface="Arial" charset="0"/>
                <a:ea typeface="ＭＳ Ｐゴシック" charset="0"/>
                <a:cs typeface="ＭＳ Ｐゴシック" charset="0"/>
              </a:rPr>
              <a:t>encouraged</a:t>
            </a:r>
          </a:p>
          <a:p>
            <a:pPr eaLnBrk="1" hangingPunct="1"/>
            <a:r>
              <a:rPr lang="en-US" sz="2400">
                <a:latin typeface="Arial" charset="0"/>
                <a:ea typeface="ＭＳ Ｐゴシック" charset="0"/>
                <a:cs typeface="ＭＳ Ｐゴシック" charset="0"/>
              </a:rPr>
              <a:t>Demos are sometimes </a:t>
            </a:r>
            <a:br>
              <a:rPr lang="en-US" sz="2400">
                <a:latin typeface="Arial" charset="0"/>
                <a:ea typeface="ＭＳ Ｐゴシック" charset="0"/>
                <a:cs typeface="ＭＳ Ｐゴシック" charset="0"/>
              </a:rPr>
            </a:br>
            <a:r>
              <a:rPr lang="en-US" sz="2400">
                <a:latin typeface="Arial" charset="0"/>
                <a:ea typeface="ＭＳ Ｐゴシック" charset="0"/>
                <a:cs typeface="ＭＳ Ｐゴシック" charset="0"/>
              </a:rPr>
              <a:t>life-threatening</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5842" name="Picture 16" descr="ch01f01"/>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04800" y="0"/>
            <a:ext cx="86106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164744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6385" name="Picture 2" descr="F15-00"/>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6200" y="1447800"/>
            <a:ext cx="9144000" cy="4570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47740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6385" name="Picture 2" descr="F15-00"/>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121357"/>
            <a:ext cx="7493000" cy="374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493888" y="3711218"/>
            <a:ext cx="8494890" cy="3539430"/>
          </a:xfrm>
          <a:prstGeom prst="rect">
            <a:avLst/>
          </a:prstGeom>
          <a:noFill/>
        </p:spPr>
        <p:txBody>
          <a:bodyPr wrap="square" rtlCol="0">
            <a:spAutoFit/>
          </a:bodyPr>
          <a:lstStyle/>
          <a:p>
            <a:r>
              <a:rPr lang="en-US" b="0" dirty="0" smtClean="0">
                <a:solidFill>
                  <a:srgbClr val="B3B3B3"/>
                </a:solidFill>
              </a:rPr>
              <a:t>The above image of the Andromeda Galaxy shows what the galaxy: </a:t>
            </a:r>
          </a:p>
          <a:p>
            <a:pPr marL="514350" indent="-514350">
              <a:buAutoNum type="alphaUcPeriod"/>
            </a:pPr>
            <a:r>
              <a:rPr lang="en-US" b="0" dirty="0" smtClean="0">
                <a:solidFill>
                  <a:srgbClr val="B3B3B3"/>
                </a:solidFill>
              </a:rPr>
              <a:t> is actually like right now</a:t>
            </a:r>
          </a:p>
          <a:p>
            <a:pPr marL="514350" indent="-514350">
              <a:buAutoNum type="alphaUcPeriod"/>
            </a:pPr>
            <a:r>
              <a:rPr lang="en-US" b="0" dirty="0" smtClean="0">
                <a:solidFill>
                  <a:srgbClr val="B3B3B3"/>
                </a:solidFill>
              </a:rPr>
              <a:t> will look like in the future</a:t>
            </a:r>
          </a:p>
          <a:p>
            <a:pPr marL="514350" indent="-514350">
              <a:buAutoNum type="alphaUcPeriod"/>
            </a:pPr>
            <a:r>
              <a:rPr lang="en-US" b="0" dirty="0" smtClean="0">
                <a:solidFill>
                  <a:srgbClr val="B3B3B3"/>
                </a:solidFill>
              </a:rPr>
              <a:t> once looked like in the past</a:t>
            </a:r>
          </a:p>
          <a:p>
            <a:pPr marL="514350" indent="-514350">
              <a:buAutoNum type="alphaUcPeriod"/>
            </a:pPr>
            <a:r>
              <a:rPr lang="en-US" b="0" dirty="0" smtClean="0">
                <a:solidFill>
                  <a:srgbClr val="B3B3B3"/>
                </a:solidFill>
              </a:rPr>
              <a:t> more than one of the above is correct</a:t>
            </a:r>
            <a:endParaRPr lang="en-US" b="0" dirty="0">
              <a:solidFill>
                <a:srgbClr val="B3B3B3"/>
              </a:solidFill>
            </a:endParaRPr>
          </a:p>
          <a:p>
            <a:endParaRPr lang="en-US" b="0" dirty="0">
              <a:solidFill>
                <a:srgbClr val="B3B3B3"/>
              </a:solidFill>
            </a:endParaRPr>
          </a:p>
        </p:txBody>
      </p:sp>
    </p:spTree>
    <p:extLst>
      <p:ext uri="{BB962C8B-B14F-4D97-AF65-F5344CB8AC3E}">
        <p14:creationId xmlns:p14="http://schemas.microsoft.com/office/powerpoint/2010/main" xmlns="" val="40519819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Screen shot 2014-05-07 at 11.12.08 PM.png"/>
          <p:cNvPicPr>
            <a:picLocks noChangeAspect="1"/>
          </p:cNvPicPr>
          <p:nvPr/>
        </p:nvPicPr>
        <p:blipFill rotWithShape="1">
          <a:blip r:embed="rId2" cstate="email">
            <a:extLst>
              <a:ext uri="{28A0092B-C50C-407E-A947-70E740481C1C}">
                <a14:useLocalDpi xmlns:a14="http://schemas.microsoft.com/office/drawing/2010/main" xmlns="" val="0"/>
              </a:ext>
            </a:extLst>
          </a:blip>
          <a:srcRect/>
          <a:stretch/>
        </p:blipFill>
        <p:spPr>
          <a:xfrm>
            <a:off x="0" y="483725"/>
            <a:ext cx="9144000" cy="3462867"/>
          </a:xfrm>
          <a:prstGeom prst="rect">
            <a:avLst/>
          </a:prstGeom>
        </p:spPr>
      </p:pic>
      <p:sp>
        <p:nvSpPr>
          <p:cNvPr id="2" name="TextBox 1"/>
          <p:cNvSpPr txBox="1"/>
          <p:nvPr/>
        </p:nvSpPr>
        <p:spPr>
          <a:xfrm>
            <a:off x="182880" y="4114800"/>
            <a:ext cx="8696960" cy="2308324"/>
          </a:xfrm>
          <a:prstGeom prst="rect">
            <a:avLst/>
          </a:prstGeom>
          <a:noFill/>
        </p:spPr>
        <p:txBody>
          <a:bodyPr wrap="square" rtlCol="0">
            <a:spAutoFit/>
          </a:bodyPr>
          <a:lstStyle/>
          <a:p>
            <a:r>
              <a:rPr lang="en-US" sz="2400" dirty="0" smtClean="0">
                <a:solidFill>
                  <a:schemeClr val="bg2">
                    <a:lumMod val="60000"/>
                    <a:lumOff val="40000"/>
                  </a:schemeClr>
                </a:solidFill>
              </a:rPr>
              <a:t>From which of the two Stars do we receive information that occurred the furthest back in time?</a:t>
            </a:r>
          </a:p>
          <a:p>
            <a:pPr marL="514350" indent="-514350">
              <a:buAutoNum type="alphaUcPeriod"/>
            </a:pPr>
            <a:r>
              <a:rPr lang="en-US" sz="2400" dirty="0" smtClean="0">
                <a:solidFill>
                  <a:schemeClr val="bg2">
                    <a:lumMod val="60000"/>
                    <a:lumOff val="40000"/>
                  </a:schemeClr>
                </a:solidFill>
              </a:rPr>
              <a:t>Star A</a:t>
            </a:r>
          </a:p>
          <a:p>
            <a:pPr marL="514350" indent="-514350">
              <a:buAutoNum type="alphaUcPeriod"/>
            </a:pPr>
            <a:r>
              <a:rPr lang="en-US" sz="2400" dirty="0" smtClean="0">
                <a:solidFill>
                  <a:schemeClr val="bg2">
                    <a:lumMod val="60000"/>
                    <a:lumOff val="40000"/>
                  </a:schemeClr>
                </a:solidFill>
              </a:rPr>
              <a:t>Star B</a:t>
            </a:r>
          </a:p>
          <a:p>
            <a:pPr marL="514350" indent="-514350">
              <a:buAutoNum type="alphaUcPeriod"/>
            </a:pPr>
            <a:r>
              <a:rPr lang="en-US" sz="2400" dirty="0" smtClean="0">
                <a:solidFill>
                  <a:schemeClr val="bg2">
                    <a:lumMod val="60000"/>
                    <a:lumOff val="40000"/>
                  </a:schemeClr>
                </a:solidFill>
              </a:rPr>
              <a:t>They both give us information about the same period of time in the universe.</a:t>
            </a:r>
            <a:endParaRPr lang="en-US" sz="2400" dirty="0">
              <a:solidFill>
                <a:schemeClr val="bg2">
                  <a:lumMod val="60000"/>
                  <a:lumOff val="40000"/>
                </a:schemeClr>
              </a:solidFill>
            </a:endParaRPr>
          </a:p>
        </p:txBody>
      </p:sp>
    </p:spTree>
    <p:extLst>
      <p:ext uri="{BB962C8B-B14F-4D97-AF65-F5344CB8AC3E}">
        <p14:creationId xmlns:p14="http://schemas.microsoft.com/office/powerpoint/2010/main" xmlns="" val="29217851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Screen shot 2014-05-07 at 11.12.08 PM.png"/>
          <p:cNvPicPr>
            <a:picLocks noChangeAspect="1"/>
          </p:cNvPicPr>
          <p:nvPr/>
        </p:nvPicPr>
        <p:blipFill rotWithShape="1">
          <a:blip r:embed="rId2" cstate="email">
            <a:extLst>
              <a:ext uri="{28A0092B-C50C-407E-A947-70E740481C1C}">
                <a14:useLocalDpi xmlns:a14="http://schemas.microsoft.com/office/drawing/2010/main" xmlns="" val="0"/>
              </a:ext>
            </a:extLst>
          </a:blip>
          <a:srcRect/>
          <a:stretch/>
        </p:blipFill>
        <p:spPr>
          <a:xfrm>
            <a:off x="0" y="483725"/>
            <a:ext cx="9144000" cy="3462867"/>
          </a:xfrm>
          <a:prstGeom prst="rect">
            <a:avLst/>
          </a:prstGeom>
        </p:spPr>
      </p:pic>
      <p:sp>
        <p:nvSpPr>
          <p:cNvPr id="2" name="TextBox 1"/>
          <p:cNvSpPr txBox="1"/>
          <p:nvPr/>
        </p:nvSpPr>
        <p:spPr>
          <a:xfrm>
            <a:off x="294640" y="4043680"/>
            <a:ext cx="8696960" cy="2554545"/>
          </a:xfrm>
          <a:prstGeom prst="rect">
            <a:avLst/>
          </a:prstGeom>
          <a:noFill/>
        </p:spPr>
        <p:txBody>
          <a:bodyPr wrap="square" rtlCol="0">
            <a:spAutoFit/>
          </a:bodyPr>
          <a:lstStyle/>
          <a:p>
            <a:r>
              <a:rPr lang="en-US" sz="2000" dirty="0" smtClean="0">
                <a:solidFill>
                  <a:schemeClr val="bg2">
                    <a:lumMod val="60000"/>
                    <a:lumOff val="40000"/>
                  </a:schemeClr>
                </a:solidFill>
              </a:rPr>
              <a:t>If both Stars are born at the same time, and the light from Star A has just reached the location of Star B, then how old does Star B appear to us on Earth?</a:t>
            </a:r>
          </a:p>
          <a:p>
            <a:pPr marL="514350" indent="-514350">
              <a:buAutoNum type="alphaUcPeriod"/>
            </a:pPr>
            <a:r>
              <a:rPr lang="en-US" sz="2000" dirty="0" smtClean="0">
                <a:solidFill>
                  <a:schemeClr val="bg2">
                    <a:lumMod val="60000"/>
                    <a:lumOff val="40000"/>
                  </a:schemeClr>
                </a:solidFill>
              </a:rPr>
              <a:t>30,000 years old</a:t>
            </a:r>
          </a:p>
          <a:p>
            <a:pPr marL="514350" indent="-514350">
              <a:buAutoNum type="alphaUcPeriod"/>
            </a:pPr>
            <a:r>
              <a:rPr lang="en-US" sz="2000" dirty="0" smtClean="0">
                <a:solidFill>
                  <a:schemeClr val="bg2">
                    <a:lumMod val="60000"/>
                    <a:lumOff val="40000"/>
                  </a:schemeClr>
                </a:solidFill>
              </a:rPr>
              <a:t>50,000 years old</a:t>
            </a:r>
          </a:p>
          <a:p>
            <a:pPr marL="514350" indent="-514350">
              <a:buAutoNum type="alphaUcPeriod"/>
            </a:pPr>
            <a:r>
              <a:rPr lang="en-US" sz="2000" dirty="0" smtClean="0">
                <a:solidFill>
                  <a:schemeClr val="bg2">
                    <a:lumMod val="60000"/>
                    <a:lumOff val="40000"/>
                  </a:schemeClr>
                </a:solidFill>
              </a:rPr>
              <a:t>80,000 years old</a:t>
            </a:r>
          </a:p>
          <a:p>
            <a:pPr marL="514350" indent="-514350">
              <a:buAutoNum type="alphaUcPeriod"/>
            </a:pPr>
            <a:r>
              <a:rPr lang="en-US" sz="2000" dirty="0" smtClean="0">
                <a:solidFill>
                  <a:schemeClr val="bg2">
                    <a:lumMod val="60000"/>
                    <a:lumOff val="40000"/>
                  </a:schemeClr>
                </a:solidFill>
              </a:rPr>
              <a:t>130,000 years old</a:t>
            </a:r>
          </a:p>
          <a:p>
            <a:pPr marL="514350" indent="-514350">
              <a:buAutoNum type="alphaUcPeriod"/>
            </a:pPr>
            <a:r>
              <a:rPr lang="en-US" sz="2000" dirty="0" smtClean="0">
                <a:solidFill>
                  <a:schemeClr val="bg2">
                    <a:lumMod val="60000"/>
                    <a:lumOff val="40000"/>
                  </a:schemeClr>
                </a:solidFill>
              </a:rPr>
              <a:t>None of the above are correct</a:t>
            </a:r>
            <a:endParaRPr lang="en-US" sz="2000" dirty="0">
              <a:solidFill>
                <a:schemeClr val="bg2">
                  <a:lumMod val="60000"/>
                  <a:lumOff val="40000"/>
                </a:schemeClr>
              </a:solidFill>
            </a:endParaRPr>
          </a:p>
        </p:txBody>
      </p:sp>
    </p:spTree>
    <p:extLst>
      <p:ext uri="{BB962C8B-B14F-4D97-AF65-F5344CB8AC3E}">
        <p14:creationId xmlns:p14="http://schemas.microsoft.com/office/powerpoint/2010/main" xmlns="" val="12581431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588" y="0"/>
            <a:ext cx="9142412" cy="685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035926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0"/>
            <a:ext cx="8229600" cy="1143000"/>
          </a:xfrm>
        </p:spPr>
        <p:txBody>
          <a:bodyPr/>
          <a:lstStyle/>
          <a:p>
            <a:r>
              <a:rPr lang="en-US">
                <a:solidFill>
                  <a:srgbClr val="FF9900"/>
                </a:solidFill>
                <a:latin typeface="Arial" charset="0"/>
                <a:ea typeface="ＭＳ Ｐゴシック" charset="0"/>
                <a:cs typeface="ＭＳ Ｐゴシック" charset="0"/>
              </a:rPr>
              <a:t>Take Home Messages</a:t>
            </a:r>
          </a:p>
        </p:txBody>
      </p:sp>
      <p:sp>
        <p:nvSpPr>
          <p:cNvPr id="21506" name="Content Placeholder 2"/>
          <p:cNvSpPr>
            <a:spLocks noGrp="1"/>
          </p:cNvSpPr>
          <p:nvPr>
            <p:ph idx="1"/>
          </p:nvPr>
        </p:nvSpPr>
        <p:spPr>
          <a:xfrm>
            <a:off x="457200" y="1233488"/>
            <a:ext cx="8229600" cy="3638550"/>
          </a:xfrm>
        </p:spPr>
        <p:txBody>
          <a:bodyPr/>
          <a:lstStyle/>
          <a:p>
            <a:r>
              <a:rPr lang="en-US" dirty="0">
                <a:latin typeface="Arial" charset="0"/>
                <a:ea typeface="ＭＳ Ｐゴシック" charset="0"/>
                <a:cs typeface="ＭＳ Ｐゴシック" charset="0"/>
              </a:rPr>
              <a:t>Research-validated interactive learning strategies can benefit ALL students in ALL classroom </a:t>
            </a:r>
            <a:r>
              <a:rPr lang="en-US" dirty="0" smtClean="0">
                <a:latin typeface="Arial" charset="0"/>
                <a:ea typeface="ＭＳ Ｐゴシック" charset="0"/>
                <a:cs typeface="ＭＳ Ｐゴシック" charset="0"/>
              </a:rPr>
              <a:t>environments </a:t>
            </a:r>
            <a:r>
              <a:rPr lang="en-US" dirty="0">
                <a:latin typeface="Arial" charset="0"/>
                <a:ea typeface="ＭＳ Ｐゴシック" charset="0"/>
                <a:cs typeface="ＭＳ Ｐゴシック" charset="0"/>
              </a:rPr>
              <a:t>- BUT</a:t>
            </a:r>
          </a:p>
          <a:p>
            <a:r>
              <a:rPr lang="en-US" dirty="0">
                <a:latin typeface="Arial" charset="0"/>
                <a:ea typeface="ＭＳ Ｐゴシック" charset="0"/>
                <a:cs typeface="ＭＳ Ｐゴシック" charset="0"/>
              </a:rPr>
              <a:t>The quality of our implementation is likely the most deterministic factor toward student achievement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152400" y="0"/>
            <a:ext cx="4582160" cy="1143000"/>
          </a:xfrm>
        </p:spPr>
        <p:txBody>
          <a:bodyPr/>
          <a:lstStyle/>
          <a:p>
            <a:pPr eaLnBrk="1" hangingPunct="1"/>
            <a:r>
              <a:rPr lang="en-US" sz="2800" dirty="0" smtClean="0">
                <a:solidFill>
                  <a:srgbClr val="CCCCCC"/>
                </a:solidFill>
                <a:latin typeface="Times New Roman" charset="0"/>
                <a:ea typeface="ＭＳ Ｐゴシック" charset="0"/>
                <a:cs typeface="ＭＳ Ｐゴシック" charset="0"/>
              </a:rPr>
              <a:t>Light from distant galaxies is </a:t>
            </a:r>
            <a:r>
              <a:rPr lang="en-US" sz="2800" dirty="0" err="1" smtClean="0">
                <a:solidFill>
                  <a:srgbClr val="CCCCCC"/>
                </a:solidFill>
                <a:latin typeface="Times New Roman" charset="0"/>
                <a:ea typeface="ＭＳ Ｐゴシック" charset="0"/>
                <a:cs typeface="ＭＳ Ｐゴシック" charset="0"/>
              </a:rPr>
              <a:t>redshifted</a:t>
            </a:r>
            <a:r>
              <a:rPr lang="en-US" sz="2800" dirty="0">
                <a:solidFill>
                  <a:srgbClr val="CCCCCC"/>
                </a:solidFill>
                <a:latin typeface="Times New Roman" charset="0"/>
                <a:ea typeface="ＭＳ Ｐゴシック" charset="0"/>
                <a:cs typeface="ＭＳ Ｐゴシック" charset="0"/>
              </a:rPr>
              <a:t>!</a:t>
            </a:r>
          </a:p>
        </p:txBody>
      </p:sp>
      <p:sp>
        <p:nvSpPr>
          <p:cNvPr id="64514" name="Rectangle 3"/>
          <p:cNvSpPr>
            <a:spLocks noGrp="1" noChangeArrowheads="1"/>
          </p:cNvSpPr>
          <p:nvPr>
            <p:ph type="body" idx="1"/>
          </p:nvPr>
        </p:nvSpPr>
        <p:spPr>
          <a:xfrm>
            <a:off x="101600" y="1127760"/>
            <a:ext cx="4439920" cy="4135120"/>
          </a:xfrm>
        </p:spPr>
        <p:txBody>
          <a:bodyPr/>
          <a:lstStyle/>
          <a:p>
            <a:pPr eaLnBrk="1" hangingPunct="1"/>
            <a:r>
              <a:rPr lang="en-US" sz="2000" dirty="0">
                <a:solidFill>
                  <a:schemeClr val="bg2">
                    <a:lumMod val="40000"/>
                    <a:lumOff val="60000"/>
                  </a:schemeClr>
                </a:solidFill>
                <a:latin typeface="Times New Roman" charset="0"/>
                <a:ea typeface="ＭＳ Ｐゴシック" charset="0"/>
                <a:cs typeface="ＭＳ Ｐゴシック" charset="0"/>
              </a:rPr>
              <a:t>In </a:t>
            </a:r>
            <a:r>
              <a:rPr lang="en-US" sz="2000" dirty="0" smtClean="0">
                <a:solidFill>
                  <a:schemeClr val="bg2">
                    <a:lumMod val="40000"/>
                    <a:lumOff val="60000"/>
                  </a:schemeClr>
                </a:solidFill>
                <a:latin typeface="Times New Roman" charset="0"/>
                <a:ea typeface="ＭＳ Ｐゴシック" charset="0"/>
                <a:cs typeface="ＭＳ Ｐゴシック" charset="0"/>
              </a:rPr>
              <a:t>1903, </a:t>
            </a:r>
            <a:r>
              <a:rPr lang="en-US" sz="2000" dirty="0" err="1">
                <a:solidFill>
                  <a:schemeClr val="bg2">
                    <a:lumMod val="40000"/>
                    <a:lumOff val="60000"/>
                  </a:schemeClr>
                </a:solidFill>
                <a:latin typeface="Times New Roman" charset="0"/>
                <a:ea typeface="ＭＳ Ｐゴシック" charset="0"/>
                <a:cs typeface="ＭＳ Ｐゴシック" charset="0"/>
              </a:rPr>
              <a:t>Vesto</a:t>
            </a:r>
            <a:r>
              <a:rPr lang="en-US" sz="2000" dirty="0">
                <a:solidFill>
                  <a:schemeClr val="bg2">
                    <a:lumMod val="40000"/>
                    <a:lumOff val="60000"/>
                  </a:schemeClr>
                </a:solidFill>
                <a:latin typeface="Times New Roman" charset="0"/>
                <a:ea typeface="ＭＳ Ｐゴシック" charset="0"/>
                <a:cs typeface="ＭＳ Ｐゴシック" charset="0"/>
              </a:rPr>
              <a:t> </a:t>
            </a:r>
            <a:r>
              <a:rPr lang="en-US" sz="2000" dirty="0" err="1">
                <a:solidFill>
                  <a:schemeClr val="bg2">
                    <a:lumMod val="40000"/>
                    <a:lumOff val="60000"/>
                  </a:schemeClr>
                </a:solidFill>
                <a:latin typeface="Times New Roman" charset="0"/>
                <a:ea typeface="ＭＳ Ｐゴシック" charset="0"/>
                <a:cs typeface="ＭＳ Ｐゴシック" charset="0"/>
              </a:rPr>
              <a:t>Slipher</a:t>
            </a:r>
            <a:r>
              <a:rPr lang="en-US" sz="2000" dirty="0">
                <a:solidFill>
                  <a:schemeClr val="bg2">
                    <a:lumMod val="40000"/>
                    <a:lumOff val="60000"/>
                  </a:schemeClr>
                </a:solidFill>
                <a:latin typeface="Times New Roman" charset="0"/>
                <a:ea typeface="ＭＳ Ｐゴシック" charset="0"/>
                <a:cs typeface="ＭＳ Ｐゴシック" charset="0"/>
              </a:rPr>
              <a:t> was the first to measure the redshift of a spiral nebula (now known as a galaxy</a:t>
            </a:r>
            <a:r>
              <a:rPr lang="en-US" sz="2000" dirty="0" smtClean="0">
                <a:solidFill>
                  <a:schemeClr val="bg2">
                    <a:lumMod val="40000"/>
                    <a:lumOff val="60000"/>
                  </a:schemeClr>
                </a:solidFill>
                <a:latin typeface="Times New Roman" charset="0"/>
                <a:ea typeface="ＭＳ Ｐゴシック" charset="0"/>
                <a:cs typeface="ＭＳ Ｐゴシック" charset="0"/>
              </a:rPr>
              <a:t>) and realize that this meant they were moving </a:t>
            </a:r>
            <a:r>
              <a:rPr lang="en-US" sz="2000" dirty="0">
                <a:solidFill>
                  <a:schemeClr val="bg2">
                    <a:lumMod val="40000"/>
                    <a:lumOff val="60000"/>
                  </a:schemeClr>
                </a:solidFill>
                <a:latin typeface="Times New Roman" charset="0"/>
                <a:ea typeface="ＭＳ Ｐゴシック" charset="0"/>
                <a:cs typeface="ＭＳ Ｐゴシック" charset="0"/>
              </a:rPr>
              <a:t>away from us at a very high speed.</a:t>
            </a:r>
          </a:p>
        </p:txBody>
      </p:sp>
      <p:pic>
        <p:nvPicPr>
          <p:cNvPr id="64515" name="Picture 4" descr="slipher"/>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229360" y="2950915"/>
            <a:ext cx="1574800" cy="23383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F15-28"/>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673318" y="243840"/>
            <a:ext cx="4470682" cy="6614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055303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8610" name="Rectangle 3"/>
          <p:cNvSpPr>
            <a:spLocks noGrp="1" noChangeArrowheads="1"/>
          </p:cNvSpPr>
          <p:nvPr>
            <p:ph type="body" idx="1"/>
          </p:nvPr>
        </p:nvSpPr>
        <p:spPr>
          <a:xfrm>
            <a:off x="-20956" y="226906"/>
            <a:ext cx="5375276" cy="4724400"/>
          </a:xfrm>
        </p:spPr>
        <p:txBody>
          <a:bodyPr/>
          <a:lstStyle/>
          <a:p>
            <a:pPr eaLnBrk="1" hangingPunct="1">
              <a:lnSpc>
                <a:spcPct val="90000"/>
              </a:lnSpc>
            </a:pPr>
            <a:r>
              <a:rPr lang="en-US" sz="2800" dirty="0">
                <a:solidFill>
                  <a:srgbClr val="CCCCCC"/>
                </a:solidFill>
                <a:latin typeface="Times New Roman" charset="0"/>
                <a:ea typeface="ＭＳ Ｐゴシック" charset="0"/>
                <a:cs typeface="ＭＳ Ｐゴシック" charset="0"/>
              </a:rPr>
              <a:t>In 1929, Edwin Hubble and Milton </a:t>
            </a:r>
            <a:r>
              <a:rPr lang="en-US" sz="2800" dirty="0" err="1">
                <a:solidFill>
                  <a:srgbClr val="CCCCCC"/>
                </a:solidFill>
                <a:latin typeface="Times New Roman" charset="0"/>
                <a:ea typeface="ＭＳ Ｐゴシック" charset="0"/>
                <a:cs typeface="ＭＳ Ｐゴシック" charset="0"/>
              </a:rPr>
              <a:t>Humason</a:t>
            </a:r>
            <a:r>
              <a:rPr lang="en-US" sz="2800" dirty="0">
                <a:solidFill>
                  <a:srgbClr val="CCCCCC"/>
                </a:solidFill>
                <a:latin typeface="Times New Roman" charset="0"/>
                <a:ea typeface="ＭＳ Ｐゴシック" charset="0"/>
                <a:cs typeface="ＭＳ Ｐゴシック" charset="0"/>
              </a:rPr>
              <a:t> </a:t>
            </a:r>
            <a:r>
              <a:rPr lang="en-US" sz="2800" dirty="0" smtClean="0">
                <a:solidFill>
                  <a:srgbClr val="CCCCCC"/>
                </a:solidFill>
                <a:latin typeface="Times New Roman" charset="0"/>
                <a:ea typeface="ＭＳ Ｐゴシック" charset="0"/>
                <a:cs typeface="ＭＳ Ｐゴシック" charset="0"/>
              </a:rPr>
              <a:t>combined observations of the recessional velocities and distances to galaxies to create the “Hubble-Plot”!</a:t>
            </a:r>
            <a:endParaRPr lang="en-US" sz="2800" dirty="0">
              <a:solidFill>
                <a:srgbClr val="CCCCCC"/>
              </a:solidFill>
              <a:latin typeface="Times New Roman" charset="0"/>
              <a:ea typeface="ＭＳ Ｐゴシック" charset="0"/>
              <a:cs typeface="ＭＳ Ｐゴシック" charset="0"/>
            </a:endParaRPr>
          </a:p>
        </p:txBody>
      </p:sp>
      <p:pic>
        <p:nvPicPr>
          <p:cNvPr id="68611" name="Picture 4" descr="hubble"/>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292725" y="228600"/>
            <a:ext cx="1516063"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8612" name="Picture 5" descr="humason"/>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350125" y="228600"/>
            <a:ext cx="1412875"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5" name="Group 14"/>
          <p:cNvGrpSpPr/>
          <p:nvPr/>
        </p:nvGrpSpPr>
        <p:grpSpPr>
          <a:xfrm>
            <a:off x="2174240" y="2458148"/>
            <a:ext cx="4561841" cy="3780092"/>
            <a:chOff x="1198879" y="1147575"/>
            <a:chExt cx="6664961" cy="5522806"/>
          </a:xfrm>
        </p:grpSpPr>
        <p:pic>
          <p:nvPicPr>
            <p:cNvPr id="16" name="Picture 15"/>
            <p:cNvPicPr>
              <a:picLocks noChangeAspect="1"/>
            </p:cNvPicPr>
            <p:nvPr/>
          </p:nvPicPr>
          <p:blipFill>
            <a:blip r:embed="rId5" cstate="email"/>
            <a:stretch>
              <a:fillRect/>
            </a:stretch>
          </p:blipFill>
          <p:spPr>
            <a:xfrm>
              <a:off x="1198879" y="1147575"/>
              <a:ext cx="6664961" cy="5522806"/>
            </a:xfrm>
            <a:prstGeom prst="rect">
              <a:avLst/>
            </a:prstGeom>
          </p:spPr>
        </p:pic>
        <p:sp>
          <p:nvSpPr>
            <p:cNvPr id="17" name="TextBox 16"/>
            <p:cNvSpPr txBox="1"/>
            <p:nvPr/>
          </p:nvSpPr>
          <p:spPr>
            <a:xfrm rot="16200000" flipH="1">
              <a:off x="-123500" y="3533565"/>
              <a:ext cx="3112122" cy="449670"/>
            </a:xfrm>
            <a:prstGeom prst="rect">
              <a:avLst/>
            </a:prstGeom>
            <a:solidFill>
              <a:srgbClr val="FFFFFF"/>
            </a:solidFill>
          </p:spPr>
          <p:txBody>
            <a:bodyPr wrap="square" rtlCol="0">
              <a:spAutoFit/>
            </a:bodyPr>
            <a:lstStyle/>
            <a:p>
              <a:r>
                <a:rPr lang="en-US" sz="1400" dirty="0" smtClean="0">
                  <a:solidFill>
                    <a:srgbClr val="000000"/>
                  </a:solidFill>
                </a:rPr>
                <a:t>              Velocity</a:t>
              </a:r>
              <a:endParaRPr lang="en-US" sz="1400" dirty="0">
                <a:solidFill>
                  <a:srgbClr val="000000"/>
                </a:solidFill>
              </a:endParaRPr>
            </a:p>
          </p:txBody>
        </p:sp>
        <p:sp>
          <p:nvSpPr>
            <p:cNvPr id="18" name="TextBox 17"/>
            <p:cNvSpPr txBox="1"/>
            <p:nvPr/>
          </p:nvSpPr>
          <p:spPr>
            <a:xfrm rot="10800000" flipV="1">
              <a:off x="3449784" y="6335199"/>
              <a:ext cx="3515361" cy="311021"/>
            </a:xfrm>
            <a:prstGeom prst="rect">
              <a:avLst/>
            </a:prstGeom>
            <a:solidFill>
              <a:srgbClr val="FFFFFF"/>
            </a:solidFill>
          </p:spPr>
          <p:txBody>
            <a:bodyPr wrap="square" rtlCol="0">
              <a:spAutoFit/>
            </a:bodyPr>
            <a:lstStyle/>
            <a:p>
              <a:pPr>
                <a:lnSpc>
                  <a:spcPts val="840"/>
                </a:lnSpc>
              </a:pPr>
              <a:r>
                <a:rPr lang="en-US" sz="1200" dirty="0" smtClean="0">
                  <a:solidFill>
                    <a:schemeClr val="tx1"/>
                  </a:solidFill>
                </a:rPr>
                <a:t>           Distance</a:t>
              </a:r>
              <a:endParaRPr lang="en-US" sz="1200" dirty="0">
                <a:solidFill>
                  <a:schemeClr val="tx1"/>
                </a:solidFill>
              </a:endParaRPr>
            </a:p>
          </p:txBody>
        </p:sp>
      </p:grpSp>
    </p:spTree>
    <p:extLst>
      <p:ext uri="{BB962C8B-B14F-4D97-AF65-F5344CB8AC3E}">
        <p14:creationId xmlns:p14="http://schemas.microsoft.com/office/powerpoint/2010/main" xmlns="" val="23806506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73380" y="405271"/>
            <a:ext cx="8557260" cy="1143000"/>
          </a:xfrm>
          <a:prstGeom prst="rect">
            <a:avLst/>
          </a:prstGeom>
          <a:noFill/>
          <a:ln w="9525">
            <a:noFill/>
            <a:miter lim="800000"/>
            <a:headEnd/>
            <a:tailEnd/>
          </a:ln>
        </p:spPr>
        <p:txBody>
          <a:bodyPr anchor="ctr"/>
          <a:lstStyle/>
          <a:p>
            <a:pPr algn="ctr">
              <a:defRPr/>
            </a:pPr>
            <a:r>
              <a:rPr lang="en-US" sz="2000" b="0" kern="0" dirty="0" smtClean="0">
                <a:solidFill>
                  <a:srgbClr val="FFFFFF"/>
                </a:solidFill>
                <a:latin typeface="+mj-lt"/>
                <a:ea typeface="ＭＳ Ｐゴシック" charset="-128"/>
                <a:cs typeface="ＭＳ Ｐゴシック" charset="-128"/>
              </a:rPr>
              <a:t>Interpreting the Hubble Plot – Talk to your partner, what is this plot telling us about the Universe?  What are the units of the slope of this Graph?</a:t>
            </a:r>
            <a:br>
              <a:rPr lang="en-US" sz="2000" b="0" kern="0" dirty="0" smtClean="0">
                <a:solidFill>
                  <a:srgbClr val="FFFFFF"/>
                </a:solidFill>
                <a:latin typeface="+mj-lt"/>
                <a:ea typeface="ＭＳ Ｐゴシック" charset="-128"/>
                <a:cs typeface="ＭＳ Ｐゴシック" charset="-128"/>
              </a:rPr>
            </a:br>
            <a:r>
              <a:rPr lang="en-US" sz="2000" b="0" kern="0" dirty="0">
                <a:solidFill>
                  <a:srgbClr val="FFFFFF"/>
                </a:solidFill>
                <a:latin typeface="+mj-lt"/>
                <a:ea typeface="ＭＳ Ｐゴシック" charset="-128"/>
                <a:cs typeface="ＭＳ Ｐゴシック" charset="-128"/>
              </a:rPr>
              <a:t/>
            </a:r>
            <a:br>
              <a:rPr lang="en-US" sz="2000" b="0" kern="0" dirty="0">
                <a:solidFill>
                  <a:srgbClr val="FFFFFF"/>
                </a:solidFill>
                <a:latin typeface="+mj-lt"/>
                <a:ea typeface="ＭＳ Ｐゴシック" charset="-128"/>
                <a:cs typeface="ＭＳ Ｐゴシック" charset="-128"/>
              </a:rPr>
            </a:br>
            <a:r>
              <a:rPr lang="en-US" sz="2000" b="0" kern="0" dirty="0">
                <a:solidFill>
                  <a:srgbClr val="FFFFFF"/>
                </a:solidFill>
                <a:latin typeface="+mj-lt"/>
                <a:ea typeface="ＭＳ Ｐゴシック" charset="-128"/>
                <a:cs typeface="ＭＳ Ｐゴシック" charset="-128"/>
              </a:rPr>
              <a:t>THE UNIVERSE IS EXPANDING  </a:t>
            </a:r>
          </a:p>
        </p:txBody>
      </p:sp>
      <p:grpSp>
        <p:nvGrpSpPr>
          <p:cNvPr id="7" name="Group 6"/>
          <p:cNvGrpSpPr/>
          <p:nvPr/>
        </p:nvGrpSpPr>
        <p:grpSpPr>
          <a:xfrm>
            <a:off x="1198879" y="1147575"/>
            <a:ext cx="6664961" cy="5376837"/>
            <a:chOff x="1198879" y="1147575"/>
            <a:chExt cx="6664961" cy="5376837"/>
          </a:xfrm>
        </p:grpSpPr>
        <p:pic>
          <p:nvPicPr>
            <p:cNvPr id="3" name="Picture 2"/>
            <p:cNvPicPr>
              <a:picLocks noChangeAspect="1"/>
            </p:cNvPicPr>
            <p:nvPr/>
          </p:nvPicPr>
          <p:blipFill>
            <a:blip r:embed="rId2" cstate="email"/>
            <a:stretch>
              <a:fillRect/>
            </a:stretch>
          </p:blipFill>
          <p:spPr>
            <a:xfrm>
              <a:off x="1198879" y="1147575"/>
              <a:ext cx="6664961" cy="5376837"/>
            </a:xfrm>
            <a:prstGeom prst="rect">
              <a:avLst/>
            </a:prstGeom>
          </p:spPr>
        </p:pic>
        <p:sp>
          <p:nvSpPr>
            <p:cNvPr id="2" name="TextBox 1"/>
            <p:cNvSpPr txBox="1"/>
            <p:nvPr/>
          </p:nvSpPr>
          <p:spPr>
            <a:xfrm rot="16200000" flipH="1">
              <a:off x="-14114" y="3400539"/>
              <a:ext cx="2893348" cy="400110"/>
            </a:xfrm>
            <a:prstGeom prst="rect">
              <a:avLst/>
            </a:prstGeom>
            <a:solidFill>
              <a:srgbClr val="FFFFFF"/>
            </a:solidFill>
          </p:spPr>
          <p:txBody>
            <a:bodyPr wrap="square" rtlCol="0">
              <a:spAutoFit/>
            </a:bodyPr>
            <a:lstStyle/>
            <a:p>
              <a:r>
                <a:rPr lang="en-US" sz="2000" dirty="0" smtClean="0">
                  <a:solidFill>
                    <a:srgbClr val="000000"/>
                  </a:solidFill>
                </a:rPr>
                <a:t>              Velocity</a:t>
              </a:r>
              <a:endParaRPr lang="en-US" sz="2000" dirty="0">
                <a:solidFill>
                  <a:srgbClr val="000000"/>
                </a:solidFill>
              </a:endParaRPr>
            </a:p>
          </p:txBody>
        </p:sp>
        <p:sp>
          <p:nvSpPr>
            <p:cNvPr id="5" name="TextBox 4"/>
            <p:cNvSpPr txBox="1"/>
            <p:nvPr/>
          </p:nvSpPr>
          <p:spPr>
            <a:xfrm rot="10800000" flipV="1">
              <a:off x="3657600" y="6158151"/>
              <a:ext cx="3515360" cy="338554"/>
            </a:xfrm>
            <a:prstGeom prst="rect">
              <a:avLst/>
            </a:prstGeom>
            <a:solidFill>
              <a:srgbClr val="FFFFFF"/>
            </a:solidFill>
          </p:spPr>
          <p:txBody>
            <a:bodyPr wrap="square" rtlCol="0">
              <a:spAutoFit/>
            </a:bodyPr>
            <a:lstStyle/>
            <a:p>
              <a:r>
                <a:rPr lang="en-US" sz="1600" dirty="0" smtClean="0">
                  <a:solidFill>
                    <a:schemeClr val="tx1"/>
                  </a:solidFill>
                </a:rPr>
                <a:t>           Distance</a:t>
              </a:r>
              <a:endParaRPr lang="en-US" sz="1600" dirty="0">
                <a:solidFill>
                  <a:schemeClr val="tx1"/>
                </a:solidFill>
              </a:endParaRPr>
            </a:p>
          </p:txBody>
        </p:sp>
      </p:grpSp>
    </p:spTree>
    <p:extLst>
      <p:ext uri="{BB962C8B-B14F-4D97-AF65-F5344CB8AC3E}">
        <p14:creationId xmlns:p14="http://schemas.microsoft.com/office/powerpoint/2010/main" xmlns="" val="131590169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292100" y="354471"/>
            <a:ext cx="8465820" cy="1143000"/>
          </a:xfrm>
          <a:prstGeom prst="rect">
            <a:avLst/>
          </a:prstGeom>
          <a:noFill/>
          <a:ln w="9525">
            <a:noFill/>
            <a:miter lim="800000"/>
            <a:headEnd/>
            <a:tailEnd/>
          </a:ln>
        </p:spPr>
        <p:txBody>
          <a:bodyPr anchor="ctr"/>
          <a:lstStyle/>
          <a:p>
            <a:pPr algn="ctr">
              <a:defRPr/>
            </a:pPr>
            <a:r>
              <a:rPr lang="en-US" sz="2800" b="0" kern="0" dirty="0">
                <a:solidFill>
                  <a:srgbClr val="FFFFFF"/>
                </a:solidFill>
                <a:latin typeface="+mj-lt"/>
                <a:ea typeface="ＭＳ Ｐゴシック" charset="-128"/>
                <a:cs typeface="ＭＳ Ｐゴシック" charset="-128"/>
              </a:rPr>
              <a:t>The farther the galaxy is from </a:t>
            </a:r>
            <a:r>
              <a:rPr lang="en-US" sz="2800" b="0" kern="0" dirty="0" smtClean="0">
                <a:solidFill>
                  <a:srgbClr val="FFFFFF"/>
                </a:solidFill>
                <a:latin typeface="+mj-lt"/>
                <a:ea typeface="ＭＳ Ｐゴシック" charset="-128"/>
                <a:cs typeface="ＭＳ Ｐゴシック" charset="-128"/>
              </a:rPr>
              <a:t>us, the </a:t>
            </a:r>
            <a:r>
              <a:rPr lang="en-US" sz="2800" b="0" kern="0" dirty="0">
                <a:solidFill>
                  <a:srgbClr val="FFFFFF"/>
                </a:solidFill>
                <a:latin typeface="+mj-lt"/>
                <a:ea typeface="ＭＳ Ｐゴシック" charset="-128"/>
                <a:cs typeface="ＭＳ Ｐゴシック" charset="-128"/>
              </a:rPr>
              <a:t>faster the galaxy is moving away from us! </a:t>
            </a:r>
            <a:r>
              <a:rPr lang="en-US" sz="2800" b="0" kern="0" dirty="0" smtClean="0">
                <a:solidFill>
                  <a:srgbClr val="FFFFFF"/>
                </a:solidFill>
                <a:latin typeface="+mj-lt"/>
                <a:ea typeface="ＭＳ Ｐゴシック" charset="-128"/>
                <a:cs typeface="ＭＳ Ｐゴシック" charset="-128"/>
              </a:rPr>
              <a:t/>
            </a:r>
            <a:br>
              <a:rPr lang="en-US" sz="2800" b="0" kern="0" dirty="0" smtClean="0">
                <a:solidFill>
                  <a:srgbClr val="FFFFFF"/>
                </a:solidFill>
                <a:latin typeface="+mj-lt"/>
                <a:ea typeface="ＭＳ Ｐゴシック" charset="-128"/>
                <a:cs typeface="ＭＳ Ｐゴシック" charset="-128"/>
              </a:rPr>
            </a:br>
            <a:r>
              <a:rPr lang="en-US" sz="2800" b="0" kern="0" dirty="0">
                <a:solidFill>
                  <a:srgbClr val="FFFFFF"/>
                </a:solidFill>
                <a:latin typeface="+mj-lt"/>
                <a:ea typeface="ＭＳ Ｐゴシック" charset="-128"/>
                <a:cs typeface="ＭＳ Ｐゴシック" charset="-128"/>
              </a:rPr>
              <a:t/>
            </a:r>
            <a:br>
              <a:rPr lang="en-US" sz="2800" b="0" kern="0" dirty="0">
                <a:solidFill>
                  <a:srgbClr val="FFFFFF"/>
                </a:solidFill>
                <a:latin typeface="+mj-lt"/>
                <a:ea typeface="ＭＳ Ｐゴシック" charset="-128"/>
                <a:cs typeface="ＭＳ Ｐゴシック" charset="-128"/>
              </a:rPr>
            </a:br>
            <a:r>
              <a:rPr lang="en-US" sz="2800" b="0" kern="0" dirty="0">
                <a:solidFill>
                  <a:srgbClr val="FFFFFF"/>
                </a:solidFill>
                <a:latin typeface="+mj-lt"/>
                <a:ea typeface="ＭＳ Ｐゴシック" charset="-128"/>
                <a:cs typeface="ＭＳ Ｐゴシック" charset="-128"/>
              </a:rPr>
              <a:t>THE UNIVERSE IS EXPANDING  </a:t>
            </a:r>
          </a:p>
        </p:txBody>
      </p:sp>
      <p:grpSp>
        <p:nvGrpSpPr>
          <p:cNvPr id="4" name="Group 3"/>
          <p:cNvGrpSpPr/>
          <p:nvPr/>
        </p:nvGrpSpPr>
        <p:grpSpPr>
          <a:xfrm>
            <a:off x="1168400" y="1160383"/>
            <a:ext cx="6573520" cy="5303069"/>
            <a:chOff x="1198879" y="1147575"/>
            <a:chExt cx="6664961" cy="5376837"/>
          </a:xfrm>
        </p:grpSpPr>
        <p:pic>
          <p:nvPicPr>
            <p:cNvPr id="5" name="Picture 4"/>
            <p:cNvPicPr>
              <a:picLocks noChangeAspect="1"/>
            </p:cNvPicPr>
            <p:nvPr/>
          </p:nvPicPr>
          <p:blipFill>
            <a:blip r:embed="rId2" cstate="email"/>
            <a:stretch>
              <a:fillRect/>
            </a:stretch>
          </p:blipFill>
          <p:spPr>
            <a:xfrm>
              <a:off x="1198879" y="1147575"/>
              <a:ext cx="6664961" cy="5376837"/>
            </a:xfrm>
            <a:prstGeom prst="rect">
              <a:avLst/>
            </a:prstGeom>
          </p:spPr>
        </p:pic>
        <p:sp>
          <p:nvSpPr>
            <p:cNvPr id="6" name="TextBox 5"/>
            <p:cNvSpPr txBox="1"/>
            <p:nvPr/>
          </p:nvSpPr>
          <p:spPr>
            <a:xfrm rot="16200000" flipH="1">
              <a:off x="-14114" y="3400539"/>
              <a:ext cx="2893348" cy="400110"/>
            </a:xfrm>
            <a:prstGeom prst="rect">
              <a:avLst/>
            </a:prstGeom>
            <a:solidFill>
              <a:srgbClr val="FFFFFF"/>
            </a:solidFill>
          </p:spPr>
          <p:txBody>
            <a:bodyPr wrap="square" rtlCol="0">
              <a:spAutoFit/>
            </a:bodyPr>
            <a:lstStyle/>
            <a:p>
              <a:r>
                <a:rPr lang="en-US" sz="2000" dirty="0" smtClean="0">
                  <a:solidFill>
                    <a:srgbClr val="000000"/>
                  </a:solidFill>
                </a:rPr>
                <a:t>              Velocity</a:t>
              </a:r>
              <a:endParaRPr lang="en-US" sz="2000" dirty="0">
                <a:solidFill>
                  <a:srgbClr val="000000"/>
                </a:solidFill>
              </a:endParaRPr>
            </a:p>
          </p:txBody>
        </p:sp>
        <p:sp>
          <p:nvSpPr>
            <p:cNvPr id="7" name="TextBox 6"/>
            <p:cNvSpPr txBox="1"/>
            <p:nvPr/>
          </p:nvSpPr>
          <p:spPr>
            <a:xfrm rot="10800000" flipV="1">
              <a:off x="3657600" y="6158151"/>
              <a:ext cx="3515360" cy="338554"/>
            </a:xfrm>
            <a:prstGeom prst="rect">
              <a:avLst/>
            </a:prstGeom>
            <a:solidFill>
              <a:srgbClr val="FFFFFF"/>
            </a:solidFill>
          </p:spPr>
          <p:txBody>
            <a:bodyPr wrap="square" rtlCol="0">
              <a:spAutoFit/>
            </a:bodyPr>
            <a:lstStyle/>
            <a:p>
              <a:r>
                <a:rPr lang="en-US" sz="1600" dirty="0" smtClean="0">
                  <a:solidFill>
                    <a:schemeClr val="tx1"/>
                  </a:solidFill>
                </a:rPr>
                <a:t>           Distance</a:t>
              </a:r>
              <a:endParaRPr lang="en-US" sz="1600" dirty="0">
                <a:solidFill>
                  <a:schemeClr val="tx1"/>
                </a:solidFill>
              </a:endParaRPr>
            </a:p>
          </p:txBody>
        </p:sp>
      </p:grpSp>
    </p:spTree>
    <p:extLst>
      <p:ext uri="{BB962C8B-B14F-4D97-AF65-F5344CB8AC3E}">
        <p14:creationId xmlns:p14="http://schemas.microsoft.com/office/powerpoint/2010/main" xmlns="" val="25824473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88900" y="688622"/>
            <a:ext cx="9055100" cy="1143000"/>
          </a:xfrm>
          <a:prstGeom prst="rect">
            <a:avLst/>
          </a:prstGeom>
          <a:noFill/>
          <a:ln w="9525">
            <a:noFill/>
            <a:miter lim="800000"/>
            <a:headEnd/>
            <a:tailEnd/>
          </a:ln>
        </p:spPr>
        <p:txBody>
          <a:bodyPr anchor="ctr"/>
          <a:lstStyle/>
          <a:p>
            <a:pPr algn="ctr">
              <a:defRPr/>
            </a:pPr>
            <a:r>
              <a:rPr lang="en-US" sz="2400" b="0" kern="0" dirty="0" smtClean="0">
                <a:solidFill>
                  <a:srgbClr val="FFFFFF"/>
                </a:solidFill>
                <a:latin typeface="+mj-lt"/>
                <a:ea typeface="ＭＳ Ｐゴシック" charset="-128"/>
                <a:cs typeface="ＭＳ Ｐゴシック" charset="-128"/>
              </a:rPr>
              <a:t>The slope of this line is an indication of how fast the universe is expanding and how old the universe is.  </a:t>
            </a:r>
          </a:p>
          <a:p>
            <a:pPr algn="ctr">
              <a:defRPr/>
            </a:pPr>
            <a:endParaRPr lang="en-US" sz="2400" b="0" kern="0" dirty="0">
              <a:solidFill>
                <a:srgbClr val="FFFFFF"/>
              </a:solidFill>
              <a:latin typeface="+mj-lt"/>
              <a:ea typeface="ＭＳ Ｐゴシック" charset="-128"/>
              <a:cs typeface="ＭＳ Ｐゴシック" charset="-128"/>
            </a:endParaRPr>
          </a:p>
          <a:p>
            <a:pPr algn="ctr">
              <a:defRPr/>
            </a:pPr>
            <a:r>
              <a:rPr lang="en-US" sz="2400" b="0" kern="0" dirty="0" smtClean="0">
                <a:solidFill>
                  <a:srgbClr val="FFFFFF"/>
                </a:solidFill>
                <a:latin typeface="+mj-lt"/>
                <a:ea typeface="ＭＳ Ｐゴシック" charset="-128"/>
                <a:cs typeface="ＭＳ Ｐゴシック" charset="-128"/>
              </a:rPr>
              <a:t>The steeper the slope the faster the universe is expanding.</a:t>
            </a:r>
          </a:p>
          <a:p>
            <a:pPr algn="ctr">
              <a:defRPr/>
            </a:pPr>
            <a:r>
              <a:rPr lang="en-US" sz="2400" b="0" kern="0" dirty="0" smtClean="0">
                <a:solidFill>
                  <a:srgbClr val="FFFFFF"/>
                </a:solidFill>
                <a:latin typeface="+mj-lt"/>
                <a:ea typeface="ＭＳ Ｐゴシック" charset="-128"/>
                <a:cs typeface="ＭＳ Ｐゴシック" charset="-128"/>
              </a:rPr>
              <a:t>A universe that is expanding quickly will reach its current size in a short(</a:t>
            </a:r>
            <a:r>
              <a:rPr lang="en-US" sz="2400" b="0" kern="0" dirty="0" err="1" smtClean="0">
                <a:solidFill>
                  <a:srgbClr val="FFFFFF"/>
                </a:solidFill>
                <a:latin typeface="+mj-lt"/>
                <a:ea typeface="ＭＳ Ｐゴシック" charset="-128"/>
                <a:cs typeface="ＭＳ Ｐゴシック" charset="-128"/>
              </a:rPr>
              <a:t>er</a:t>
            </a:r>
            <a:r>
              <a:rPr lang="en-US" sz="2400" b="0" kern="0" dirty="0" smtClean="0">
                <a:solidFill>
                  <a:srgbClr val="FFFFFF"/>
                </a:solidFill>
                <a:latin typeface="+mj-lt"/>
                <a:ea typeface="ＭＳ Ｐゴシック" charset="-128"/>
                <a:cs typeface="ＭＳ Ｐゴシック" charset="-128"/>
              </a:rPr>
              <a:t>) amount of time (a young universe).</a:t>
            </a:r>
            <a:endParaRPr lang="en-US" b="0" kern="0" dirty="0">
              <a:solidFill>
                <a:srgbClr val="FFFFFF"/>
              </a:solidFill>
              <a:latin typeface="+mj-lt"/>
              <a:ea typeface="ＭＳ Ｐゴシック" charset="-128"/>
              <a:cs typeface="ＭＳ Ｐゴシック" charset="-128"/>
            </a:endParaRPr>
          </a:p>
        </p:txBody>
      </p:sp>
      <p:grpSp>
        <p:nvGrpSpPr>
          <p:cNvPr id="4" name="Group 3"/>
          <p:cNvGrpSpPr/>
          <p:nvPr/>
        </p:nvGrpSpPr>
        <p:grpSpPr>
          <a:xfrm>
            <a:off x="2255520" y="2580068"/>
            <a:ext cx="4561841" cy="3780092"/>
            <a:chOff x="1198879" y="1147575"/>
            <a:chExt cx="6664961" cy="5522806"/>
          </a:xfrm>
        </p:grpSpPr>
        <p:pic>
          <p:nvPicPr>
            <p:cNvPr id="5" name="Picture 4"/>
            <p:cNvPicPr>
              <a:picLocks noChangeAspect="1"/>
            </p:cNvPicPr>
            <p:nvPr/>
          </p:nvPicPr>
          <p:blipFill>
            <a:blip r:embed="rId2" cstate="email"/>
            <a:stretch>
              <a:fillRect/>
            </a:stretch>
          </p:blipFill>
          <p:spPr>
            <a:xfrm>
              <a:off x="1198879" y="1147575"/>
              <a:ext cx="6664961" cy="5522806"/>
            </a:xfrm>
            <a:prstGeom prst="rect">
              <a:avLst/>
            </a:prstGeom>
          </p:spPr>
        </p:pic>
        <p:sp>
          <p:nvSpPr>
            <p:cNvPr id="6" name="TextBox 5"/>
            <p:cNvSpPr txBox="1"/>
            <p:nvPr/>
          </p:nvSpPr>
          <p:spPr>
            <a:xfrm rot="16200000" flipH="1">
              <a:off x="-123500" y="3533565"/>
              <a:ext cx="3112122" cy="449670"/>
            </a:xfrm>
            <a:prstGeom prst="rect">
              <a:avLst/>
            </a:prstGeom>
            <a:solidFill>
              <a:srgbClr val="FFFFFF"/>
            </a:solidFill>
          </p:spPr>
          <p:txBody>
            <a:bodyPr wrap="square" rtlCol="0">
              <a:spAutoFit/>
            </a:bodyPr>
            <a:lstStyle/>
            <a:p>
              <a:r>
                <a:rPr lang="en-US" sz="1400" dirty="0" smtClean="0">
                  <a:solidFill>
                    <a:srgbClr val="000000"/>
                  </a:solidFill>
                </a:rPr>
                <a:t>              Velocity</a:t>
              </a:r>
              <a:endParaRPr lang="en-US" sz="1400" dirty="0">
                <a:solidFill>
                  <a:srgbClr val="000000"/>
                </a:solidFill>
              </a:endParaRPr>
            </a:p>
          </p:txBody>
        </p:sp>
        <p:sp>
          <p:nvSpPr>
            <p:cNvPr id="7" name="TextBox 6"/>
            <p:cNvSpPr txBox="1"/>
            <p:nvPr/>
          </p:nvSpPr>
          <p:spPr>
            <a:xfrm rot="10800000" flipV="1">
              <a:off x="3449784" y="6335199"/>
              <a:ext cx="3515361" cy="311021"/>
            </a:xfrm>
            <a:prstGeom prst="rect">
              <a:avLst/>
            </a:prstGeom>
            <a:solidFill>
              <a:srgbClr val="FFFFFF"/>
            </a:solidFill>
          </p:spPr>
          <p:txBody>
            <a:bodyPr wrap="square" rtlCol="0">
              <a:spAutoFit/>
            </a:bodyPr>
            <a:lstStyle/>
            <a:p>
              <a:pPr>
                <a:lnSpc>
                  <a:spcPts val="840"/>
                </a:lnSpc>
              </a:pPr>
              <a:r>
                <a:rPr lang="en-US" sz="1200" dirty="0" smtClean="0">
                  <a:solidFill>
                    <a:schemeClr val="tx1"/>
                  </a:solidFill>
                </a:rPr>
                <a:t>           Distance</a:t>
              </a:r>
              <a:endParaRPr lang="en-US" sz="1200" dirty="0">
                <a:solidFill>
                  <a:schemeClr val="tx1"/>
                </a:solidFill>
              </a:endParaRPr>
            </a:p>
          </p:txBody>
        </p:sp>
      </p:grpSp>
    </p:spTree>
    <p:extLst>
      <p:ext uri="{BB962C8B-B14F-4D97-AF65-F5344CB8AC3E}">
        <p14:creationId xmlns:p14="http://schemas.microsoft.com/office/powerpoint/2010/main" xmlns="" val="32025487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762000" y="1594061"/>
            <a:ext cx="7551738" cy="47625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43012" name="Text Box 3"/>
          <p:cNvSpPr txBox="1">
            <a:spLocks noChangeArrowheads="1"/>
          </p:cNvSpPr>
          <p:nvPr/>
        </p:nvSpPr>
        <p:spPr bwMode="auto">
          <a:xfrm>
            <a:off x="304800" y="362126"/>
            <a:ext cx="8636000" cy="949113"/>
          </a:xfrm>
          <a:prstGeom prst="rect">
            <a:avLst/>
          </a:prstGeom>
          <a:noFill/>
          <a:ln w="12700">
            <a:noFill/>
            <a:miter lim="800000"/>
            <a:headEnd/>
            <a:tailEnd/>
          </a:ln>
        </p:spPr>
        <p:txBody>
          <a:bodyPr lIns="86493" tIns="43247" rIns="86493" bIns="43247">
            <a:spAutoFit/>
          </a:bodyPr>
          <a:lstStyle/>
          <a:p>
            <a:pPr defTabSz="865188" eaLnBrk="0" hangingPunct="0">
              <a:spcBef>
                <a:spcPct val="50000"/>
              </a:spcBef>
              <a:defRPr/>
            </a:pPr>
            <a:r>
              <a:rPr lang="en-US" sz="2800" b="0" dirty="0" smtClean="0">
                <a:solidFill>
                  <a:srgbClr val="FFFFFF"/>
                </a:solidFill>
                <a:latin typeface="+mj-lt"/>
                <a:ea typeface="Arial" charset="0"/>
                <a:cs typeface="Arial" charset="0"/>
              </a:rPr>
              <a:t>These </a:t>
            </a:r>
            <a:r>
              <a:rPr lang="en-US" sz="2800" b="0" dirty="0">
                <a:solidFill>
                  <a:srgbClr val="FFFFFF"/>
                </a:solidFill>
                <a:latin typeface="+mj-lt"/>
                <a:ea typeface="Arial" charset="0"/>
                <a:cs typeface="Arial" charset="0"/>
              </a:rPr>
              <a:t>graphs represent </a:t>
            </a:r>
            <a:r>
              <a:rPr lang="en-US" sz="2800" b="0" dirty="0" smtClean="0">
                <a:solidFill>
                  <a:srgbClr val="FFFFFF"/>
                </a:solidFill>
                <a:latin typeface="+mj-lt"/>
                <a:ea typeface="Arial" charset="0"/>
                <a:cs typeface="Arial" charset="0"/>
              </a:rPr>
              <a:t>three different sets of observations of our universe.  </a:t>
            </a:r>
            <a:endParaRPr lang="en-US" sz="2800" b="0" dirty="0">
              <a:solidFill>
                <a:srgbClr val="FFFFFF"/>
              </a:solidFill>
              <a:latin typeface="+mj-lt"/>
              <a:ea typeface="Arial" charset="0"/>
              <a:cs typeface="Arial" charset="0"/>
            </a:endParaRPr>
          </a:p>
        </p:txBody>
      </p:sp>
    </p:spTree>
    <p:extLst>
      <p:ext uri="{BB962C8B-B14F-4D97-AF65-F5344CB8AC3E}">
        <p14:creationId xmlns:p14="http://schemas.microsoft.com/office/powerpoint/2010/main" xmlns="" val="37640487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277195" y="-6372"/>
            <a:ext cx="8502796" cy="1143000"/>
          </a:xfrm>
          <a:prstGeom prst="rect">
            <a:avLst/>
          </a:prstGeom>
          <a:noFill/>
          <a:ln w="9525">
            <a:noFill/>
            <a:miter lim="800000"/>
            <a:headEnd/>
            <a:tailEnd/>
          </a:ln>
        </p:spPr>
        <p:txBody>
          <a:bodyPr anchor="ctr"/>
          <a:lstStyle/>
          <a:p>
            <a:pPr>
              <a:defRPr/>
            </a:pPr>
            <a:r>
              <a:rPr lang="en-US" sz="3200" kern="0" dirty="0">
                <a:solidFill>
                  <a:srgbClr val="FFFFFF"/>
                </a:solidFill>
                <a:latin typeface="+mj-lt"/>
                <a:ea typeface="ＭＳ Ｐゴシック" charset="-128"/>
                <a:cs typeface="ＭＳ Ｐゴシック" charset="-128"/>
              </a:rPr>
              <a:t>The steeper the ______the _____ the Universe is and _____the rate of ______.  </a:t>
            </a:r>
          </a:p>
        </p:txBody>
      </p:sp>
      <p:pic>
        <p:nvPicPr>
          <p:cNvPr id="4" name="Picture 3"/>
          <p:cNvPicPr>
            <a:picLocks noChangeAspect="1"/>
          </p:cNvPicPr>
          <p:nvPr/>
        </p:nvPicPr>
        <p:blipFill>
          <a:blip r:embed="rId2" cstate="email"/>
          <a:stretch>
            <a:fillRect/>
          </a:stretch>
        </p:blipFill>
        <p:spPr>
          <a:xfrm>
            <a:off x="1333498" y="1362670"/>
            <a:ext cx="6357058" cy="5128442"/>
          </a:xfrm>
          <a:prstGeom prst="rect">
            <a:avLst/>
          </a:prstGeom>
        </p:spPr>
      </p:pic>
    </p:spTree>
    <p:extLst>
      <p:ext uri="{BB962C8B-B14F-4D97-AF65-F5344CB8AC3E}">
        <p14:creationId xmlns:p14="http://schemas.microsoft.com/office/powerpoint/2010/main" xmlns="" val="184405231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93751" y="134738"/>
            <a:ext cx="9050250" cy="1143000"/>
          </a:xfrm>
          <a:prstGeom prst="rect">
            <a:avLst/>
          </a:prstGeom>
          <a:noFill/>
          <a:ln w="9525">
            <a:noFill/>
            <a:miter lim="800000"/>
            <a:headEnd/>
            <a:tailEnd/>
          </a:ln>
        </p:spPr>
        <p:txBody>
          <a:bodyPr anchor="ctr"/>
          <a:lstStyle/>
          <a:p>
            <a:pPr>
              <a:defRPr/>
            </a:pPr>
            <a:r>
              <a:rPr lang="en-US" sz="2400" kern="0" dirty="0" smtClean="0">
                <a:solidFill>
                  <a:srgbClr val="FFFFFF"/>
                </a:solidFill>
                <a:latin typeface="+mj-lt"/>
                <a:ea typeface="ＭＳ Ｐゴシック" charset="-128"/>
                <a:cs typeface="ＭＳ Ｐゴシック" charset="-128"/>
              </a:rPr>
              <a:t>Draw a Hubble Plot for the observations made by a person in Galaxy “Y.”  Be sure to indicate where Galaxies X, Z and the </a:t>
            </a:r>
            <a:r>
              <a:rPr lang="en-US" sz="2400" kern="0" dirty="0" err="1" smtClean="0">
                <a:solidFill>
                  <a:srgbClr val="FFFFFF"/>
                </a:solidFill>
                <a:latin typeface="+mj-lt"/>
                <a:ea typeface="ＭＳ Ｐゴシック" charset="-128"/>
                <a:cs typeface="ＭＳ Ｐゴシック" charset="-128"/>
              </a:rPr>
              <a:t>Milkyway</a:t>
            </a:r>
            <a:r>
              <a:rPr lang="en-US" sz="2400" kern="0" dirty="0" smtClean="0">
                <a:solidFill>
                  <a:srgbClr val="FFFFFF"/>
                </a:solidFill>
                <a:latin typeface="+mj-lt"/>
                <a:ea typeface="ＭＳ Ｐゴシック" charset="-128"/>
                <a:cs typeface="ＭＳ Ｐゴシック" charset="-128"/>
              </a:rPr>
              <a:t> Galaxy will be on your new Hubble Plot.</a:t>
            </a:r>
            <a:endParaRPr lang="en-US" sz="2400" kern="0" dirty="0">
              <a:solidFill>
                <a:srgbClr val="FFFFFF"/>
              </a:solidFill>
              <a:latin typeface="+mj-lt"/>
              <a:ea typeface="ＭＳ Ｐゴシック" charset="-128"/>
              <a:cs typeface="ＭＳ Ｐゴシック" charset="-128"/>
            </a:endParaRPr>
          </a:p>
        </p:txBody>
      </p:sp>
      <p:pic>
        <p:nvPicPr>
          <p:cNvPr id="4" name="Picture 3"/>
          <p:cNvPicPr>
            <a:picLocks noChangeAspect="1"/>
          </p:cNvPicPr>
          <p:nvPr/>
        </p:nvPicPr>
        <p:blipFill>
          <a:blip r:embed="rId2" cstate="email"/>
          <a:stretch>
            <a:fillRect/>
          </a:stretch>
        </p:blipFill>
        <p:spPr>
          <a:xfrm>
            <a:off x="1305276" y="1517891"/>
            <a:ext cx="6357058" cy="5128442"/>
          </a:xfrm>
          <a:prstGeom prst="rect">
            <a:avLst/>
          </a:prstGeom>
        </p:spPr>
      </p:pic>
      <p:sp>
        <p:nvSpPr>
          <p:cNvPr id="2" name="TextBox 1"/>
          <p:cNvSpPr txBox="1"/>
          <p:nvPr/>
        </p:nvSpPr>
        <p:spPr>
          <a:xfrm>
            <a:off x="2398889" y="4176887"/>
            <a:ext cx="479778" cy="584776"/>
          </a:xfrm>
          <a:prstGeom prst="rect">
            <a:avLst/>
          </a:prstGeom>
          <a:noFill/>
        </p:spPr>
        <p:txBody>
          <a:bodyPr wrap="square" rtlCol="0">
            <a:spAutoFit/>
          </a:bodyPr>
          <a:lstStyle/>
          <a:p>
            <a:r>
              <a:rPr lang="en-US" dirty="0" smtClean="0">
                <a:solidFill>
                  <a:schemeClr val="tx1"/>
                </a:solidFill>
              </a:rPr>
              <a:t>X</a:t>
            </a:r>
            <a:endParaRPr lang="en-US" dirty="0">
              <a:solidFill>
                <a:schemeClr val="tx1"/>
              </a:solidFill>
            </a:endParaRPr>
          </a:p>
        </p:txBody>
      </p:sp>
      <p:sp>
        <p:nvSpPr>
          <p:cNvPr id="5" name="TextBox 4"/>
          <p:cNvSpPr txBox="1"/>
          <p:nvPr/>
        </p:nvSpPr>
        <p:spPr>
          <a:xfrm>
            <a:off x="4075288" y="5105397"/>
            <a:ext cx="479778" cy="584776"/>
          </a:xfrm>
          <a:prstGeom prst="rect">
            <a:avLst/>
          </a:prstGeom>
          <a:noFill/>
        </p:spPr>
        <p:txBody>
          <a:bodyPr wrap="square" rtlCol="0">
            <a:spAutoFit/>
          </a:bodyPr>
          <a:lstStyle/>
          <a:p>
            <a:r>
              <a:rPr lang="en-US" dirty="0">
                <a:solidFill>
                  <a:schemeClr val="tx1"/>
                </a:solidFill>
              </a:rPr>
              <a:t>Y</a:t>
            </a:r>
          </a:p>
        </p:txBody>
      </p:sp>
      <p:sp>
        <p:nvSpPr>
          <p:cNvPr id="6" name="TextBox 5"/>
          <p:cNvSpPr txBox="1"/>
          <p:nvPr/>
        </p:nvSpPr>
        <p:spPr>
          <a:xfrm>
            <a:off x="6177845" y="3849508"/>
            <a:ext cx="479778" cy="584776"/>
          </a:xfrm>
          <a:prstGeom prst="rect">
            <a:avLst/>
          </a:prstGeom>
          <a:noFill/>
        </p:spPr>
        <p:txBody>
          <a:bodyPr wrap="square" rtlCol="0">
            <a:spAutoFit/>
          </a:bodyPr>
          <a:lstStyle/>
          <a:p>
            <a:r>
              <a:rPr lang="en-US" dirty="0">
                <a:solidFill>
                  <a:schemeClr val="tx1"/>
                </a:solidFill>
              </a:rPr>
              <a:t>Z</a:t>
            </a:r>
          </a:p>
        </p:txBody>
      </p:sp>
      <p:cxnSp>
        <p:nvCxnSpPr>
          <p:cNvPr id="7" name="Straight Arrow Connector 6"/>
          <p:cNvCxnSpPr>
            <a:stCxn id="2" idx="2"/>
          </p:cNvCxnSpPr>
          <p:nvPr/>
        </p:nvCxnSpPr>
        <p:spPr bwMode="auto">
          <a:xfrm>
            <a:off x="2638778" y="4761663"/>
            <a:ext cx="197555" cy="572335"/>
          </a:xfrm>
          <a:prstGeom prst="straightConnector1">
            <a:avLst/>
          </a:prstGeom>
          <a:noFill/>
          <a:ln w="9525"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flipH="1" flipV="1">
            <a:off x="3400778" y="5291665"/>
            <a:ext cx="620889" cy="127000"/>
          </a:xfrm>
          <a:prstGeom prst="straightConnector1">
            <a:avLst/>
          </a:prstGeom>
          <a:no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flipH="1" flipV="1">
            <a:off x="5870222" y="3527776"/>
            <a:ext cx="349957" cy="448734"/>
          </a:xfrm>
          <a:prstGeom prst="straightConnector1">
            <a:avLst/>
          </a:prstGeom>
          <a:no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xmlns="" val="7074276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l="-1447" r="50256" b="75928"/>
          <a:stretch>
            <a:fillRect/>
          </a:stretch>
        </p:blipFill>
        <p:spPr bwMode="auto">
          <a:xfrm>
            <a:off x="230188" y="482600"/>
            <a:ext cx="2740025" cy="27003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62467"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l="50290" t="49580" b="24986"/>
          <a:stretch>
            <a:fillRect/>
          </a:stretch>
        </p:blipFill>
        <p:spPr bwMode="auto">
          <a:xfrm>
            <a:off x="3330575" y="514350"/>
            <a:ext cx="2668588" cy="26812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62468"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l="51775" t="24149" b="50420"/>
          <a:stretch>
            <a:fillRect/>
          </a:stretch>
        </p:blipFill>
        <p:spPr bwMode="auto">
          <a:xfrm>
            <a:off x="5292725" y="3757613"/>
            <a:ext cx="2724150" cy="26717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62469"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l="51439" b="76147"/>
          <a:stretch>
            <a:fillRect/>
          </a:stretch>
        </p:blipFill>
        <p:spPr bwMode="auto">
          <a:xfrm>
            <a:off x="1346200" y="3752850"/>
            <a:ext cx="2622550" cy="26987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62470"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l="50240" t="74887" r="-620" b="-1205"/>
          <a:stretch>
            <a:fillRect/>
          </a:stretch>
        </p:blipFill>
        <p:spPr bwMode="auto">
          <a:xfrm>
            <a:off x="6289675" y="490538"/>
            <a:ext cx="2509838" cy="26908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62471" name="TextBox 1"/>
          <p:cNvSpPr txBox="1">
            <a:spLocks noChangeArrowheads="1"/>
          </p:cNvSpPr>
          <p:nvPr/>
        </p:nvSpPr>
        <p:spPr bwMode="auto">
          <a:xfrm>
            <a:off x="1428750" y="1201738"/>
            <a:ext cx="419100" cy="4000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a:solidFill>
                  <a:schemeClr val="bg1"/>
                </a:solidFill>
              </a:rPr>
              <a:t>A</a:t>
            </a:r>
          </a:p>
        </p:txBody>
      </p:sp>
      <p:sp>
        <p:nvSpPr>
          <p:cNvPr id="62472" name="TextBox 7"/>
          <p:cNvSpPr txBox="1">
            <a:spLocks noChangeArrowheads="1"/>
          </p:cNvSpPr>
          <p:nvPr/>
        </p:nvSpPr>
        <p:spPr bwMode="auto">
          <a:xfrm>
            <a:off x="4632325" y="1328738"/>
            <a:ext cx="419100" cy="4000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dirty="0">
                <a:solidFill>
                  <a:schemeClr val="bg1"/>
                </a:solidFill>
              </a:rPr>
              <a:t>B</a:t>
            </a:r>
          </a:p>
        </p:txBody>
      </p:sp>
      <p:sp>
        <p:nvSpPr>
          <p:cNvPr id="62473" name="TextBox 8"/>
          <p:cNvSpPr txBox="1">
            <a:spLocks noChangeArrowheads="1"/>
          </p:cNvSpPr>
          <p:nvPr/>
        </p:nvSpPr>
        <p:spPr bwMode="auto">
          <a:xfrm>
            <a:off x="7466013" y="1282700"/>
            <a:ext cx="420687" cy="4000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dirty="0">
                <a:solidFill>
                  <a:schemeClr val="bg1"/>
                </a:solidFill>
              </a:rPr>
              <a:t>C</a:t>
            </a:r>
          </a:p>
        </p:txBody>
      </p:sp>
      <p:sp>
        <p:nvSpPr>
          <p:cNvPr id="62474" name="TextBox 9"/>
          <p:cNvSpPr txBox="1">
            <a:spLocks noChangeArrowheads="1"/>
          </p:cNvSpPr>
          <p:nvPr/>
        </p:nvSpPr>
        <p:spPr bwMode="auto">
          <a:xfrm>
            <a:off x="2670175" y="4538663"/>
            <a:ext cx="419100" cy="4000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dirty="0">
                <a:solidFill>
                  <a:schemeClr val="bg1"/>
                </a:solidFill>
              </a:rPr>
              <a:t>D</a:t>
            </a:r>
          </a:p>
        </p:txBody>
      </p:sp>
      <p:sp>
        <p:nvSpPr>
          <p:cNvPr id="62475" name="TextBox 10"/>
          <p:cNvSpPr txBox="1">
            <a:spLocks noChangeArrowheads="1"/>
          </p:cNvSpPr>
          <p:nvPr/>
        </p:nvSpPr>
        <p:spPr bwMode="auto">
          <a:xfrm>
            <a:off x="6989763" y="4449763"/>
            <a:ext cx="4206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a:solidFill>
                  <a:schemeClr val="bg1"/>
                </a:solidFill>
              </a:rPr>
              <a:t>E</a:t>
            </a:r>
          </a:p>
        </p:txBody>
      </p:sp>
      <p:sp>
        <p:nvSpPr>
          <p:cNvPr id="62476" name="Rectangle 2"/>
          <p:cNvSpPr>
            <a:spLocks noChangeAspect="1" noChangeArrowheads="1"/>
          </p:cNvSpPr>
          <p:nvPr/>
        </p:nvSpPr>
        <p:spPr bwMode="auto">
          <a:xfrm>
            <a:off x="6732588" y="4786313"/>
            <a:ext cx="297116" cy="269769"/>
          </a:xfrm>
          <a:prstGeom prst="rect">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wrap="square">
            <a:spAutoFit/>
          </a:bodyPr>
          <a:lstStyle/>
          <a:p>
            <a:pPr marL="168275" indent="-168275" algn="l">
              <a:lnSpc>
                <a:spcPct val="90000"/>
              </a:lnSpc>
              <a:spcBef>
                <a:spcPct val="65000"/>
              </a:spcBef>
            </a:pPr>
            <a:endParaRPr lang="en-US" sz="3200" b="1">
              <a:solidFill>
                <a:schemeClr val="bg1"/>
              </a:solidFill>
              <a:latin typeface="Times New Roman" charset="0"/>
              <a:sym typeface="Wingdings 3" charset="0"/>
            </a:endParaRPr>
          </a:p>
        </p:txBody>
      </p:sp>
    </p:spTree>
    <p:extLst>
      <p:ext uri="{BB962C8B-B14F-4D97-AF65-F5344CB8AC3E}">
        <p14:creationId xmlns:p14="http://schemas.microsoft.com/office/powerpoint/2010/main" xmlns="" val="2253331500"/>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5" name="Rectangle 2"/>
          <p:cNvSpPr>
            <a:spLocks noChangeArrowheads="1"/>
          </p:cNvSpPr>
          <p:nvPr/>
        </p:nvSpPr>
        <p:spPr bwMode="auto">
          <a:xfrm>
            <a:off x="38100" y="31488"/>
            <a:ext cx="90678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algn="ctr">
              <a:lnSpc>
                <a:spcPct val="95000"/>
              </a:lnSpc>
              <a:spcBef>
                <a:spcPct val="50000"/>
              </a:spcBef>
              <a:buSzPct val="75000"/>
              <a:buFont typeface="Wingdings" charset="0"/>
              <a:buNone/>
            </a:pPr>
            <a:r>
              <a:rPr lang="en-US" sz="2800" b="0" dirty="0">
                <a:solidFill>
                  <a:srgbClr val="F49100"/>
                </a:solidFill>
                <a:latin typeface="+mn-lt"/>
              </a:rPr>
              <a:t>What Can I do Besides Lecture to Engage Students in their Learning?</a:t>
            </a:r>
          </a:p>
        </p:txBody>
      </p:sp>
      <p:sp>
        <p:nvSpPr>
          <p:cNvPr id="88066" name="Rectangle 4"/>
          <p:cNvSpPr>
            <a:spLocks noGrp="1" noChangeArrowheads="1"/>
          </p:cNvSpPr>
          <p:nvPr>
            <p:ph type="body" idx="1"/>
          </p:nvPr>
        </p:nvSpPr>
        <p:spPr>
          <a:xfrm>
            <a:off x="123825" y="1057537"/>
            <a:ext cx="8896350" cy="4135438"/>
          </a:xfrm>
        </p:spPr>
        <p:txBody>
          <a:bodyPr/>
          <a:lstStyle/>
          <a:p>
            <a:pPr eaLnBrk="1" hangingPunct="1">
              <a:lnSpc>
                <a:spcPct val="90000"/>
              </a:lnSpc>
              <a:spcBef>
                <a:spcPct val="40000"/>
              </a:spcBef>
            </a:pPr>
            <a:r>
              <a:rPr lang="en-US" sz="2000" dirty="0">
                <a:ea typeface="ＭＳ Ｐゴシック" charset="0"/>
                <a:cs typeface="ＭＳ Ｐゴシック" charset="0"/>
              </a:rPr>
              <a:t>Ask students questions (not all questions are equal</a:t>
            </a:r>
            <a:r>
              <a:rPr lang="en-US" sz="2000" dirty="0" smtClean="0">
                <a:ea typeface="ＭＳ Ｐゴシック" charset="0"/>
                <a:cs typeface="ＭＳ Ｐゴシック" charset="0"/>
              </a:rPr>
              <a:t>) </a:t>
            </a:r>
          </a:p>
          <a:p>
            <a:pPr eaLnBrk="1" hangingPunct="1">
              <a:lnSpc>
                <a:spcPct val="90000"/>
              </a:lnSpc>
              <a:spcBef>
                <a:spcPct val="40000"/>
              </a:spcBef>
            </a:pPr>
            <a:r>
              <a:rPr lang="en-US" sz="2000" dirty="0" smtClean="0">
                <a:ea typeface="ＭＳ Ｐゴシック" charset="0"/>
                <a:cs typeface="ＭＳ Ｐゴシック" charset="0"/>
              </a:rPr>
              <a:t>Use </a:t>
            </a:r>
            <a:r>
              <a:rPr lang="en-US" sz="2000" dirty="0">
                <a:ea typeface="ＭＳ Ｐゴシック" charset="0"/>
                <a:cs typeface="ＭＳ Ｐゴシック" charset="0"/>
              </a:rPr>
              <a:t>interactive </a:t>
            </a:r>
            <a:r>
              <a:rPr lang="en-US" sz="2000" dirty="0" smtClean="0">
                <a:ea typeface="ＭＳ Ｐゴシック" charset="0"/>
                <a:cs typeface="ＭＳ Ｐゴシック" charset="0"/>
              </a:rPr>
              <a:t>videos, demonstrations, animations, and simulations</a:t>
            </a:r>
          </a:p>
          <a:p>
            <a:pPr eaLnBrk="1" hangingPunct="1">
              <a:lnSpc>
                <a:spcPct val="90000"/>
              </a:lnSpc>
              <a:spcBef>
                <a:spcPct val="40000"/>
              </a:spcBef>
            </a:pPr>
            <a:r>
              <a:rPr lang="en-US" sz="2000" dirty="0" smtClean="0">
                <a:ea typeface="ＭＳ Ｐゴシック" charset="0"/>
                <a:cs typeface="ＭＳ Ｐゴシック" charset="0"/>
              </a:rPr>
              <a:t>In</a:t>
            </a:r>
            <a:r>
              <a:rPr lang="en-US" sz="2000" dirty="0">
                <a:ea typeface="ＭＳ Ｐゴシック" charset="0"/>
                <a:cs typeface="ＭＳ Ｐゴシック" charset="0"/>
              </a:rPr>
              <a:t>-class writing (</a:t>
            </a:r>
            <a:r>
              <a:rPr lang="en-US" sz="2000" dirty="0" smtClean="0">
                <a:ea typeface="ＭＳ Ｐゴシック" charset="0"/>
                <a:cs typeface="ＭＳ Ｐゴシック" charset="0"/>
              </a:rPr>
              <a:t>with or without </a:t>
            </a:r>
            <a:r>
              <a:rPr lang="en-US" sz="2000" dirty="0">
                <a:ea typeface="ＭＳ Ｐゴシック" charset="0"/>
                <a:cs typeface="ＭＳ Ｐゴシック" charset="0"/>
              </a:rPr>
              <a:t>discussion</a:t>
            </a:r>
            <a:r>
              <a:rPr lang="en-US" sz="2000" dirty="0" smtClean="0">
                <a:ea typeface="ＭＳ Ｐゴシック" charset="0"/>
                <a:cs typeface="ＭＳ Ｐゴシック" charset="0"/>
              </a:rPr>
              <a:t>)</a:t>
            </a:r>
          </a:p>
          <a:p>
            <a:pPr lvl="1" eaLnBrk="1" hangingPunct="1">
              <a:lnSpc>
                <a:spcPct val="90000"/>
              </a:lnSpc>
              <a:spcBef>
                <a:spcPct val="40000"/>
              </a:spcBef>
              <a:tabLst>
                <a:tab pos="514350" algn="l"/>
                <a:tab pos="860425" algn="l"/>
              </a:tabLst>
            </a:pPr>
            <a:r>
              <a:rPr lang="en-US" sz="1600" dirty="0" smtClean="0">
                <a:ea typeface="ＭＳ Ｐゴシック" charset="0"/>
                <a:cs typeface="ＭＳ Ｐゴシック" charset="0"/>
              </a:rPr>
              <a:t>Muddiest </a:t>
            </a:r>
            <a:r>
              <a:rPr lang="en-US" sz="1600" dirty="0">
                <a:ea typeface="ＭＳ Ｐゴシック" charset="0"/>
                <a:cs typeface="ＭＳ Ｐゴシック" charset="0"/>
              </a:rPr>
              <a:t>P</a:t>
            </a:r>
            <a:r>
              <a:rPr lang="en-US" sz="1600" dirty="0" smtClean="0">
                <a:ea typeface="ＭＳ Ｐゴシック" charset="0"/>
                <a:cs typeface="ＭＳ Ｐゴシック" charset="0"/>
              </a:rPr>
              <a:t>oint</a:t>
            </a:r>
          </a:p>
          <a:p>
            <a:pPr lvl="1" eaLnBrk="1" hangingPunct="1">
              <a:lnSpc>
                <a:spcPct val="90000"/>
              </a:lnSpc>
              <a:spcBef>
                <a:spcPct val="40000"/>
              </a:spcBef>
              <a:tabLst>
                <a:tab pos="514350" algn="l"/>
                <a:tab pos="860425" algn="l"/>
              </a:tabLst>
            </a:pPr>
            <a:r>
              <a:rPr lang="en-US" sz="1600" dirty="0" smtClean="0">
                <a:ea typeface="ＭＳ Ｐゴシック" charset="0"/>
                <a:cs typeface="ＭＳ Ｐゴシック" charset="0"/>
              </a:rPr>
              <a:t>Summary </a:t>
            </a:r>
            <a:r>
              <a:rPr lang="en-US" sz="1600" dirty="0">
                <a:ea typeface="ＭＳ Ｐゴシック" charset="0"/>
                <a:cs typeface="ＭＳ Ｐゴシック" charset="0"/>
              </a:rPr>
              <a:t>of </a:t>
            </a:r>
            <a:r>
              <a:rPr lang="en-US" sz="1600" dirty="0" smtClean="0">
                <a:ea typeface="ＭＳ Ｐゴシック" charset="0"/>
                <a:cs typeface="ＭＳ Ｐゴシック" charset="0"/>
              </a:rPr>
              <a:t>Today's Main </a:t>
            </a:r>
            <a:r>
              <a:rPr lang="en-US" sz="1600" dirty="0">
                <a:ea typeface="ＭＳ Ｐゴシック" charset="0"/>
                <a:cs typeface="ＭＳ Ｐゴシック" charset="0"/>
              </a:rPr>
              <a:t>P</a:t>
            </a:r>
            <a:r>
              <a:rPr lang="en-US" sz="1600" dirty="0" smtClean="0">
                <a:ea typeface="ＭＳ Ｐゴシック" charset="0"/>
                <a:cs typeface="ＭＳ Ｐゴシック" charset="0"/>
              </a:rPr>
              <a:t>oints</a:t>
            </a:r>
          </a:p>
          <a:p>
            <a:pPr lvl="1" eaLnBrk="1" hangingPunct="1">
              <a:lnSpc>
                <a:spcPct val="90000"/>
              </a:lnSpc>
              <a:spcBef>
                <a:spcPct val="40000"/>
              </a:spcBef>
              <a:tabLst>
                <a:tab pos="514350" algn="l"/>
                <a:tab pos="860425" algn="l"/>
              </a:tabLst>
            </a:pPr>
            <a:r>
              <a:rPr lang="en-US" sz="1600" dirty="0">
                <a:ea typeface="ＭＳ Ｐゴシック" charset="0"/>
                <a:cs typeface="ＭＳ Ｐゴシック" charset="0"/>
              </a:rPr>
              <a:t>Writing </a:t>
            </a:r>
            <a:r>
              <a:rPr lang="en-US" sz="1600" dirty="0" smtClean="0">
                <a:ea typeface="ＭＳ Ｐゴシック" charset="0"/>
                <a:cs typeface="ＭＳ Ｐゴシック" charset="0"/>
              </a:rPr>
              <a:t>Reflections</a:t>
            </a:r>
            <a:endParaRPr lang="en-US" sz="1600" dirty="0">
              <a:ea typeface="ＭＳ Ｐゴシック" charset="0"/>
              <a:cs typeface="ＭＳ Ｐゴシック" charset="0"/>
            </a:endParaRPr>
          </a:p>
          <a:p>
            <a:pPr marL="400050" lvl="1" indent="-342900" eaLnBrk="1" hangingPunct="1">
              <a:lnSpc>
                <a:spcPct val="90000"/>
              </a:lnSpc>
              <a:spcBef>
                <a:spcPct val="40000"/>
              </a:spcBef>
              <a:buFontTx/>
              <a:buChar char="•"/>
              <a:tabLst>
                <a:tab pos="514350" algn="l"/>
                <a:tab pos="860425" algn="l"/>
              </a:tabLst>
            </a:pPr>
            <a:r>
              <a:rPr lang="en-US" sz="3200" dirty="0">
                <a:solidFill>
                  <a:srgbClr val="FE9900"/>
                </a:solidFill>
                <a:ea typeface="ＭＳ Ｐゴシック" charset="0"/>
                <a:cs typeface="ＭＳ Ｐゴシック" charset="0"/>
              </a:rPr>
              <a:t>Think-Pair-Share or </a:t>
            </a:r>
            <a:r>
              <a:rPr lang="en-US" sz="3200" dirty="0" smtClean="0">
                <a:solidFill>
                  <a:srgbClr val="FE9900"/>
                </a:solidFill>
                <a:ea typeface="ＭＳ Ｐゴシック" charset="0"/>
                <a:cs typeface="ＭＳ Ｐゴシック" charset="0"/>
              </a:rPr>
              <a:t>Peer Instruction</a:t>
            </a:r>
            <a:endParaRPr lang="en-US" sz="2400" dirty="0">
              <a:solidFill>
                <a:srgbClr val="FE9900"/>
              </a:solidFill>
              <a:ea typeface="ＭＳ Ｐゴシック" charset="0"/>
              <a:cs typeface="ＭＳ Ｐゴシック" charset="0"/>
            </a:endParaRPr>
          </a:p>
          <a:p>
            <a:pPr marL="400050" eaLnBrk="1" hangingPunct="1">
              <a:lnSpc>
                <a:spcPct val="90000"/>
              </a:lnSpc>
              <a:spcBef>
                <a:spcPct val="40000"/>
              </a:spcBef>
              <a:tabLst>
                <a:tab pos="514350" algn="l"/>
                <a:tab pos="860425" algn="l"/>
              </a:tabLst>
            </a:pPr>
            <a:r>
              <a:rPr lang="en-US" sz="2000" dirty="0" smtClean="0">
                <a:ea typeface="ＭＳ Ｐゴシック" charset="0"/>
                <a:cs typeface="ＭＳ Ｐゴシック" charset="0"/>
              </a:rPr>
              <a:t>Small </a:t>
            </a:r>
            <a:r>
              <a:rPr lang="en-US" sz="2000" dirty="0">
                <a:ea typeface="ＭＳ Ｐゴシック" charset="0"/>
                <a:cs typeface="ＭＳ Ｐゴシック" charset="0"/>
              </a:rPr>
              <a:t>Group </a:t>
            </a:r>
            <a:r>
              <a:rPr lang="en-US" sz="2000" dirty="0" smtClean="0">
                <a:ea typeface="ＭＳ Ｐゴシック" charset="0"/>
                <a:cs typeface="ＭＳ Ｐゴシック" charset="0"/>
              </a:rPr>
              <a:t>Interactions</a:t>
            </a:r>
          </a:p>
          <a:p>
            <a:pPr lvl="1" eaLnBrk="1" hangingPunct="1">
              <a:lnSpc>
                <a:spcPct val="90000"/>
              </a:lnSpc>
              <a:spcBef>
                <a:spcPct val="40000"/>
              </a:spcBef>
            </a:pPr>
            <a:r>
              <a:rPr lang="en-US" sz="1600" dirty="0">
                <a:ea typeface="ＭＳ Ｐゴシック" charset="0"/>
                <a:cs typeface="ＭＳ Ｐゴシック" charset="0"/>
              </a:rPr>
              <a:t>C</a:t>
            </a:r>
            <a:r>
              <a:rPr lang="en-US" sz="1600" dirty="0" smtClean="0">
                <a:ea typeface="ＭＳ Ｐゴシック" charset="0"/>
                <a:cs typeface="ＭＳ Ｐゴシック" charset="0"/>
              </a:rPr>
              <a:t>oncept </a:t>
            </a:r>
            <a:r>
              <a:rPr lang="en-US" sz="1600" dirty="0">
                <a:ea typeface="ＭＳ Ｐゴシック" charset="0"/>
                <a:cs typeface="ＭＳ Ｐゴシック" charset="0"/>
              </a:rPr>
              <a:t>M</a:t>
            </a:r>
            <a:r>
              <a:rPr lang="en-US" sz="1600" dirty="0" smtClean="0">
                <a:ea typeface="ＭＳ Ｐゴシック" charset="0"/>
                <a:cs typeface="ＭＳ Ｐゴシック" charset="0"/>
              </a:rPr>
              <a:t>aps</a:t>
            </a:r>
          </a:p>
          <a:p>
            <a:pPr lvl="1" eaLnBrk="1" hangingPunct="1">
              <a:lnSpc>
                <a:spcPct val="90000"/>
              </a:lnSpc>
              <a:spcBef>
                <a:spcPct val="40000"/>
              </a:spcBef>
            </a:pPr>
            <a:r>
              <a:rPr lang="en-US" sz="1600" dirty="0" smtClean="0">
                <a:ea typeface="ＭＳ Ｐゴシック" charset="0"/>
                <a:cs typeface="ＭＳ Ｐゴシック" charset="0"/>
              </a:rPr>
              <a:t>Case Studies</a:t>
            </a:r>
          </a:p>
          <a:p>
            <a:pPr lvl="1" eaLnBrk="1" hangingPunct="1">
              <a:lnSpc>
                <a:spcPct val="90000"/>
              </a:lnSpc>
              <a:spcBef>
                <a:spcPct val="40000"/>
              </a:spcBef>
            </a:pPr>
            <a:r>
              <a:rPr lang="en-US" sz="1600" dirty="0" smtClean="0">
                <a:ea typeface="ＭＳ Ｐゴシック" charset="0"/>
                <a:cs typeface="ＭＳ Ｐゴシック" charset="0"/>
              </a:rPr>
              <a:t>Sorting Tasks</a:t>
            </a:r>
          </a:p>
          <a:p>
            <a:pPr lvl="1" eaLnBrk="1" hangingPunct="1">
              <a:lnSpc>
                <a:spcPct val="90000"/>
              </a:lnSpc>
              <a:spcBef>
                <a:spcPct val="40000"/>
              </a:spcBef>
            </a:pPr>
            <a:r>
              <a:rPr lang="en-US" sz="1600" dirty="0" smtClean="0">
                <a:ea typeface="ＭＳ Ｐゴシック" charset="0"/>
                <a:cs typeface="ＭＳ Ｐゴシック" charset="0"/>
              </a:rPr>
              <a:t>Ranking Tasks</a:t>
            </a:r>
          </a:p>
          <a:p>
            <a:pPr lvl="1" eaLnBrk="1" hangingPunct="1">
              <a:lnSpc>
                <a:spcPct val="90000"/>
              </a:lnSpc>
              <a:spcBef>
                <a:spcPct val="40000"/>
              </a:spcBef>
            </a:pPr>
            <a:r>
              <a:rPr lang="en-US" sz="1600" dirty="0" smtClean="0">
                <a:ea typeface="ＭＳ Ｐゴシック" charset="0"/>
                <a:cs typeface="ＭＳ Ｐゴシック" charset="0"/>
              </a:rPr>
              <a:t>Lecture-Tutorials</a:t>
            </a:r>
            <a:endParaRPr lang="en-US" sz="1600" dirty="0">
              <a:ea typeface="ＭＳ Ｐゴシック" charset="0"/>
              <a:cs typeface="ＭＳ Ｐゴシック" charset="0"/>
            </a:endParaRPr>
          </a:p>
          <a:p>
            <a:pPr eaLnBrk="1" hangingPunct="1">
              <a:lnSpc>
                <a:spcPct val="90000"/>
              </a:lnSpc>
              <a:spcBef>
                <a:spcPct val="40000"/>
              </a:spcBef>
            </a:pPr>
            <a:r>
              <a:rPr lang="en-US" sz="2000" dirty="0">
                <a:ea typeface="ＭＳ Ｐゴシック" charset="0"/>
                <a:cs typeface="ＭＳ Ｐゴシック" charset="0"/>
              </a:rPr>
              <a:t>Student Debates (individual/group)</a:t>
            </a:r>
            <a:endParaRPr lang="en-US" sz="2000" dirty="0">
              <a:ea typeface="ＭＳ Ｐゴシック" charset="0"/>
              <a:cs typeface="Arial Unicode MS" charset="0"/>
            </a:endParaRPr>
          </a:p>
          <a:p>
            <a:pPr eaLnBrk="1" hangingPunct="1">
              <a:lnSpc>
                <a:spcPct val="90000"/>
              </a:lnSpc>
              <a:spcBef>
                <a:spcPct val="40000"/>
              </a:spcBef>
            </a:pPr>
            <a:r>
              <a:rPr lang="en-US" sz="2000" dirty="0">
                <a:ea typeface="ＭＳ Ｐゴシック" charset="0"/>
                <a:cs typeface="ＭＳ Ｐゴシック" charset="0"/>
              </a:rPr>
              <a:t>Whole Class Discussions</a:t>
            </a:r>
            <a:endParaRPr lang="en-US" sz="2000" dirty="0">
              <a:ea typeface="ＭＳ Ｐゴシック" charset="0"/>
              <a:cs typeface="Arial Unicode MS" charset="0"/>
            </a:endParaRPr>
          </a:p>
        </p:txBody>
      </p:sp>
    </p:spTree>
    <p:extLst>
      <p:ext uri="{BB962C8B-B14F-4D97-AF65-F5344CB8AC3E}">
        <p14:creationId xmlns:p14="http://schemas.microsoft.com/office/powerpoint/2010/main" xmlns="" val="30536567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5867400" y="1614488"/>
            <a:ext cx="2514600" cy="2362200"/>
          </a:xfrm>
        </p:spPr>
        <p:txBody>
          <a:bodyPr/>
          <a:lstStyle/>
          <a:p>
            <a:pPr eaLnBrk="1" hangingPunct="1"/>
            <a:r>
              <a:rPr lang="en-US" sz="3200">
                <a:solidFill>
                  <a:srgbClr val="FE9900"/>
                </a:solidFill>
                <a:latin typeface="Arial" charset="0"/>
                <a:ea typeface="ＭＳ Ｐゴシック" charset="0"/>
                <a:cs typeface="ＭＳ Ｐゴシック" charset="0"/>
              </a:rPr>
              <a:t>Just the tip of the iceberg of what it takes to create a highly functioning interactive engagement classroom </a:t>
            </a:r>
          </a:p>
        </p:txBody>
      </p:sp>
      <p:pic>
        <p:nvPicPr>
          <p:cNvPr id="40962" name="Picture 3" descr="iceber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5400" y="-4763"/>
            <a:ext cx="5022850" cy="6858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38991089"/>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ChangeArrowheads="1"/>
          </p:cNvSpPr>
          <p:nvPr/>
        </p:nvSpPr>
        <p:spPr bwMode="auto">
          <a:xfrm>
            <a:off x="38100" y="184150"/>
            <a:ext cx="90678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algn="ctr">
              <a:lnSpc>
                <a:spcPct val="95000"/>
              </a:lnSpc>
              <a:spcBef>
                <a:spcPct val="50000"/>
              </a:spcBef>
              <a:buSzPct val="75000"/>
              <a:buFont typeface="Wingdings" charset="0"/>
              <a:buNone/>
              <a:defRPr/>
            </a:pPr>
            <a:r>
              <a:rPr lang="en-US" sz="3600" b="0" dirty="0" smtClean="0">
                <a:solidFill>
                  <a:srgbClr val="F49100"/>
                </a:solidFill>
                <a:latin typeface="+mn-lt"/>
              </a:rPr>
              <a:t>A note about Flipped, Hybrid, and Just in Time Teaching (JITT)……</a:t>
            </a:r>
            <a:endParaRPr lang="en-US" sz="3600" b="0" dirty="0">
              <a:solidFill>
                <a:srgbClr val="F49100"/>
              </a:solidFill>
              <a:latin typeface="+mn-lt"/>
            </a:endParaRPr>
          </a:p>
        </p:txBody>
      </p:sp>
      <p:sp>
        <p:nvSpPr>
          <p:cNvPr id="62466" name="Rectangle 4"/>
          <p:cNvSpPr>
            <a:spLocks noGrp="1" noChangeArrowheads="1"/>
          </p:cNvSpPr>
          <p:nvPr>
            <p:ph type="body" idx="1"/>
          </p:nvPr>
        </p:nvSpPr>
        <p:spPr>
          <a:xfrm>
            <a:off x="123825" y="1827518"/>
            <a:ext cx="8896350" cy="4135437"/>
          </a:xfrm>
        </p:spPr>
        <p:txBody>
          <a:bodyPr/>
          <a:lstStyle/>
          <a:p>
            <a:pPr eaLnBrk="1" hangingPunct="1">
              <a:lnSpc>
                <a:spcPct val="90000"/>
              </a:lnSpc>
              <a:spcBef>
                <a:spcPct val="40000"/>
              </a:spcBef>
            </a:pPr>
            <a:r>
              <a:rPr lang="en-US" sz="2800" dirty="0">
                <a:latin typeface="Arial" charset="0"/>
                <a:ea typeface="ＭＳ Ｐゴシック" charset="0"/>
                <a:cs typeface="ＭＳ Ｐゴシック" charset="0"/>
              </a:rPr>
              <a:t>http://the8blog.wordpress.com/2013/07/02/flipping-for-flipping</a:t>
            </a:r>
            <a:r>
              <a:rPr lang="en-US" sz="2800" dirty="0" smtClean="0">
                <a:latin typeface="Arial" charset="0"/>
                <a:ea typeface="ＭＳ Ｐゴシック" charset="0"/>
                <a:cs typeface="ＭＳ Ｐゴシック" charset="0"/>
              </a:rPr>
              <a:t>/</a:t>
            </a:r>
          </a:p>
          <a:p>
            <a:pPr eaLnBrk="1" hangingPunct="1">
              <a:lnSpc>
                <a:spcPct val="90000"/>
              </a:lnSpc>
              <a:spcBef>
                <a:spcPct val="40000"/>
              </a:spcBef>
            </a:pPr>
            <a:r>
              <a:rPr lang="en-US" sz="2800" dirty="0">
                <a:latin typeface="Arial" charset="0"/>
                <a:ea typeface="ＭＳ Ｐゴシック" charset="0"/>
                <a:cs typeface="ＭＳ Ｐゴシック" charset="0"/>
              </a:rPr>
              <a:t>http://blog.peerinstruction.net</a:t>
            </a:r>
            <a:r>
              <a:rPr lang="en-US" sz="2800" dirty="0" smtClean="0">
                <a:latin typeface="Arial" charset="0"/>
                <a:ea typeface="ＭＳ Ｐゴシック" charset="0"/>
                <a:cs typeface="ＭＳ Ｐゴシック" charset="0"/>
              </a:rPr>
              <a:t>/</a:t>
            </a:r>
          </a:p>
          <a:p>
            <a:pPr eaLnBrk="1" hangingPunct="1">
              <a:lnSpc>
                <a:spcPct val="90000"/>
              </a:lnSpc>
              <a:spcBef>
                <a:spcPct val="40000"/>
              </a:spcBef>
            </a:pPr>
            <a:r>
              <a:rPr lang="en-US" sz="2800" dirty="0">
                <a:latin typeface="Arial" charset="0"/>
                <a:ea typeface="ＭＳ Ｐゴシック" charset="0"/>
                <a:cs typeface="ＭＳ Ｐゴシック" charset="0"/>
              </a:rPr>
              <a:t>http://</a:t>
            </a:r>
            <a:r>
              <a:rPr lang="en-US" sz="2800" dirty="0" err="1">
                <a:latin typeface="Arial" charset="0"/>
                <a:ea typeface="ＭＳ Ｐゴシック" charset="0"/>
                <a:cs typeface="ＭＳ Ｐゴシック" charset="0"/>
              </a:rPr>
              <a:t>webphysics.iupui.edu</a:t>
            </a:r>
            <a:r>
              <a:rPr lang="en-US" sz="2800" dirty="0">
                <a:latin typeface="Arial" charset="0"/>
                <a:ea typeface="ＭＳ Ｐゴシック" charset="0"/>
                <a:cs typeface="ＭＳ Ｐゴシック" charset="0"/>
              </a:rPr>
              <a:t>/</a:t>
            </a:r>
            <a:r>
              <a:rPr lang="en-US" sz="2800" dirty="0" err="1">
                <a:latin typeface="Arial" charset="0"/>
                <a:ea typeface="ＭＳ Ｐゴシック" charset="0"/>
                <a:cs typeface="ＭＳ Ｐゴシック" charset="0"/>
              </a:rPr>
              <a:t>jitt</a:t>
            </a:r>
            <a:r>
              <a:rPr lang="en-US" sz="2800" dirty="0">
                <a:latin typeface="Arial" charset="0"/>
                <a:ea typeface="ＭＳ Ｐゴシック" charset="0"/>
                <a:cs typeface="ＭＳ Ｐゴシック" charset="0"/>
              </a:rPr>
              <a:t>/</a:t>
            </a:r>
            <a:r>
              <a:rPr lang="en-US" sz="2800" dirty="0" err="1">
                <a:latin typeface="Arial" charset="0"/>
                <a:ea typeface="ＭＳ Ｐゴシック" charset="0"/>
                <a:cs typeface="ＭＳ Ｐゴシック" charset="0"/>
              </a:rPr>
              <a:t>what.html</a:t>
            </a:r>
            <a:endParaRPr lang="en-US" sz="2800" dirty="0">
              <a:latin typeface="Arial" charset="0"/>
              <a:ea typeface="ＭＳ Ｐゴシック" charset="0"/>
              <a:cs typeface="ＭＳ Ｐゴシック" charset="0"/>
            </a:endParaRPr>
          </a:p>
          <a:p>
            <a:pPr eaLnBrk="1" hangingPunct="1">
              <a:lnSpc>
                <a:spcPct val="90000"/>
              </a:lnSpc>
              <a:spcBef>
                <a:spcPct val="40000"/>
              </a:spcBef>
            </a:pPr>
            <a:endParaRPr lang="en-US" sz="20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24142299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
          <p:cNvSpPr>
            <a:spLocks noChangeArrowheads="1"/>
          </p:cNvSpPr>
          <p:nvPr/>
        </p:nvSpPr>
        <p:spPr bwMode="auto">
          <a:xfrm>
            <a:off x="242888" y="111125"/>
            <a:ext cx="8440737" cy="431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90000"/>
              </a:lnSpc>
              <a:spcBef>
                <a:spcPct val="65000"/>
              </a:spcBef>
              <a:defRPr/>
            </a:pPr>
            <a:r>
              <a:rPr lang="en-US" b="0" dirty="0">
                <a:solidFill>
                  <a:srgbClr val="FF9007"/>
                </a:solidFill>
                <a:latin typeface="+mn-lt"/>
              </a:rPr>
              <a:t>Think-Pair-Share (TPS) aka Peer Instruction:</a:t>
            </a:r>
            <a:endParaRPr lang="en-US" sz="3600" b="0" dirty="0">
              <a:solidFill>
                <a:srgbClr val="FF9007"/>
              </a:solidFill>
              <a:latin typeface="+mn-lt"/>
            </a:endParaRPr>
          </a:p>
          <a:p>
            <a:pPr algn="ctr">
              <a:spcBef>
                <a:spcPct val="65000"/>
              </a:spcBef>
              <a:defRPr/>
            </a:pPr>
            <a:r>
              <a:rPr lang="en-US" sz="2800" b="0" dirty="0">
                <a:solidFill>
                  <a:srgbClr val="FFFFFF"/>
                </a:solidFill>
                <a:latin typeface="+mn-lt"/>
              </a:rPr>
              <a:t>A questioning in the classroom technique that makes use of a combination of conceptually challenging multiple choice questions, and classroom feedback designed to increase student-to-student discourse and provide insight into students’</a:t>
            </a:r>
            <a:r>
              <a:rPr lang="en-US" altLang="ja-JP" sz="2800" b="0" dirty="0">
                <a:solidFill>
                  <a:srgbClr val="FFFFFF"/>
                </a:solidFill>
                <a:latin typeface="+mn-lt"/>
              </a:rPr>
              <a:t> learning for you and them</a:t>
            </a:r>
          </a:p>
          <a:p>
            <a:pPr>
              <a:lnSpc>
                <a:spcPct val="90000"/>
              </a:lnSpc>
              <a:spcBef>
                <a:spcPct val="65000"/>
              </a:spcBef>
              <a:defRPr/>
            </a:pPr>
            <a:endParaRPr lang="en-US" sz="3600" b="0" dirty="0">
              <a:solidFill>
                <a:srgbClr val="FFFFFF"/>
              </a:solidFill>
              <a:latin typeface="+mn-lt"/>
            </a:endParaRPr>
          </a:p>
        </p:txBody>
      </p:sp>
      <p:sp>
        <p:nvSpPr>
          <p:cNvPr id="3" name="Rectangle 4"/>
          <p:cNvSpPr>
            <a:spLocks noChangeArrowheads="1"/>
          </p:cNvSpPr>
          <p:nvPr/>
        </p:nvSpPr>
        <p:spPr bwMode="auto">
          <a:xfrm>
            <a:off x="63500" y="3617913"/>
            <a:ext cx="8763000" cy="156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defRPr/>
            </a:pPr>
            <a:r>
              <a:rPr lang="en-US" sz="1200" b="0" dirty="0">
                <a:solidFill>
                  <a:srgbClr val="F49100"/>
                </a:solidFill>
                <a:latin typeface="+mn-lt"/>
                <a:cs typeface="Arial" charset="0"/>
              </a:rPr>
              <a:t>Crouch, C. H. &amp; Mazur, E. 2001, </a:t>
            </a:r>
            <a:r>
              <a:rPr lang="ja-JP" altLang="en-US" sz="1200" b="0" dirty="0">
                <a:solidFill>
                  <a:srgbClr val="F49100"/>
                </a:solidFill>
                <a:latin typeface="+mn-lt"/>
                <a:cs typeface="Arial" charset="0"/>
              </a:rPr>
              <a:t>“</a:t>
            </a:r>
            <a:r>
              <a:rPr lang="en-US" altLang="ja-JP" sz="1200" b="0" dirty="0">
                <a:solidFill>
                  <a:srgbClr val="F49100"/>
                </a:solidFill>
                <a:latin typeface="+mn-lt"/>
                <a:cs typeface="Arial" charset="0"/>
              </a:rPr>
              <a:t>Peer Instruction: Ten Years of Experience and Results,</a:t>
            </a:r>
            <a:r>
              <a:rPr lang="ja-JP" altLang="en-US" sz="1200" b="0" dirty="0">
                <a:solidFill>
                  <a:srgbClr val="F49100"/>
                </a:solidFill>
                <a:latin typeface="+mn-lt"/>
                <a:cs typeface="Arial" charset="0"/>
              </a:rPr>
              <a:t>”</a:t>
            </a:r>
            <a:r>
              <a:rPr lang="en-US" altLang="ja-JP" sz="1200" b="0" dirty="0">
                <a:solidFill>
                  <a:srgbClr val="F49100"/>
                </a:solidFill>
                <a:latin typeface="+mn-lt"/>
                <a:cs typeface="Arial" charset="0"/>
              </a:rPr>
              <a:t> </a:t>
            </a:r>
            <a:r>
              <a:rPr lang="en-US" altLang="ja-JP" sz="1200" b="0" i="1" dirty="0">
                <a:solidFill>
                  <a:srgbClr val="F49100"/>
                </a:solidFill>
                <a:latin typeface="+mn-lt"/>
                <a:cs typeface="Arial" charset="0"/>
              </a:rPr>
              <a:t>American Journal of Physics</a:t>
            </a:r>
            <a:r>
              <a:rPr lang="en-US" altLang="ja-JP" sz="1200" b="0" dirty="0">
                <a:solidFill>
                  <a:srgbClr val="F49100"/>
                </a:solidFill>
                <a:latin typeface="+mn-lt"/>
                <a:cs typeface="Arial" charset="0"/>
              </a:rPr>
              <a:t>, 69(9), 970, 2001 </a:t>
            </a:r>
          </a:p>
          <a:p>
            <a:pPr>
              <a:defRPr/>
            </a:pPr>
            <a:endParaRPr lang="en-US" sz="1200" b="0" dirty="0">
              <a:solidFill>
                <a:srgbClr val="F49100"/>
              </a:solidFill>
              <a:latin typeface="+mn-lt"/>
              <a:cs typeface="Arial" charset="0"/>
            </a:endParaRPr>
          </a:p>
          <a:p>
            <a:pPr>
              <a:defRPr/>
            </a:pPr>
            <a:r>
              <a:rPr lang="en-US" sz="1200" b="0" i="1" dirty="0">
                <a:solidFill>
                  <a:srgbClr val="F49100"/>
                </a:solidFill>
                <a:latin typeface="+mn-lt"/>
                <a:cs typeface="Arial" charset="0"/>
              </a:rPr>
              <a:t>Development and Application of a Situated Apprenticeship Approach to Professional Development of Astronomy Instructors, </a:t>
            </a:r>
            <a:r>
              <a:rPr lang="en-US" sz="1200" b="0" dirty="0">
                <a:solidFill>
                  <a:srgbClr val="F49100"/>
                </a:solidFill>
                <a:latin typeface="+mn-lt"/>
                <a:cs typeface="Arial" charset="0"/>
              </a:rPr>
              <a:t>Prather, E. E., and Brissenden, G. The Astronomy Education Review, 7(2), 2008 </a:t>
            </a:r>
          </a:p>
          <a:p>
            <a:pPr>
              <a:defRPr/>
            </a:pPr>
            <a:endParaRPr lang="en-US" sz="1200" b="0" dirty="0">
              <a:solidFill>
                <a:srgbClr val="F49100"/>
              </a:solidFill>
              <a:latin typeface="+mn-lt"/>
              <a:cs typeface="Arial" charset="0"/>
            </a:endParaRPr>
          </a:p>
          <a:p>
            <a:pPr>
              <a:defRPr/>
            </a:pPr>
            <a:r>
              <a:rPr lang="en-US" sz="1200" b="0" i="1" dirty="0">
                <a:solidFill>
                  <a:srgbClr val="F49100"/>
                </a:solidFill>
                <a:latin typeface="+mn-lt"/>
                <a:cs typeface="Arial" charset="0"/>
              </a:rPr>
              <a:t>Clickers as Data Gathering Tools and Students</a:t>
            </a:r>
            <a:r>
              <a:rPr lang="ja-JP" altLang="en-US" sz="1200" b="0" i="1" dirty="0">
                <a:solidFill>
                  <a:srgbClr val="F49100"/>
                </a:solidFill>
                <a:latin typeface="+mn-lt"/>
                <a:cs typeface="Arial" charset="0"/>
              </a:rPr>
              <a:t>’</a:t>
            </a:r>
            <a:r>
              <a:rPr lang="en-US" altLang="ja-JP" sz="1200" b="0" i="1" dirty="0">
                <a:solidFill>
                  <a:srgbClr val="F49100"/>
                </a:solidFill>
                <a:latin typeface="+mn-lt"/>
                <a:cs typeface="Arial" charset="0"/>
              </a:rPr>
              <a:t> Attitudes, Motivations, and Beliefs on Their Use in this Application, </a:t>
            </a:r>
            <a:r>
              <a:rPr lang="en-US" altLang="ja-JP" sz="1200" b="0" dirty="0">
                <a:solidFill>
                  <a:srgbClr val="F49100"/>
                </a:solidFill>
                <a:latin typeface="+mn-lt"/>
                <a:cs typeface="Arial" charset="0"/>
              </a:rPr>
              <a:t>Prather, E. E., Brissenden, G., </a:t>
            </a:r>
            <a:r>
              <a:rPr lang="en-US" altLang="ja-JP" sz="1200" b="0" dirty="0" smtClean="0">
                <a:solidFill>
                  <a:srgbClr val="F49100"/>
                </a:solidFill>
                <a:latin typeface="+mn-lt"/>
                <a:cs typeface="Arial" charset="0"/>
              </a:rPr>
              <a:t>The Astronomy Education Review, </a:t>
            </a:r>
            <a:r>
              <a:rPr lang="en-US" altLang="ja-JP" sz="1200" b="0" dirty="0">
                <a:solidFill>
                  <a:srgbClr val="F49100"/>
                </a:solidFill>
                <a:latin typeface="+mn-lt"/>
                <a:cs typeface="Arial" charset="0"/>
              </a:rPr>
              <a:t>8 (1), 2009 .</a:t>
            </a:r>
            <a:endParaRPr lang="en-US" sz="1200" b="0" dirty="0">
              <a:solidFill>
                <a:srgbClr val="F49100"/>
              </a:solidFill>
              <a:latin typeface="+mn-lt"/>
              <a:cs typeface="Arial" charset="0"/>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ile:Life Expectancy 2011 Estimates CIA World Factbook.png"/>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41734" y="697876"/>
            <a:ext cx="7857057" cy="3378294"/>
          </a:xfrm>
          <a:prstGeom prst="rect">
            <a:avLst/>
          </a:prstGeom>
          <a:noFill/>
          <a:ln>
            <a:noFill/>
          </a:ln>
        </p:spPr>
      </p:pic>
      <p:sp>
        <p:nvSpPr>
          <p:cNvPr id="7" name="TextBox 6"/>
          <p:cNvSpPr txBox="1"/>
          <p:nvPr/>
        </p:nvSpPr>
        <p:spPr>
          <a:xfrm>
            <a:off x="843691" y="-23011"/>
            <a:ext cx="8552310" cy="707886"/>
          </a:xfrm>
          <a:prstGeom prst="rect">
            <a:avLst/>
          </a:prstGeom>
          <a:noFill/>
        </p:spPr>
        <p:txBody>
          <a:bodyPr wrap="square" rtlCol="0">
            <a:spAutoFit/>
          </a:bodyPr>
          <a:lstStyle/>
          <a:p>
            <a:r>
              <a:rPr lang="en-US" sz="4000" dirty="0" smtClean="0">
                <a:solidFill>
                  <a:srgbClr val="FFFFFF"/>
                </a:solidFill>
              </a:rPr>
              <a:t>What does this chart represent?</a:t>
            </a:r>
            <a:endParaRPr lang="en-US" sz="4000" dirty="0">
              <a:solidFill>
                <a:srgbClr val="FFFFFF"/>
              </a:solidFill>
            </a:endParaRPr>
          </a:p>
        </p:txBody>
      </p:sp>
      <p:sp>
        <p:nvSpPr>
          <p:cNvPr id="8" name="Rectangle 7"/>
          <p:cNvSpPr/>
          <p:nvPr/>
        </p:nvSpPr>
        <p:spPr bwMode="auto">
          <a:xfrm>
            <a:off x="564396" y="2226547"/>
            <a:ext cx="830916" cy="181886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68275" marR="0" indent="-168275" algn="l" defTabSz="914400" rtl="0" eaLnBrk="1" fontAlgn="base" latinLnBrk="0" hangingPunct="1">
              <a:lnSpc>
                <a:spcPct val="90000"/>
              </a:lnSpc>
              <a:spcBef>
                <a:spcPct val="65000"/>
              </a:spcBef>
              <a:spcAft>
                <a:spcPct val="0"/>
              </a:spcAft>
              <a:buClrTx/>
              <a:buSzTx/>
              <a:buFontTx/>
              <a:buNone/>
              <a:tabLst/>
            </a:pPr>
            <a:endParaRPr kumimoji="0" lang="en-US" sz="3200" b="1" i="0" u="none" strike="noStrike" cap="none" normalizeH="0" baseline="0">
              <a:ln>
                <a:noFill/>
              </a:ln>
              <a:solidFill>
                <a:srgbClr val="FFFF0F"/>
              </a:solidFill>
              <a:effectLst/>
              <a:latin typeface="Times New Roman" pitchFamily="-109" charset="0"/>
              <a:sym typeface="Wingdings 3" pitchFamily="-109" charset="2"/>
            </a:endParaRPr>
          </a:p>
        </p:txBody>
      </p:sp>
      <p:sp>
        <p:nvSpPr>
          <p:cNvPr id="9" name="Rectangle 8"/>
          <p:cNvSpPr/>
          <p:nvPr/>
        </p:nvSpPr>
        <p:spPr bwMode="auto">
          <a:xfrm>
            <a:off x="565150" y="2012951"/>
            <a:ext cx="584199" cy="270394"/>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68275" marR="0" indent="-168275" algn="l" defTabSz="914400" rtl="0" eaLnBrk="1" fontAlgn="base" latinLnBrk="0" hangingPunct="1">
              <a:lnSpc>
                <a:spcPct val="90000"/>
              </a:lnSpc>
              <a:spcBef>
                <a:spcPct val="65000"/>
              </a:spcBef>
              <a:spcAft>
                <a:spcPct val="0"/>
              </a:spcAft>
              <a:buClrTx/>
              <a:buSzTx/>
              <a:buFontTx/>
              <a:buNone/>
              <a:tabLst/>
            </a:pPr>
            <a:endParaRPr kumimoji="0" lang="en-US" sz="3200" b="1" i="0" u="none" strike="noStrike" cap="none" normalizeH="0" baseline="0" dirty="0">
              <a:ln>
                <a:noFill/>
              </a:ln>
              <a:solidFill>
                <a:srgbClr val="FFFF0F"/>
              </a:solidFill>
              <a:effectLst/>
              <a:latin typeface="Times New Roman" pitchFamily="-109" charset="0"/>
              <a:sym typeface="Wingdings 3" pitchFamily="-109" charset="2"/>
            </a:endParaRPr>
          </a:p>
        </p:txBody>
      </p:sp>
      <p:sp>
        <p:nvSpPr>
          <p:cNvPr id="10" name="TextBox 9"/>
          <p:cNvSpPr txBox="1"/>
          <p:nvPr/>
        </p:nvSpPr>
        <p:spPr>
          <a:xfrm>
            <a:off x="132490" y="4256889"/>
            <a:ext cx="9024210" cy="2308324"/>
          </a:xfrm>
          <a:prstGeom prst="rect">
            <a:avLst/>
          </a:prstGeom>
          <a:noFill/>
        </p:spPr>
        <p:txBody>
          <a:bodyPr wrap="square" rtlCol="0">
            <a:spAutoFit/>
          </a:bodyPr>
          <a:lstStyle/>
          <a:p>
            <a:r>
              <a:rPr lang="en-US" sz="3600" dirty="0" smtClean="0">
                <a:solidFill>
                  <a:srgbClr val="FE9900"/>
                </a:solidFill>
              </a:rPr>
              <a:t>Work with your partner and write a multiple choice question that would provoke a thoughtful discussion amongst students about this false color map?</a:t>
            </a:r>
            <a:endParaRPr lang="en-US" sz="3600" dirty="0">
              <a:solidFill>
                <a:srgbClr val="FE9900"/>
              </a:solidFill>
            </a:endParaRPr>
          </a:p>
        </p:txBody>
      </p:sp>
    </p:spTree>
    <p:extLst>
      <p:ext uri="{BB962C8B-B14F-4D97-AF65-F5344CB8AC3E}">
        <p14:creationId xmlns:p14="http://schemas.microsoft.com/office/powerpoint/2010/main" xmlns="" val="3947526656"/>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749300" y="4292600"/>
            <a:ext cx="8877300" cy="2862322"/>
          </a:xfrm>
          <a:prstGeom prst="rect">
            <a:avLst/>
          </a:prstGeom>
          <a:noFill/>
        </p:spPr>
        <p:txBody>
          <a:bodyPr wrap="square" rtlCol="0">
            <a:spAutoFit/>
          </a:bodyPr>
          <a:lstStyle/>
          <a:p>
            <a:pPr marL="292100" indent="-292100">
              <a:buFont typeface="Arial"/>
              <a:buChar char="•"/>
            </a:pPr>
            <a:r>
              <a:rPr lang="en-US" sz="3000" b="0" dirty="0" smtClean="0">
                <a:solidFill>
                  <a:srgbClr val="FFFFFF"/>
                </a:solidFill>
              </a:rPr>
              <a:t> Average household income</a:t>
            </a:r>
          </a:p>
          <a:p>
            <a:pPr marL="292100" indent="-292100">
              <a:buFont typeface="Arial"/>
              <a:buChar char="•"/>
            </a:pPr>
            <a:r>
              <a:rPr lang="en-US" sz="3000" b="0" dirty="0" smtClean="0">
                <a:solidFill>
                  <a:srgbClr val="FFFFFF"/>
                </a:solidFill>
              </a:rPr>
              <a:t> Infant mortality rate</a:t>
            </a:r>
          </a:p>
          <a:p>
            <a:pPr marL="292100" indent="-292100">
              <a:buFont typeface="Arial"/>
              <a:buChar char="•"/>
            </a:pPr>
            <a:r>
              <a:rPr lang="en-US" sz="3000" b="0" dirty="0" smtClean="0">
                <a:solidFill>
                  <a:srgbClr val="FFFFFF"/>
                </a:solidFill>
              </a:rPr>
              <a:t> Emission of Greenhouse gasses</a:t>
            </a:r>
          </a:p>
          <a:p>
            <a:pPr marL="292100" indent="-292100">
              <a:buFont typeface="Arial"/>
              <a:buChar char="•"/>
            </a:pPr>
            <a:r>
              <a:rPr lang="en-US" sz="3000" b="0" dirty="0" smtClean="0">
                <a:solidFill>
                  <a:srgbClr val="FFFFFF"/>
                </a:solidFill>
              </a:rPr>
              <a:t> Average life expectancy</a:t>
            </a:r>
          </a:p>
          <a:p>
            <a:pPr marL="292100" indent="-292100">
              <a:buFont typeface="Arial"/>
              <a:buChar char="•"/>
            </a:pPr>
            <a:r>
              <a:rPr lang="en-US" sz="3000" b="0" dirty="0" smtClean="0">
                <a:solidFill>
                  <a:srgbClr val="FFFFFF"/>
                </a:solidFill>
              </a:rPr>
              <a:t> Percent of citizenry with a college degree</a:t>
            </a:r>
          </a:p>
          <a:p>
            <a:pPr marL="292100" indent="-292100">
              <a:buFont typeface="Arial"/>
              <a:buChar char="•"/>
            </a:pPr>
            <a:endParaRPr lang="en-US" sz="3000" b="0" dirty="0">
              <a:solidFill>
                <a:srgbClr val="FFFFFF"/>
              </a:solidFill>
            </a:endParaRPr>
          </a:p>
        </p:txBody>
      </p:sp>
      <p:sp>
        <p:nvSpPr>
          <p:cNvPr id="7" name="TextBox 6"/>
          <p:cNvSpPr txBox="1"/>
          <p:nvPr/>
        </p:nvSpPr>
        <p:spPr>
          <a:xfrm>
            <a:off x="482600" y="0"/>
            <a:ext cx="8991600" cy="1015663"/>
          </a:xfrm>
          <a:prstGeom prst="rect">
            <a:avLst/>
          </a:prstGeom>
          <a:noFill/>
        </p:spPr>
        <p:txBody>
          <a:bodyPr wrap="square" rtlCol="0">
            <a:spAutoFit/>
          </a:bodyPr>
          <a:lstStyle/>
          <a:p>
            <a:r>
              <a:rPr lang="en-US" sz="3000" dirty="0" smtClean="0">
                <a:solidFill>
                  <a:srgbClr val="FFFFFF"/>
                </a:solidFill>
              </a:rPr>
              <a:t>Could any of the items listed below be represented </a:t>
            </a:r>
            <a:br>
              <a:rPr lang="en-US" sz="3000" dirty="0" smtClean="0">
                <a:solidFill>
                  <a:srgbClr val="FFFFFF"/>
                </a:solidFill>
              </a:rPr>
            </a:br>
            <a:r>
              <a:rPr lang="en-US" sz="3000" dirty="0" smtClean="0">
                <a:solidFill>
                  <a:srgbClr val="FFFFFF"/>
                </a:solidFill>
              </a:rPr>
              <a:t>by this false color image?</a:t>
            </a:r>
            <a:endParaRPr lang="en-US" sz="3000" dirty="0">
              <a:solidFill>
                <a:srgbClr val="FFFFFF"/>
              </a:solidFill>
            </a:endParaRPr>
          </a:p>
        </p:txBody>
      </p:sp>
      <p:grpSp>
        <p:nvGrpSpPr>
          <p:cNvPr id="2" name="Group 1"/>
          <p:cNvGrpSpPr/>
          <p:nvPr/>
        </p:nvGrpSpPr>
        <p:grpSpPr>
          <a:xfrm>
            <a:off x="330201" y="1054100"/>
            <a:ext cx="8204200" cy="3263900"/>
            <a:chOff x="541734" y="697876"/>
            <a:chExt cx="7857057" cy="3378294"/>
          </a:xfrm>
        </p:grpSpPr>
        <p:pic>
          <p:nvPicPr>
            <p:cNvPr id="5" name="Picture 4" descr="ile:Life Expectancy 2011 Estimates CIA World Factbook.png"/>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41734" y="697876"/>
              <a:ext cx="7857057" cy="3378294"/>
            </a:xfrm>
            <a:prstGeom prst="rect">
              <a:avLst/>
            </a:prstGeom>
            <a:noFill/>
            <a:ln>
              <a:noFill/>
            </a:ln>
          </p:spPr>
        </p:pic>
        <p:sp>
          <p:nvSpPr>
            <p:cNvPr id="8" name="Rectangle 7"/>
            <p:cNvSpPr/>
            <p:nvPr/>
          </p:nvSpPr>
          <p:spPr bwMode="auto">
            <a:xfrm>
              <a:off x="564396" y="2226547"/>
              <a:ext cx="830916" cy="181886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68275" marR="0" indent="-168275" algn="l" defTabSz="914400" rtl="0" eaLnBrk="1" fontAlgn="base" latinLnBrk="0" hangingPunct="1">
                <a:lnSpc>
                  <a:spcPct val="90000"/>
                </a:lnSpc>
                <a:spcBef>
                  <a:spcPct val="65000"/>
                </a:spcBef>
                <a:spcAft>
                  <a:spcPct val="0"/>
                </a:spcAft>
                <a:buClrTx/>
                <a:buSzTx/>
                <a:buFontTx/>
                <a:buNone/>
                <a:tabLst/>
              </a:pPr>
              <a:endParaRPr kumimoji="0" lang="en-US" sz="3200" b="1" i="0" u="none" strike="noStrike" cap="none" normalizeH="0" baseline="0">
                <a:ln>
                  <a:noFill/>
                </a:ln>
                <a:solidFill>
                  <a:srgbClr val="FFFF0F"/>
                </a:solidFill>
                <a:effectLst/>
                <a:latin typeface="Times New Roman" pitchFamily="-109" charset="0"/>
                <a:sym typeface="Wingdings 3" pitchFamily="-109" charset="2"/>
              </a:endParaRPr>
            </a:p>
          </p:txBody>
        </p:sp>
        <p:sp>
          <p:nvSpPr>
            <p:cNvPr id="9" name="Rectangle 8"/>
            <p:cNvSpPr/>
            <p:nvPr/>
          </p:nvSpPr>
          <p:spPr bwMode="auto">
            <a:xfrm>
              <a:off x="565150" y="2012951"/>
              <a:ext cx="584199" cy="270394"/>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68275" marR="0" indent="-168275" algn="l" defTabSz="914400" rtl="0" eaLnBrk="1" fontAlgn="base" latinLnBrk="0" hangingPunct="1">
                <a:lnSpc>
                  <a:spcPct val="90000"/>
                </a:lnSpc>
                <a:spcBef>
                  <a:spcPct val="65000"/>
                </a:spcBef>
                <a:spcAft>
                  <a:spcPct val="0"/>
                </a:spcAft>
                <a:buClrTx/>
                <a:buSzTx/>
                <a:buFontTx/>
                <a:buNone/>
                <a:tabLst/>
              </a:pPr>
              <a:endParaRPr kumimoji="0" lang="en-US" sz="3200" b="1" i="0" u="none" strike="noStrike" cap="none" normalizeH="0" baseline="0" dirty="0">
                <a:ln>
                  <a:noFill/>
                </a:ln>
                <a:solidFill>
                  <a:srgbClr val="FFFF0F"/>
                </a:solidFill>
                <a:effectLst/>
                <a:latin typeface="Times New Roman" pitchFamily="-109" charset="0"/>
                <a:sym typeface="Wingdings 3" pitchFamily="-109" charset="2"/>
              </a:endParaRPr>
            </a:p>
          </p:txBody>
        </p:sp>
      </p:grpSp>
    </p:spTree>
    <p:extLst>
      <p:ext uri="{BB962C8B-B14F-4D97-AF65-F5344CB8AC3E}">
        <p14:creationId xmlns:p14="http://schemas.microsoft.com/office/powerpoint/2010/main" xmlns="" val="4289296139"/>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0" y="2971800"/>
            <a:ext cx="4610100" cy="2677656"/>
          </a:xfrm>
          <a:prstGeom prst="rect">
            <a:avLst/>
          </a:prstGeom>
          <a:noFill/>
        </p:spPr>
        <p:txBody>
          <a:bodyPr wrap="square" rtlCol="0">
            <a:spAutoFit/>
          </a:bodyPr>
          <a:lstStyle/>
          <a:p>
            <a:pPr marL="292100" indent="-292100">
              <a:buFont typeface="Arial"/>
              <a:buChar char="•"/>
            </a:pPr>
            <a:r>
              <a:rPr lang="en-US" sz="2400" b="0" dirty="0" smtClean="0">
                <a:solidFill>
                  <a:srgbClr val="FFFFFF"/>
                </a:solidFill>
              </a:rPr>
              <a:t> Average household income</a:t>
            </a:r>
          </a:p>
          <a:p>
            <a:pPr marL="292100" indent="-292100">
              <a:buFont typeface="Arial"/>
              <a:buChar char="•"/>
            </a:pPr>
            <a:r>
              <a:rPr lang="en-US" sz="2400" b="0" dirty="0" smtClean="0">
                <a:solidFill>
                  <a:srgbClr val="FFFFFF"/>
                </a:solidFill>
              </a:rPr>
              <a:t> Infant mortality rate</a:t>
            </a:r>
          </a:p>
          <a:p>
            <a:pPr marL="292100" indent="-292100">
              <a:buFont typeface="Arial"/>
              <a:buChar char="•"/>
            </a:pPr>
            <a:r>
              <a:rPr lang="en-US" sz="2400" b="0" dirty="0" smtClean="0">
                <a:solidFill>
                  <a:srgbClr val="FFFFFF"/>
                </a:solidFill>
              </a:rPr>
              <a:t> Emission of Greenhouse gasses</a:t>
            </a:r>
          </a:p>
          <a:p>
            <a:pPr marL="292100" indent="-292100">
              <a:buFont typeface="Arial"/>
              <a:buChar char="•"/>
            </a:pPr>
            <a:r>
              <a:rPr lang="en-US" sz="2400" b="0" dirty="0" smtClean="0">
                <a:solidFill>
                  <a:srgbClr val="FFFFFF"/>
                </a:solidFill>
              </a:rPr>
              <a:t> Average life expectancy</a:t>
            </a:r>
          </a:p>
          <a:p>
            <a:pPr marL="292100" indent="-292100">
              <a:buFont typeface="Arial"/>
              <a:buChar char="•"/>
            </a:pPr>
            <a:r>
              <a:rPr lang="en-US" sz="2400" b="0" dirty="0" smtClean="0">
                <a:solidFill>
                  <a:srgbClr val="FFFFFF"/>
                </a:solidFill>
              </a:rPr>
              <a:t> Percent of citizenry with a college degree</a:t>
            </a:r>
          </a:p>
          <a:p>
            <a:pPr marL="292100" indent="-292100">
              <a:buFont typeface="Arial"/>
              <a:buChar char="•"/>
            </a:pPr>
            <a:endParaRPr lang="en-US" sz="2400" b="0" dirty="0">
              <a:solidFill>
                <a:srgbClr val="FFFFFF"/>
              </a:solidFill>
            </a:endParaRPr>
          </a:p>
        </p:txBody>
      </p:sp>
      <p:sp>
        <p:nvSpPr>
          <p:cNvPr id="7" name="TextBox 6"/>
          <p:cNvSpPr txBox="1"/>
          <p:nvPr/>
        </p:nvSpPr>
        <p:spPr>
          <a:xfrm>
            <a:off x="4437791" y="3050389"/>
            <a:ext cx="4579209" cy="3539431"/>
          </a:xfrm>
          <a:prstGeom prst="rect">
            <a:avLst/>
          </a:prstGeom>
          <a:noFill/>
        </p:spPr>
        <p:txBody>
          <a:bodyPr wrap="square" rtlCol="0">
            <a:spAutoFit/>
          </a:bodyPr>
          <a:lstStyle/>
          <a:p>
            <a:r>
              <a:rPr lang="en-US" sz="2800" dirty="0" smtClean="0">
                <a:solidFill>
                  <a:srgbClr val="FFFFFF"/>
                </a:solidFill>
              </a:rPr>
              <a:t>How many of the listed items could be represented by this false color image?</a:t>
            </a:r>
            <a:endParaRPr lang="en-US" dirty="0" smtClean="0">
              <a:solidFill>
                <a:srgbClr val="FFFFFF"/>
              </a:solidFill>
            </a:endParaRPr>
          </a:p>
          <a:p>
            <a:pPr marL="457200" indent="-457200">
              <a:buAutoNum type="alphaUcPeriod"/>
            </a:pPr>
            <a:r>
              <a:rPr lang="en-US" sz="2800" dirty="0" smtClean="0">
                <a:solidFill>
                  <a:srgbClr val="FFFFFF"/>
                </a:solidFill>
              </a:rPr>
              <a:t>Only one</a:t>
            </a:r>
          </a:p>
          <a:p>
            <a:pPr marL="457200" indent="-457200">
              <a:buAutoNum type="alphaUcPeriod"/>
            </a:pPr>
            <a:r>
              <a:rPr lang="en-US" sz="2800" dirty="0" smtClean="0">
                <a:solidFill>
                  <a:srgbClr val="FFFFFF"/>
                </a:solidFill>
              </a:rPr>
              <a:t>Two</a:t>
            </a:r>
          </a:p>
          <a:p>
            <a:pPr marL="457200" indent="-457200">
              <a:buAutoNum type="alphaUcPeriod"/>
            </a:pPr>
            <a:r>
              <a:rPr lang="en-US" sz="2800" dirty="0" smtClean="0">
                <a:solidFill>
                  <a:srgbClr val="FFFFFF"/>
                </a:solidFill>
              </a:rPr>
              <a:t>Three</a:t>
            </a:r>
          </a:p>
          <a:p>
            <a:pPr marL="457200" indent="-457200">
              <a:buAutoNum type="alphaUcPeriod"/>
            </a:pPr>
            <a:r>
              <a:rPr lang="en-US" sz="2800" dirty="0" smtClean="0">
                <a:solidFill>
                  <a:srgbClr val="FFFFFF"/>
                </a:solidFill>
              </a:rPr>
              <a:t>Four </a:t>
            </a:r>
          </a:p>
          <a:p>
            <a:pPr marL="457200" indent="-457200">
              <a:buAutoNum type="alphaUcPeriod"/>
            </a:pPr>
            <a:r>
              <a:rPr lang="en-US" sz="2800" dirty="0" smtClean="0">
                <a:solidFill>
                  <a:srgbClr val="FFFFFF"/>
                </a:solidFill>
              </a:rPr>
              <a:t>All are possible</a:t>
            </a:r>
            <a:endParaRPr lang="en-US" sz="2800" dirty="0">
              <a:solidFill>
                <a:srgbClr val="FFFFFF"/>
              </a:solidFill>
            </a:endParaRPr>
          </a:p>
        </p:txBody>
      </p:sp>
      <p:grpSp>
        <p:nvGrpSpPr>
          <p:cNvPr id="2" name="Group 1"/>
          <p:cNvGrpSpPr/>
          <p:nvPr/>
        </p:nvGrpSpPr>
        <p:grpSpPr>
          <a:xfrm>
            <a:off x="1" y="0"/>
            <a:ext cx="7239000" cy="2971800"/>
            <a:chOff x="541734" y="697876"/>
            <a:chExt cx="7857057" cy="3378294"/>
          </a:xfrm>
        </p:grpSpPr>
        <p:pic>
          <p:nvPicPr>
            <p:cNvPr id="5" name="Picture 4" descr="ile:Life Expectancy 2011 Estimates CIA World Factbook.png"/>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41734" y="697876"/>
              <a:ext cx="7857057" cy="3378294"/>
            </a:xfrm>
            <a:prstGeom prst="rect">
              <a:avLst/>
            </a:prstGeom>
            <a:noFill/>
            <a:ln>
              <a:noFill/>
            </a:ln>
          </p:spPr>
        </p:pic>
        <p:sp>
          <p:nvSpPr>
            <p:cNvPr id="8" name="Rectangle 7"/>
            <p:cNvSpPr/>
            <p:nvPr/>
          </p:nvSpPr>
          <p:spPr bwMode="auto">
            <a:xfrm>
              <a:off x="564396" y="2226547"/>
              <a:ext cx="830916" cy="181886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68275" marR="0" indent="-168275" algn="l" defTabSz="914400" rtl="0" eaLnBrk="1" fontAlgn="base" latinLnBrk="0" hangingPunct="1">
                <a:lnSpc>
                  <a:spcPct val="90000"/>
                </a:lnSpc>
                <a:spcBef>
                  <a:spcPct val="65000"/>
                </a:spcBef>
                <a:spcAft>
                  <a:spcPct val="0"/>
                </a:spcAft>
                <a:buClrTx/>
                <a:buSzTx/>
                <a:buFontTx/>
                <a:buNone/>
                <a:tabLst/>
              </a:pPr>
              <a:endParaRPr kumimoji="0" lang="en-US" sz="3200" b="1" i="0" u="none" strike="noStrike" cap="none" normalizeH="0" baseline="0">
                <a:ln>
                  <a:noFill/>
                </a:ln>
                <a:solidFill>
                  <a:srgbClr val="FFFF0F"/>
                </a:solidFill>
                <a:effectLst/>
                <a:latin typeface="Times New Roman" pitchFamily="-109" charset="0"/>
                <a:sym typeface="Wingdings 3" pitchFamily="-109" charset="2"/>
              </a:endParaRPr>
            </a:p>
          </p:txBody>
        </p:sp>
        <p:sp>
          <p:nvSpPr>
            <p:cNvPr id="9" name="Rectangle 8"/>
            <p:cNvSpPr/>
            <p:nvPr/>
          </p:nvSpPr>
          <p:spPr bwMode="auto">
            <a:xfrm>
              <a:off x="565150" y="2012951"/>
              <a:ext cx="584199" cy="270394"/>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68275" marR="0" indent="-168275" algn="l" defTabSz="914400" rtl="0" eaLnBrk="1" fontAlgn="base" latinLnBrk="0" hangingPunct="1">
                <a:lnSpc>
                  <a:spcPct val="90000"/>
                </a:lnSpc>
                <a:spcBef>
                  <a:spcPct val="65000"/>
                </a:spcBef>
                <a:spcAft>
                  <a:spcPct val="0"/>
                </a:spcAft>
                <a:buClrTx/>
                <a:buSzTx/>
                <a:buFontTx/>
                <a:buNone/>
                <a:tabLst/>
              </a:pPr>
              <a:endParaRPr kumimoji="0" lang="en-US" sz="3200" b="1" i="0" u="none" strike="noStrike" cap="none" normalizeH="0" baseline="0" dirty="0">
                <a:ln>
                  <a:noFill/>
                </a:ln>
                <a:solidFill>
                  <a:srgbClr val="FFFF0F"/>
                </a:solidFill>
                <a:effectLst/>
                <a:latin typeface="Times New Roman" pitchFamily="-109" charset="0"/>
                <a:sym typeface="Wingdings 3" pitchFamily="-109" charset="2"/>
              </a:endParaRPr>
            </a:p>
          </p:txBody>
        </p:sp>
      </p:grpSp>
    </p:spTree>
    <p:extLst>
      <p:ext uri="{BB962C8B-B14F-4D97-AF65-F5344CB8AC3E}">
        <p14:creationId xmlns:p14="http://schemas.microsoft.com/office/powerpoint/2010/main" xmlns="" val="1549673588"/>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ile:Life Expectancy 2011 Estimates CIA World Factbook.png"/>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59512" y="486208"/>
            <a:ext cx="8835518" cy="3521347"/>
          </a:xfrm>
          <a:prstGeom prst="rect">
            <a:avLst/>
          </a:prstGeom>
          <a:noFill/>
          <a:ln>
            <a:noFill/>
          </a:ln>
        </p:spPr>
      </p:pic>
      <p:sp>
        <p:nvSpPr>
          <p:cNvPr id="2" name="TextBox 1"/>
          <p:cNvSpPr txBox="1"/>
          <p:nvPr/>
        </p:nvSpPr>
        <p:spPr>
          <a:xfrm>
            <a:off x="437444" y="4169833"/>
            <a:ext cx="8974667" cy="1200329"/>
          </a:xfrm>
          <a:prstGeom prst="rect">
            <a:avLst/>
          </a:prstGeom>
          <a:noFill/>
        </p:spPr>
        <p:txBody>
          <a:bodyPr wrap="square" rtlCol="0">
            <a:spAutoFit/>
          </a:bodyPr>
          <a:lstStyle/>
          <a:p>
            <a:r>
              <a:rPr lang="en-US" sz="3600" dirty="0" smtClean="0">
                <a:solidFill>
                  <a:srgbClr val="FFFFFF"/>
                </a:solidFill>
              </a:rPr>
              <a:t>Rank the </a:t>
            </a:r>
            <a:r>
              <a:rPr lang="en-US" sz="3600" u="sng" dirty="0" smtClean="0">
                <a:solidFill>
                  <a:srgbClr val="FFFFFF"/>
                </a:solidFill>
              </a:rPr>
              <a:t>continents</a:t>
            </a:r>
            <a:r>
              <a:rPr lang="en-US" sz="3600" dirty="0" smtClean="0">
                <a:solidFill>
                  <a:srgbClr val="FFFFFF"/>
                </a:solidFill>
              </a:rPr>
              <a:t>, from greatest to least “average” life expectancy.   </a:t>
            </a:r>
            <a:endParaRPr lang="en-US" sz="3600" dirty="0">
              <a:solidFill>
                <a:srgbClr val="FFFFFF"/>
              </a:solidFill>
            </a:endParaRPr>
          </a:p>
        </p:txBody>
      </p:sp>
      <p:sp>
        <p:nvSpPr>
          <p:cNvPr id="4" name="TextBox 3"/>
          <p:cNvSpPr txBox="1"/>
          <p:nvPr/>
        </p:nvSpPr>
        <p:spPr>
          <a:xfrm>
            <a:off x="0" y="0"/>
            <a:ext cx="8552310" cy="523220"/>
          </a:xfrm>
          <a:prstGeom prst="rect">
            <a:avLst/>
          </a:prstGeom>
          <a:noFill/>
        </p:spPr>
        <p:txBody>
          <a:bodyPr wrap="square" rtlCol="0">
            <a:spAutoFit/>
          </a:bodyPr>
          <a:lstStyle/>
          <a:p>
            <a:r>
              <a:rPr lang="en-US" sz="2800" dirty="0" smtClean="0">
                <a:solidFill>
                  <a:srgbClr val="FFFFFF"/>
                </a:solidFill>
              </a:rPr>
              <a:t>CHART OF AVERAGE LIFE EXPECTANCY</a:t>
            </a:r>
            <a:endParaRPr lang="en-US" sz="2800" dirty="0">
              <a:solidFill>
                <a:srgbClr val="FFFFFF"/>
              </a:solidFill>
            </a:endParaRPr>
          </a:p>
        </p:txBody>
      </p:sp>
    </p:spTree>
    <p:extLst>
      <p:ext uri="{BB962C8B-B14F-4D97-AF65-F5344CB8AC3E}">
        <p14:creationId xmlns:p14="http://schemas.microsoft.com/office/powerpoint/2010/main" xmlns="" val="11407744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ile:Life Expectancy 2011 Estimates CIA World Factbook.png"/>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59512" y="486209"/>
            <a:ext cx="6781933" cy="2702902"/>
          </a:xfrm>
          <a:prstGeom prst="rect">
            <a:avLst/>
          </a:prstGeom>
          <a:noFill/>
          <a:ln>
            <a:noFill/>
          </a:ln>
        </p:spPr>
      </p:pic>
      <p:sp>
        <p:nvSpPr>
          <p:cNvPr id="2" name="TextBox 1"/>
          <p:cNvSpPr txBox="1"/>
          <p:nvPr/>
        </p:nvSpPr>
        <p:spPr>
          <a:xfrm>
            <a:off x="467359" y="3226082"/>
            <a:ext cx="8974667" cy="1384995"/>
          </a:xfrm>
          <a:prstGeom prst="rect">
            <a:avLst/>
          </a:prstGeom>
          <a:noFill/>
        </p:spPr>
        <p:txBody>
          <a:bodyPr wrap="square" rtlCol="0">
            <a:spAutoFit/>
          </a:bodyPr>
          <a:lstStyle/>
          <a:p>
            <a:r>
              <a:rPr lang="en-US" sz="2800" dirty="0" smtClean="0">
                <a:solidFill>
                  <a:srgbClr val="FFFFFF"/>
                </a:solidFill>
              </a:rPr>
              <a:t>Which of the following is the correct ranking of the </a:t>
            </a:r>
            <a:r>
              <a:rPr lang="en-US" sz="2800" u="sng" dirty="0" smtClean="0">
                <a:solidFill>
                  <a:srgbClr val="FFFFFF"/>
                </a:solidFill>
              </a:rPr>
              <a:t>continents</a:t>
            </a:r>
            <a:r>
              <a:rPr lang="en-US" sz="2800" dirty="0" smtClean="0">
                <a:solidFill>
                  <a:srgbClr val="FFFFFF"/>
                </a:solidFill>
              </a:rPr>
              <a:t>, from greatest to least “average” life expectancy.   </a:t>
            </a:r>
            <a:endParaRPr lang="en-US" sz="2800" dirty="0">
              <a:solidFill>
                <a:srgbClr val="FFFFFF"/>
              </a:solidFill>
            </a:endParaRPr>
          </a:p>
        </p:txBody>
      </p:sp>
      <p:sp>
        <p:nvSpPr>
          <p:cNvPr id="4" name="TextBox 3"/>
          <p:cNvSpPr txBox="1"/>
          <p:nvPr/>
        </p:nvSpPr>
        <p:spPr>
          <a:xfrm>
            <a:off x="0" y="0"/>
            <a:ext cx="8552310" cy="523220"/>
          </a:xfrm>
          <a:prstGeom prst="rect">
            <a:avLst/>
          </a:prstGeom>
          <a:noFill/>
        </p:spPr>
        <p:txBody>
          <a:bodyPr wrap="square" rtlCol="0">
            <a:spAutoFit/>
          </a:bodyPr>
          <a:lstStyle/>
          <a:p>
            <a:r>
              <a:rPr lang="en-US" sz="2800" dirty="0" smtClean="0">
                <a:solidFill>
                  <a:srgbClr val="FFFFFF"/>
                </a:solidFill>
              </a:rPr>
              <a:t>CHART OF AVERAGE LIFE EXPECTANCY</a:t>
            </a:r>
            <a:endParaRPr lang="en-US" sz="2800" dirty="0">
              <a:solidFill>
                <a:srgbClr val="FFFFFF"/>
              </a:solidFill>
            </a:endParaRPr>
          </a:p>
        </p:txBody>
      </p:sp>
      <p:sp>
        <p:nvSpPr>
          <p:cNvPr id="5" name="TextBox 4"/>
          <p:cNvSpPr txBox="1"/>
          <p:nvPr/>
        </p:nvSpPr>
        <p:spPr>
          <a:xfrm>
            <a:off x="71120" y="4653562"/>
            <a:ext cx="8974667" cy="1938992"/>
          </a:xfrm>
          <a:prstGeom prst="rect">
            <a:avLst/>
          </a:prstGeom>
          <a:noFill/>
        </p:spPr>
        <p:txBody>
          <a:bodyPr wrap="square" rtlCol="0">
            <a:spAutoFit/>
          </a:bodyPr>
          <a:lstStyle/>
          <a:p>
            <a:pPr marL="514350" indent="-514350">
              <a:buFont typeface="+mj-lt"/>
              <a:buAutoNum type="alphaUcPeriod"/>
            </a:pPr>
            <a:r>
              <a:rPr lang="en-US" sz="2400" dirty="0" smtClean="0">
                <a:solidFill>
                  <a:srgbClr val="FFFFFF"/>
                </a:solidFill>
              </a:rPr>
              <a:t>North America, Australia, Europe, South America, Asia, Africa</a:t>
            </a:r>
          </a:p>
          <a:p>
            <a:pPr marL="514350" indent="-514350">
              <a:buFont typeface="+mj-lt"/>
              <a:buAutoNum type="alphaUcPeriod"/>
            </a:pPr>
            <a:r>
              <a:rPr lang="en-US" sz="2400" dirty="0">
                <a:solidFill>
                  <a:srgbClr val="FFFFFF"/>
                </a:solidFill>
              </a:rPr>
              <a:t>Africa, Asia, South America, Europe, North </a:t>
            </a:r>
            <a:r>
              <a:rPr lang="en-US" sz="2400" dirty="0" smtClean="0">
                <a:solidFill>
                  <a:srgbClr val="FFFFFF"/>
                </a:solidFill>
              </a:rPr>
              <a:t>America, Australia</a:t>
            </a:r>
          </a:p>
          <a:p>
            <a:pPr marL="514350" indent="-514350">
              <a:buFont typeface="+mj-lt"/>
              <a:buAutoNum type="alphaUcPeriod"/>
            </a:pPr>
            <a:r>
              <a:rPr lang="en-US" sz="2400" dirty="0">
                <a:solidFill>
                  <a:srgbClr val="FFFFFF"/>
                </a:solidFill>
              </a:rPr>
              <a:t>Australia, North America, Europe, South America, Asia, Africa</a:t>
            </a:r>
          </a:p>
          <a:p>
            <a:pPr marL="514350" indent="-514350">
              <a:buFont typeface="+mj-lt"/>
              <a:buAutoNum type="alphaUcPeriod"/>
            </a:pPr>
            <a:r>
              <a:rPr lang="en-US" sz="2400" dirty="0" smtClean="0">
                <a:solidFill>
                  <a:srgbClr val="FFFFFF"/>
                </a:solidFill>
              </a:rPr>
              <a:t>Europe, Australia</a:t>
            </a:r>
            <a:r>
              <a:rPr lang="en-US" sz="2400" dirty="0">
                <a:solidFill>
                  <a:srgbClr val="FFFFFF"/>
                </a:solidFill>
              </a:rPr>
              <a:t>, North </a:t>
            </a:r>
            <a:r>
              <a:rPr lang="en-US" sz="2400" dirty="0" smtClean="0">
                <a:solidFill>
                  <a:srgbClr val="FFFFFF"/>
                </a:solidFill>
              </a:rPr>
              <a:t>America, </a:t>
            </a:r>
            <a:r>
              <a:rPr lang="en-US" sz="2400" dirty="0">
                <a:solidFill>
                  <a:srgbClr val="FFFFFF"/>
                </a:solidFill>
              </a:rPr>
              <a:t>South America, Asia, </a:t>
            </a:r>
            <a:r>
              <a:rPr lang="en-US" sz="2400" dirty="0" smtClean="0">
                <a:solidFill>
                  <a:srgbClr val="FFFFFF"/>
                </a:solidFill>
              </a:rPr>
              <a:t>Africa</a:t>
            </a:r>
          </a:p>
          <a:p>
            <a:pPr marL="514350" indent="-514350">
              <a:buFont typeface="+mj-lt"/>
              <a:buAutoNum type="alphaUcPeriod"/>
            </a:pPr>
            <a:r>
              <a:rPr lang="en-US" sz="2400" dirty="0" smtClean="0">
                <a:solidFill>
                  <a:srgbClr val="FFFFFF"/>
                </a:solidFill>
              </a:rPr>
              <a:t>None of the above is correct</a:t>
            </a:r>
            <a:endParaRPr lang="en-US" sz="2400" dirty="0">
              <a:solidFill>
                <a:srgbClr val="FFFFFF"/>
              </a:solidFill>
            </a:endParaRPr>
          </a:p>
        </p:txBody>
      </p:sp>
    </p:spTree>
    <p:extLst>
      <p:ext uri="{BB962C8B-B14F-4D97-AF65-F5344CB8AC3E}">
        <p14:creationId xmlns:p14="http://schemas.microsoft.com/office/powerpoint/2010/main" xmlns="" val="39531711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ext Box 7"/>
          <p:cNvSpPr txBox="1">
            <a:spLocks noChangeArrowheads="1"/>
          </p:cNvSpPr>
          <p:nvPr/>
        </p:nvSpPr>
        <p:spPr bwMode="auto">
          <a:xfrm>
            <a:off x="479425" y="869950"/>
            <a:ext cx="8069263" cy="359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971550" indent="-5143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eaLnBrk="1" hangingPunct="1">
              <a:lnSpc>
                <a:spcPct val="90000"/>
              </a:lnSpc>
              <a:spcBef>
                <a:spcPct val="50000"/>
              </a:spcBef>
              <a:defRPr/>
            </a:pPr>
            <a:r>
              <a:rPr lang="en-US" b="0" dirty="0">
                <a:solidFill>
                  <a:srgbClr val="F59100"/>
                </a:solidFill>
                <a:latin typeface="+mn-lt"/>
              </a:rPr>
              <a:t>Around which object does the Moon orbit?</a:t>
            </a:r>
          </a:p>
          <a:p>
            <a:pPr lvl="1" eaLnBrk="1" hangingPunct="1">
              <a:lnSpc>
                <a:spcPct val="90000"/>
              </a:lnSpc>
              <a:spcBef>
                <a:spcPct val="65000"/>
              </a:spcBef>
              <a:buFont typeface="Arial" charset="0"/>
              <a:buAutoNum type="alphaUcPeriod"/>
              <a:defRPr/>
            </a:pPr>
            <a:r>
              <a:rPr lang="en-US" b="0" dirty="0">
                <a:solidFill>
                  <a:srgbClr val="FFFFFF"/>
                </a:solidFill>
                <a:latin typeface="+mn-lt"/>
              </a:rPr>
              <a:t>Earth</a:t>
            </a:r>
          </a:p>
          <a:p>
            <a:pPr lvl="1" eaLnBrk="1" hangingPunct="1">
              <a:lnSpc>
                <a:spcPct val="90000"/>
              </a:lnSpc>
              <a:spcBef>
                <a:spcPct val="65000"/>
              </a:spcBef>
              <a:buFont typeface="Arial" charset="0"/>
              <a:buAutoNum type="alphaUcPeriod"/>
              <a:defRPr/>
            </a:pPr>
            <a:r>
              <a:rPr lang="en-US" b="0" dirty="0">
                <a:solidFill>
                  <a:srgbClr val="FFFFFF"/>
                </a:solidFill>
                <a:latin typeface="+mn-lt"/>
              </a:rPr>
              <a:t>Mars</a:t>
            </a:r>
          </a:p>
          <a:p>
            <a:pPr lvl="1" eaLnBrk="1" hangingPunct="1">
              <a:lnSpc>
                <a:spcPct val="90000"/>
              </a:lnSpc>
              <a:spcBef>
                <a:spcPct val="65000"/>
              </a:spcBef>
              <a:buFont typeface="Arial" charset="0"/>
              <a:buAutoNum type="alphaUcPeriod"/>
              <a:defRPr/>
            </a:pPr>
            <a:r>
              <a:rPr lang="en-US" b="0" dirty="0">
                <a:solidFill>
                  <a:srgbClr val="FFFFFF"/>
                </a:solidFill>
                <a:latin typeface="+mn-lt"/>
              </a:rPr>
              <a:t>Jupiter</a:t>
            </a:r>
          </a:p>
          <a:p>
            <a:pPr lvl="1" eaLnBrk="1" hangingPunct="1">
              <a:lnSpc>
                <a:spcPct val="90000"/>
              </a:lnSpc>
              <a:spcBef>
                <a:spcPct val="65000"/>
              </a:spcBef>
              <a:buFont typeface="Arial" charset="0"/>
              <a:buAutoNum type="alphaUcPeriod"/>
              <a:defRPr/>
            </a:pPr>
            <a:r>
              <a:rPr lang="en-US" b="0" dirty="0" smtClean="0">
                <a:solidFill>
                  <a:srgbClr val="FFFFFF"/>
                </a:solidFill>
                <a:latin typeface="+mn-lt"/>
              </a:rPr>
              <a:t>Saturn</a:t>
            </a:r>
            <a:endParaRPr lang="en-US" b="0" dirty="0">
              <a:solidFill>
                <a:srgbClr val="FFFFFF"/>
              </a:solidFill>
              <a:latin typeface="+mn-lt"/>
            </a:endParaRPr>
          </a:p>
        </p:txBody>
      </p:sp>
    </p:spTree>
    <p:extLst>
      <p:ext uri="{BB962C8B-B14F-4D97-AF65-F5344CB8AC3E}">
        <p14:creationId xmlns:p14="http://schemas.microsoft.com/office/powerpoint/2010/main" xmlns="" val="3024935881"/>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3"/>
          <p:cNvSpPr>
            <a:spLocks noChangeArrowheads="1"/>
          </p:cNvSpPr>
          <p:nvPr/>
        </p:nvSpPr>
        <p:spPr bwMode="auto">
          <a:xfrm>
            <a:off x="-1966913" y="2225675"/>
            <a:ext cx="9144001"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sz="2400" b="0">
              <a:solidFill>
                <a:schemeClr val="tx1"/>
              </a:solidFill>
            </a:endParaRPr>
          </a:p>
        </p:txBody>
      </p:sp>
      <p:sp>
        <p:nvSpPr>
          <p:cNvPr id="88066" name="Rectangle 7"/>
          <p:cNvSpPr>
            <a:spLocks noChangeArrowheads="1"/>
          </p:cNvSpPr>
          <p:nvPr/>
        </p:nvSpPr>
        <p:spPr bwMode="auto">
          <a:xfrm>
            <a:off x="-11113" y="2695575"/>
            <a:ext cx="9144001"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sz="2400" b="0">
              <a:solidFill>
                <a:schemeClr val="tx1"/>
              </a:solidFill>
            </a:endParaRPr>
          </a:p>
        </p:txBody>
      </p:sp>
      <p:pic>
        <p:nvPicPr>
          <p:cNvPr id="88067" name="Picture 6" descr="Exam 1_Q46_Fall_200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614488" y="339725"/>
            <a:ext cx="58293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04" name="Rectangle 8"/>
          <p:cNvSpPr>
            <a:spLocks noChangeArrowheads="1"/>
          </p:cNvSpPr>
          <p:nvPr/>
        </p:nvSpPr>
        <p:spPr bwMode="auto">
          <a:xfrm>
            <a:off x="349250" y="1833535"/>
            <a:ext cx="8316913" cy="3417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buSzPct val="100000"/>
              <a:tabLst>
                <a:tab pos="228600" algn="l"/>
              </a:tabLst>
              <a:defRPr/>
            </a:pPr>
            <a:r>
              <a:rPr lang="en-US" sz="2400" b="0" dirty="0">
                <a:solidFill>
                  <a:srgbClr val="F59100"/>
                </a:solidFill>
                <a:latin typeface="+mn-lt"/>
                <a:cs typeface="Times New Roman" charset="0"/>
              </a:rPr>
              <a:t>If the moon is in the waxing gibbous phase today, how many of the moon phases shown above (A-E) would the moon go through during the next 10 days. </a:t>
            </a:r>
          </a:p>
          <a:p>
            <a:pPr>
              <a:buSzPct val="100000"/>
              <a:tabLst>
                <a:tab pos="228600" algn="l"/>
              </a:tabLst>
              <a:defRPr/>
            </a:pPr>
            <a:endParaRPr lang="en-US" sz="2400" b="0" dirty="0">
              <a:solidFill>
                <a:srgbClr val="F59100"/>
              </a:solidFill>
              <a:latin typeface="+mn-lt"/>
              <a:cs typeface="Times New Roman" charset="0"/>
            </a:endParaRPr>
          </a:p>
          <a:p>
            <a:pPr>
              <a:buSzPct val="100000"/>
              <a:buFontTx/>
              <a:buAutoNum type="alphaUcPeriod"/>
              <a:tabLst>
                <a:tab pos="228600" algn="l"/>
              </a:tabLst>
              <a:defRPr/>
            </a:pPr>
            <a:r>
              <a:rPr lang="en-US" sz="2400" b="0" dirty="0">
                <a:solidFill>
                  <a:srgbClr val="FFFFFF"/>
                </a:solidFill>
                <a:latin typeface="+mn-lt"/>
                <a:cs typeface="Times New Roman" charset="0"/>
              </a:rPr>
              <a:t> Only one</a:t>
            </a:r>
          </a:p>
          <a:p>
            <a:pPr>
              <a:buSzPct val="100000"/>
              <a:buFontTx/>
              <a:buAutoNum type="alphaUcPeriod"/>
              <a:tabLst>
                <a:tab pos="228600" algn="l"/>
              </a:tabLst>
              <a:defRPr/>
            </a:pPr>
            <a:r>
              <a:rPr lang="en-US" sz="2400" b="0" dirty="0">
                <a:solidFill>
                  <a:srgbClr val="FFFFFF"/>
                </a:solidFill>
                <a:latin typeface="+mn-lt"/>
                <a:cs typeface="Times New Roman" charset="0"/>
              </a:rPr>
              <a:t> Two</a:t>
            </a:r>
          </a:p>
          <a:p>
            <a:pPr>
              <a:buSzPct val="100000"/>
              <a:buFontTx/>
              <a:buAutoNum type="alphaUcPeriod"/>
              <a:tabLst>
                <a:tab pos="228600" algn="l"/>
              </a:tabLst>
              <a:defRPr/>
            </a:pPr>
            <a:r>
              <a:rPr lang="en-US" sz="2400" b="0" dirty="0">
                <a:solidFill>
                  <a:srgbClr val="FFFFFF"/>
                </a:solidFill>
                <a:latin typeface="+mn-lt"/>
                <a:cs typeface="Times New Roman" charset="0"/>
              </a:rPr>
              <a:t> Three</a:t>
            </a:r>
          </a:p>
          <a:p>
            <a:pPr>
              <a:buSzPct val="100000"/>
              <a:buFontTx/>
              <a:buAutoNum type="alphaUcPeriod"/>
              <a:tabLst>
                <a:tab pos="228600" algn="l"/>
              </a:tabLst>
              <a:defRPr/>
            </a:pPr>
            <a:r>
              <a:rPr lang="en-US" sz="2400" b="0" dirty="0">
                <a:solidFill>
                  <a:srgbClr val="FFFFFF"/>
                </a:solidFill>
                <a:latin typeface="+mn-lt"/>
                <a:cs typeface="Times New Roman" charset="0"/>
              </a:rPr>
              <a:t> More than three</a:t>
            </a:r>
          </a:p>
          <a:p>
            <a:pPr>
              <a:buSzPct val="100000"/>
              <a:buFontTx/>
              <a:buAutoNum type="alphaUcPeriod"/>
              <a:tabLst>
                <a:tab pos="228600" algn="l"/>
              </a:tabLst>
              <a:defRPr/>
            </a:pPr>
            <a:r>
              <a:rPr lang="en-US" sz="2400" b="0" dirty="0">
                <a:solidFill>
                  <a:srgbClr val="FFFFFF"/>
                </a:solidFill>
                <a:latin typeface="+mn-lt"/>
                <a:cs typeface="Times New Roman" charset="0"/>
              </a:rPr>
              <a:t> None</a:t>
            </a:r>
          </a:p>
        </p:txBody>
      </p:sp>
      <p:sp>
        <p:nvSpPr>
          <p:cNvPr id="88069" name="Rectangle 1"/>
          <p:cNvSpPr>
            <a:spLocks noChangeArrowheads="1"/>
          </p:cNvSpPr>
          <p:nvPr/>
        </p:nvSpPr>
        <p:spPr bwMode="auto">
          <a:xfrm>
            <a:off x="2128838" y="1308100"/>
            <a:ext cx="363537" cy="314325"/>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spAutoFit/>
          </a:bodyPr>
          <a:lstStyle/>
          <a:p>
            <a:pPr marL="168275" indent="-168275">
              <a:lnSpc>
                <a:spcPct val="90000"/>
              </a:lnSpc>
              <a:spcBef>
                <a:spcPct val="65000"/>
              </a:spcBef>
            </a:pPr>
            <a:endParaRPr lang="en-US"/>
          </a:p>
        </p:txBody>
      </p:sp>
      <p:sp>
        <p:nvSpPr>
          <p:cNvPr id="88070" name="Rectangle 6"/>
          <p:cNvSpPr>
            <a:spLocks noChangeArrowheads="1"/>
          </p:cNvSpPr>
          <p:nvPr/>
        </p:nvSpPr>
        <p:spPr bwMode="auto">
          <a:xfrm>
            <a:off x="3284538" y="1355725"/>
            <a:ext cx="361950" cy="314325"/>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spAutoFit/>
          </a:bodyPr>
          <a:lstStyle/>
          <a:p>
            <a:pPr marL="168275" indent="-168275">
              <a:lnSpc>
                <a:spcPct val="90000"/>
              </a:lnSpc>
              <a:spcBef>
                <a:spcPct val="65000"/>
              </a:spcBef>
            </a:pPr>
            <a:endParaRPr lang="en-US"/>
          </a:p>
        </p:txBody>
      </p:sp>
      <p:sp>
        <p:nvSpPr>
          <p:cNvPr id="88071" name="Rectangle 7"/>
          <p:cNvSpPr>
            <a:spLocks noChangeArrowheads="1"/>
          </p:cNvSpPr>
          <p:nvPr/>
        </p:nvSpPr>
        <p:spPr bwMode="auto">
          <a:xfrm>
            <a:off x="4286250" y="1384300"/>
            <a:ext cx="363538" cy="314325"/>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spAutoFit/>
          </a:bodyPr>
          <a:lstStyle/>
          <a:p>
            <a:pPr marL="168275" indent="-168275">
              <a:lnSpc>
                <a:spcPct val="90000"/>
              </a:lnSpc>
              <a:spcBef>
                <a:spcPct val="65000"/>
              </a:spcBef>
            </a:pPr>
            <a:endParaRPr lang="en-US"/>
          </a:p>
        </p:txBody>
      </p:sp>
      <p:sp>
        <p:nvSpPr>
          <p:cNvPr id="88072" name="Rectangle 8"/>
          <p:cNvSpPr>
            <a:spLocks noChangeArrowheads="1"/>
          </p:cNvSpPr>
          <p:nvPr/>
        </p:nvSpPr>
        <p:spPr bwMode="auto">
          <a:xfrm>
            <a:off x="5375275" y="1393825"/>
            <a:ext cx="361950" cy="314325"/>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spAutoFit/>
          </a:bodyPr>
          <a:lstStyle/>
          <a:p>
            <a:pPr marL="168275" indent="-168275">
              <a:lnSpc>
                <a:spcPct val="90000"/>
              </a:lnSpc>
              <a:spcBef>
                <a:spcPct val="65000"/>
              </a:spcBef>
            </a:pPr>
            <a:endParaRPr lang="en-US"/>
          </a:p>
        </p:txBody>
      </p:sp>
      <p:sp>
        <p:nvSpPr>
          <p:cNvPr id="88073" name="Rectangle 9"/>
          <p:cNvSpPr>
            <a:spLocks noChangeArrowheads="1"/>
          </p:cNvSpPr>
          <p:nvPr/>
        </p:nvSpPr>
        <p:spPr bwMode="auto">
          <a:xfrm>
            <a:off x="6502400" y="1308100"/>
            <a:ext cx="361950" cy="314325"/>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spAutoFit/>
          </a:bodyPr>
          <a:lstStyle/>
          <a:p>
            <a:pPr marL="168275" indent="-168275">
              <a:lnSpc>
                <a:spcPct val="90000"/>
              </a:lnSpc>
              <a:spcBef>
                <a:spcPct val="65000"/>
              </a:spcBef>
            </a:pPr>
            <a:endParaRPr lang="en-US"/>
          </a:p>
        </p:txBody>
      </p:sp>
    </p:spTree>
    <p:extLst>
      <p:ext uri="{BB962C8B-B14F-4D97-AF65-F5344CB8AC3E}">
        <p14:creationId xmlns:p14="http://schemas.microsoft.com/office/powerpoint/2010/main" xmlns="" val="3604119857"/>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Moon Politics.jpg"/>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23554" name="Rectangle 2"/>
          <p:cNvSpPr>
            <a:spLocks noChangeArrowheads="1"/>
          </p:cNvSpPr>
          <p:nvPr/>
        </p:nvSpPr>
        <p:spPr bwMode="auto">
          <a:xfrm>
            <a:off x="62712" y="29160"/>
            <a:ext cx="9144000" cy="2362200"/>
          </a:xfrm>
          <a:prstGeom prst="rect">
            <a:avLst/>
          </a:prstGeom>
          <a:solidFill>
            <a:schemeClr val="tx1"/>
          </a:solidFill>
          <a:ln w="9525">
            <a:noFill/>
            <a:round/>
            <a:headEnd/>
            <a:tailEnd/>
          </a:ln>
        </p:spPr>
        <p:txBody>
          <a:bodyPr/>
          <a:lstStyle/>
          <a:p>
            <a:r>
              <a:rPr lang="en-US" sz="3600" dirty="0" smtClean="0">
                <a:solidFill>
                  <a:srgbClr val="FFFFFF"/>
                </a:solidFill>
                <a:cs typeface="Arial" charset="0"/>
              </a:rPr>
              <a:t>What would the phase of the moon be?</a:t>
            </a:r>
            <a:endParaRPr lang="en-US" sz="3600" dirty="0">
              <a:solidFill>
                <a:srgbClr val="FFFFFF"/>
              </a:solidFill>
              <a:cs typeface="Arial" charset="0"/>
            </a:endParaRPr>
          </a:p>
        </p:txBody>
      </p:sp>
      <p:sp>
        <p:nvSpPr>
          <p:cNvPr id="5" name="Rectangle 4"/>
          <p:cNvSpPr>
            <a:spLocks noChangeArrowheads="1"/>
          </p:cNvSpPr>
          <p:nvPr/>
        </p:nvSpPr>
        <p:spPr bwMode="auto">
          <a:xfrm>
            <a:off x="315895" y="510639"/>
            <a:ext cx="8112125" cy="3826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90000"/>
              </a:lnSpc>
              <a:spcBef>
                <a:spcPct val="65000"/>
              </a:spcBef>
              <a:defRPr/>
            </a:pPr>
            <a:endParaRPr lang="en-US" sz="2800" b="0" dirty="0" smtClean="0">
              <a:solidFill>
                <a:srgbClr val="FFFFFF"/>
              </a:solidFill>
              <a:latin typeface="+mj-lt"/>
            </a:endParaRPr>
          </a:p>
          <a:p>
            <a:pPr>
              <a:lnSpc>
                <a:spcPct val="90000"/>
              </a:lnSpc>
              <a:spcBef>
                <a:spcPct val="65000"/>
              </a:spcBef>
              <a:buFontTx/>
              <a:buAutoNum type="alphaUcPeriod"/>
              <a:defRPr/>
            </a:pPr>
            <a:r>
              <a:rPr lang="en-US" sz="2800" b="0" dirty="0" smtClean="0">
                <a:solidFill>
                  <a:srgbClr val="FFFFFF"/>
                </a:solidFill>
                <a:latin typeface="+mj-lt"/>
              </a:rPr>
              <a:t> Waxing crescent</a:t>
            </a:r>
          </a:p>
          <a:p>
            <a:pPr>
              <a:lnSpc>
                <a:spcPct val="90000"/>
              </a:lnSpc>
              <a:spcBef>
                <a:spcPct val="65000"/>
              </a:spcBef>
              <a:buFontTx/>
              <a:buAutoNum type="alphaUcPeriod"/>
              <a:defRPr/>
            </a:pPr>
            <a:r>
              <a:rPr lang="en-US" sz="2800" b="0" dirty="0" smtClean="0">
                <a:solidFill>
                  <a:srgbClr val="FFFFFF"/>
                </a:solidFill>
                <a:latin typeface="+mj-lt"/>
              </a:rPr>
              <a:t> Third Quarter</a:t>
            </a:r>
            <a:endParaRPr lang="en-US" sz="2800" b="0" dirty="0">
              <a:solidFill>
                <a:srgbClr val="FFFFFF"/>
              </a:solidFill>
              <a:latin typeface="+mj-lt"/>
            </a:endParaRPr>
          </a:p>
          <a:p>
            <a:pPr>
              <a:lnSpc>
                <a:spcPct val="90000"/>
              </a:lnSpc>
              <a:spcBef>
                <a:spcPct val="65000"/>
              </a:spcBef>
              <a:buFontTx/>
              <a:buAutoNum type="alphaUcPeriod"/>
              <a:defRPr/>
            </a:pPr>
            <a:r>
              <a:rPr lang="en-US" sz="2800" b="0" dirty="0" smtClean="0">
                <a:solidFill>
                  <a:srgbClr val="FFFFFF"/>
                </a:solidFill>
                <a:latin typeface="+mj-lt"/>
              </a:rPr>
              <a:t> Waxing </a:t>
            </a:r>
            <a:r>
              <a:rPr lang="en-US" sz="2800" b="0" dirty="0">
                <a:solidFill>
                  <a:srgbClr val="FFFFFF"/>
                </a:solidFill>
                <a:latin typeface="+mj-lt"/>
              </a:rPr>
              <a:t>Gibbous</a:t>
            </a:r>
          </a:p>
          <a:p>
            <a:pPr>
              <a:lnSpc>
                <a:spcPct val="90000"/>
              </a:lnSpc>
              <a:spcBef>
                <a:spcPct val="65000"/>
              </a:spcBef>
              <a:buFontTx/>
              <a:buAutoNum type="alphaUcPeriod"/>
              <a:defRPr/>
            </a:pPr>
            <a:r>
              <a:rPr lang="en-US" sz="2800" b="0" dirty="0">
                <a:solidFill>
                  <a:srgbClr val="FFFFFF"/>
                </a:solidFill>
                <a:latin typeface="+mj-lt"/>
              </a:rPr>
              <a:t> </a:t>
            </a:r>
            <a:r>
              <a:rPr lang="en-US" sz="2800" b="0" dirty="0" smtClean="0">
                <a:solidFill>
                  <a:srgbClr val="FFFFFF"/>
                </a:solidFill>
                <a:latin typeface="+mj-lt"/>
              </a:rPr>
              <a:t>Waning Crescent</a:t>
            </a:r>
          </a:p>
          <a:p>
            <a:pPr>
              <a:lnSpc>
                <a:spcPct val="90000"/>
              </a:lnSpc>
              <a:spcBef>
                <a:spcPct val="65000"/>
              </a:spcBef>
              <a:buFontTx/>
              <a:buAutoNum type="alphaUcPeriod"/>
              <a:defRPr/>
            </a:pPr>
            <a:r>
              <a:rPr lang="en-US" sz="2800" b="0" dirty="0" smtClean="0">
                <a:solidFill>
                  <a:srgbClr val="FFFFFF"/>
                </a:solidFill>
                <a:latin typeface="+mj-lt"/>
              </a:rPr>
              <a:t> Waning Gibbous</a:t>
            </a:r>
            <a:endParaRPr lang="en-US" sz="2800" b="0" dirty="0">
              <a:solidFill>
                <a:srgbClr val="FFFFFF"/>
              </a:solidFill>
              <a:latin typeface="+mj-lt"/>
            </a:endParaRPr>
          </a:p>
        </p:txBody>
      </p:sp>
    </p:spTree>
    <p:extLst>
      <p:ext uri="{BB962C8B-B14F-4D97-AF65-F5344CB8AC3E}">
        <p14:creationId xmlns:p14="http://schemas.microsoft.com/office/powerpoint/2010/main" xmlns="" val="740093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29" name="Picture 1" descr="Screen shot 2011-02-21 at 4.48.39 PM.png"/>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227138" y="0"/>
            <a:ext cx="66897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10969" name="Text Box 30"/>
          <p:cNvSpPr txBox="1">
            <a:spLocks noChangeArrowheads="1"/>
          </p:cNvSpPr>
          <p:nvPr/>
        </p:nvSpPr>
        <p:spPr bwMode="auto">
          <a:xfrm>
            <a:off x="245711" y="1432597"/>
            <a:ext cx="4241623" cy="332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marL="457200" lvl="0" indent="-457200">
              <a:buFont typeface="+mj-lt"/>
              <a:buAutoNum type="alphaUcPeriod"/>
            </a:pPr>
            <a:r>
              <a:rPr lang="en-US" sz="3000" dirty="0" smtClean="0">
                <a:solidFill>
                  <a:srgbClr val="000090"/>
                </a:solidFill>
              </a:rPr>
              <a:t> only </a:t>
            </a:r>
            <a:r>
              <a:rPr lang="en-US" sz="3000" dirty="0">
                <a:solidFill>
                  <a:srgbClr val="000090"/>
                </a:solidFill>
              </a:rPr>
              <a:t>one </a:t>
            </a:r>
          </a:p>
          <a:p>
            <a:pPr marL="457200" lvl="0" indent="-457200">
              <a:buFont typeface="+mj-lt"/>
              <a:buAutoNum type="alphaUcPeriod"/>
            </a:pPr>
            <a:r>
              <a:rPr lang="en-US" sz="3000" dirty="0" smtClean="0">
                <a:solidFill>
                  <a:srgbClr val="000090"/>
                </a:solidFill>
              </a:rPr>
              <a:t> two</a:t>
            </a:r>
            <a:endParaRPr lang="en-US" sz="3000" dirty="0">
              <a:solidFill>
                <a:srgbClr val="000090"/>
              </a:solidFill>
            </a:endParaRPr>
          </a:p>
          <a:p>
            <a:pPr marL="457200" lvl="0" indent="-457200">
              <a:buFont typeface="+mj-lt"/>
              <a:buAutoNum type="alphaUcPeriod"/>
            </a:pPr>
            <a:r>
              <a:rPr lang="en-US" sz="3000" dirty="0" smtClean="0">
                <a:solidFill>
                  <a:srgbClr val="000090"/>
                </a:solidFill>
              </a:rPr>
              <a:t> three</a:t>
            </a:r>
            <a:endParaRPr lang="en-US" sz="3000" dirty="0">
              <a:solidFill>
                <a:srgbClr val="000090"/>
              </a:solidFill>
            </a:endParaRPr>
          </a:p>
          <a:p>
            <a:pPr marL="457200" lvl="0" indent="-457200">
              <a:buFont typeface="+mj-lt"/>
              <a:buAutoNum type="alphaUcPeriod"/>
            </a:pPr>
            <a:r>
              <a:rPr lang="en-US" sz="3000" dirty="0" smtClean="0">
                <a:solidFill>
                  <a:srgbClr val="000090"/>
                </a:solidFill>
              </a:rPr>
              <a:t> four</a:t>
            </a:r>
            <a:endParaRPr lang="en-US" sz="3000" dirty="0">
              <a:solidFill>
                <a:srgbClr val="000090"/>
              </a:solidFill>
            </a:endParaRPr>
          </a:p>
          <a:p>
            <a:pPr marL="457200" lvl="0" indent="-457200">
              <a:buFont typeface="+mj-lt"/>
              <a:buAutoNum type="alphaUcPeriod"/>
            </a:pPr>
            <a:r>
              <a:rPr lang="en-US" sz="3000" dirty="0" smtClean="0">
                <a:solidFill>
                  <a:srgbClr val="000090"/>
                </a:solidFill>
              </a:rPr>
              <a:t> all </a:t>
            </a:r>
            <a:r>
              <a:rPr lang="en-US" sz="3000" dirty="0">
                <a:solidFill>
                  <a:srgbClr val="000090"/>
                </a:solidFill>
              </a:rPr>
              <a:t>the positions are </a:t>
            </a:r>
            <a:r>
              <a:rPr lang="en-US" sz="3000" dirty="0" smtClean="0">
                <a:solidFill>
                  <a:srgbClr val="000090"/>
                </a:solidFill>
              </a:rPr>
              <a:t>are experiencing </a:t>
            </a:r>
            <a:r>
              <a:rPr lang="en-US" sz="3000" dirty="0">
                <a:solidFill>
                  <a:srgbClr val="000090"/>
                </a:solidFill>
              </a:rPr>
              <a:t>Summer</a:t>
            </a:r>
            <a:r>
              <a:rPr lang="en-US" sz="3000" dirty="0" smtClean="0">
                <a:solidFill>
                  <a:srgbClr val="000090"/>
                </a:solidFill>
              </a:rPr>
              <a:t>.</a:t>
            </a:r>
            <a:endParaRPr lang="en-US" sz="3000" dirty="0">
              <a:solidFill>
                <a:srgbClr val="000090"/>
              </a:solidFill>
            </a:endParaRPr>
          </a:p>
        </p:txBody>
      </p:sp>
      <p:sp>
        <p:nvSpPr>
          <p:cNvPr id="210970" name="Text Box 31"/>
          <p:cNvSpPr txBox="1">
            <a:spLocks noChangeArrowheads="1"/>
          </p:cNvSpPr>
          <p:nvPr/>
        </p:nvSpPr>
        <p:spPr bwMode="auto">
          <a:xfrm>
            <a:off x="256646" y="84666"/>
            <a:ext cx="77851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lvl="0"/>
            <a:r>
              <a:rPr lang="en-US" sz="2800" dirty="0">
                <a:solidFill>
                  <a:srgbClr val="000090"/>
                </a:solidFill>
              </a:rPr>
              <a:t>How many of the locations (A-F) would be experiencing Summer? </a:t>
            </a:r>
            <a:endParaRPr lang="en-US" sz="3000" dirty="0">
              <a:solidFill>
                <a:srgbClr val="000090"/>
              </a:solidFill>
            </a:endParaRPr>
          </a:p>
        </p:txBody>
      </p:sp>
      <p:pic>
        <p:nvPicPr>
          <p:cNvPr id="3" name="Picture 2"/>
          <p:cNvPicPr>
            <a:picLocks noChangeAspect="1"/>
          </p:cNvPicPr>
          <p:nvPr/>
        </p:nvPicPr>
        <p:blipFill>
          <a:blip r:embed="rId2" cstate="email"/>
          <a:stretch>
            <a:fillRect/>
          </a:stretch>
        </p:blipFill>
        <p:spPr>
          <a:xfrm>
            <a:off x="3309056" y="955322"/>
            <a:ext cx="5792611" cy="5257908"/>
          </a:xfrm>
          <a:prstGeom prst="rect">
            <a:avLst/>
          </a:prstGeom>
        </p:spPr>
      </p:pic>
    </p:spTree>
    <p:extLst>
      <p:ext uri="{BB962C8B-B14F-4D97-AF65-F5344CB8AC3E}">
        <p14:creationId xmlns:p14="http://schemas.microsoft.com/office/powerpoint/2010/main" xmlns="" val="130064672"/>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xmlns="" val="1287550891"/>
              </p:ext>
            </p:extLst>
          </p:nvPr>
        </p:nvGraphicFramePr>
        <p:xfrm>
          <a:off x="423334" y="1248834"/>
          <a:ext cx="4123349" cy="2928056"/>
        </p:xfrm>
        <a:graphic>
          <a:graphicData uri="http://schemas.openxmlformats.org/presentationml/2006/ole">
            <p:oleObj spid="_x0000_s215059" r:id="rId4" imgW="5072760" imgH="3596760" progId="LibreOffice.DrawDocument.1">
              <p:embed/>
            </p:oleObj>
          </a:graphicData>
        </a:graphic>
      </p:graphicFrame>
      <p:sp>
        <p:nvSpPr>
          <p:cNvPr id="5" name="Rectangle 4"/>
          <p:cNvSpPr/>
          <p:nvPr/>
        </p:nvSpPr>
        <p:spPr>
          <a:xfrm>
            <a:off x="4727222" y="826729"/>
            <a:ext cx="4416778" cy="3539430"/>
          </a:xfrm>
          <a:prstGeom prst="rect">
            <a:avLst/>
          </a:prstGeom>
        </p:spPr>
        <p:txBody>
          <a:bodyPr wrap="square">
            <a:spAutoFit/>
          </a:bodyPr>
          <a:lstStyle/>
          <a:p>
            <a:pPr lvl="0"/>
            <a:r>
              <a:rPr lang="en-US" b="0" dirty="0">
                <a:solidFill>
                  <a:srgbClr val="FFFFFF"/>
                </a:solidFill>
              </a:rPr>
              <a:t>When was the expansion rate of the universe faster, at the time when light first left the object identified by Point Z or when we received the light from this object?</a:t>
            </a:r>
          </a:p>
        </p:txBody>
      </p:sp>
      <p:sp>
        <p:nvSpPr>
          <p:cNvPr id="6" name="TextBox 5"/>
          <p:cNvSpPr txBox="1"/>
          <p:nvPr/>
        </p:nvSpPr>
        <p:spPr>
          <a:xfrm rot="10800000" flipV="1">
            <a:off x="3203221" y="1961444"/>
            <a:ext cx="620889" cy="461665"/>
          </a:xfrm>
          <a:prstGeom prst="rect">
            <a:avLst/>
          </a:prstGeom>
          <a:noFill/>
        </p:spPr>
        <p:txBody>
          <a:bodyPr wrap="square" rtlCol="0">
            <a:spAutoFit/>
          </a:bodyPr>
          <a:lstStyle/>
          <a:p>
            <a:r>
              <a:rPr lang="en-US" sz="2400" dirty="0" smtClean="0">
                <a:solidFill>
                  <a:schemeClr val="tx1"/>
                </a:solidFill>
              </a:rPr>
              <a:t>Z</a:t>
            </a:r>
            <a:endParaRPr lang="en-US" sz="2400" dirty="0">
              <a:solidFill>
                <a:schemeClr val="tx1"/>
              </a:solidFill>
            </a:endParaRPr>
          </a:p>
        </p:txBody>
      </p:sp>
      <p:cxnSp>
        <p:nvCxnSpPr>
          <p:cNvPr id="8" name="Straight Arrow Connector 7"/>
          <p:cNvCxnSpPr/>
          <p:nvPr/>
        </p:nvCxnSpPr>
        <p:spPr bwMode="auto">
          <a:xfrm flipV="1">
            <a:off x="3429000" y="1566335"/>
            <a:ext cx="70556" cy="479777"/>
          </a:xfrm>
          <a:prstGeom prst="straightConnector1">
            <a:avLst/>
          </a:prstGeom>
          <a:noFill/>
          <a:ln w="9525" cap="flat" cmpd="sng" algn="ctr">
            <a:solidFill>
              <a:srgbClr val="000000"/>
            </a:solidFill>
            <a:prstDash val="solid"/>
            <a:round/>
            <a:headEnd type="none" w="med" len="med"/>
            <a:tailEnd type="arrow"/>
          </a:ln>
          <a:effectLst/>
        </p:spPr>
      </p:cxnSp>
    </p:spTree>
    <p:extLst>
      <p:ext uri="{BB962C8B-B14F-4D97-AF65-F5344CB8AC3E}">
        <p14:creationId xmlns:p14="http://schemas.microsoft.com/office/powerpoint/2010/main" xmlns="" val="3641613015"/>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5" name="Rectangle 3"/>
          <p:cNvSpPr>
            <a:spLocks noGrp="1" noChangeArrowheads="1"/>
          </p:cNvSpPr>
          <p:nvPr>
            <p:ph type="subTitle" idx="1"/>
          </p:nvPr>
        </p:nvSpPr>
        <p:spPr>
          <a:xfrm>
            <a:off x="228600" y="3810000"/>
            <a:ext cx="8686800" cy="609600"/>
          </a:xfrm>
        </p:spPr>
        <p:txBody>
          <a:bodyPr/>
          <a:lstStyle/>
          <a:p>
            <a:pPr marL="61913" indent="17463" algn="l" eaLnBrk="1" hangingPunct="1">
              <a:buFont typeface="Wingdings" charset="0"/>
              <a:buNone/>
            </a:pPr>
            <a:r>
              <a:rPr lang="en-US" sz="3600">
                <a:latin typeface="Arial" charset="0"/>
                <a:cs typeface="ＭＳ Ｐゴシック" charset="0"/>
              </a:rPr>
              <a:t>Given the location marked with the orange dot on the star's radial velocity curve, at what location in the planet's orbit would you expect the planet to be?</a:t>
            </a:r>
          </a:p>
          <a:p>
            <a:pPr marL="61913" indent="17463" algn="l" eaLnBrk="1" hangingPunct="1">
              <a:buFontTx/>
              <a:buChar char="•"/>
            </a:pPr>
            <a:endParaRPr lang="en-US" sz="3600">
              <a:latin typeface="Arial" charset="0"/>
              <a:cs typeface="ＭＳ Ｐゴシック" charset="0"/>
            </a:endParaRPr>
          </a:p>
        </p:txBody>
      </p:sp>
      <p:sp>
        <p:nvSpPr>
          <p:cNvPr id="62466" name="Oval 4"/>
          <p:cNvSpPr>
            <a:spLocks noChangeArrowheads="1"/>
          </p:cNvSpPr>
          <p:nvPr/>
        </p:nvSpPr>
        <p:spPr bwMode="auto">
          <a:xfrm>
            <a:off x="5765800" y="242888"/>
            <a:ext cx="2895600" cy="2895600"/>
          </a:xfrm>
          <a:prstGeom prst="ellipse">
            <a:avLst/>
          </a:prstGeom>
          <a:noFill/>
          <a:ln w="9525">
            <a:solidFill>
              <a:srgbClr val="FFFFFF"/>
            </a:solidFill>
            <a:prstDash val="dash"/>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E6E6E6"/>
              </a:solidFill>
            </a:endParaRPr>
          </a:p>
        </p:txBody>
      </p:sp>
      <p:sp>
        <p:nvSpPr>
          <p:cNvPr id="62467" name="Oval 5"/>
          <p:cNvSpPr>
            <a:spLocks noChangeArrowheads="1"/>
          </p:cNvSpPr>
          <p:nvPr/>
        </p:nvSpPr>
        <p:spPr bwMode="auto">
          <a:xfrm>
            <a:off x="7137400" y="166688"/>
            <a:ext cx="152400" cy="152400"/>
          </a:xfrm>
          <a:prstGeom prst="ellipse">
            <a:avLst/>
          </a:prstGeom>
          <a:solidFill>
            <a:schemeClr val="accent3">
              <a:lumMod val="40000"/>
              <a:lumOff val="60000"/>
            </a:schemeClr>
          </a:solidFill>
          <a:ln w="9525">
            <a:solidFill>
              <a:srgbClr val="000000"/>
            </a:solidFill>
            <a:round/>
            <a:headEnd/>
            <a:tailEnd/>
          </a:ln>
        </p:spPr>
        <p:txBody>
          <a:bodyPr wrap="none" anchor="ctr"/>
          <a:lstStyle/>
          <a:p>
            <a:endParaRPr lang="en-US">
              <a:solidFill>
                <a:srgbClr val="E6E6E6"/>
              </a:solidFill>
            </a:endParaRPr>
          </a:p>
        </p:txBody>
      </p:sp>
      <p:sp>
        <p:nvSpPr>
          <p:cNvPr id="62468" name="Oval 6"/>
          <p:cNvSpPr>
            <a:spLocks noChangeArrowheads="1"/>
          </p:cNvSpPr>
          <p:nvPr/>
        </p:nvSpPr>
        <p:spPr bwMode="auto">
          <a:xfrm>
            <a:off x="5689600" y="1538288"/>
            <a:ext cx="152400" cy="152400"/>
          </a:xfrm>
          <a:prstGeom prst="ellipse">
            <a:avLst/>
          </a:prstGeom>
          <a:solidFill>
            <a:schemeClr val="accent3">
              <a:lumMod val="40000"/>
              <a:lumOff val="60000"/>
            </a:schemeClr>
          </a:solidFill>
          <a:ln w="9525">
            <a:solidFill>
              <a:srgbClr val="000000"/>
            </a:solidFill>
            <a:round/>
            <a:headEnd/>
            <a:tailEnd/>
          </a:ln>
        </p:spPr>
        <p:txBody>
          <a:bodyPr wrap="none" anchor="ctr"/>
          <a:lstStyle/>
          <a:p>
            <a:endParaRPr lang="en-US">
              <a:solidFill>
                <a:srgbClr val="E6E6E6"/>
              </a:solidFill>
            </a:endParaRPr>
          </a:p>
        </p:txBody>
      </p:sp>
      <p:sp>
        <p:nvSpPr>
          <p:cNvPr id="62469" name="Oval 7"/>
          <p:cNvSpPr>
            <a:spLocks noChangeArrowheads="1"/>
          </p:cNvSpPr>
          <p:nvPr/>
        </p:nvSpPr>
        <p:spPr bwMode="auto">
          <a:xfrm>
            <a:off x="8585200" y="1589088"/>
            <a:ext cx="152400" cy="152400"/>
          </a:xfrm>
          <a:prstGeom prst="ellipse">
            <a:avLst/>
          </a:prstGeom>
          <a:solidFill>
            <a:schemeClr val="accent3">
              <a:lumMod val="40000"/>
              <a:lumOff val="60000"/>
            </a:schemeClr>
          </a:solidFill>
          <a:ln w="9525">
            <a:solidFill>
              <a:srgbClr val="000000"/>
            </a:solidFill>
            <a:round/>
            <a:headEnd/>
            <a:tailEnd/>
          </a:ln>
        </p:spPr>
        <p:txBody>
          <a:bodyPr wrap="none" anchor="ctr"/>
          <a:lstStyle/>
          <a:p>
            <a:endParaRPr lang="en-US">
              <a:solidFill>
                <a:srgbClr val="E6E6E6"/>
              </a:solidFill>
            </a:endParaRPr>
          </a:p>
        </p:txBody>
      </p:sp>
      <p:sp>
        <p:nvSpPr>
          <p:cNvPr id="62470" name="Oval 8"/>
          <p:cNvSpPr>
            <a:spLocks noChangeArrowheads="1"/>
          </p:cNvSpPr>
          <p:nvPr/>
        </p:nvSpPr>
        <p:spPr bwMode="auto">
          <a:xfrm>
            <a:off x="7137400" y="3062288"/>
            <a:ext cx="152400" cy="152400"/>
          </a:xfrm>
          <a:prstGeom prst="ellipse">
            <a:avLst/>
          </a:prstGeom>
          <a:solidFill>
            <a:schemeClr val="accent3">
              <a:lumMod val="40000"/>
              <a:lumOff val="60000"/>
            </a:schemeClr>
          </a:solidFill>
          <a:ln w="9525">
            <a:solidFill>
              <a:srgbClr val="000000"/>
            </a:solidFill>
            <a:round/>
            <a:headEnd/>
            <a:tailEnd/>
          </a:ln>
        </p:spPr>
        <p:txBody>
          <a:bodyPr wrap="none" anchor="ctr"/>
          <a:lstStyle/>
          <a:p>
            <a:endParaRPr lang="en-US">
              <a:solidFill>
                <a:srgbClr val="E6E6E6"/>
              </a:solidFill>
            </a:endParaRPr>
          </a:p>
        </p:txBody>
      </p:sp>
      <p:sp>
        <p:nvSpPr>
          <p:cNvPr id="62471" name="Text Box 9"/>
          <p:cNvSpPr txBox="1">
            <a:spLocks noChangeArrowheads="1"/>
          </p:cNvSpPr>
          <p:nvPr/>
        </p:nvSpPr>
        <p:spPr bwMode="auto">
          <a:xfrm>
            <a:off x="8737600" y="1462088"/>
            <a:ext cx="381000" cy="366712"/>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pPr>
            <a:r>
              <a:rPr lang="en-US" sz="1800">
                <a:solidFill>
                  <a:srgbClr val="E6E6E6"/>
                </a:solidFill>
                <a:sym typeface="Wingdings 3" charset="0"/>
              </a:rPr>
              <a:t>B</a:t>
            </a:r>
          </a:p>
        </p:txBody>
      </p:sp>
      <p:sp>
        <p:nvSpPr>
          <p:cNvPr id="62472" name="Text Box 10"/>
          <p:cNvSpPr txBox="1">
            <a:spLocks noChangeArrowheads="1"/>
          </p:cNvSpPr>
          <p:nvPr/>
        </p:nvSpPr>
        <p:spPr bwMode="auto">
          <a:xfrm>
            <a:off x="7010400" y="266700"/>
            <a:ext cx="381000" cy="366713"/>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pPr>
            <a:r>
              <a:rPr lang="en-US" sz="1800">
                <a:solidFill>
                  <a:srgbClr val="E6E6E6"/>
                </a:solidFill>
                <a:sym typeface="Wingdings 3" charset="0"/>
              </a:rPr>
              <a:t>A</a:t>
            </a:r>
          </a:p>
        </p:txBody>
      </p:sp>
      <p:sp>
        <p:nvSpPr>
          <p:cNvPr id="62473" name="Text Box 11"/>
          <p:cNvSpPr txBox="1">
            <a:spLocks noChangeArrowheads="1"/>
          </p:cNvSpPr>
          <p:nvPr/>
        </p:nvSpPr>
        <p:spPr bwMode="auto">
          <a:xfrm>
            <a:off x="7048500" y="3214688"/>
            <a:ext cx="381000" cy="366712"/>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pPr>
            <a:r>
              <a:rPr lang="en-US" sz="1800">
                <a:solidFill>
                  <a:srgbClr val="E6E6E6"/>
                </a:solidFill>
                <a:sym typeface="Wingdings 3" charset="0"/>
              </a:rPr>
              <a:t>C</a:t>
            </a:r>
          </a:p>
        </p:txBody>
      </p:sp>
      <p:sp>
        <p:nvSpPr>
          <p:cNvPr id="62474" name="Text Box 12"/>
          <p:cNvSpPr txBox="1">
            <a:spLocks noChangeArrowheads="1"/>
          </p:cNvSpPr>
          <p:nvPr/>
        </p:nvSpPr>
        <p:spPr bwMode="auto">
          <a:xfrm>
            <a:off x="5364163" y="1423988"/>
            <a:ext cx="381000" cy="366712"/>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pPr>
            <a:r>
              <a:rPr lang="en-US" sz="1800">
                <a:solidFill>
                  <a:srgbClr val="E6E6E6"/>
                </a:solidFill>
                <a:sym typeface="Wingdings 3" charset="0"/>
              </a:rPr>
              <a:t>D</a:t>
            </a:r>
          </a:p>
        </p:txBody>
      </p:sp>
      <p:sp>
        <p:nvSpPr>
          <p:cNvPr id="62475" name="Oval 13"/>
          <p:cNvSpPr>
            <a:spLocks noChangeArrowheads="1"/>
          </p:cNvSpPr>
          <p:nvPr/>
        </p:nvSpPr>
        <p:spPr bwMode="auto">
          <a:xfrm>
            <a:off x="6819900" y="1320800"/>
            <a:ext cx="762000" cy="762000"/>
          </a:xfrm>
          <a:prstGeom prst="ellipse">
            <a:avLst/>
          </a:prstGeom>
          <a:noFill/>
          <a:ln w="9525">
            <a:solidFill>
              <a:srgbClr val="FFFFFF"/>
            </a:solidFill>
            <a:prstDash val="dash"/>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E6E6E6"/>
              </a:solidFill>
            </a:endParaRPr>
          </a:p>
        </p:txBody>
      </p:sp>
      <p:sp>
        <p:nvSpPr>
          <p:cNvPr id="62476" name="Oval 17"/>
          <p:cNvSpPr>
            <a:spLocks noChangeAspect="1" noChangeArrowheads="1"/>
          </p:cNvSpPr>
          <p:nvPr/>
        </p:nvSpPr>
        <p:spPr bwMode="auto">
          <a:xfrm>
            <a:off x="2570163" y="2112963"/>
            <a:ext cx="173037" cy="173037"/>
          </a:xfrm>
          <a:prstGeom prst="ellipse">
            <a:avLst/>
          </a:prstGeom>
          <a:solidFill>
            <a:srgbClr val="D98200"/>
          </a:solidFill>
          <a:ln w="9525">
            <a:solidFill>
              <a:srgbClr val="000000"/>
            </a:solidFill>
            <a:round/>
            <a:headEnd/>
            <a:tailEnd/>
          </a:ln>
        </p:spPr>
        <p:txBody>
          <a:bodyPr wrap="none" anchor="ctr"/>
          <a:lstStyle/>
          <a:p>
            <a:endParaRPr lang="en-US" sz="3200">
              <a:solidFill>
                <a:srgbClr val="E6E6E6"/>
              </a:solidFill>
            </a:endParaRPr>
          </a:p>
        </p:txBody>
      </p:sp>
      <p:sp>
        <p:nvSpPr>
          <p:cNvPr id="62477" name="Text Box 18"/>
          <p:cNvSpPr txBox="1">
            <a:spLocks noChangeArrowheads="1"/>
          </p:cNvSpPr>
          <p:nvPr/>
        </p:nvSpPr>
        <p:spPr bwMode="auto">
          <a:xfrm>
            <a:off x="296863" y="1028700"/>
            <a:ext cx="1136650" cy="33655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algn="l" eaLnBrk="1" hangingPunct="1">
              <a:spcBef>
                <a:spcPct val="50000"/>
              </a:spcBef>
            </a:pPr>
            <a:r>
              <a:rPr lang="en-US" sz="1600">
                <a:solidFill>
                  <a:srgbClr val="E6E6E6"/>
                </a:solidFill>
                <a:sym typeface="Wingdings 3" charset="0"/>
              </a:rPr>
              <a:t>+20</a:t>
            </a:r>
          </a:p>
        </p:txBody>
      </p:sp>
      <p:sp>
        <p:nvSpPr>
          <p:cNvPr id="62478" name="Text Box 19"/>
          <p:cNvSpPr txBox="1">
            <a:spLocks noChangeArrowheads="1"/>
          </p:cNvSpPr>
          <p:nvPr/>
        </p:nvSpPr>
        <p:spPr bwMode="auto">
          <a:xfrm>
            <a:off x="317500" y="2578100"/>
            <a:ext cx="1136650" cy="33655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algn="l" eaLnBrk="1" hangingPunct="1">
              <a:spcBef>
                <a:spcPct val="50000"/>
              </a:spcBef>
            </a:pPr>
            <a:r>
              <a:rPr lang="en-US" sz="1600">
                <a:solidFill>
                  <a:srgbClr val="E6E6E6"/>
                </a:solidFill>
                <a:sym typeface="Wingdings 3" charset="0"/>
              </a:rPr>
              <a:t> -20</a:t>
            </a:r>
          </a:p>
        </p:txBody>
      </p:sp>
      <p:sp>
        <p:nvSpPr>
          <p:cNvPr id="62492" name="Text Box 21"/>
          <p:cNvSpPr txBox="1">
            <a:spLocks noChangeArrowheads="1"/>
          </p:cNvSpPr>
          <p:nvPr/>
        </p:nvSpPr>
        <p:spPr bwMode="auto">
          <a:xfrm>
            <a:off x="4222604" y="228598"/>
            <a:ext cx="1720996" cy="58420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pPr>
            <a:r>
              <a:rPr lang="en-US" sz="3200" dirty="0">
                <a:solidFill>
                  <a:srgbClr val="E6E6E6"/>
                </a:solidFill>
                <a:sym typeface="Wingdings 3" charset="0"/>
              </a:rPr>
              <a:t>Earth</a:t>
            </a:r>
            <a:endParaRPr lang="en-US" sz="1800" dirty="0">
              <a:solidFill>
                <a:srgbClr val="E6E6E6"/>
              </a:solidFill>
              <a:sym typeface="Wingdings 3" charset="0"/>
            </a:endParaRPr>
          </a:p>
        </p:txBody>
      </p:sp>
      <p:sp>
        <p:nvSpPr>
          <p:cNvPr id="62493" name="Line 22"/>
          <p:cNvSpPr>
            <a:spLocks noChangeShapeType="1"/>
          </p:cNvSpPr>
          <p:nvPr/>
        </p:nvSpPr>
        <p:spPr bwMode="auto">
          <a:xfrm flipH="1">
            <a:off x="3248025" y="533398"/>
            <a:ext cx="1095179" cy="0"/>
          </a:xfrm>
          <a:prstGeom prst="line">
            <a:avLst/>
          </a:prstGeom>
          <a:noFill/>
          <a:ln w="57150">
            <a:solidFill>
              <a:srgbClr val="FFFF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E6E6E6"/>
              </a:solidFill>
            </a:endParaRPr>
          </a:p>
        </p:txBody>
      </p:sp>
      <p:sp>
        <p:nvSpPr>
          <p:cNvPr id="216084" name="Text Box 23"/>
          <p:cNvSpPr txBox="1">
            <a:spLocks noChangeArrowheads="1"/>
          </p:cNvSpPr>
          <p:nvPr/>
        </p:nvSpPr>
        <p:spPr bwMode="auto">
          <a:xfrm rot="16200000">
            <a:off x="-1156970" y="1257111"/>
            <a:ext cx="2643187" cy="40011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eaLnBrk="1" hangingPunct="1">
              <a:spcBef>
                <a:spcPct val="50000"/>
              </a:spcBef>
              <a:defRPr/>
            </a:pPr>
            <a:r>
              <a:rPr lang="en-US" sz="2000" b="0" dirty="0">
                <a:solidFill>
                  <a:srgbClr val="E6E6E6"/>
                </a:solidFill>
                <a:sym typeface="Symbol" charset="0"/>
              </a:rPr>
              <a:t>Radial </a:t>
            </a:r>
            <a:r>
              <a:rPr lang="en-US" sz="2000" b="0" dirty="0">
                <a:solidFill>
                  <a:srgbClr val="E6E6E6"/>
                </a:solidFill>
                <a:latin typeface="+mn-lt"/>
                <a:sym typeface="Symbol" charset="0"/>
              </a:rPr>
              <a:t>Velocity</a:t>
            </a:r>
          </a:p>
        </p:txBody>
      </p:sp>
      <p:sp>
        <p:nvSpPr>
          <p:cNvPr id="216085" name="Text Box 24"/>
          <p:cNvSpPr txBox="1">
            <a:spLocks noChangeArrowheads="1"/>
          </p:cNvSpPr>
          <p:nvPr/>
        </p:nvSpPr>
        <p:spPr bwMode="auto">
          <a:xfrm>
            <a:off x="2971800" y="2286000"/>
            <a:ext cx="1447800" cy="461963"/>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eaLnBrk="1" hangingPunct="1">
              <a:spcBef>
                <a:spcPct val="50000"/>
              </a:spcBef>
              <a:defRPr/>
            </a:pPr>
            <a:r>
              <a:rPr lang="en-US" sz="2400" b="0" dirty="0">
                <a:solidFill>
                  <a:srgbClr val="E6E6E6"/>
                </a:solidFill>
                <a:latin typeface="+mn-lt"/>
                <a:sym typeface="Symbol" charset="0"/>
              </a:rPr>
              <a:t>Time</a:t>
            </a:r>
          </a:p>
        </p:txBody>
      </p:sp>
      <p:sp>
        <p:nvSpPr>
          <p:cNvPr id="62482" name="Line 25"/>
          <p:cNvSpPr>
            <a:spLocks noChangeShapeType="1"/>
          </p:cNvSpPr>
          <p:nvPr/>
        </p:nvSpPr>
        <p:spPr bwMode="auto">
          <a:xfrm flipV="1">
            <a:off x="6019800" y="2884488"/>
            <a:ext cx="228600" cy="381000"/>
          </a:xfrm>
          <a:prstGeom prst="line">
            <a:avLst/>
          </a:prstGeom>
          <a:noFill/>
          <a:ln w="9525">
            <a:solidFill>
              <a:srgbClr val="FFFF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E6E6E6"/>
              </a:solidFill>
            </a:endParaRPr>
          </a:p>
        </p:txBody>
      </p:sp>
      <p:sp>
        <p:nvSpPr>
          <p:cNvPr id="62483" name="Text Box 26"/>
          <p:cNvSpPr txBox="1">
            <a:spLocks noChangeArrowheads="1"/>
          </p:cNvSpPr>
          <p:nvPr/>
        </p:nvSpPr>
        <p:spPr bwMode="auto">
          <a:xfrm>
            <a:off x="4724400" y="3290888"/>
            <a:ext cx="1981200" cy="366712"/>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pPr>
            <a:r>
              <a:rPr lang="en-US" sz="1800">
                <a:solidFill>
                  <a:srgbClr val="E6E6E6"/>
                </a:solidFill>
                <a:sym typeface="Wingdings 3" charset="0"/>
              </a:rPr>
              <a:t>Orbit of planet</a:t>
            </a:r>
          </a:p>
        </p:txBody>
      </p:sp>
      <p:sp>
        <p:nvSpPr>
          <p:cNvPr id="62484" name="Line 27"/>
          <p:cNvSpPr>
            <a:spLocks noChangeShapeType="1"/>
          </p:cNvSpPr>
          <p:nvPr/>
        </p:nvSpPr>
        <p:spPr bwMode="auto">
          <a:xfrm flipH="1">
            <a:off x="7594600" y="1168400"/>
            <a:ext cx="152400" cy="330200"/>
          </a:xfrm>
          <a:prstGeom prst="line">
            <a:avLst/>
          </a:prstGeom>
          <a:noFill/>
          <a:ln w="9525">
            <a:solidFill>
              <a:srgbClr val="FFFF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E6E6E6"/>
              </a:solidFill>
            </a:endParaRPr>
          </a:p>
        </p:txBody>
      </p:sp>
      <p:sp>
        <p:nvSpPr>
          <p:cNvPr id="62485" name="Text Box 28"/>
          <p:cNvSpPr txBox="1">
            <a:spLocks noChangeArrowheads="1"/>
          </p:cNvSpPr>
          <p:nvPr/>
        </p:nvSpPr>
        <p:spPr bwMode="auto">
          <a:xfrm>
            <a:off x="6705600" y="838200"/>
            <a:ext cx="1981200" cy="366713"/>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pPr>
            <a:r>
              <a:rPr lang="en-US" sz="1800">
                <a:solidFill>
                  <a:srgbClr val="E6E6E6"/>
                </a:solidFill>
                <a:sym typeface="Wingdings 3" charset="0"/>
              </a:rPr>
              <a:t>Orbit of star</a:t>
            </a:r>
          </a:p>
        </p:txBody>
      </p:sp>
      <p:sp>
        <p:nvSpPr>
          <p:cNvPr id="62486" name="Line 29"/>
          <p:cNvSpPr>
            <a:spLocks noChangeAspect="1" noChangeShapeType="1"/>
          </p:cNvSpPr>
          <p:nvPr/>
        </p:nvSpPr>
        <p:spPr bwMode="auto">
          <a:xfrm flipH="1">
            <a:off x="6819900" y="1630363"/>
            <a:ext cx="0" cy="503237"/>
          </a:xfrm>
          <a:prstGeom prst="line">
            <a:avLst/>
          </a:prstGeom>
          <a:noFill/>
          <a:ln w="38100">
            <a:solidFill>
              <a:srgbClr val="FFFF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E6E6E6"/>
              </a:solidFill>
            </a:endParaRPr>
          </a:p>
        </p:txBody>
      </p:sp>
      <p:grpSp>
        <p:nvGrpSpPr>
          <p:cNvPr id="62487" name="Group 1"/>
          <p:cNvGrpSpPr>
            <a:grpSpLocks/>
          </p:cNvGrpSpPr>
          <p:nvPr/>
        </p:nvGrpSpPr>
        <p:grpSpPr bwMode="auto">
          <a:xfrm>
            <a:off x="800100" y="603250"/>
            <a:ext cx="4152900" cy="2978150"/>
            <a:chOff x="800100" y="755650"/>
            <a:chExt cx="2798763" cy="2260600"/>
          </a:xfrm>
        </p:grpSpPr>
        <p:sp>
          <p:nvSpPr>
            <p:cNvPr id="62488" name="Line 14"/>
            <p:cNvSpPr>
              <a:spLocks noChangeAspect="1" noChangeShapeType="1"/>
            </p:cNvSpPr>
            <p:nvPr/>
          </p:nvSpPr>
          <p:spPr bwMode="auto">
            <a:xfrm flipV="1">
              <a:off x="800100" y="755650"/>
              <a:ext cx="0" cy="1143000"/>
            </a:xfrm>
            <a:prstGeom prst="line">
              <a:avLst/>
            </a:prstGeom>
            <a:noFill/>
            <a:ln w="9525">
              <a:solidFill>
                <a:srgbClr val="FFFF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E6E6E6"/>
                </a:solidFill>
              </a:endParaRPr>
            </a:p>
          </p:txBody>
        </p:sp>
        <p:sp>
          <p:nvSpPr>
            <p:cNvPr id="62489" name="Line 15"/>
            <p:cNvSpPr>
              <a:spLocks noChangeAspect="1" noChangeShapeType="1"/>
            </p:cNvSpPr>
            <p:nvPr/>
          </p:nvSpPr>
          <p:spPr bwMode="auto">
            <a:xfrm>
              <a:off x="800100" y="1916113"/>
              <a:ext cx="0" cy="1100137"/>
            </a:xfrm>
            <a:prstGeom prst="line">
              <a:avLst/>
            </a:prstGeom>
            <a:noFill/>
            <a:ln w="9525">
              <a:solidFill>
                <a:srgbClr val="FFFF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E6E6E6"/>
                </a:solidFill>
              </a:endParaRPr>
            </a:p>
          </p:txBody>
        </p:sp>
        <p:sp>
          <p:nvSpPr>
            <p:cNvPr id="62490" name="Freeform 16"/>
            <p:cNvSpPr>
              <a:spLocks noChangeAspect="1"/>
            </p:cNvSpPr>
            <p:nvPr/>
          </p:nvSpPr>
          <p:spPr bwMode="auto">
            <a:xfrm>
              <a:off x="800100" y="1136650"/>
              <a:ext cx="2514600" cy="1711325"/>
            </a:xfrm>
            <a:custGeom>
              <a:avLst/>
              <a:gdLst>
                <a:gd name="T0" fmla="*/ 0 w 1547"/>
                <a:gd name="T1" fmla="*/ 2147483647 h 1078"/>
                <a:gd name="T2" fmla="*/ 2147483647 w 1547"/>
                <a:gd name="T3" fmla="*/ 2147483647 h 1078"/>
                <a:gd name="T4" fmla="*/ 2147483647 w 1547"/>
                <a:gd name="T5" fmla="*/ 2147483647 h 1078"/>
                <a:gd name="T6" fmla="*/ 2147483647 w 1547"/>
                <a:gd name="T7" fmla="*/ 2147483647 h 1078"/>
                <a:gd name="T8" fmla="*/ 2147483647 w 1547"/>
                <a:gd name="T9" fmla="*/ 2147483647 h 1078"/>
                <a:gd name="T10" fmla="*/ 2147483647 w 1547"/>
                <a:gd name="T11" fmla="*/ 2147483647 h 1078"/>
                <a:gd name="T12" fmla="*/ 2147483647 w 1547"/>
                <a:gd name="T13" fmla="*/ 2147483647 h 1078"/>
                <a:gd name="T14" fmla="*/ 2147483647 w 1547"/>
                <a:gd name="T15" fmla="*/ 2147483647 h 1078"/>
                <a:gd name="T16" fmla="*/ 2147483647 w 1547"/>
                <a:gd name="T17" fmla="*/ 2147483647 h 1078"/>
                <a:gd name="T18" fmla="*/ 2147483647 w 1547"/>
                <a:gd name="T19" fmla="*/ 2147483647 h 1078"/>
                <a:gd name="T20" fmla="*/ 2147483647 w 1547"/>
                <a:gd name="T21" fmla="*/ 2147483647 h 10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7"/>
                <a:gd name="T34" fmla="*/ 0 h 1078"/>
                <a:gd name="T35" fmla="*/ 1547 w 1547"/>
                <a:gd name="T36" fmla="*/ 1078 h 10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7" h="1078">
                  <a:moveTo>
                    <a:pt x="0" y="528"/>
                  </a:moveTo>
                  <a:cubicBezTo>
                    <a:pt x="46" y="440"/>
                    <a:pt x="92" y="353"/>
                    <a:pt x="136" y="279"/>
                  </a:cubicBezTo>
                  <a:cubicBezTo>
                    <a:pt x="180" y="205"/>
                    <a:pt x="217" y="128"/>
                    <a:pt x="262" y="82"/>
                  </a:cubicBezTo>
                  <a:cubicBezTo>
                    <a:pt x="307" y="36"/>
                    <a:pt x="358" y="6"/>
                    <a:pt x="404" y="3"/>
                  </a:cubicBezTo>
                  <a:cubicBezTo>
                    <a:pt x="450" y="0"/>
                    <a:pt x="489" y="3"/>
                    <a:pt x="539" y="66"/>
                  </a:cubicBezTo>
                  <a:cubicBezTo>
                    <a:pt x="589" y="129"/>
                    <a:pt x="628" y="232"/>
                    <a:pt x="704" y="382"/>
                  </a:cubicBezTo>
                  <a:cubicBezTo>
                    <a:pt x="780" y="532"/>
                    <a:pt x="924" y="854"/>
                    <a:pt x="996" y="966"/>
                  </a:cubicBezTo>
                  <a:cubicBezTo>
                    <a:pt x="1068" y="1078"/>
                    <a:pt x="1095" y="1052"/>
                    <a:pt x="1138" y="1053"/>
                  </a:cubicBezTo>
                  <a:cubicBezTo>
                    <a:pt x="1181" y="1054"/>
                    <a:pt x="1198" y="1040"/>
                    <a:pt x="1257" y="974"/>
                  </a:cubicBezTo>
                  <a:cubicBezTo>
                    <a:pt x="1316" y="908"/>
                    <a:pt x="1446" y="729"/>
                    <a:pt x="1493" y="658"/>
                  </a:cubicBezTo>
                  <a:cubicBezTo>
                    <a:pt x="1540" y="587"/>
                    <a:pt x="1547" y="560"/>
                    <a:pt x="1541" y="548"/>
                  </a:cubicBezTo>
                </a:path>
              </a:pathLst>
            </a:custGeom>
            <a:noFill/>
            <a:ln w="9525">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E6E6E6"/>
                </a:solidFill>
              </a:endParaRPr>
            </a:p>
          </p:txBody>
        </p:sp>
        <p:sp>
          <p:nvSpPr>
            <p:cNvPr id="62491" name="Line 30"/>
            <p:cNvSpPr>
              <a:spLocks noChangeAspect="1" noChangeShapeType="1"/>
            </p:cNvSpPr>
            <p:nvPr/>
          </p:nvSpPr>
          <p:spPr bwMode="auto">
            <a:xfrm>
              <a:off x="811213" y="1989138"/>
              <a:ext cx="2787650" cy="0"/>
            </a:xfrm>
            <a:prstGeom prst="line">
              <a:avLst/>
            </a:prstGeom>
            <a:noFill/>
            <a:ln w="9525">
              <a:solidFill>
                <a:srgbClr val="FFFF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E6E6E6"/>
                </a:solidFill>
              </a:endParaRPr>
            </a:p>
          </p:txBody>
        </p:sp>
      </p:grpSp>
    </p:spTree>
    <p:extLst>
      <p:ext uri="{BB962C8B-B14F-4D97-AF65-F5344CB8AC3E}">
        <p14:creationId xmlns:p14="http://schemas.microsoft.com/office/powerpoint/2010/main" xmlns="" val="26535175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62" name="Picture 7" descr="Whole Class Vote.jpg"/>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162560"/>
            <a:ext cx="9638090" cy="70205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259739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89" name="Group 49"/>
          <p:cNvGrpSpPr>
            <a:grpSpLocks/>
          </p:cNvGrpSpPr>
          <p:nvPr/>
        </p:nvGrpSpPr>
        <p:grpSpPr bwMode="auto">
          <a:xfrm>
            <a:off x="3767138" y="725488"/>
            <a:ext cx="5376862" cy="3617912"/>
            <a:chOff x="3099" y="510"/>
            <a:chExt cx="2313" cy="1556"/>
          </a:xfrm>
        </p:grpSpPr>
        <p:sp>
          <p:nvSpPr>
            <p:cNvPr id="215044" name="Rectangle 5"/>
            <p:cNvSpPr>
              <a:spLocks noChangeAspect="1" noChangeArrowheads="1"/>
            </p:cNvSpPr>
            <p:nvPr/>
          </p:nvSpPr>
          <p:spPr bwMode="auto">
            <a:xfrm>
              <a:off x="4423" y="549"/>
              <a:ext cx="295" cy="1136"/>
            </a:xfrm>
            <a:prstGeom prst="rect">
              <a:avLst/>
            </a:prstGeom>
            <a:solidFill>
              <a:srgbClr val="D2D2D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dirty="0">
                <a:solidFill>
                  <a:srgbClr val="D98200"/>
                </a:solidFill>
                <a:latin typeface="+mn-lt"/>
              </a:endParaRPr>
            </a:p>
          </p:txBody>
        </p:sp>
        <p:sp>
          <p:nvSpPr>
            <p:cNvPr id="215045" name="Rectangle 6"/>
            <p:cNvSpPr>
              <a:spLocks noChangeAspect="1" noChangeArrowheads="1"/>
            </p:cNvSpPr>
            <p:nvPr/>
          </p:nvSpPr>
          <p:spPr bwMode="auto">
            <a:xfrm>
              <a:off x="3729" y="547"/>
              <a:ext cx="694" cy="1136"/>
            </a:xfrm>
            <a:prstGeom prst="rect">
              <a:avLst/>
            </a:prstGeom>
            <a:solidFill>
              <a:srgbClr val="E0E0E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dirty="0">
                <a:solidFill>
                  <a:srgbClr val="D98200"/>
                </a:solidFill>
                <a:latin typeface="+mn-lt"/>
              </a:endParaRPr>
            </a:p>
          </p:txBody>
        </p:sp>
        <p:sp>
          <p:nvSpPr>
            <p:cNvPr id="215046" name="Rectangle 7"/>
            <p:cNvSpPr>
              <a:spLocks noChangeAspect="1" noChangeArrowheads="1"/>
            </p:cNvSpPr>
            <p:nvPr/>
          </p:nvSpPr>
          <p:spPr bwMode="auto">
            <a:xfrm>
              <a:off x="3518" y="547"/>
              <a:ext cx="211" cy="1136"/>
            </a:xfrm>
            <a:prstGeom prst="rect">
              <a:avLst/>
            </a:prstGeom>
            <a:solidFill>
              <a:srgbClr val="EEEEE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dirty="0">
                <a:solidFill>
                  <a:srgbClr val="D98200"/>
                </a:solidFill>
                <a:latin typeface="+mn-lt"/>
              </a:endParaRPr>
            </a:p>
          </p:txBody>
        </p:sp>
        <p:sp>
          <p:nvSpPr>
            <p:cNvPr id="215047" name="Rectangle 8"/>
            <p:cNvSpPr>
              <a:spLocks noChangeAspect="1" noChangeArrowheads="1"/>
            </p:cNvSpPr>
            <p:nvPr/>
          </p:nvSpPr>
          <p:spPr bwMode="auto">
            <a:xfrm>
              <a:off x="4718" y="547"/>
              <a:ext cx="126" cy="1136"/>
            </a:xfrm>
            <a:prstGeom prst="rect">
              <a:avLst/>
            </a:prstGeom>
            <a:solidFill>
              <a:srgbClr val="C3C3C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dirty="0">
                <a:solidFill>
                  <a:srgbClr val="D98200"/>
                </a:solidFill>
                <a:latin typeface="+mn-lt"/>
              </a:endParaRPr>
            </a:p>
          </p:txBody>
        </p:sp>
        <p:sp>
          <p:nvSpPr>
            <p:cNvPr id="215048" name="Rectangle 9"/>
            <p:cNvSpPr>
              <a:spLocks noChangeAspect="1" noChangeArrowheads="1"/>
            </p:cNvSpPr>
            <p:nvPr/>
          </p:nvSpPr>
          <p:spPr bwMode="auto">
            <a:xfrm>
              <a:off x="4844" y="547"/>
              <a:ext cx="148" cy="1136"/>
            </a:xfrm>
            <a:prstGeom prst="rect">
              <a:avLst/>
            </a:prstGeom>
            <a:solidFill>
              <a:srgbClr val="B5B5B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dirty="0">
                <a:solidFill>
                  <a:srgbClr val="D98200"/>
                </a:solidFill>
                <a:latin typeface="+mn-lt"/>
              </a:endParaRPr>
            </a:p>
          </p:txBody>
        </p:sp>
        <p:sp>
          <p:nvSpPr>
            <p:cNvPr id="215049" name="Rectangle 10"/>
            <p:cNvSpPr>
              <a:spLocks noChangeAspect="1" noChangeArrowheads="1"/>
            </p:cNvSpPr>
            <p:nvPr/>
          </p:nvSpPr>
          <p:spPr bwMode="auto">
            <a:xfrm>
              <a:off x="4991" y="547"/>
              <a:ext cx="232" cy="1136"/>
            </a:xfrm>
            <a:prstGeom prst="rect">
              <a:avLst/>
            </a:prstGeom>
            <a:solidFill>
              <a:srgbClr val="A5A5A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dirty="0">
                <a:solidFill>
                  <a:srgbClr val="D98200"/>
                </a:solidFill>
                <a:latin typeface="+mn-lt"/>
              </a:endParaRPr>
            </a:p>
          </p:txBody>
        </p:sp>
        <p:sp>
          <p:nvSpPr>
            <p:cNvPr id="215050" name="Rectangle 11"/>
            <p:cNvSpPr>
              <a:spLocks noChangeAspect="1" noChangeArrowheads="1"/>
            </p:cNvSpPr>
            <p:nvPr/>
          </p:nvSpPr>
          <p:spPr bwMode="auto">
            <a:xfrm>
              <a:off x="5223" y="547"/>
              <a:ext cx="189" cy="1136"/>
            </a:xfrm>
            <a:prstGeom prst="rect">
              <a:avLst/>
            </a:prstGeom>
            <a:solidFill>
              <a:srgbClr val="96969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dirty="0">
                <a:solidFill>
                  <a:srgbClr val="D98200"/>
                </a:solidFill>
                <a:latin typeface="+mn-lt"/>
              </a:endParaRPr>
            </a:p>
          </p:txBody>
        </p:sp>
        <p:sp>
          <p:nvSpPr>
            <p:cNvPr id="215051" name="Rectangle 12"/>
            <p:cNvSpPr>
              <a:spLocks noChangeAspect="1" noChangeArrowheads="1"/>
            </p:cNvSpPr>
            <p:nvPr/>
          </p:nvSpPr>
          <p:spPr bwMode="auto">
            <a:xfrm>
              <a:off x="3518" y="547"/>
              <a:ext cx="1894" cy="1136"/>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en-US" dirty="0">
                <a:solidFill>
                  <a:srgbClr val="D98200"/>
                </a:solidFill>
                <a:latin typeface="+mn-lt"/>
              </a:endParaRPr>
            </a:p>
          </p:txBody>
        </p:sp>
        <p:sp>
          <p:nvSpPr>
            <p:cNvPr id="215052" name="Text Box 13"/>
            <p:cNvSpPr txBox="1">
              <a:spLocks noChangeAspect="1" noChangeArrowheads="1"/>
            </p:cNvSpPr>
            <p:nvPr/>
          </p:nvSpPr>
          <p:spPr bwMode="auto">
            <a:xfrm>
              <a:off x="3761" y="1919"/>
              <a:ext cx="1259" cy="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68275" indent="-168275"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eaLnBrk="1" hangingPunct="1">
                <a:defRPr/>
              </a:pPr>
              <a:r>
                <a:rPr lang="en-US" sz="2000" b="0" dirty="0">
                  <a:solidFill>
                    <a:srgbClr val="D98200"/>
                  </a:solidFill>
                  <a:latin typeface="+mn-lt"/>
                </a:rPr>
                <a:t>Temperature (K)</a:t>
              </a:r>
              <a:endParaRPr lang="en-US" sz="6600" dirty="0">
                <a:solidFill>
                  <a:srgbClr val="D98200"/>
                </a:solidFill>
                <a:latin typeface="+mn-lt"/>
              </a:endParaRPr>
            </a:p>
          </p:txBody>
        </p:sp>
        <p:sp>
          <p:nvSpPr>
            <p:cNvPr id="215053" name="Text Box 14"/>
            <p:cNvSpPr txBox="1">
              <a:spLocks noChangeAspect="1" noChangeArrowheads="1"/>
            </p:cNvSpPr>
            <p:nvPr/>
          </p:nvSpPr>
          <p:spPr bwMode="auto">
            <a:xfrm rot="-5400000">
              <a:off x="2561" y="1048"/>
              <a:ext cx="1242"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168275" indent="-168275"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eaLnBrk="1" hangingPunct="1">
                <a:defRPr/>
              </a:pPr>
              <a:r>
                <a:rPr lang="en-US" sz="2000" b="0" dirty="0">
                  <a:solidFill>
                    <a:srgbClr val="D98200"/>
                  </a:solidFill>
                  <a:latin typeface="+mn-lt"/>
                </a:rPr>
                <a:t>Luminosity (solar units)</a:t>
              </a:r>
              <a:endParaRPr lang="en-US" sz="6600" dirty="0">
                <a:solidFill>
                  <a:srgbClr val="D98200"/>
                </a:solidFill>
                <a:latin typeface="+mn-lt"/>
              </a:endParaRPr>
            </a:p>
          </p:txBody>
        </p:sp>
        <p:sp>
          <p:nvSpPr>
            <p:cNvPr id="215054" name="Text Box 15"/>
            <p:cNvSpPr txBox="1">
              <a:spLocks noChangeAspect="1" noChangeArrowheads="1"/>
            </p:cNvSpPr>
            <p:nvPr/>
          </p:nvSpPr>
          <p:spPr bwMode="auto">
            <a:xfrm>
              <a:off x="3765" y="1789"/>
              <a:ext cx="1647"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168275" indent="-168275"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lgn="l" eaLnBrk="1" hangingPunct="1">
                <a:tabLst>
                  <a:tab pos="1311275" algn="l"/>
                  <a:tab pos="2632075" algn="l"/>
                </a:tabLst>
                <a:defRPr/>
              </a:pPr>
              <a:r>
                <a:rPr lang="en-US" sz="1400" b="0" dirty="0" smtClean="0">
                  <a:solidFill>
                    <a:srgbClr val="D98200"/>
                  </a:solidFill>
                  <a:latin typeface="+mn-lt"/>
                </a:rPr>
                <a:t>20,000               </a:t>
              </a:r>
              <a:r>
                <a:rPr lang="en-US" sz="1400" b="0" dirty="0">
                  <a:solidFill>
                    <a:srgbClr val="D98200"/>
                  </a:solidFill>
                  <a:latin typeface="+mn-lt"/>
                </a:rPr>
                <a:t>	10,000	5,000</a:t>
              </a:r>
              <a:endParaRPr lang="en-US" sz="1400" dirty="0">
                <a:solidFill>
                  <a:srgbClr val="D98200"/>
                </a:solidFill>
                <a:latin typeface="+mn-lt"/>
              </a:endParaRPr>
            </a:p>
          </p:txBody>
        </p:sp>
        <p:sp>
          <p:nvSpPr>
            <p:cNvPr id="215055" name="Line 16"/>
            <p:cNvSpPr>
              <a:spLocks noChangeAspect="1" noChangeShapeType="1"/>
            </p:cNvSpPr>
            <p:nvPr/>
          </p:nvSpPr>
          <p:spPr bwMode="auto">
            <a:xfrm>
              <a:off x="3876" y="1683"/>
              <a:ext cx="0" cy="106"/>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a:defRPr/>
              </a:pPr>
              <a:endParaRPr lang="en-US" dirty="0">
                <a:solidFill>
                  <a:srgbClr val="D98200"/>
                </a:solidFill>
                <a:latin typeface="+mn-lt"/>
              </a:endParaRPr>
            </a:p>
          </p:txBody>
        </p:sp>
        <p:sp>
          <p:nvSpPr>
            <p:cNvPr id="215056" name="Line 17"/>
            <p:cNvSpPr>
              <a:spLocks noChangeAspect="1" noChangeShapeType="1"/>
            </p:cNvSpPr>
            <p:nvPr/>
          </p:nvSpPr>
          <p:spPr bwMode="auto">
            <a:xfrm>
              <a:off x="4423" y="1683"/>
              <a:ext cx="0" cy="106"/>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a:defRPr/>
              </a:pPr>
              <a:endParaRPr lang="en-US" dirty="0">
                <a:solidFill>
                  <a:srgbClr val="D98200"/>
                </a:solidFill>
                <a:latin typeface="+mn-lt"/>
              </a:endParaRPr>
            </a:p>
          </p:txBody>
        </p:sp>
        <p:sp>
          <p:nvSpPr>
            <p:cNvPr id="215057" name="Line 18"/>
            <p:cNvSpPr>
              <a:spLocks noChangeAspect="1" noChangeShapeType="1"/>
            </p:cNvSpPr>
            <p:nvPr/>
          </p:nvSpPr>
          <p:spPr bwMode="auto">
            <a:xfrm>
              <a:off x="4991" y="1683"/>
              <a:ext cx="0" cy="106"/>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a:defRPr/>
              </a:pPr>
              <a:endParaRPr lang="en-US" dirty="0">
                <a:solidFill>
                  <a:srgbClr val="D98200"/>
                </a:solidFill>
                <a:latin typeface="+mn-lt"/>
              </a:endParaRPr>
            </a:p>
          </p:txBody>
        </p:sp>
        <p:sp>
          <p:nvSpPr>
            <p:cNvPr id="215058" name="Line 19"/>
            <p:cNvSpPr>
              <a:spLocks noChangeAspect="1" noChangeShapeType="1"/>
            </p:cNvSpPr>
            <p:nvPr/>
          </p:nvSpPr>
          <p:spPr bwMode="auto">
            <a:xfrm>
              <a:off x="3471" y="1603"/>
              <a:ext cx="48" cy="0"/>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a:defRPr/>
              </a:pPr>
              <a:endParaRPr lang="en-US" dirty="0">
                <a:solidFill>
                  <a:srgbClr val="D98200"/>
                </a:solidFill>
                <a:latin typeface="+mn-lt"/>
              </a:endParaRPr>
            </a:p>
          </p:txBody>
        </p:sp>
        <p:sp>
          <p:nvSpPr>
            <p:cNvPr id="215059" name="Line 20"/>
            <p:cNvSpPr>
              <a:spLocks noChangeAspect="1" noChangeShapeType="1"/>
            </p:cNvSpPr>
            <p:nvPr/>
          </p:nvSpPr>
          <p:spPr bwMode="auto">
            <a:xfrm>
              <a:off x="3471" y="1361"/>
              <a:ext cx="48" cy="0"/>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a:defRPr/>
              </a:pPr>
              <a:endParaRPr lang="en-US" dirty="0">
                <a:solidFill>
                  <a:srgbClr val="D98200"/>
                </a:solidFill>
                <a:latin typeface="+mn-lt"/>
              </a:endParaRPr>
            </a:p>
          </p:txBody>
        </p:sp>
        <p:sp>
          <p:nvSpPr>
            <p:cNvPr id="215060" name="Line 21"/>
            <p:cNvSpPr>
              <a:spLocks noChangeAspect="1" noChangeShapeType="1"/>
            </p:cNvSpPr>
            <p:nvPr/>
          </p:nvSpPr>
          <p:spPr bwMode="auto">
            <a:xfrm>
              <a:off x="3471" y="1125"/>
              <a:ext cx="48" cy="0"/>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a:defRPr/>
              </a:pPr>
              <a:endParaRPr lang="en-US" dirty="0">
                <a:solidFill>
                  <a:srgbClr val="D98200"/>
                </a:solidFill>
                <a:latin typeface="+mn-lt"/>
              </a:endParaRPr>
            </a:p>
          </p:txBody>
        </p:sp>
        <p:sp>
          <p:nvSpPr>
            <p:cNvPr id="215061" name="Line 22"/>
            <p:cNvSpPr>
              <a:spLocks noChangeAspect="1" noChangeShapeType="1"/>
            </p:cNvSpPr>
            <p:nvPr/>
          </p:nvSpPr>
          <p:spPr bwMode="auto">
            <a:xfrm>
              <a:off x="3471" y="888"/>
              <a:ext cx="48" cy="0"/>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a:defRPr/>
              </a:pPr>
              <a:endParaRPr lang="en-US" dirty="0">
                <a:solidFill>
                  <a:srgbClr val="D98200"/>
                </a:solidFill>
                <a:latin typeface="+mn-lt"/>
              </a:endParaRPr>
            </a:p>
          </p:txBody>
        </p:sp>
        <p:sp>
          <p:nvSpPr>
            <p:cNvPr id="215062" name="Line 23"/>
            <p:cNvSpPr>
              <a:spLocks noChangeAspect="1" noChangeShapeType="1"/>
            </p:cNvSpPr>
            <p:nvPr/>
          </p:nvSpPr>
          <p:spPr bwMode="auto">
            <a:xfrm>
              <a:off x="3471" y="629"/>
              <a:ext cx="48" cy="0"/>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a:defRPr/>
              </a:pPr>
              <a:endParaRPr lang="en-US" dirty="0">
                <a:solidFill>
                  <a:srgbClr val="D98200"/>
                </a:solidFill>
                <a:latin typeface="+mn-lt"/>
              </a:endParaRPr>
            </a:p>
          </p:txBody>
        </p:sp>
        <p:sp>
          <p:nvSpPr>
            <p:cNvPr id="215063" name="Oval 24"/>
            <p:cNvSpPr>
              <a:spLocks noChangeAspect="1" noChangeArrowheads="1"/>
            </p:cNvSpPr>
            <p:nvPr/>
          </p:nvSpPr>
          <p:spPr bwMode="auto">
            <a:xfrm>
              <a:off x="4002" y="1183"/>
              <a:ext cx="42" cy="42"/>
            </a:xfrm>
            <a:prstGeom prst="ellipse">
              <a:avLst/>
            </a:prstGeom>
            <a:solidFill>
              <a:srgbClr val="000000"/>
            </a:solidFill>
            <a:ln w="9525">
              <a:solidFill>
                <a:srgbClr val="000000"/>
              </a:solidFill>
              <a:round/>
              <a:headEnd/>
              <a:tailEnd/>
            </a:ln>
          </p:spPr>
          <p:txBody>
            <a:bodyPr/>
            <a:lstStyle/>
            <a:p>
              <a:pPr>
                <a:defRPr/>
              </a:pPr>
              <a:endParaRPr lang="en-US" dirty="0">
                <a:solidFill>
                  <a:srgbClr val="D98200"/>
                </a:solidFill>
                <a:latin typeface="+mn-lt"/>
              </a:endParaRPr>
            </a:p>
          </p:txBody>
        </p:sp>
        <p:sp>
          <p:nvSpPr>
            <p:cNvPr id="215064" name="Oval 25"/>
            <p:cNvSpPr>
              <a:spLocks noChangeAspect="1" noChangeArrowheads="1"/>
            </p:cNvSpPr>
            <p:nvPr/>
          </p:nvSpPr>
          <p:spPr bwMode="auto">
            <a:xfrm>
              <a:off x="5096" y="767"/>
              <a:ext cx="42" cy="42"/>
            </a:xfrm>
            <a:prstGeom prst="ellipse">
              <a:avLst/>
            </a:prstGeom>
            <a:solidFill>
              <a:srgbClr val="000000"/>
            </a:solidFill>
            <a:ln w="9525">
              <a:solidFill>
                <a:srgbClr val="000000"/>
              </a:solidFill>
              <a:round/>
              <a:headEnd/>
              <a:tailEnd/>
            </a:ln>
          </p:spPr>
          <p:txBody>
            <a:bodyPr/>
            <a:lstStyle/>
            <a:p>
              <a:pPr>
                <a:defRPr/>
              </a:pPr>
              <a:endParaRPr lang="en-US" dirty="0">
                <a:solidFill>
                  <a:srgbClr val="D98200"/>
                </a:solidFill>
                <a:latin typeface="+mn-lt"/>
              </a:endParaRPr>
            </a:p>
          </p:txBody>
        </p:sp>
        <p:sp>
          <p:nvSpPr>
            <p:cNvPr id="215065" name="Oval 26"/>
            <p:cNvSpPr>
              <a:spLocks noChangeAspect="1" noChangeArrowheads="1"/>
            </p:cNvSpPr>
            <p:nvPr/>
          </p:nvSpPr>
          <p:spPr bwMode="auto">
            <a:xfrm>
              <a:off x="4002" y="1456"/>
              <a:ext cx="42" cy="42"/>
            </a:xfrm>
            <a:prstGeom prst="ellipse">
              <a:avLst/>
            </a:prstGeom>
            <a:solidFill>
              <a:srgbClr val="000000"/>
            </a:solidFill>
            <a:ln w="9525">
              <a:solidFill>
                <a:srgbClr val="000000"/>
              </a:solidFill>
              <a:round/>
              <a:headEnd/>
              <a:tailEnd/>
            </a:ln>
          </p:spPr>
          <p:txBody>
            <a:bodyPr/>
            <a:lstStyle/>
            <a:p>
              <a:pPr>
                <a:defRPr/>
              </a:pPr>
              <a:endParaRPr lang="en-US" dirty="0">
                <a:solidFill>
                  <a:srgbClr val="D98200"/>
                </a:solidFill>
                <a:latin typeface="+mn-lt"/>
              </a:endParaRPr>
            </a:p>
          </p:txBody>
        </p:sp>
        <p:sp>
          <p:nvSpPr>
            <p:cNvPr id="215066" name="Text Box 27"/>
            <p:cNvSpPr txBox="1">
              <a:spLocks noChangeAspect="1" noChangeArrowheads="1"/>
            </p:cNvSpPr>
            <p:nvPr/>
          </p:nvSpPr>
          <p:spPr bwMode="auto">
            <a:xfrm>
              <a:off x="4023" y="1057"/>
              <a:ext cx="184" cy="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68275" indent="-168275"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eaLnBrk="1" hangingPunct="1">
                <a:defRPr/>
              </a:pPr>
              <a:r>
                <a:rPr lang="en-US" sz="1600" i="1" dirty="0">
                  <a:solidFill>
                    <a:schemeClr val="bg1"/>
                  </a:solidFill>
                  <a:latin typeface="+mn-lt"/>
                </a:rPr>
                <a:t>A</a:t>
              </a:r>
              <a:endParaRPr lang="en-US" sz="1600" dirty="0">
                <a:solidFill>
                  <a:schemeClr val="bg1"/>
                </a:solidFill>
                <a:latin typeface="+mn-lt"/>
              </a:endParaRPr>
            </a:p>
          </p:txBody>
        </p:sp>
        <p:sp>
          <p:nvSpPr>
            <p:cNvPr id="215067" name="Text Box 28"/>
            <p:cNvSpPr txBox="1">
              <a:spLocks noChangeAspect="1" noChangeArrowheads="1"/>
            </p:cNvSpPr>
            <p:nvPr/>
          </p:nvSpPr>
          <p:spPr bwMode="auto">
            <a:xfrm>
              <a:off x="5025" y="648"/>
              <a:ext cx="370" cy="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68275" indent="-168275"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eaLnBrk="1" hangingPunct="1">
                <a:defRPr/>
              </a:pPr>
              <a:r>
                <a:rPr lang="en-US" sz="1600" i="1" dirty="0">
                  <a:solidFill>
                    <a:schemeClr val="bg1"/>
                  </a:solidFill>
                  <a:latin typeface="+mn-lt"/>
                </a:rPr>
                <a:t>D</a:t>
              </a:r>
              <a:endParaRPr lang="en-US" sz="1600" dirty="0">
                <a:solidFill>
                  <a:schemeClr val="bg1"/>
                </a:solidFill>
                <a:latin typeface="+mn-lt"/>
              </a:endParaRPr>
            </a:p>
          </p:txBody>
        </p:sp>
        <p:sp>
          <p:nvSpPr>
            <p:cNvPr id="215068" name="Line 29"/>
            <p:cNvSpPr>
              <a:spLocks noChangeAspect="1" noChangeShapeType="1"/>
            </p:cNvSpPr>
            <p:nvPr/>
          </p:nvSpPr>
          <p:spPr bwMode="auto">
            <a:xfrm>
              <a:off x="3469" y="1477"/>
              <a:ext cx="48" cy="0"/>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a:defRPr/>
              </a:pPr>
              <a:endParaRPr lang="en-US" dirty="0">
                <a:solidFill>
                  <a:srgbClr val="D98200"/>
                </a:solidFill>
                <a:latin typeface="+mn-lt"/>
              </a:endParaRPr>
            </a:p>
          </p:txBody>
        </p:sp>
        <p:sp>
          <p:nvSpPr>
            <p:cNvPr id="215069" name="Line 30"/>
            <p:cNvSpPr>
              <a:spLocks noChangeAspect="1" noChangeShapeType="1"/>
            </p:cNvSpPr>
            <p:nvPr/>
          </p:nvSpPr>
          <p:spPr bwMode="auto">
            <a:xfrm>
              <a:off x="3469" y="1241"/>
              <a:ext cx="48" cy="0"/>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a:defRPr/>
              </a:pPr>
              <a:endParaRPr lang="en-US" dirty="0">
                <a:solidFill>
                  <a:srgbClr val="D98200"/>
                </a:solidFill>
                <a:latin typeface="+mn-lt"/>
              </a:endParaRPr>
            </a:p>
          </p:txBody>
        </p:sp>
        <p:sp>
          <p:nvSpPr>
            <p:cNvPr id="215070" name="Line 31"/>
            <p:cNvSpPr>
              <a:spLocks noChangeAspect="1" noChangeShapeType="1"/>
            </p:cNvSpPr>
            <p:nvPr/>
          </p:nvSpPr>
          <p:spPr bwMode="auto">
            <a:xfrm>
              <a:off x="3469" y="1004"/>
              <a:ext cx="48" cy="0"/>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a:defRPr/>
              </a:pPr>
              <a:endParaRPr lang="en-US" dirty="0">
                <a:solidFill>
                  <a:srgbClr val="D98200"/>
                </a:solidFill>
                <a:latin typeface="+mn-lt"/>
              </a:endParaRPr>
            </a:p>
          </p:txBody>
        </p:sp>
        <p:sp>
          <p:nvSpPr>
            <p:cNvPr id="215071" name="Line 32"/>
            <p:cNvSpPr>
              <a:spLocks noChangeAspect="1" noChangeShapeType="1"/>
            </p:cNvSpPr>
            <p:nvPr/>
          </p:nvSpPr>
          <p:spPr bwMode="auto">
            <a:xfrm>
              <a:off x="3469" y="745"/>
              <a:ext cx="48" cy="0"/>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a:defRPr/>
              </a:pPr>
              <a:endParaRPr lang="en-US" dirty="0">
                <a:solidFill>
                  <a:srgbClr val="D98200"/>
                </a:solidFill>
                <a:latin typeface="+mn-lt"/>
              </a:endParaRPr>
            </a:p>
          </p:txBody>
        </p:sp>
        <p:sp>
          <p:nvSpPr>
            <p:cNvPr id="215072" name="Text Box 33"/>
            <p:cNvSpPr txBox="1">
              <a:spLocks noChangeArrowheads="1"/>
            </p:cNvSpPr>
            <p:nvPr/>
          </p:nvSpPr>
          <p:spPr bwMode="auto">
            <a:xfrm>
              <a:off x="3126" y="564"/>
              <a:ext cx="360"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68275" indent="-168275"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lgn="r" eaLnBrk="1" hangingPunct="1">
                <a:defRPr/>
              </a:pPr>
              <a:r>
                <a:rPr lang="en-US" sz="1000" b="0" dirty="0">
                  <a:solidFill>
                    <a:srgbClr val="D98200"/>
                  </a:solidFill>
                  <a:latin typeface="+mn-lt"/>
                </a:rPr>
                <a:t>10,000</a:t>
              </a:r>
              <a:endParaRPr lang="en-US" dirty="0">
                <a:solidFill>
                  <a:srgbClr val="D98200"/>
                </a:solidFill>
                <a:latin typeface="+mn-lt"/>
              </a:endParaRPr>
            </a:p>
          </p:txBody>
        </p:sp>
        <p:sp>
          <p:nvSpPr>
            <p:cNvPr id="215073" name="Text Box 34"/>
            <p:cNvSpPr txBox="1">
              <a:spLocks noChangeArrowheads="1"/>
            </p:cNvSpPr>
            <p:nvPr/>
          </p:nvSpPr>
          <p:spPr bwMode="auto">
            <a:xfrm>
              <a:off x="3126" y="816"/>
              <a:ext cx="360"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68275" indent="-168275"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lgn="r" eaLnBrk="1" hangingPunct="1">
                <a:defRPr/>
              </a:pPr>
              <a:r>
                <a:rPr lang="en-US" sz="1000" b="0" dirty="0">
                  <a:solidFill>
                    <a:srgbClr val="D98200"/>
                  </a:solidFill>
                  <a:latin typeface="+mn-lt"/>
                </a:rPr>
                <a:t>100</a:t>
              </a:r>
              <a:endParaRPr lang="en-US" dirty="0">
                <a:solidFill>
                  <a:srgbClr val="D98200"/>
                </a:solidFill>
                <a:latin typeface="+mn-lt"/>
              </a:endParaRPr>
            </a:p>
          </p:txBody>
        </p:sp>
        <p:sp>
          <p:nvSpPr>
            <p:cNvPr id="215074" name="Text Box 35"/>
            <p:cNvSpPr txBox="1">
              <a:spLocks noChangeArrowheads="1"/>
            </p:cNvSpPr>
            <p:nvPr/>
          </p:nvSpPr>
          <p:spPr bwMode="auto">
            <a:xfrm>
              <a:off x="3126" y="930"/>
              <a:ext cx="360"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68275" indent="-168275"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lgn="r" eaLnBrk="1" hangingPunct="1">
                <a:defRPr/>
              </a:pPr>
              <a:r>
                <a:rPr lang="en-US" sz="1000" b="0" dirty="0">
                  <a:solidFill>
                    <a:srgbClr val="D98200"/>
                  </a:solidFill>
                  <a:latin typeface="+mn-lt"/>
                </a:rPr>
                <a:t>10</a:t>
              </a:r>
              <a:endParaRPr lang="en-US" dirty="0">
                <a:solidFill>
                  <a:srgbClr val="D98200"/>
                </a:solidFill>
                <a:latin typeface="+mn-lt"/>
              </a:endParaRPr>
            </a:p>
          </p:txBody>
        </p:sp>
        <p:sp>
          <p:nvSpPr>
            <p:cNvPr id="215075" name="Text Box 36"/>
            <p:cNvSpPr txBox="1">
              <a:spLocks noChangeArrowheads="1"/>
            </p:cNvSpPr>
            <p:nvPr/>
          </p:nvSpPr>
          <p:spPr bwMode="auto">
            <a:xfrm>
              <a:off x="3126" y="1050"/>
              <a:ext cx="360"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68275" indent="-168275"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lgn="r" eaLnBrk="1" hangingPunct="1">
                <a:defRPr/>
              </a:pPr>
              <a:r>
                <a:rPr lang="en-US" sz="1000" b="0" dirty="0">
                  <a:solidFill>
                    <a:srgbClr val="D98200"/>
                  </a:solidFill>
                  <a:latin typeface="+mn-lt"/>
                </a:rPr>
                <a:t>1</a:t>
              </a:r>
              <a:endParaRPr lang="en-US" dirty="0">
                <a:solidFill>
                  <a:srgbClr val="D98200"/>
                </a:solidFill>
                <a:latin typeface="+mn-lt"/>
              </a:endParaRPr>
            </a:p>
          </p:txBody>
        </p:sp>
        <p:sp>
          <p:nvSpPr>
            <p:cNvPr id="215076" name="Text Box 37"/>
            <p:cNvSpPr txBox="1">
              <a:spLocks noChangeArrowheads="1"/>
            </p:cNvSpPr>
            <p:nvPr/>
          </p:nvSpPr>
          <p:spPr bwMode="auto">
            <a:xfrm>
              <a:off x="3126" y="1170"/>
              <a:ext cx="360"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68275" indent="-168275"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lgn="r" eaLnBrk="1" hangingPunct="1">
                <a:defRPr/>
              </a:pPr>
              <a:r>
                <a:rPr lang="en-US" sz="1000" b="0" dirty="0">
                  <a:solidFill>
                    <a:srgbClr val="D98200"/>
                  </a:solidFill>
                  <a:latin typeface="+mn-lt"/>
                </a:rPr>
                <a:t>.1</a:t>
              </a:r>
              <a:endParaRPr lang="en-US" dirty="0">
                <a:solidFill>
                  <a:srgbClr val="D98200"/>
                </a:solidFill>
                <a:latin typeface="+mn-lt"/>
              </a:endParaRPr>
            </a:p>
          </p:txBody>
        </p:sp>
        <p:sp>
          <p:nvSpPr>
            <p:cNvPr id="215077" name="Text Box 38"/>
            <p:cNvSpPr txBox="1">
              <a:spLocks noChangeArrowheads="1"/>
            </p:cNvSpPr>
            <p:nvPr/>
          </p:nvSpPr>
          <p:spPr bwMode="auto">
            <a:xfrm>
              <a:off x="3126" y="1290"/>
              <a:ext cx="360"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68275" indent="-168275"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lgn="r" eaLnBrk="1" hangingPunct="1">
                <a:defRPr/>
              </a:pPr>
              <a:r>
                <a:rPr lang="en-US" sz="1000" b="0" dirty="0">
                  <a:solidFill>
                    <a:srgbClr val="D98200"/>
                  </a:solidFill>
                  <a:latin typeface="+mn-lt"/>
                </a:rPr>
                <a:t>.01</a:t>
              </a:r>
              <a:endParaRPr lang="en-US" dirty="0">
                <a:solidFill>
                  <a:srgbClr val="D98200"/>
                </a:solidFill>
                <a:latin typeface="+mn-lt"/>
              </a:endParaRPr>
            </a:p>
          </p:txBody>
        </p:sp>
        <p:sp>
          <p:nvSpPr>
            <p:cNvPr id="215078" name="Text Box 39"/>
            <p:cNvSpPr txBox="1">
              <a:spLocks noChangeArrowheads="1"/>
            </p:cNvSpPr>
            <p:nvPr/>
          </p:nvSpPr>
          <p:spPr bwMode="auto">
            <a:xfrm>
              <a:off x="3126" y="1404"/>
              <a:ext cx="360"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68275" indent="-168275"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lgn="r" eaLnBrk="1" hangingPunct="1">
                <a:defRPr/>
              </a:pPr>
              <a:r>
                <a:rPr lang="en-US" sz="1000" b="0" dirty="0">
                  <a:solidFill>
                    <a:srgbClr val="D98200"/>
                  </a:solidFill>
                  <a:latin typeface="+mn-lt"/>
                </a:rPr>
                <a:t>.001</a:t>
              </a:r>
              <a:endParaRPr lang="en-US" dirty="0">
                <a:solidFill>
                  <a:srgbClr val="D98200"/>
                </a:solidFill>
                <a:latin typeface="+mn-lt"/>
              </a:endParaRPr>
            </a:p>
          </p:txBody>
        </p:sp>
        <p:sp>
          <p:nvSpPr>
            <p:cNvPr id="215079" name="Text Box 40"/>
            <p:cNvSpPr txBox="1">
              <a:spLocks noChangeArrowheads="1"/>
            </p:cNvSpPr>
            <p:nvPr/>
          </p:nvSpPr>
          <p:spPr bwMode="auto">
            <a:xfrm>
              <a:off x="3126" y="1530"/>
              <a:ext cx="360"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68275" indent="-168275"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lgn="r" eaLnBrk="1" hangingPunct="1">
                <a:defRPr/>
              </a:pPr>
              <a:r>
                <a:rPr lang="en-US" sz="1000" b="0" dirty="0">
                  <a:solidFill>
                    <a:srgbClr val="D98200"/>
                  </a:solidFill>
                  <a:latin typeface="+mn-lt"/>
                </a:rPr>
                <a:t>.0001</a:t>
              </a:r>
              <a:endParaRPr lang="en-US" dirty="0">
                <a:solidFill>
                  <a:srgbClr val="D98200"/>
                </a:solidFill>
                <a:latin typeface="+mn-lt"/>
              </a:endParaRPr>
            </a:p>
          </p:txBody>
        </p:sp>
        <p:sp>
          <p:nvSpPr>
            <p:cNvPr id="215080" name="Text Box 41"/>
            <p:cNvSpPr txBox="1">
              <a:spLocks noChangeArrowheads="1"/>
            </p:cNvSpPr>
            <p:nvPr/>
          </p:nvSpPr>
          <p:spPr bwMode="auto">
            <a:xfrm>
              <a:off x="3126" y="672"/>
              <a:ext cx="360"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68275" indent="-168275"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lgn="r" eaLnBrk="1" hangingPunct="1">
                <a:defRPr/>
              </a:pPr>
              <a:r>
                <a:rPr lang="en-US" sz="1000" b="0" dirty="0">
                  <a:solidFill>
                    <a:srgbClr val="D98200"/>
                  </a:solidFill>
                  <a:latin typeface="+mn-lt"/>
                </a:rPr>
                <a:t>1,000</a:t>
              </a:r>
              <a:endParaRPr lang="en-US" dirty="0">
                <a:solidFill>
                  <a:srgbClr val="D98200"/>
                </a:solidFill>
                <a:latin typeface="+mn-lt"/>
              </a:endParaRPr>
            </a:p>
          </p:txBody>
        </p:sp>
        <p:sp>
          <p:nvSpPr>
            <p:cNvPr id="215081" name="Oval 42"/>
            <p:cNvSpPr>
              <a:spLocks noChangeAspect="1" noChangeArrowheads="1"/>
            </p:cNvSpPr>
            <p:nvPr/>
          </p:nvSpPr>
          <p:spPr bwMode="auto">
            <a:xfrm>
              <a:off x="4571" y="1067"/>
              <a:ext cx="42" cy="42"/>
            </a:xfrm>
            <a:prstGeom prst="ellipse">
              <a:avLst/>
            </a:prstGeom>
            <a:solidFill>
              <a:srgbClr val="000000"/>
            </a:solidFill>
            <a:ln w="9525">
              <a:solidFill>
                <a:srgbClr val="000000"/>
              </a:solidFill>
              <a:round/>
              <a:headEnd/>
              <a:tailEnd/>
            </a:ln>
          </p:spPr>
          <p:txBody>
            <a:bodyPr/>
            <a:lstStyle/>
            <a:p>
              <a:pPr>
                <a:defRPr/>
              </a:pPr>
              <a:endParaRPr lang="en-US" dirty="0">
                <a:solidFill>
                  <a:srgbClr val="D98200"/>
                </a:solidFill>
                <a:latin typeface="+mn-lt"/>
              </a:endParaRPr>
            </a:p>
          </p:txBody>
        </p:sp>
        <p:sp>
          <p:nvSpPr>
            <p:cNvPr id="215082" name="Oval 43"/>
            <p:cNvSpPr>
              <a:spLocks noChangeAspect="1" noChangeArrowheads="1"/>
            </p:cNvSpPr>
            <p:nvPr/>
          </p:nvSpPr>
          <p:spPr bwMode="auto">
            <a:xfrm>
              <a:off x="5097" y="1067"/>
              <a:ext cx="42" cy="42"/>
            </a:xfrm>
            <a:prstGeom prst="ellipse">
              <a:avLst/>
            </a:prstGeom>
            <a:solidFill>
              <a:srgbClr val="000000"/>
            </a:solidFill>
            <a:ln w="9525">
              <a:solidFill>
                <a:srgbClr val="000000"/>
              </a:solidFill>
              <a:round/>
              <a:headEnd/>
              <a:tailEnd/>
            </a:ln>
          </p:spPr>
          <p:txBody>
            <a:bodyPr/>
            <a:lstStyle/>
            <a:p>
              <a:pPr>
                <a:defRPr/>
              </a:pPr>
              <a:endParaRPr lang="en-US" dirty="0">
                <a:solidFill>
                  <a:srgbClr val="D98200"/>
                </a:solidFill>
                <a:latin typeface="+mn-lt"/>
              </a:endParaRPr>
            </a:p>
          </p:txBody>
        </p:sp>
        <p:sp>
          <p:nvSpPr>
            <p:cNvPr id="215083" name="Text Box 44"/>
            <p:cNvSpPr txBox="1">
              <a:spLocks noChangeAspect="1" noChangeArrowheads="1"/>
            </p:cNvSpPr>
            <p:nvPr/>
          </p:nvSpPr>
          <p:spPr bwMode="auto">
            <a:xfrm>
              <a:off x="4461" y="929"/>
              <a:ext cx="370" cy="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68275" indent="-168275"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eaLnBrk="1" hangingPunct="1">
                <a:defRPr/>
              </a:pPr>
              <a:r>
                <a:rPr lang="en-US" sz="1600" i="1" dirty="0">
                  <a:solidFill>
                    <a:schemeClr val="bg1"/>
                  </a:solidFill>
                  <a:latin typeface="+mn-lt"/>
                </a:rPr>
                <a:t>C</a:t>
              </a:r>
              <a:endParaRPr lang="en-US" sz="1600" dirty="0">
                <a:solidFill>
                  <a:schemeClr val="bg1"/>
                </a:solidFill>
                <a:latin typeface="+mn-lt"/>
              </a:endParaRPr>
            </a:p>
          </p:txBody>
        </p:sp>
        <p:sp>
          <p:nvSpPr>
            <p:cNvPr id="215084" name="Text Box 45"/>
            <p:cNvSpPr txBox="1">
              <a:spLocks noChangeAspect="1" noChangeArrowheads="1"/>
            </p:cNvSpPr>
            <p:nvPr/>
          </p:nvSpPr>
          <p:spPr bwMode="auto">
            <a:xfrm>
              <a:off x="5021" y="930"/>
              <a:ext cx="370" cy="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68275" indent="-168275"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eaLnBrk="1" hangingPunct="1">
                <a:defRPr/>
              </a:pPr>
              <a:r>
                <a:rPr lang="en-US" sz="1600" i="1" dirty="0">
                  <a:solidFill>
                    <a:schemeClr val="bg1"/>
                  </a:solidFill>
                  <a:latin typeface="+mn-lt"/>
                </a:rPr>
                <a:t>B</a:t>
              </a:r>
              <a:endParaRPr lang="en-US" sz="1600" dirty="0">
                <a:solidFill>
                  <a:schemeClr val="bg1"/>
                </a:solidFill>
                <a:latin typeface="+mn-lt"/>
              </a:endParaRPr>
            </a:p>
          </p:txBody>
        </p:sp>
        <p:sp>
          <p:nvSpPr>
            <p:cNvPr id="215085" name="Text Box 46"/>
            <p:cNvSpPr txBox="1">
              <a:spLocks noChangeAspect="1" noChangeArrowheads="1"/>
            </p:cNvSpPr>
            <p:nvPr/>
          </p:nvSpPr>
          <p:spPr bwMode="auto">
            <a:xfrm>
              <a:off x="3937" y="1339"/>
              <a:ext cx="370" cy="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68275" indent="-168275"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eaLnBrk="1" hangingPunct="1">
                <a:defRPr/>
              </a:pPr>
              <a:r>
                <a:rPr lang="en-US" sz="1600" i="1" dirty="0">
                  <a:solidFill>
                    <a:schemeClr val="bg1"/>
                  </a:solidFill>
                  <a:latin typeface="+mn-lt"/>
                </a:rPr>
                <a:t>E</a:t>
              </a:r>
              <a:endParaRPr lang="en-US" sz="1600" dirty="0">
                <a:solidFill>
                  <a:schemeClr val="bg1"/>
                </a:solidFill>
                <a:latin typeface="+mn-lt"/>
              </a:endParaRPr>
            </a:p>
          </p:txBody>
        </p:sp>
      </p:grpSp>
      <p:sp>
        <p:nvSpPr>
          <p:cNvPr id="215042" name="Rectangle 48"/>
          <p:cNvSpPr>
            <a:spLocks noChangeArrowheads="1"/>
          </p:cNvSpPr>
          <p:nvPr/>
        </p:nvSpPr>
        <p:spPr bwMode="auto">
          <a:xfrm>
            <a:off x="0" y="428625"/>
            <a:ext cx="4040188"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marL="168275" indent="-1588" algn="l">
              <a:defRPr/>
            </a:pPr>
            <a:r>
              <a:rPr lang="en-US" sz="2800" b="0" dirty="0">
                <a:solidFill>
                  <a:srgbClr val="FFFFFF"/>
                </a:solidFill>
                <a:latin typeface="Arial"/>
                <a:cs typeface="Arial"/>
              </a:rPr>
              <a:t>Which of the following is the correct ranking for the size of the objects A-E, from largest to smallest.</a:t>
            </a:r>
          </a:p>
          <a:p>
            <a:pPr marL="168275" indent="-1588" algn="l">
              <a:defRPr/>
            </a:pPr>
            <a:endParaRPr lang="en-US" sz="2800" b="0" dirty="0">
              <a:solidFill>
                <a:srgbClr val="FFFFFF"/>
              </a:solidFill>
              <a:latin typeface="Arial"/>
              <a:cs typeface="Arial"/>
            </a:endParaRPr>
          </a:p>
          <a:p>
            <a:pPr marL="171450" lvl="1" indent="-1588" algn="l">
              <a:defRPr/>
            </a:pPr>
            <a:r>
              <a:rPr lang="en-US" sz="2400" b="0" dirty="0">
                <a:solidFill>
                  <a:srgbClr val="FFFFFF"/>
                </a:solidFill>
                <a:latin typeface="Arial"/>
                <a:cs typeface="Arial"/>
              </a:rPr>
              <a:t>A)   E=A&gt;C=B&gt;D</a:t>
            </a:r>
          </a:p>
          <a:p>
            <a:pPr marL="171450" lvl="1" indent="-1588" algn="l">
              <a:defRPr/>
            </a:pPr>
            <a:r>
              <a:rPr lang="en-US" sz="2400" b="0" dirty="0">
                <a:solidFill>
                  <a:srgbClr val="FFFFFF"/>
                </a:solidFill>
                <a:latin typeface="Arial"/>
                <a:cs typeface="Arial"/>
              </a:rPr>
              <a:t>B)   D&gt;B=C&gt;A&gt;E</a:t>
            </a:r>
          </a:p>
          <a:p>
            <a:pPr marL="627062" lvl="1" indent="-457200" algn="l">
              <a:buFontTx/>
              <a:buAutoNum type="alphaUcParenR" startAt="3"/>
              <a:defRPr/>
            </a:pPr>
            <a:r>
              <a:rPr lang="en-US" sz="2400" b="0" dirty="0">
                <a:solidFill>
                  <a:srgbClr val="FFFFFF"/>
                </a:solidFill>
                <a:latin typeface="Arial"/>
                <a:cs typeface="Arial"/>
              </a:rPr>
              <a:t> D=B&gt;C&gt;A=E</a:t>
            </a:r>
          </a:p>
          <a:p>
            <a:pPr marL="627062" lvl="1" indent="-457200" algn="l">
              <a:buFontTx/>
              <a:buAutoNum type="alphaUcParenR" startAt="3"/>
              <a:defRPr/>
            </a:pPr>
            <a:r>
              <a:rPr lang="en-US" sz="2400" b="0" dirty="0">
                <a:solidFill>
                  <a:srgbClr val="FFFFFF"/>
                </a:solidFill>
                <a:latin typeface="Arial"/>
                <a:cs typeface="Arial"/>
              </a:rPr>
              <a:t> D&gt;B&gt;C&gt;A&gt;E</a:t>
            </a:r>
          </a:p>
          <a:p>
            <a:pPr marL="627062" lvl="1" indent="-457200" algn="l">
              <a:buFontTx/>
              <a:buAutoNum type="alphaUcParenR" startAt="3"/>
              <a:defRPr/>
            </a:pPr>
            <a:r>
              <a:rPr lang="en-US" sz="2400" b="0" dirty="0">
                <a:solidFill>
                  <a:srgbClr val="FFFFFF"/>
                </a:solidFill>
                <a:latin typeface="Arial"/>
                <a:cs typeface="Arial"/>
              </a:rPr>
              <a:t> E&gt;A&gt;C=B&gt;D</a:t>
            </a:r>
          </a:p>
        </p:txBody>
      </p:sp>
    </p:spTree>
    <p:extLst>
      <p:ext uri="{BB962C8B-B14F-4D97-AF65-F5344CB8AC3E}">
        <p14:creationId xmlns:p14="http://schemas.microsoft.com/office/powerpoint/2010/main" xmlns="" val="2134251062"/>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10969" name="Text Box 30"/>
          <p:cNvSpPr txBox="1">
            <a:spLocks noChangeArrowheads="1"/>
          </p:cNvSpPr>
          <p:nvPr/>
        </p:nvSpPr>
        <p:spPr bwMode="auto">
          <a:xfrm>
            <a:off x="598488" y="1912938"/>
            <a:ext cx="9448800" cy="3230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eaLnBrk="1" hangingPunct="1">
              <a:spcBef>
                <a:spcPct val="50000"/>
              </a:spcBef>
              <a:buFontTx/>
              <a:buAutoNum type="alphaUcPeriod"/>
              <a:defRPr/>
            </a:pPr>
            <a:r>
              <a:rPr lang="en-US" sz="2400" b="0" dirty="0" smtClean="0">
                <a:solidFill>
                  <a:srgbClr val="000090"/>
                </a:solidFill>
                <a:latin typeface="+mn-lt"/>
                <a:cs typeface="Arial" charset="0"/>
              </a:rPr>
              <a:t> 3&gt;2&gt;1</a:t>
            </a:r>
          </a:p>
          <a:p>
            <a:pPr eaLnBrk="1" hangingPunct="1">
              <a:spcBef>
                <a:spcPct val="50000"/>
              </a:spcBef>
              <a:buFontTx/>
              <a:buAutoNum type="alphaUcPeriod"/>
              <a:defRPr/>
            </a:pPr>
            <a:r>
              <a:rPr lang="en-US" sz="2400" b="0" dirty="0" smtClean="0">
                <a:solidFill>
                  <a:srgbClr val="000090"/>
                </a:solidFill>
                <a:latin typeface="+mn-lt"/>
                <a:cs typeface="Arial" charset="0"/>
              </a:rPr>
              <a:t> 3=</a:t>
            </a:r>
            <a:r>
              <a:rPr lang="en-US" sz="2400" b="0" dirty="0">
                <a:solidFill>
                  <a:srgbClr val="000090"/>
                </a:solidFill>
                <a:latin typeface="+mn-lt"/>
                <a:cs typeface="Arial" charset="0"/>
              </a:rPr>
              <a:t>2</a:t>
            </a:r>
            <a:r>
              <a:rPr lang="en-US" sz="2400" b="0" dirty="0" smtClean="0">
                <a:solidFill>
                  <a:srgbClr val="000090"/>
                </a:solidFill>
                <a:latin typeface="+mn-lt"/>
                <a:cs typeface="Arial" charset="0"/>
              </a:rPr>
              <a:t>&gt;</a:t>
            </a:r>
            <a:r>
              <a:rPr lang="en-US" sz="2400" b="0" dirty="0">
                <a:solidFill>
                  <a:srgbClr val="000090"/>
                </a:solidFill>
                <a:latin typeface="+mn-lt"/>
                <a:cs typeface="Arial" charset="0"/>
              </a:rPr>
              <a:t>1</a:t>
            </a:r>
            <a:endParaRPr lang="en-US" sz="2400" b="0" dirty="0" smtClean="0">
              <a:solidFill>
                <a:srgbClr val="000090"/>
              </a:solidFill>
              <a:latin typeface="+mn-lt"/>
              <a:cs typeface="Arial" charset="0"/>
            </a:endParaRPr>
          </a:p>
          <a:p>
            <a:pPr eaLnBrk="1" hangingPunct="1">
              <a:spcBef>
                <a:spcPct val="50000"/>
              </a:spcBef>
              <a:buFontTx/>
              <a:buAutoNum type="alphaUcPeriod"/>
              <a:defRPr/>
            </a:pPr>
            <a:r>
              <a:rPr lang="en-US" sz="2400" b="0" dirty="0" smtClean="0">
                <a:solidFill>
                  <a:srgbClr val="000090"/>
                </a:solidFill>
                <a:latin typeface="+mn-lt"/>
                <a:cs typeface="Arial" charset="0"/>
              </a:rPr>
              <a:t> 3&gt;</a:t>
            </a:r>
            <a:r>
              <a:rPr lang="en-US" sz="2400" b="0" dirty="0">
                <a:solidFill>
                  <a:srgbClr val="000090"/>
                </a:solidFill>
                <a:latin typeface="+mn-lt"/>
                <a:cs typeface="Arial" charset="0"/>
              </a:rPr>
              <a:t>2</a:t>
            </a:r>
            <a:r>
              <a:rPr lang="en-US" sz="2400" b="0" dirty="0" smtClean="0">
                <a:solidFill>
                  <a:srgbClr val="000090"/>
                </a:solidFill>
                <a:latin typeface="+mn-lt"/>
                <a:cs typeface="Arial" charset="0"/>
              </a:rPr>
              <a:t>=</a:t>
            </a:r>
            <a:r>
              <a:rPr lang="en-US" sz="2400" b="0" dirty="0">
                <a:solidFill>
                  <a:srgbClr val="000090"/>
                </a:solidFill>
                <a:latin typeface="+mn-lt"/>
                <a:cs typeface="Arial" charset="0"/>
              </a:rPr>
              <a:t>1</a:t>
            </a:r>
            <a:endParaRPr lang="en-US" sz="2400" b="0" dirty="0" smtClean="0">
              <a:solidFill>
                <a:srgbClr val="000090"/>
              </a:solidFill>
              <a:latin typeface="+mn-lt"/>
              <a:cs typeface="Arial" charset="0"/>
            </a:endParaRPr>
          </a:p>
          <a:p>
            <a:pPr eaLnBrk="1" hangingPunct="1">
              <a:spcBef>
                <a:spcPct val="50000"/>
              </a:spcBef>
              <a:buFontTx/>
              <a:buAutoNum type="alphaUcPeriod"/>
              <a:defRPr/>
            </a:pPr>
            <a:r>
              <a:rPr lang="en-US" sz="2400" b="0" dirty="0" smtClean="0">
                <a:solidFill>
                  <a:srgbClr val="000090"/>
                </a:solidFill>
                <a:latin typeface="+mn-lt"/>
                <a:cs typeface="Arial" charset="0"/>
              </a:rPr>
              <a:t> 1=</a:t>
            </a:r>
            <a:r>
              <a:rPr lang="en-US" sz="2400" b="0" dirty="0">
                <a:solidFill>
                  <a:srgbClr val="000090"/>
                </a:solidFill>
                <a:latin typeface="+mn-lt"/>
                <a:cs typeface="Arial" charset="0"/>
              </a:rPr>
              <a:t>2</a:t>
            </a:r>
            <a:r>
              <a:rPr lang="en-US" sz="2400" b="0" dirty="0" smtClean="0">
                <a:solidFill>
                  <a:srgbClr val="000090"/>
                </a:solidFill>
                <a:latin typeface="+mn-lt"/>
                <a:cs typeface="Arial" charset="0"/>
              </a:rPr>
              <a:t>&gt;</a:t>
            </a:r>
            <a:r>
              <a:rPr lang="en-US" sz="2400" b="0" dirty="0">
                <a:solidFill>
                  <a:srgbClr val="000090"/>
                </a:solidFill>
                <a:latin typeface="+mn-lt"/>
                <a:cs typeface="Arial" charset="0"/>
              </a:rPr>
              <a:t>3</a:t>
            </a:r>
            <a:endParaRPr lang="en-US" sz="2400" b="0" dirty="0" smtClean="0">
              <a:solidFill>
                <a:srgbClr val="000090"/>
              </a:solidFill>
              <a:latin typeface="+mn-lt"/>
              <a:cs typeface="Arial" charset="0"/>
            </a:endParaRPr>
          </a:p>
          <a:p>
            <a:pPr eaLnBrk="1" hangingPunct="1">
              <a:spcBef>
                <a:spcPct val="50000"/>
              </a:spcBef>
              <a:buFontTx/>
              <a:buAutoNum type="alphaUcPeriod"/>
              <a:defRPr/>
            </a:pPr>
            <a:r>
              <a:rPr lang="en-US" altLang="ja-JP" sz="2400" b="0" dirty="0" smtClean="0">
                <a:solidFill>
                  <a:srgbClr val="000090"/>
                </a:solidFill>
                <a:latin typeface="+mn-lt"/>
                <a:cs typeface="Arial" charset="0"/>
              </a:rPr>
              <a:t> 3=</a:t>
            </a:r>
            <a:r>
              <a:rPr lang="en-US" altLang="ja-JP" sz="2400" b="0" dirty="0">
                <a:solidFill>
                  <a:srgbClr val="000090"/>
                </a:solidFill>
                <a:latin typeface="+mn-lt"/>
                <a:cs typeface="Arial" charset="0"/>
              </a:rPr>
              <a:t>1</a:t>
            </a:r>
            <a:r>
              <a:rPr lang="en-US" altLang="ja-JP" sz="2400" b="0" dirty="0" smtClean="0">
                <a:solidFill>
                  <a:srgbClr val="000090"/>
                </a:solidFill>
                <a:latin typeface="+mn-lt"/>
                <a:cs typeface="Arial" charset="0"/>
              </a:rPr>
              <a:t>&gt;</a:t>
            </a:r>
            <a:r>
              <a:rPr lang="en-US" altLang="ja-JP" sz="2400" b="0" dirty="0">
                <a:solidFill>
                  <a:srgbClr val="000090"/>
                </a:solidFill>
                <a:latin typeface="+mn-lt"/>
                <a:cs typeface="Arial" charset="0"/>
              </a:rPr>
              <a:t>2</a:t>
            </a:r>
          </a:p>
          <a:p>
            <a:pPr eaLnBrk="1" hangingPunct="1">
              <a:spcBef>
                <a:spcPct val="50000"/>
              </a:spcBef>
              <a:defRPr/>
            </a:pPr>
            <a:endParaRPr lang="en-US" sz="2400" b="0" dirty="0">
              <a:solidFill>
                <a:srgbClr val="000090"/>
              </a:solidFill>
              <a:latin typeface="+mn-lt"/>
              <a:cs typeface="Arial" charset="0"/>
            </a:endParaRPr>
          </a:p>
        </p:txBody>
      </p:sp>
      <p:sp>
        <p:nvSpPr>
          <p:cNvPr id="210970" name="Text Box 31"/>
          <p:cNvSpPr txBox="1">
            <a:spLocks noChangeArrowheads="1"/>
          </p:cNvSpPr>
          <p:nvPr/>
        </p:nvSpPr>
        <p:spPr bwMode="auto">
          <a:xfrm>
            <a:off x="468313" y="104775"/>
            <a:ext cx="77851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eaLnBrk="1" hangingPunct="1">
              <a:spcBef>
                <a:spcPct val="50000"/>
              </a:spcBef>
              <a:defRPr/>
            </a:pPr>
            <a:r>
              <a:rPr lang="en-US" sz="2400" b="0" dirty="0" smtClean="0">
                <a:solidFill>
                  <a:srgbClr val="000090"/>
                </a:solidFill>
                <a:latin typeface="+mn-lt"/>
                <a:cs typeface="Arial" charset="0"/>
              </a:rPr>
              <a:t>Which of the following is the best ranking (from </a:t>
            </a:r>
            <a:r>
              <a:rPr lang="en-US" sz="2400" b="0" dirty="0">
                <a:solidFill>
                  <a:srgbClr val="000090"/>
                </a:solidFill>
                <a:latin typeface="+mn-lt"/>
                <a:cs typeface="Arial" charset="0"/>
              </a:rPr>
              <a:t>greatest to </a:t>
            </a:r>
            <a:r>
              <a:rPr lang="en-US" sz="2400" b="0" dirty="0" smtClean="0">
                <a:solidFill>
                  <a:srgbClr val="000090"/>
                </a:solidFill>
                <a:latin typeface="+mn-lt"/>
                <a:cs typeface="Arial" charset="0"/>
              </a:rPr>
              <a:t>least), for the gravitational force exerted on asteroids 1, 2 and 3 by their partner asteroids?</a:t>
            </a:r>
            <a:endParaRPr lang="en-US" sz="2400" b="0" dirty="0">
              <a:solidFill>
                <a:srgbClr val="000090"/>
              </a:solidFill>
              <a:latin typeface="+mn-lt"/>
              <a:cs typeface="Arial" charset="0"/>
            </a:endParaRPr>
          </a:p>
        </p:txBody>
      </p:sp>
      <p:pic>
        <p:nvPicPr>
          <p:cNvPr id="71684" name="Picture 3" descr="rocks1"/>
          <p:cNvPicPr>
            <a:picLocks noChangeAspect="1" noChangeArrowheads="1"/>
          </p:cNvPicPr>
          <p:nvPr/>
        </p:nvPicPr>
        <p:blipFill>
          <a:blip r:embed="rId2" cstate="email">
            <a:extLst>
              <a:ext uri="{28A0092B-C50C-407E-A947-70E740481C1C}">
                <a14:useLocalDpi xmlns:a14="http://schemas.microsoft.com/office/drawing/2010/main" xmlns="" val="0"/>
              </a:ext>
            </a:extLst>
          </a:blip>
          <a:srcRect l="24088" t="24242" r="58394" b="21303"/>
          <a:stretch>
            <a:fillRect/>
          </a:stretch>
        </p:blipFill>
        <p:spPr bwMode="auto">
          <a:xfrm>
            <a:off x="3603625" y="2781300"/>
            <a:ext cx="6858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685" name="Picture 4" descr="rocks1"/>
          <p:cNvPicPr>
            <a:picLocks noChangeAspect="1" noChangeArrowheads="1"/>
          </p:cNvPicPr>
          <p:nvPr/>
        </p:nvPicPr>
        <p:blipFill>
          <a:blip r:embed="rId2" cstate="email">
            <a:extLst>
              <a:ext uri="{28A0092B-C50C-407E-A947-70E740481C1C}">
                <a14:useLocalDpi xmlns:a14="http://schemas.microsoft.com/office/drawing/2010/main" xmlns="" val="0"/>
              </a:ext>
            </a:extLst>
          </a:blip>
          <a:srcRect l="49635" r="29927" b="18573"/>
          <a:stretch>
            <a:fillRect/>
          </a:stretch>
        </p:blipFill>
        <p:spPr bwMode="auto">
          <a:xfrm>
            <a:off x="3590925" y="1258031"/>
            <a:ext cx="8001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686" name="Picture 5" descr="rocks1"/>
          <p:cNvPicPr>
            <a:picLocks noChangeAspect="1" noChangeArrowheads="1"/>
          </p:cNvPicPr>
          <p:nvPr/>
        </p:nvPicPr>
        <p:blipFill>
          <a:blip r:embed="rId2" cstate="email">
            <a:extLst>
              <a:ext uri="{28A0092B-C50C-407E-A947-70E740481C1C}">
                <a14:useLocalDpi xmlns:a14="http://schemas.microsoft.com/office/drawing/2010/main" xmlns="" val="0"/>
              </a:ext>
            </a:extLst>
          </a:blip>
          <a:srcRect l="24088" t="24242" r="58394" b="21303"/>
          <a:stretch>
            <a:fillRect/>
          </a:stretch>
        </p:blipFill>
        <p:spPr bwMode="auto">
          <a:xfrm>
            <a:off x="6308725" y="1502506"/>
            <a:ext cx="6858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687" name="Picture 6" descr="rocks1"/>
          <p:cNvPicPr>
            <a:picLocks noChangeAspect="1" noChangeArrowheads="1"/>
          </p:cNvPicPr>
          <p:nvPr/>
        </p:nvPicPr>
        <p:blipFill>
          <a:blip r:embed="rId2" cstate="email">
            <a:extLst>
              <a:ext uri="{28A0092B-C50C-407E-A947-70E740481C1C}">
                <a14:useLocalDpi xmlns:a14="http://schemas.microsoft.com/office/drawing/2010/main" xmlns="" val="0"/>
              </a:ext>
            </a:extLst>
          </a:blip>
          <a:srcRect l="49635" r="29927" b="18573"/>
          <a:stretch>
            <a:fillRect/>
          </a:stretch>
        </p:blipFill>
        <p:spPr bwMode="auto">
          <a:xfrm>
            <a:off x="6289675" y="4044964"/>
            <a:ext cx="8001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688" name="Picture 7" descr="rocks1"/>
          <p:cNvPicPr>
            <a:picLocks noChangeAspect="1" noChangeArrowheads="1"/>
          </p:cNvPicPr>
          <p:nvPr/>
        </p:nvPicPr>
        <p:blipFill>
          <a:blip r:embed="rId2" cstate="email">
            <a:extLst>
              <a:ext uri="{28A0092B-C50C-407E-A947-70E740481C1C}">
                <a14:useLocalDpi xmlns:a14="http://schemas.microsoft.com/office/drawing/2010/main" xmlns="" val="0"/>
              </a:ext>
            </a:extLst>
          </a:blip>
          <a:srcRect l="49635" r="29927" b="18573"/>
          <a:stretch>
            <a:fillRect/>
          </a:stretch>
        </p:blipFill>
        <p:spPr bwMode="auto">
          <a:xfrm>
            <a:off x="3590925" y="4048139"/>
            <a:ext cx="8001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Line 8"/>
          <p:cNvSpPr>
            <a:spLocks noChangeShapeType="1"/>
          </p:cNvSpPr>
          <p:nvPr/>
        </p:nvSpPr>
        <p:spPr bwMode="auto">
          <a:xfrm>
            <a:off x="3940175" y="1708881"/>
            <a:ext cx="2705100" cy="0"/>
          </a:xfrm>
          <a:prstGeom prst="line">
            <a:avLst/>
          </a:prstGeom>
          <a:noFill/>
          <a:ln w="9525">
            <a:solidFill>
              <a:srgbClr val="000000"/>
            </a:solidFill>
            <a:prstDash val="dash"/>
            <a:round/>
            <a:headEnd type="oval" w="med" len="med"/>
            <a:tailEnd type="oval" w="med" len="med"/>
          </a:ln>
          <a:extLst>
            <a:ext uri="{909E8E84-426E-40dd-AFC4-6F175D3DCCD1}">
              <a14:hiddenFill xmlns:a14="http://schemas.microsoft.com/office/drawing/2010/main" xmlns="">
                <a:noFill/>
              </a14:hiddenFill>
            </a:ext>
          </a:extLst>
        </p:spPr>
        <p:txBody>
          <a:bodyPr/>
          <a:lstStyle/>
          <a:p>
            <a:pPr>
              <a:lnSpc>
                <a:spcPct val="90000"/>
              </a:lnSpc>
              <a:spcBef>
                <a:spcPct val="65000"/>
              </a:spcBef>
              <a:defRPr/>
            </a:pPr>
            <a:endParaRPr lang="en-US" dirty="0">
              <a:latin typeface="+mn-lt"/>
            </a:endParaRPr>
          </a:p>
        </p:txBody>
      </p:sp>
      <p:sp>
        <p:nvSpPr>
          <p:cNvPr id="34" name="Line 9"/>
          <p:cNvSpPr>
            <a:spLocks noChangeShapeType="1"/>
          </p:cNvSpPr>
          <p:nvPr/>
        </p:nvSpPr>
        <p:spPr bwMode="auto">
          <a:xfrm>
            <a:off x="3946525" y="4514864"/>
            <a:ext cx="2705100" cy="0"/>
          </a:xfrm>
          <a:prstGeom prst="line">
            <a:avLst/>
          </a:prstGeom>
          <a:noFill/>
          <a:ln w="9525">
            <a:solidFill>
              <a:srgbClr val="000000"/>
            </a:solidFill>
            <a:prstDash val="dash"/>
            <a:round/>
            <a:headEnd type="oval" w="med" len="med"/>
            <a:tailEnd type="oval" w="med" len="med"/>
          </a:ln>
          <a:extLst>
            <a:ext uri="{909E8E84-426E-40dd-AFC4-6F175D3DCCD1}">
              <a14:hiddenFill xmlns:a14="http://schemas.microsoft.com/office/drawing/2010/main" xmlns="">
                <a:noFill/>
              </a14:hiddenFill>
            </a:ext>
          </a:extLst>
        </p:spPr>
        <p:txBody>
          <a:bodyPr/>
          <a:lstStyle/>
          <a:p>
            <a:pPr>
              <a:lnSpc>
                <a:spcPct val="90000"/>
              </a:lnSpc>
              <a:spcBef>
                <a:spcPct val="65000"/>
              </a:spcBef>
              <a:defRPr/>
            </a:pPr>
            <a:endParaRPr lang="en-US" dirty="0">
              <a:latin typeface="+mn-lt"/>
            </a:endParaRPr>
          </a:p>
        </p:txBody>
      </p:sp>
      <p:sp>
        <p:nvSpPr>
          <p:cNvPr id="35" name="Text Box 10"/>
          <p:cNvSpPr txBox="1">
            <a:spLocks noChangeArrowheads="1"/>
          </p:cNvSpPr>
          <p:nvPr/>
        </p:nvSpPr>
        <p:spPr bwMode="auto">
          <a:xfrm>
            <a:off x="5038725" y="1689831"/>
            <a:ext cx="9144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eaLnBrk="1" hangingPunct="1">
              <a:defRPr/>
            </a:pPr>
            <a:r>
              <a:rPr lang="en-US" sz="1200" b="0" dirty="0">
                <a:solidFill>
                  <a:schemeClr val="tx1"/>
                </a:solidFill>
                <a:latin typeface="+mn-lt"/>
                <a:cs typeface="Arial" charset="0"/>
              </a:rPr>
              <a:t>d = 1</a:t>
            </a:r>
            <a:endParaRPr lang="en-US" sz="2000" b="0" dirty="0">
              <a:solidFill>
                <a:schemeClr val="tx1"/>
              </a:solidFill>
              <a:latin typeface="+mn-lt"/>
              <a:cs typeface="Arial" charset="0"/>
            </a:endParaRPr>
          </a:p>
        </p:txBody>
      </p:sp>
      <p:sp>
        <p:nvSpPr>
          <p:cNvPr id="36" name="Text Box 11"/>
          <p:cNvSpPr txBox="1">
            <a:spLocks noChangeArrowheads="1"/>
          </p:cNvSpPr>
          <p:nvPr/>
        </p:nvSpPr>
        <p:spPr bwMode="auto">
          <a:xfrm>
            <a:off x="5038725" y="2933700"/>
            <a:ext cx="9144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eaLnBrk="1" hangingPunct="1">
              <a:defRPr/>
            </a:pPr>
            <a:r>
              <a:rPr lang="en-US" sz="1200" b="0" dirty="0">
                <a:solidFill>
                  <a:schemeClr val="tx1"/>
                </a:solidFill>
                <a:latin typeface="+mn-lt"/>
                <a:cs typeface="Arial" charset="0"/>
              </a:rPr>
              <a:t>d = 1</a:t>
            </a:r>
            <a:endParaRPr lang="en-US" sz="2000" b="0" dirty="0">
              <a:solidFill>
                <a:schemeClr val="tx1"/>
              </a:solidFill>
              <a:latin typeface="+mn-lt"/>
              <a:cs typeface="Arial" charset="0"/>
            </a:endParaRPr>
          </a:p>
        </p:txBody>
      </p:sp>
      <p:sp>
        <p:nvSpPr>
          <p:cNvPr id="37" name="Text Box 12"/>
          <p:cNvSpPr txBox="1">
            <a:spLocks noChangeArrowheads="1"/>
          </p:cNvSpPr>
          <p:nvPr/>
        </p:nvSpPr>
        <p:spPr bwMode="auto">
          <a:xfrm>
            <a:off x="5038725" y="4479939"/>
            <a:ext cx="9144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eaLnBrk="1" hangingPunct="1">
              <a:defRPr/>
            </a:pPr>
            <a:r>
              <a:rPr lang="en-US" sz="1200" b="0" dirty="0">
                <a:solidFill>
                  <a:schemeClr val="tx1"/>
                </a:solidFill>
                <a:latin typeface="+mn-lt"/>
                <a:cs typeface="Arial" charset="0"/>
              </a:rPr>
              <a:t>d = 1</a:t>
            </a:r>
            <a:endParaRPr lang="en-US" sz="2000" b="0" dirty="0">
              <a:solidFill>
                <a:schemeClr val="tx1"/>
              </a:solidFill>
              <a:latin typeface="+mn-lt"/>
              <a:cs typeface="Arial" charset="0"/>
            </a:endParaRPr>
          </a:p>
        </p:txBody>
      </p:sp>
      <p:sp>
        <p:nvSpPr>
          <p:cNvPr id="38" name="Text Box 13"/>
          <p:cNvSpPr txBox="1">
            <a:spLocks noChangeArrowheads="1"/>
          </p:cNvSpPr>
          <p:nvPr/>
        </p:nvSpPr>
        <p:spPr bwMode="auto">
          <a:xfrm>
            <a:off x="3660775" y="1962136"/>
            <a:ext cx="6858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eaLnBrk="1" hangingPunct="1">
              <a:defRPr/>
            </a:pPr>
            <a:r>
              <a:rPr lang="en-US" sz="1200" b="0" dirty="0">
                <a:solidFill>
                  <a:schemeClr val="tx1"/>
                </a:solidFill>
                <a:latin typeface="+mn-lt"/>
                <a:cs typeface="Arial" charset="0"/>
              </a:rPr>
              <a:t>m = 5</a:t>
            </a:r>
            <a:endParaRPr lang="en-US" sz="2000" b="0" dirty="0">
              <a:solidFill>
                <a:schemeClr val="tx1"/>
              </a:solidFill>
              <a:latin typeface="+mn-lt"/>
              <a:cs typeface="Arial" charset="0"/>
            </a:endParaRPr>
          </a:p>
        </p:txBody>
      </p:sp>
      <p:sp>
        <p:nvSpPr>
          <p:cNvPr id="39" name="Text Box 14"/>
          <p:cNvSpPr txBox="1">
            <a:spLocks noChangeArrowheads="1"/>
          </p:cNvSpPr>
          <p:nvPr/>
        </p:nvSpPr>
        <p:spPr bwMode="auto">
          <a:xfrm>
            <a:off x="6372225" y="1740631"/>
            <a:ext cx="6858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eaLnBrk="1" hangingPunct="1">
              <a:defRPr/>
            </a:pPr>
            <a:r>
              <a:rPr lang="en-US" sz="1200" b="0" dirty="0">
                <a:solidFill>
                  <a:schemeClr val="tx1"/>
                </a:solidFill>
                <a:latin typeface="+mn-lt"/>
                <a:cs typeface="Arial" charset="0"/>
              </a:rPr>
              <a:t>m = 3</a:t>
            </a:r>
            <a:endParaRPr lang="en-US" sz="2000" b="0" dirty="0">
              <a:solidFill>
                <a:schemeClr val="tx1"/>
              </a:solidFill>
              <a:latin typeface="+mn-lt"/>
              <a:cs typeface="Arial" charset="0"/>
            </a:endParaRPr>
          </a:p>
        </p:txBody>
      </p:sp>
      <p:sp>
        <p:nvSpPr>
          <p:cNvPr id="40" name="Text Box 15"/>
          <p:cNvSpPr txBox="1">
            <a:spLocks noChangeArrowheads="1"/>
          </p:cNvSpPr>
          <p:nvPr/>
        </p:nvSpPr>
        <p:spPr bwMode="auto">
          <a:xfrm>
            <a:off x="3667125" y="4752989"/>
            <a:ext cx="6858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eaLnBrk="1" hangingPunct="1">
              <a:defRPr/>
            </a:pPr>
            <a:r>
              <a:rPr lang="en-US" sz="1200" b="0" dirty="0">
                <a:solidFill>
                  <a:schemeClr val="tx1"/>
                </a:solidFill>
                <a:latin typeface="+mn-lt"/>
                <a:cs typeface="Arial" charset="0"/>
              </a:rPr>
              <a:t>m = 5</a:t>
            </a:r>
            <a:endParaRPr lang="en-US" sz="2000" b="0" dirty="0">
              <a:solidFill>
                <a:schemeClr val="tx1"/>
              </a:solidFill>
              <a:latin typeface="+mn-lt"/>
              <a:cs typeface="Arial" charset="0"/>
            </a:endParaRPr>
          </a:p>
        </p:txBody>
      </p:sp>
      <p:sp>
        <p:nvSpPr>
          <p:cNvPr id="41" name="Text Box 16"/>
          <p:cNvSpPr txBox="1">
            <a:spLocks noChangeArrowheads="1"/>
          </p:cNvSpPr>
          <p:nvPr/>
        </p:nvSpPr>
        <p:spPr bwMode="auto">
          <a:xfrm>
            <a:off x="6308725" y="4730764"/>
            <a:ext cx="6858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eaLnBrk="1" hangingPunct="1">
              <a:defRPr/>
            </a:pPr>
            <a:r>
              <a:rPr lang="en-US" sz="1200" b="0" dirty="0">
                <a:solidFill>
                  <a:schemeClr val="tx1"/>
                </a:solidFill>
                <a:latin typeface="+mn-lt"/>
                <a:cs typeface="Arial" charset="0"/>
              </a:rPr>
              <a:t>m = 5</a:t>
            </a:r>
            <a:endParaRPr lang="en-US" sz="2000" b="0" dirty="0">
              <a:solidFill>
                <a:schemeClr val="tx1"/>
              </a:solidFill>
              <a:latin typeface="+mn-lt"/>
              <a:cs typeface="Arial" charset="0"/>
            </a:endParaRPr>
          </a:p>
        </p:txBody>
      </p:sp>
      <p:sp>
        <p:nvSpPr>
          <p:cNvPr id="42" name="Text Box 18"/>
          <p:cNvSpPr txBox="1">
            <a:spLocks noChangeArrowheads="1"/>
          </p:cNvSpPr>
          <p:nvPr/>
        </p:nvSpPr>
        <p:spPr bwMode="auto">
          <a:xfrm>
            <a:off x="7032625" y="2435225"/>
            <a:ext cx="3429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eaLnBrk="1" hangingPunct="1">
              <a:defRPr/>
            </a:pPr>
            <a:r>
              <a:rPr lang="en-US" sz="1800" dirty="0" smtClean="0">
                <a:solidFill>
                  <a:schemeClr val="tx1"/>
                </a:solidFill>
                <a:latin typeface="+mn-lt"/>
                <a:cs typeface="Arial" charset="0"/>
              </a:rPr>
              <a:t>2</a:t>
            </a:r>
            <a:endParaRPr lang="en-US" b="0" dirty="0">
              <a:solidFill>
                <a:schemeClr val="tx1"/>
              </a:solidFill>
              <a:latin typeface="+mn-lt"/>
              <a:cs typeface="Arial" charset="0"/>
            </a:endParaRPr>
          </a:p>
        </p:txBody>
      </p:sp>
      <p:sp>
        <p:nvSpPr>
          <p:cNvPr id="43" name="Text Box 19"/>
          <p:cNvSpPr txBox="1">
            <a:spLocks noChangeArrowheads="1"/>
          </p:cNvSpPr>
          <p:nvPr/>
        </p:nvSpPr>
        <p:spPr bwMode="auto">
          <a:xfrm>
            <a:off x="7043738" y="1178656"/>
            <a:ext cx="3429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eaLnBrk="1" hangingPunct="1">
              <a:defRPr/>
            </a:pPr>
            <a:r>
              <a:rPr lang="en-US" sz="1800" dirty="0" smtClean="0">
                <a:solidFill>
                  <a:schemeClr val="tx1"/>
                </a:solidFill>
                <a:latin typeface="+mn-lt"/>
                <a:cs typeface="Arial" charset="0"/>
              </a:rPr>
              <a:t>1</a:t>
            </a:r>
            <a:endParaRPr lang="en-US" b="0" dirty="0">
              <a:solidFill>
                <a:schemeClr val="tx1"/>
              </a:solidFill>
              <a:latin typeface="+mn-lt"/>
              <a:cs typeface="Arial" charset="0"/>
            </a:endParaRPr>
          </a:p>
        </p:txBody>
      </p:sp>
      <p:pic>
        <p:nvPicPr>
          <p:cNvPr id="71700" name="Picture 20" descr="rocks1"/>
          <p:cNvPicPr>
            <a:picLocks noChangeAspect="1" noChangeArrowheads="1"/>
          </p:cNvPicPr>
          <p:nvPr/>
        </p:nvPicPr>
        <p:blipFill>
          <a:blip r:embed="rId2" cstate="email">
            <a:extLst>
              <a:ext uri="{28A0092B-C50C-407E-A947-70E740481C1C}">
                <a14:useLocalDpi xmlns:a14="http://schemas.microsoft.com/office/drawing/2010/main" xmlns="" val="0"/>
              </a:ext>
            </a:extLst>
          </a:blip>
          <a:srcRect l="49635" r="29927" b="18573"/>
          <a:stretch>
            <a:fillRect/>
          </a:stretch>
        </p:blipFill>
        <p:spPr bwMode="auto">
          <a:xfrm>
            <a:off x="6299200" y="2514600"/>
            <a:ext cx="8001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Line 21"/>
          <p:cNvSpPr>
            <a:spLocks noChangeShapeType="1"/>
          </p:cNvSpPr>
          <p:nvPr/>
        </p:nvSpPr>
        <p:spPr bwMode="auto">
          <a:xfrm>
            <a:off x="3940175" y="2978150"/>
            <a:ext cx="2705100" cy="0"/>
          </a:xfrm>
          <a:prstGeom prst="line">
            <a:avLst/>
          </a:prstGeom>
          <a:noFill/>
          <a:ln w="9525">
            <a:solidFill>
              <a:srgbClr val="000000"/>
            </a:solidFill>
            <a:prstDash val="dash"/>
            <a:round/>
            <a:headEnd type="oval" w="med" len="med"/>
            <a:tailEnd type="oval" w="med" len="med"/>
          </a:ln>
          <a:extLst>
            <a:ext uri="{909E8E84-426E-40dd-AFC4-6F175D3DCCD1}">
              <a14:hiddenFill xmlns:a14="http://schemas.microsoft.com/office/drawing/2010/main" xmlns="">
                <a:noFill/>
              </a14:hiddenFill>
            </a:ext>
          </a:extLst>
        </p:spPr>
        <p:txBody>
          <a:bodyPr/>
          <a:lstStyle/>
          <a:p>
            <a:pPr>
              <a:lnSpc>
                <a:spcPct val="90000"/>
              </a:lnSpc>
              <a:spcBef>
                <a:spcPct val="65000"/>
              </a:spcBef>
              <a:defRPr/>
            </a:pPr>
            <a:endParaRPr lang="en-US" dirty="0">
              <a:latin typeface="+mn-lt"/>
            </a:endParaRPr>
          </a:p>
        </p:txBody>
      </p:sp>
      <p:sp>
        <p:nvSpPr>
          <p:cNvPr id="46" name="Text Box 22"/>
          <p:cNvSpPr txBox="1">
            <a:spLocks noChangeArrowheads="1"/>
          </p:cNvSpPr>
          <p:nvPr/>
        </p:nvSpPr>
        <p:spPr bwMode="auto">
          <a:xfrm>
            <a:off x="3667125" y="3187700"/>
            <a:ext cx="6858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eaLnBrk="1" hangingPunct="1">
              <a:defRPr/>
            </a:pPr>
            <a:r>
              <a:rPr lang="en-US" sz="1200" b="0" dirty="0">
                <a:solidFill>
                  <a:schemeClr val="tx1"/>
                </a:solidFill>
                <a:latin typeface="+mn-lt"/>
                <a:cs typeface="Arial" charset="0"/>
              </a:rPr>
              <a:t>m = 3</a:t>
            </a:r>
            <a:endParaRPr lang="en-US" sz="2000" b="0" dirty="0">
              <a:solidFill>
                <a:schemeClr val="tx1"/>
              </a:solidFill>
              <a:latin typeface="+mn-lt"/>
              <a:cs typeface="Arial" charset="0"/>
            </a:endParaRPr>
          </a:p>
        </p:txBody>
      </p:sp>
      <p:sp>
        <p:nvSpPr>
          <p:cNvPr id="49" name="Text Box 25"/>
          <p:cNvSpPr txBox="1">
            <a:spLocks noChangeArrowheads="1"/>
          </p:cNvSpPr>
          <p:nvPr/>
        </p:nvSpPr>
        <p:spPr bwMode="auto">
          <a:xfrm>
            <a:off x="6365875" y="3209925"/>
            <a:ext cx="6858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eaLnBrk="1" hangingPunct="1">
              <a:defRPr/>
            </a:pPr>
            <a:r>
              <a:rPr lang="en-US" sz="1200" b="0" dirty="0">
                <a:solidFill>
                  <a:schemeClr val="tx1"/>
                </a:solidFill>
                <a:latin typeface="+mn-lt"/>
                <a:cs typeface="Arial" charset="0"/>
              </a:rPr>
              <a:t>m = 5</a:t>
            </a:r>
            <a:endParaRPr lang="en-US" sz="2000" b="0" dirty="0">
              <a:solidFill>
                <a:schemeClr val="tx1"/>
              </a:solidFill>
              <a:latin typeface="+mn-lt"/>
              <a:cs typeface="Arial" charset="0"/>
            </a:endParaRPr>
          </a:p>
        </p:txBody>
      </p:sp>
      <p:sp>
        <p:nvSpPr>
          <p:cNvPr id="50" name="Line 27"/>
          <p:cNvSpPr>
            <a:spLocks noChangeShapeType="1"/>
          </p:cNvSpPr>
          <p:nvPr/>
        </p:nvSpPr>
        <p:spPr bwMode="auto">
          <a:xfrm flipH="1">
            <a:off x="6889750" y="2635250"/>
            <a:ext cx="180975"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a:lnSpc>
                <a:spcPct val="90000"/>
              </a:lnSpc>
              <a:spcBef>
                <a:spcPct val="65000"/>
              </a:spcBef>
              <a:defRPr/>
            </a:pPr>
            <a:endParaRPr lang="en-US" dirty="0">
              <a:latin typeface="+mn-lt"/>
            </a:endParaRPr>
          </a:p>
        </p:txBody>
      </p:sp>
      <p:sp>
        <p:nvSpPr>
          <p:cNvPr id="51" name="Line 28"/>
          <p:cNvSpPr>
            <a:spLocks noChangeShapeType="1"/>
          </p:cNvSpPr>
          <p:nvPr/>
        </p:nvSpPr>
        <p:spPr bwMode="auto">
          <a:xfrm flipH="1">
            <a:off x="6829425" y="1429481"/>
            <a:ext cx="241300" cy="182563"/>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a:lnSpc>
                <a:spcPct val="90000"/>
              </a:lnSpc>
              <a:spcBef>
                <a:spcPct val="65000"/>
              </a:spcBef>
              <a:defRPr/>
            </a:pPr>
            <a:endParaRPr lang="en-US" dirty="0">
              <a:latin typeface="+mn-lt"/>
            </a:endParaRPr>
          </a:p>
        </p:txBody>
      </p:sp>
      <p:sp>
        <p:nvSpPr>
          <p:cNvPr id="52" name="Text Box 19"/>
          <p:cNvSpPr txBox="1">
            <a:spLocks noChangeArrowheads="1"/>
          </p:cNvSpPr>
          <p:nvPr/>
        </p:nvSpPr>
        <p:spPr bwMode="auto">
          <a:xfrm>
            <a:off x="7110413" y="3957652"/>
            <a:ext cx="3429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eaLnBrk="1" hangingPunct="1">
              <a:defRPr/>
            </a:pPr>
            <a:r>
              <a:rPr lang="en-US" sz="1800" dirty="0">
                <a:solidFill>
                  <a:schemeClr val="tx1"/>
                </a:solidFill>
                <a:latin typeface="+mn-lt"/>
                <a:cs typeface="Arial" charset="0"/>
              </a:rPr>
              <a:t>3</a:t>
            </a:r>
            <a:endParaRPr lang="en-US" b="0" dirty="0">
              <a:solidFill>
                <a:schemeClr val="tx1"/>
              </a:solidFill>
              <a:latin typeface="+mn-lt"/>
              <a:cs typeface="Arial" charset="0"/>
            </a:endParaRPr>
          </a:p>
        </p:txBody>
      </p:sp>
      <p:sp>
        <p:nvSpPr>
          <p:cNvPr id="53" name="Line 28"/>
          <p:cNvSpPr>
            <a:spLocks noChangeShapeType="1"/>
          </p:cNvSpPr>
          <p:nvPr/>
        </p:nvSpPr>
        <p:spPr bwMode="auto">
          <a:xfrm flipH="1">
            <a:off x="6896100" y="4170377"/>
            <a:ext cx="241300" cy="182562"/>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a:lnSpc>
                <a:spcPct val="90000"/>
              </a:lnSpc>
              <a:spcBef>
                <a:spcPct val="65000"/>
              </a:spcBef>
              <a:defRPr/>
            </a:pPr>
            <a:endParaRPr lang="en-US" dirty="0">
              <a:latin typeface="+mn-lt"/>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10969" name="Text Box 30"/>
          <p:cNvSpPr txBox="1">
            <a:spLocks noChangeArrowheads="1"/>
          </p:cNvSpPr>
          <p:nvPr/>
        </p:nvSpPr>
        <p:spPr bwMode="auto">
          <a:xfrm>
            <a:off x="-294640" y="3673434"/>
            <a:ext cx="9347200" cy="289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marL="971550" lvl="1" indent="-514350">
              <a:buFont typeface="+mj-lt"/>
              <a:buAutoNum type="alphaUcPeriod"/>
            </a:pPr>
            <a:r>
              <a:rPr lang="en-US" sz="2800" b="0" dirty="0">
                <a:solidFill>
                  <a:srgbClr val="000090"/>
                </a:solidFill>
              </a:rPr>
              <a:t>toward the Moon</a:t>
            </a:r>
            <a:endParaRPr lang="en-US" b="0" dirty="0">
              <a:solidFill>
                <a:srgbClr val="000090"/>
              </a:solidFill>
            </a:endParaRPr>
          </a:p>
          <a:p>
            <a:pPr marL="971550" lvl="1" indent="-514350">
              <a:buFont typeface="+mj-lt"/>
              <a:buAutoNum type="alphaUcPeriod"/>
            </a:pPr>
            <a:r>
              <a:rPr lang="en-US" sz="2800" b="0" dirty="0">
                <a:solidFill>
                  <a:srgbClr val="000090"/>
                </a:solidFill>
              </a:rPr>
              <a:t>toward Earth</a:t>
            </a:r>
            <a:endParaRPr lang="en-US" b="0" dirty="0">
              <a:solidFill>
                <a:srgbClr val="000090"/>
              </a:solidFill>
            </a:endParaRPr>
          </a:p>
          <a:p>
            <a:pPr marL="971550" lvl="1" indent="-514350">
              <a:buFont typeface="+mj-lt"/>
              <a:buAutoNum type="alphaUcPeriod"/>
            </a:pPr>
            <a:r>
              <a:rPr lang="en-US" sz="2800" b="0" dirty="0">
                <a:solidFill>
                  <a:srgbClr val="000090"/>
                </a:solidFill>
              </a:rPr>
              <a:t>Since the force on the spacecraft by Earth is equal to the force on the spacecraft by the Moon, the net (total) force would be zero and not point in either direction.</a:t>
            </a:r>
            <a:endParaRPr lang="en-US" b="0" dirty="0">
              <a:solidFill>
                <a:srgbClr val="000090"/>
              </a:solidFill>
            </a:endParaRPr>
          </a:p>
          <a:p>
            <a:pPr marL="514350" indent="-514350" eaLnBrk="1" hangingPunct="1">
              <a:spcBef>
                <a:spcPct val="50000"/>
              </a:spcBef>
              <a:buFont typeface="+mj-lt"/>
              <a:buAutoNum type="alphaUcPeriod"/>
              <a:defRPr/>
            </a:pPr>
            <a:endParaRPr lang="en-US" sz="2800" b="0" dirty="0">
              <a:solidFill>
                <a:srgbClr val="000090"/>
              </a:solidFill>
              <a:latin typeface="Arial"/>
              <a:cs typeface="Arial"/>
            </a:endParaRPr>
          </a:p>
        </p:txBody>
      </p:sp>
      <p:sp>
        <p:nvSpPr>
          <p:cNvPr id="210970" name="Text Box 31"/>
          <p:cNvSpPr txBox="1">
            <a:spLocks noChangeArrowheads="1"/>
          </p:cNvSpPr>
          <p:nvPr/>
        </p:nvSpPr>
        <p:spPr bwMode="auto">
          <a:xfrm>
            <a:off x="130387" y="2050408"/>
            <a:ext cx="8932333"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lvl="0"/>
            <a:r>
              <a:rPr lang="en-US" sz="2400" b="0" dirty="0">
                <a:solidFill>
                  <a:srgbClr val="000090"/>
                </a:solidFill>
                <a:latin typeface="Arial"/>
                <a:cs typeface="Arial"/>
              </a:rPr>
              <a:t>In what direction would the net (total) force on the spacecraft point if it were coasting very quickly toward the Moon when at Position </a:t>
            </a:r>
            <a:r>
              <a:rPr lang="en-US" sz="2400" b="0" dirty="0" smtClean="0">
                <a:solidFill>
                  <a:srgbClr val="000090"/>
                </a:solidFill>
                <a:latin typeface="Arial"/>
                <a:cs typeface="Arial"/>
              </a:rPr>
              <a:t>B (note that Position B is exactly halfway between Earth and the Moon)?</a:t>
            </a:r>
            <a:endParaRPr lang="en-US" sz="2400" b="0" dirty="0">
              <a:solidFill>
                <a:srgbClr val="000090"/>
              </a:solidFill>
              <a:latin typeface="Arial"/>
              <a:cs typeface="Arial"/>
            </a:endParaRPr>
          </a:p>
        </p:txBody>
      </p:sp>
      <p:pic>
        <p:nvPicPr>
          <p:cNvPr id="2" name="Picture 1"/>
          <p:cNvPicPr>
            <a:picLocks noChangeAspect="1"/>
          </p:cNvPicPr>
          <p:nvPr/>
        </p:nvPicPr>
        <p:blipFill>
          <a:blip r:embed="rId2" cstate="email"/>
          <a:stretch>
            <a:fillRect/>
          </a:stretch>
        </p:blipFill>
        <p:spPr>
          <a:xfrm>
            <a:off x="-199814" y="397081"/>
            <a:ext cx="9733441" cy="1542344"/>
          </a:xfrm>
          <a:prstGeom prst="rect">
            <a:avLst/>
          </a:prstGeom>
        </p:spPr>
      </p:pic>
    </p:spTree>
    <p:extLst>
      <p:ext uri="{BB962C8B-B14F-4D97-AF65-F5344CB8AC3E}">
        <p14:creationId xmlns:p14="http://schemas.microsoft.com/office/powerpoint/2010/main" xmlns="" val="3264777230"/>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Screen shot 2014-05-07 at 11.12.08 PM.png"/>
          <p:cNvPicPr>
            <a:picLocks noChangeAspect="1"/>
          </p:cNvPicPr>
          <p:nvPr/>
        </p:nvPicPr>
        <p:blipFill rotWithShape="1">
          <a:blip r:embed="rId2" cstate="email">
            <a:extLst>
              <a:ext uri="{28A0092B-C50C-407E-A947-70E740481C1C}">
                <a14:useLocalDpi xmlns:a14="http://schemas.microsoft.com/office/drawing/2010/main" xmlns="" val="0"/>
              </a:ext>
            </a:extLst>
          </a:blip>
          <a:srcRect/>
          <a:stretch/>
        </p:blipFill>
        <p:spPr>
          <a:xfrm>
            <a:off x="0" y="483725"/>
            <a:ext cx="9144000" cy="3462867"/>
          </a:xfrm>
          <a:prstGeom prst="rect">
            <a:avLst/>
          </a:prstGeom>
        </p:spPr>
      </p:pic>
      <p:sp>
        <p:nvSpPr>
          <p:cNvPr id="2" name="TextBox 1"/>
          <p:cNvSpPr txBox="1"/>
          <p:nvPr/>
        </p:nvSpPr>
        <p:spPr>
          <a:xfrm>
            <a:off x="294640" y="4043680"/>
            <a:ext cx="8696960" cy="2554545"/>
          </a:xfrm>
          <a:prstGeom prst="rect">
            <a:avLst/>
          </a:prstGeom>
          <a:noFill/>
        </p:spPr>
        <p:txBody>
          <a:bodyPr wrap="square" rtlCol="0">
            <a:spAutoFit/>
          </a:bodyPr>
          <a:lstStyle/>
          <a:p>
            <a:r>
              <a:rPr lang="en-US" sz="2000" dirty="0" smtClean="0">
                <a:solidFill>
                  <a:schemeClr val="bg2">
                    <a:lumMod val="60000"/>
                    <a:lumOff val="40000"/>
                  </a:schemeClr>
                </a:solidFill>
              </a:rPr>
              <a:t>If both Stars are born at the same time, and the light from Star A has just reached the location of Star B, then how old does Star B appear to us on Earth?</a:t>
            </a:r>
          </a:p>
          <a:p>
            <a:pPr marL="514350" indent="-514350">
              <a:buAutoNum type="alphaUcPeriod"/>
            </a:pPr>
            <a:r>
              <a:rPr lang="en-US" sz="2000" dirty="0" smtClean="0">
                <a:solidFill>
                  <a:schemeClr val="bg2">
                    <a:lumMod val="60000"/>
                    <a:lumOff val="40000"/>
                  </a:schemeClr>
                </a:solidFill>
              </a:rPr>
              <a:t>30,000 years old</a:t>
            </a:r>
          </a:p>
          <a:p>
            <a:pPr marL="514350" indent="-514350">
              <a:buAutoNum type="alphaUcPeriod"/>
            </a:pPr>
            <a:r>
              <a:rPr lang="en-US" sz="2000" dirty="0" smtClean="0">
                <a:solidFill>
                  <a:schemeClr val="bg2">
                    <a:lumMod val="60000"/>
                    <a:lumOff val="40000"/>
                  </a:schemeClr>
                </a:solidFill>
              </a:rPr>
              <a:t>50,000 years old</a:t>
            </a:r>
          </a:p>
          <a:p>
            <a:pPr marL="514350" indent="-514350">
              <a:buAutoNum type="alphaUcPeriod"/>
            </a:pPr>
            <a:r>
              <a:rPr lang="en-US" sz="2000" dirty="0" smtClean="0">
                <a:solidFill>
                  <a:schemeClr val="bg2">
                    <a:lumMod val="60000"/>
                    <a:lumOff val="40000"/>
                  </a:schemeClr>
                </a:solidFill>
              </a:rPr>
              <a:t>80,000 years old</a:t>
            </a:r>
          </a:p>
          <a:p>
            <a:pPr marL="514350" indent="-514350">
              <a:buAutoNum type="alphaUcPeriod"/>
            </a:pPr>
            <a:r>
              <a:rPr lang="en-US" sz="2000" dirty="0" smtClean="0">
                <a:solidFill>
                  <a:schemeClr val="bg2">
                    <a:lumMod val="60000"/>
                    <a:lumOff val="40000"/>
                  </a:schemeClr>
                </a:solidFill>
              </a:rPr>
              <a:t>130,000 years old</a:t>
            </a:r>
          </a:p>
          <a:p>
            <a:pPr marL="514350" indent="-514350">
              <a:buAutoNum type="alphaUcPeriod"/>
            </a:pPr>
            <a:r>
              <a:rPr lang="en-US" sz="2000" dirty="0" smtClean="0">
                <a:solidFill>
                  <a:schemeClr val="bg2">
                    <a:lumMod val="60000"/>
                    <a:lumOff val="40000"/>
                  </a:schemeClr>
                </a:solidFill>
              </a:rPr>
              <a:t>None of the above are correct</a:t>
            </a:r>
            <a:endParaRPr lang="en-US" sz="2000" dirty="0">
              <a:solidFill>
                <a:schemeClr val="bg2">
                  <a:lumMod val="60000"/>
                  <a:lumOff val="40000"/>
                </a:schemeClr>
              </a:solidFill>
            </a:endParaRPr>
          </a:p>
        </p:txBody>
      </p:sp>
    </p:spTree>
    <p:extLst>
      <p:ext uri="{BB962C8B-B14F-4D97-AF65-F5344CB8AC3E}">
        <p14:creationId xmlns:p14="http://schemas.microsoft.com/office/powerpoint/2010/main" xmlns="" val="39007059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5" name="Rectangle 3"/>
          <p:cNvSpPr>
            <a:spLocks noGrp="1" noChangeArrowheads="1"/>
          </p:cNvSpPr>
          <p:nvPr>
            <p:ph type="subTitle" idx="1"/>
          </p:nvPr>
        </p:nvSpPr>
        <p:spPr>
          <a:xfrm>
            <a:off x="228600" y="3810000"/>
            <a:ext cx="8686800" cy="609600"/>
          </a:xfrm>
        </p:spPr>
        <p:txBody>
          <a:bodyPr/>
          <a:lstStyle/>
          <a:p>
            <a:pPr marL="61913" indent="17463" algn="l" eaLnBrk="1" hangingPunct="1">
              <a:buFont typeface="Wingdings" charset="0"/>
              <a:buNone/>
            </a:pPr>
            <a:r>
              <a:rPr lang="en-US" sz="3600">
                <a:latin typeface="Arial" charset="0"/>
                <a:cs typeface="ＭＳ Ｐゴシック" charset="0"/>
              </a:rPr>
              <a:t>Given the location marked with the orange dot on the star's radial velocity curve, at what location in the planet's orbit would you expect the planet to be?</a:t>
            </a:r>
          </a:p>
          <a:p>
            <a:pPr marL="61913" indent="17463" algn="l" eaLnBrk="1" hangingPunct="1">
              <a:buFontTx/>
              <a:buChar char="•"/>
            </a:pPr>
            <a:endParaRPr lang="en-US" sz="3600">
              <a:latin typeface="Arial" charset="0"/>
              <a:cs typeface="ＭＳ Ｐゴシック" charset="0"/>
            </a:endParaRPr>
          </a:p>
        </p:txBody>
      </p:sp>
      <p:sp>
        <p:nvSpPr>
          <p:cNvPr id="62466" name="Oval 4"/>
          <p:cNvSpPr>
            <a:spLocks noChangeArrowheads="1"/>
          </p:cNvSpPr>
          <p:nvPr/>
        </p:nvSpPr>
        <p:spPr bwMode="auto">
          <a:xfrm>
            <a:off x="5765800" y="242888"/>
            <a:ext cx="2895600" cy="2895600"/>
          </a:xfrm>
          <a:prstGeom prst="ellipse">
            <a:avLst/>
          </a:prstGeom>
          <a:noFill/>
          <a:ln w="9525">
            <a:solidFill>
              <a:srgbClr val="FFFFFF"/>
            </a:solidFill>
            <a:prstDash val="dash"/>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E6E6E6"/>
              </a:solidFill>
            </a:endParaRPr>
          </a:p>
        </p:txBody>
      </p:sp>
      <p:sp>
        <p:nvSpPr>
          <p:cNvPr id="62467" name="Oval 5"/>
          <p:cNvSpPr>
            <a:spLocks noChangeArrowheads="1"/>
          </p:cNvSpPr>
          <p:nvPr/>
        </p:nvSpPr>
        <p:spPr bwMode="auto">
          <a:xfrm>
            <a:off x="7137400" y="166688"/>
            <a:ext cx="152400" cy="152400"/>
          </a:xfrm>
          <a:prstGeom prst="ellipse">
            <a:avLst/>
          </a:prstGeom>
          <a:solidFill>
            <a:schemeClr val="accent3">
              <a:lumMod val="40000"/>
              <a:lumOff val="60000"/>
            </a:schemeClr>
          </a:solidFill>
          <a:ln w="9525">
            <a:solidFill>
              <a:srgbClr val="000000"/>
            </a:solidFill>
            <a:round/>
            <a:headEnd/>
            <a:tailEnd/>
          </a:ln>
        </p:spPr>
        <p:txBody>
          <a:bodyPr wrap="none" anchor="ctr"/>
          <a:lstStyle/>
          <a:p>
            <a:endParaRPr lang="en-US">
              <a:solidFill>
                <a:srgbClr val="E6E6E6"/>
              </a:solidFill>
            </a:endParaRPr>
          </a:p>
        </p:txBody>
      </p:sp>
      <p:sp>
        <p:nvSpPr>
          <p:cNvPr id="62468" name="Oval 6"/>
          <p:cNvSpPr>
            <a:spLocks noChangeArrowheads="1"/>
          </p:cNvSpPr>
          <p:nvPr/>
        </p:nvSpPr>
        <p:spPr bwMode="auto">
          <a:xfrm>
            <a:off x="5689600" y="1538288"/>
            <a:ext cx="152400" cy="152400"/>
          </a:xfrm>
          <a:prstGeom prst="ellipse">
            <a:avLst/>
          </a:prstGeom>
          <a:solidFill>
            <a:schemeClr val="accent3">
              <a:lumMod val="40000"/>
              <a:lumOff val="60000"/>
            </a:schemeClr>
          </a:solidFill>
          <a:ln w="9525">
            <a:solidFill>
              <a:srgbClr val="000000"/>
            </a:solidFill>
            <a:round/>
            <a:headEnd/>
            <a:tailEnd/>
          </a:ln>
        </p:spPr>
        <p:txBody>
          <a:bodyPr wrap="none" anchor="ctr"/>
          <a:lstStyle/>
          <a:p>
            <a:endParaRPr lang="en-US">
              <a:solidFill>
                <a:srgbClr val="E6E6E6"/>
              </a:solidFill>
            </a:endParaRPr>
          </a:p>
        </p:txBody>
      </p:sp>
      <p:sp>
        <p:nvSpPr>
          <p:cNvPr id="62469" name="Oval 7"/>
          <p:cNvSpPr>
            <a:spLocks noChangeArrowheads="1"/>
          </p:cNvSpPr>
          <p:nvPr/>
        </p:nvSpPr>
        <p:spPr bwMode="auto">
          <a:xfrm>
            <a:off x="8585200" y="1589088"/>
            <a:ext cx="152400" cy="152400"/>
          </a:xfrm>
          <a:prstGeom prst="ellipse">
            <a:avLst/>
          </a:prstGeom>
          <a:solidFill>
            <a:schemeClr val="accent3">
              <a:lumMod val="40000"/>
              <a:lumOff val="60000"/>
            </a:schemeClr>
          </a:solidFill>
          <a:ln w="9525">
            <a:solidFill>
              <a:srgbClr val="000000"/>
            </a:solidFill>
            <a:round/>
            <a:headEnd/>
            <a:tailEnd/>
          </a:ln>
        </p:spPr>
        <p:txBody>
          <a:bodyPr wrap="none" anchor="ctr"/>
          <a:lstStyle/>
          <a:p>
            <a:endParaRPr lang="en-US">
              <a:solidFill>
                <a:srgbClr val="E6E6E6"/>
              </a:solidFill>
            </a:endParaRPr>
          </a:p>
        </p:txBody>
      </p:sp>
      <p:sp>
        <p:nvSpPr>
          <p:cNvPr id="62470" name="Oval 8"/>
          <p:cNvSpPr>
            <a:spLocks noChangeArrowheads="1"/>
          </p:cNvSpPr>
          <p:nvPr/>
        </p:nvSpPr>
        <p:spPr bwMode="auto">
          <a:xfrm>
            <a:off x="7137400" y="3062288"/>
            <a:ext cx="152400" cy="152400"/>
          </a:xfrm>
          <a:prstGeom prst="ellipse">
            <a:avLst/>
          </a:prstGeom>
          <a:solidFill>
            <a:schemeClr val="accent3">
              <a:lumMod val="40000"/>
              <a:lumOff val="60000"/>
            </a:schemeClr>
          </a:solidFill>
          <a:ln w="9525">
            <a:solidFill>
              <a:srgbClr val="000000"/>
            </a:solidFill>
            <a:round/>
            <a:headEnd/>
            <a:tailEnd/>
          </a:ln>
        </p:spPr>
        <p:txBody>
          <a:bodyPr wrap="none" anchor="ctr"/>
          <a:lstStyle/>
          <a:p>
            <a:endParaRPr lang="en-US">
              <a:solidFill>
                <a:srgbClr val="E6E6E6"/>
              </a:solidFill>
            </a:endParaRPr>
          </a:p>
        </p:txBody>
      </p:sp>
      <p:sp>
        <p:nvSpPr>
          <p:cNvPr id="62471" name="Text Box 9"/>
          <p:cNvSpPr txBox="1">
            <a:spLocks noChangeArrowheads="1"/>
          </p:cNvSpPr>
          <p:nvPr/>
        </p:nvSpPr>
        <p:spPr bwMode="auto">
          <a:xfrm>
            <a:off x="8737600" y="1462088"/>
            <a:ext cx="381000" cy="366712"/>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pPr>
            <a:r>
              <a:rPr lang="en-US" sz="1800">
                <a:solidFill>
                  <a:srgbClr val="E6E6E6"/>
                </a:solidFill>
                <a:sym typeface="Wingdings 3" charset="0"/>
              </a:rPr>
              <a:t>B</a:t>
            </a:r>
          </a:p>
        </p:txBody>
      </p:sp>
      <p:sp>
        <p:nvSpPr>
          <p:cNvPr id="62472" name="Text Box 10"/>
          <p:cNvSpPr txBox="1">
            <a:spLocks noChangeArrowheads="1"/>
          </p:cNvSpPr>
          <p:nvPr/>
        </p:nvSpPr>
        <p:spPr bwMode="auto">
          <a:xfrm>
            <a:off x="7010400" y="266700"/>
            <a:ext cx="381000" cy="366713"/>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pPr>
            <a:r>
              <a:rPr lang="en-US" sz="1800">
                <a:solidFill>
                  <a:srgbClr val="E6E6E6"/>
                </a:solidFill>
                <a:sym typeface="Wingdings 3" charset="0"/>
              </a:rPr>
              <a:t>A</a:t>
            </a:r>
          </a:p>
        </p:txBody>
      </p:sp>
      <p:sp>
        <p:nvSpPr>
          <p:cNvPr id="62473" name="Text Box 11"/>
          <p:cNvSpPr txBox="1">
            <a:spLocks noChangeArrowheads="1"/>
          </p:cNvSpPr>
          <p:nvPr/>
        </p:nvSpPr>
        <p:spPr bwMode="auto">
          <a:xfrm>
            <a:off x="7048500" y="3214688"/>
            <a:ext cx="381000" cy="366712"/>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pPr>
            <a:r>
              <a:rPr lang="en-US" sz="1800">
                <a:solidFill>
                  <a:srgbClr val="E6E6E6"/>
                </a:solidFill>
                <a:sym typeface="Wingdings 3" charset="0"/>
              </a:rPr>
              <a:t>C</a:t>
            </a:r>
          </a:p>
        </p:txBody>
      </p:sp>
      <p:sp>
        <p:nvSpPr>
          <p:cNvPr id="62474" name="Text Box 12"/>
          <p:cNvSpPr txBox="1">
            <a:spLocks noChangeArrowheads="1"/>
          </p:cNvSpPr>
          <p:nvPr/>
        </p:nvSpPr>
        <p:spPr bwMode="auto">
          <a:xfrm>
            <a:off x="5364163" y="1423988"/>
            <a:ext cx="381000" cy="366712"/>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pPr>
            <a:r>
              <a:rPr lang="en-US" sz="1800">
                <a:solidFill>
                  <a:srgbClr val="E6E6E6"/>
                </a:solidFill>
                <a:sym typeface="Wingdings 3" charset="0"/>
              </a:rPr>
              <a:t>D</a:t>
            </a:r>
          </a:p>
        </p:txBody>
      </p:sp>
      <p:sp>
        <p:nvSpPr>
          <p:cNvPr id="62475" name="Oval 13"/>
          <p:cNvSpPr>
            <a:spLocks noChangeArrowheads="1"/>
          </p:cNvSpPr>
          <p:nvPr/>
        </p:nvSpPr>
        <p:spPr bwMode="auto">
          <a:xfrm>
            <a:off x="6819900" y="1320800"/>
            <a:ext cx="762000" cy="762000"/>
          </a:xfrm>
          <a:prstGeom prst="ellipse">
            <a:avLst/>
          </a:prstGeom>
          <a:noFill/>
          <a:ln w="9525">
            <a:solidFill>
              <a:srgbClr val="FFFFFF"/>
            </a:solidFill>
            <a:prstDash val="dash"/>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E6E6E6"/>
              </a:solidFill>
            </a:endParaRPr>
          </a:p>
        </p:txBody>
      </p:sp>
      <p:sp>
        <p:nvSpPr>
          <p:cNvPr id="62476" name="Oval 17"/>
          <p:cNvSpPr>
            <a:spLocks noChangeAspect="1" noChangeArrowheads="1"/>
          </p:cNvSpPr>
          <p:nvPr/>
        </p:nvSpPr>
        <p:spPr bwMode="auto">
          <a:xfrm>
            <a:off x="2570163" y="2112963"/>
            <a:ext cx="173037" cy="173037"/>
          </a:xfrm>
          <a:prstGeom prst="ellipse">
            <a:avLst/>
          </a:prstGeom>
          <a:solidFill>
            <a:srgbClr val="D98200"/>
          </a:solidFill>
          <a:ln w="9525">
            <a:solidFill>
              <a:srgbClr val="000000"/>
            </a:solidFill>
            <a:round/>
            <a:headEnd/>
            <a:tailEnd/>
          </a:ln>
        </p:spPr>
        <p:txBody>
          <a:bodyPr wrap="none" anchor="ctr"/>
          <a:lstStyle/>
          <a:p>
            <a:endParaRPr lang="en-US" sz="3200">
              <a:solidFill>
                <a:srgbClr val="E6E6E6"/>
              </a:solidFill>
            </a:endParaRPr>
          </a:p>
        </p:txBody>
      </p:sp>
      <p:sp>
        <p:nvSpPr>
          <p:cNvPr id="62477" name="Text Box 18"/>
          <p:cNvSpPr txBox="1">
            <a:spLocks noChangeArrowheads="1"/>
          </p:cNvSpPr>
          <p:nvPr/>
        </p:nvSpPr>
        <p:spPr bwMode="auto">
          <a:xfrm>
            <a:off x="296863" y="1028700"/>
            <a:ext cx="1136650" cy="33655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algn="l" eaLnBrk="1" hangingPunct="1">
              <a:spcBef>
                <a:spcPct val="50000"/>
              </a:spcBef>
            </a:pPr>
            <a:r>
              <a:rPr lang="en-US" sz="1600">
                <a:solidFill>
                  <a:srgbClr val="E6E6E6"/>
                </a:solidFill>
                <a:sym typeface="Wingdings 3" charset="0"/>
              </a:rPr>
              <a:t>+20</a:t>
            </a:r>
          </a:p>
        </p:txBody>
      </p:sp>
      <p:sp>
        <p:nvSpPr>
          <p:cNvPr id="62478" name="Text Box 19"/>
          <p:cNvSpPr txBox="1">
            <a:spLocks noChangeArrowheads="1"/>
          </p:cNvSpPr>
          <p:nvPr/>
        </p:nvSpPr>
        <p:spPr bwMode="auto">
          <a:xfrm>
            <a:off x="317500" y="2578100"/>
            <a:ext cx="1136650" cy="33655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algn="l" eaLnBrk="1" hangingPunct="1">
              <a:spcBef>
                <a:spcPct val="50000"/>
              </a:spcBef>
            </a:pPr>
            <a:r>
              <a:rPr lang="en-US" sz="1600">
                <a:solidFill>
                  <a:srgbClr val="E6E6E6"/>
                </a:solidFill>
                <a:sym typeface="Wingdings 3" charset="0"/>
              </a:rPr>
              <a:t> -20</a:t>
            </a:r>
          </a:p>
        </p:txBody>
      </p:sp>
      <p:sp>
        <p:nvSpPr>
          <p:cNvPr id="62492" name="Text Box 21"/>
          <p:cNvSpPr txBox="1">
            <a:spLocks noChangeArrowheads="1"/>
          </p:cNvSpPr>
          <p:nvPr/>
        </p:nvSpPr>
        <p:spPr bwMode="auto">
          <a:xfrm>
            <a:off x="4222604" y="228598"/>
            <a:ext cx="1720996" cy="58420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pPr>
            <a:r>
              <a:rPr lang="en-US" sz="3200" dirty="0">
                <a:solidFill>
                  <a:srgbClr val="E6E6E6"/>
                </a:solidFill>
                <a:sym typeface="Wingdings 3" charset="0"/>
              </a:rPr>
              <a:t>Earth</a:t>
            </a:r>
            <a:endParaRPr lang="en-US" sz="1800" dirty="0">
              <a:solidFill>
                <a:srgbClr val="E6E6E6"/>
              </a:solidFill>
              <a:sym typeface="Wingdings 3" charset="0"/>
            </a:endParaRPr>
          </a:p>
        </p:txBody>
      </p:sp>
      <p:sp>
        <p:nvSpPr>
          <p:cNvPr id="62493" name="Line 22"/>
          <p:cNvSpPr>
            <a:spLocks noChangeShapeType="1"/>
          </p:cNvSpPr>
          <p:nvPr/>
        </p:nvSpPr>
        <p:spPr bwMode="auto">
          <a:xfrm flipH="1">
            <a:off x="3248025" y="533398"/>
            <a:ext cx="1095179" cy="0"/>
          </a:xfrm>
          <a:prstGeom prst="line">
            <a:avLst/>
          </a:prstGeom>
          <a:noFill/>
          <a:ln w="57150">
            <a:solidFill>
              <a:srgbClr val="FFFF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E6E6E6"/>
              </a:solidFill>
            </a:endParaRPr>
          </a:p>
        </p:txBody>
      </p:sp>
      <p:sp>
        <p:nvSpPr>
          <p:cNvPr id="216084" name="Text Box 23"/>
          <p:cNvSpPr txBox="1">
            <a:spLocks noChangeArrowheads="1"/>
          </p:cNvSpPr>
          <p:nvPr/>
        </p:nvSpPr>
        <p:spPr bwMode="auto">
          <a:xfrm rot="16200000">
            <a:off x="-1156970" y="1257111"/>
            <a:ext cx="2643187" cy="40011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eaLnBrk="1" hangingPunct="1">
              <a:spcBef>
                <a:spcPct val="50000"/>
              </a:spcBef>
              <a:defRPr/>
            </a:pPr>
            <a:r>
              <a:rPr lang="en-US" sz="2000" b="0" dirty="0">
                <a:solidFill>
                  <a:srgbClr val="E6E6E6"/>
                </a:solidFill>
                <a:sym typeface="Symbol" charset="0"/>
              </a:rPr>
              <a:t>Radial </a:t>
            </a:r>
            <a:r>
              <a:rPr lang="en-US" sz="2000" b="0" dirty="0">
                <a:solidFill>
                  <a:srgbClr val="E6E6E6"/>
                </a:solidFill>
                <a:latin typeface="+mn-lt"/>
                <a:sym typeface="Symbol" charset="0"/>
              </a:rPr>
              <a:t>Velocity</a:t>
            </a:r>
          </a:p>
        </p:txBody>
      </p:sp>
      <p:sp>
        <p:nvSpPr>
          <p:cNvPr id="216085" name="Text Box 24"/>
          <p:cNvSpPr txBox="1">
            <a:spLocks noChangeArrowheads="1"/>
          </p:cNvSpPr>
          <p:nvPr/>
        </p:nvSpPr>
        <p:spPr bwMode="auto">
          <a:xfrm>
            <a:off x="2971800" y="2286000"/>
            <a:ext cx="1447800" cy="461963"/>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eaLnBrk="1" hangingPunct="1">
              <a:spcBef>
                <a:spcPct val="50000"/>
              </a:spcBef>
              <a:defRPr/>
            </a:pPr>
            <a:r>
              <a:rPr lang="en-US" sz="2400" b="0" dirty="0">
                <a:solidFill>
                  <a:srgbClr val="E6E6E6"/>
                </a:solidFill>
                <a:latin typeface="+mn-lt"/>
                <a:sym typeface="Symbol" charset="0"/>
              </a:rPr>
              <a:t>Time</a:t>
            </a:r>
          </a:p>
        </p:txBody>
      </p:sp>
      <p:sp>
        <p:nvSpPr>
          <p:cNvPr id="62482" name="Line 25"/>
          <p:cNvSpPr>
            <a:spLocks noChangeShapeType="1"/>
          </p:cNvSpPr>
          <p:nvPr/>
        </p:nvSpPr>
        <p:spPr bwMode="auto">
          <a:xfrm flipV="1">
            <a:off x="6019800" y="2884488"/>
            <a:ext cx="228600" cy="381000"/>
          </a:xfrm>
          <a:prstGeom prst="line">
            <a:avLst/>
          </a:prstGeom>
          <a:noFill/>
          <a:ln w="9525">
            <a:solidFill>
              <a:srgbClr val="FFFF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E6E6E6"/>
              </a:solidFill>
            </a:endParaRPr>
          </a:p>
        </p:txBody>
      </p:sp>
      <p:sp>
        <p:nvSpPr>
          <p:cNvPr id="62483" name="Text Box 26"/>
          <p:cNvSpPr txBox="1">
            <a:spLocks noChangeArrowheads="1"/>
          </p:cNvSpPr>
          <p:nvPr/>
        </p:nvSpPr>
        <p:spPr bwMode="auto">
          <a:xfrm>
            <a:off x="4724400" y="3290888"/>
            <a:ext cx="1981200" cy="366712"/>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pPr>
            <a:r>
              <a:rPr lang="en-US" sz="1800">
                <a:solidFill>
                  <a:srgbClr val="E6E6E6"/>
                </a:solidFill>
                <a:sym typeface="Wingdings 3" charset="0"/>
              </a:rPr>
              <a:t>Orbit of planet</a:t>
            </a:r>
          </a:p>
        </p:txBody>
      </p:sp>
      <p:sp>
        <p:nvSpPr>
          <p:cNvPr id="62484" name="Line 27"/>
          <p:cNvSpPr>
            <a:spLocks noChangeShapeType="1"/>
          </p:cNvSpPr>
          <p:nvPr/>
        </p:nvSpPr>
        <p:spPr bwMode="auto">
          <a:xfrm flipH="1">
            <a:off x="7594600" y="1168400"/>
            <a:ext cx="152400" cy="330200"/>
          </a:xfrm>
          <a:prstGeom prst="line">
            <a:avLst/>
          </a:prstGeom>
          <a:noFill/>
          <a:ln w="9525">
            <a:solidFill>
              <a:srgbClr val="FFFF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E6E6E6"/>
              </a:solidFill>
            </a:endParaRPr>
          </a:p>
        </p:txBody>
      </p:sp>
      <p:sp>
        <p:nvSpPr>
          <p:cNvPr id="62485" name="Text Box 28"/>
          <p:cNvSpPr txBox="1">
            <a:spLocks noChangeArrowheads="1"/>
          </p:cNvSpPr>
          <p:nvPr/>
        </p:nvSpPr>
        <p:spPr bwMode="auto">
          <a:xfrm>
            <a:off x="6705600" y="838200"/>
            <a:ext cx="1981200" cy="366713"/>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pPr>
            <a:r>
              <a:rPr lang="en-US" sz="1800">
                <a:solidFill>
                  <a:srgbClr val="E6E6E6"/>
                </a:solidFill>
                <a:sym typeface="Wingdings 3" charset="0"/>
              </a:rPr>
              <a:t>Orbit of star</a:t>
            </a:r>
          </a:p>
        </p:txBody>
      </p:sp>
      <p:sp>
        <p:nvSpPr>
          <p:cNvPr id="62486" name="Line 29"/>
          <p:cNvSpPr>
            <a:spLocks noChangeAspect="1" noChangeShapeType="1"/>
          </p:cNvSpPr>
          <p:nvPr/>
        </p:nvSpPr>
        <p:spPr bwMode="auto">
          <a:xfrm flipH="1">
            <a:off x="6819900" y="1630363"/>
            <a:ext cx="0" cy="503237"/>
          </a:xfrm>
          <a:prstGeom prst="line">
            <a:avLst/>
          </a:prstGeom>
          <a:noFill/>
          <a:ln w="38100">
            <a:solidFill>
              <a:srgbClr val="FFFF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E6E6E6"/>
              </a:solidFill>
            </a:endParaRPr>
          </a:p>
        </p:txBody>
      </p:sp>
      <p:grpSp>
        <p:nvGrpSpPr>
          <p:cNvPr id="62487" name="Group 1"/>
          <p:cNvGrpSpPr>
            <a:grpSpLocks/>
          </p:cNvGrpSpPr>
          <p:nvPr/>
        </p:nvGrpSpPr>
        <p:grpSpPr bwMode="auto">
          <a:xfrm>
            <a:off x="800100" y="603250"/>
            <a:ext cx="4152900" cy="2978150"/>
            <a:chOff x="800100" y="755650"/>
            <a:chExt cx="2798763" cy="2260600"/>
          </a:xfrm>
        </p:grpSpPr>
        <p:sp>
          <p:nvSpPr>
            <p:cNvPr id="62488" name="Line 14"/>
            <p:cNvSpPr>
              <a:spLocks noChangeAspect="1" noChangeShapeType="1"/>
            </p:cNvSpPr>
            <p:nvPr/>
          </p:nvSpPr>
          <p:spPr bwMode="auto">
            <a:xfrm flipV="1">
              <a:off x="800100" y="755650"/>
              <a:ext cx="0" cy="1143000"/>
            </a:xfrm>
            <a:prstGeom prst="line">
              <a:avLst/>
            </a:prstGeom>
            <a:noFill/>
            <a:ln w="9525">
              <a:solidFill>
                <a:srgbClr val="FFFF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E6E6E6"/>
                </a:solidFill>
              </a:endParaRPr>
            </a:p>
          </p:txBody>
        </p:sp>
        <p:sp>
          <p:nvSpPr>
            <p:cNvPr id="62489" name="Line 15"/>
            <p:cNvSpPr>
              <a:spLocks noChangeAspect="1" noChangeShapeType="1"/>
            </p:cNvSpPr>
            <p:nvPr/>
          </p:nvSpPr>
          <p:spPr bwMode="auto">
            <a:xfrm>
              <a:off x="800100" y="1916113"/>
              <a:ext cx="0" cy="1100137"/>
            </a:xfrm>
            <a:prstGeom prst="line">
              <a:avLst/>
            </a:prstGeom>
            <a:noFill/>
            <a:ln w="9525">
              <a:solidFill>
                <a:srgbClr val="FFFF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E6E6E6"/>
                </a:solidFill>
              </a:endParaRPr>
            </a:p>
          </p:txBody>
        </p:sp>
        <p:sp>
          <p:nvSpPr>
            <p:cNvPr id="62490" name="Freeform 16"/>
            <p:cNvSpPr>
              <a:spLocks noChangeAspect="1"/>
            </p:cNvSpPr>
            <p:nvPr/>
          </p:nvSpPr>
          <p:spPr bwMode="auto">
            <a:xfrm>
              <a:off x="800100" y="1136650"/>
              <a:ext cx="2514600" cy="1711325"/>
            </a:xfrm>
            <a:custGeom>
              <a:avLst/>
              <a:gdLst>
                <a:gd name="T0" fmla="*/ 0 w 1547"/>
                <a:gd name="T1" fmla="*/ 2147483647 h 1078"/>
                <a:gd name="T2" fmla="*/ 2147483647 w 1547"/>
                <a:gd name="T3" fmla="*/ 2147483647 h 1078"/>
                <a:gd name="T4" fmla="*/ 2147483647 w 1547"/>
                <a:gd name="T5" fmla="*/ 2147483647 h 1078"/>
                <a:gd name="T6" fmla="*/ 2147483647 w 1547"/>
                <a:gd name="T7" fmla="*/ 2147483647 h 1078"/>
                <a:gd name="T8" fmla="*/ 2147483647 w 1547"/>
                <a:gd name="T9" fmla="*/ 2147483647 h 1078"/>
                <a:gd name="T10" fmla="*/ 2147483647 w 1547"/>
                <a:gd name="T11" fmla="*/ 2147483647 h 1078"/>
                <a:gd name="T12" fmla="*/ 2147483647 w 1547"/>
                <a:gd name="T13" fmla="*/ 2147483647 h 1078"/>
                <a:gd name="T14" fmla="*/ 2147483647 w 1547"/>
                <a:gd name="T15" fmla="*/ 2147483647 h 1078"/>
                <a:gd name="T16" fmla="*/ 2147483647 w 1547"/>
                <a:gd name="T17" fmla="*/ 2147483647 h 1078"/>
                <a:gd name="T18" fmla="*/ 2147483647 w 1547"/>
                <a:gd name="T19" fmla="*/ 2147483647 h 1078"/>
                <a:gd name="T20" fmla="*/ 2147483647 w 1547"/>
                <a:gd name="T21" fmla="*/ 2147483647 h 10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7"/>
                <a:gd name="T34" fmla="*/ 0 h 1078"/>
                <a:gd name="T35" fmla="*/ 1547 w 1547"/>
                <a:gd name="T36" fmla="*/ 1078 h 10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7" h="1078">
                  <a:moveTo>
                    <a:pt x="0" y="528"/>
                  </a:moveTo>
                  <a:cubicBezTo>
                    <a:pt x="46" y="440"/>
                    <a:pt x="92" y="353"/>
                    <a:pt x="136" y="279"/>
                  </a:cubicBezTo>
                  <a:cubicBezTo>
                    <a:pt x="180" y="205"/>
                    <a:pt x="217" y="128"/>
                    <a:pt x="262" y="82"/>
                  </a:cubicBezTo>
                  <a:cubicBezTo>
                    <a:pt x="307" y="36"/>
                    <a:pt x="358" y="6"/>
                    <a:pt x="404" y="3"/>
                  </a:cubicBezTo>
                  <a:cubicBezTo>
                    <a:pt x="450" y="0"/>
                    <a:pt x="489" y="3"/>
                    <a:pt x="539" y="66"/>
                  </a:cubicBezTo>
                  <a:cubicBezTo>
                    <a:pt x="589" y="129"/>
                    <a:pt x="628" y="232"/>
                    <a:pt x="704" y="382"/>
                  </a:cubicBezTo>
                  <a:cubicBezTo>
                    <a:pt x="780" y="532"/>
                    <a:pt x="924" y="854"/>
                    <a:pt x="996" y="966"/>
                  </a:cubicBezTo>
                  <a:cubicBezTo>
                    <a:pt x="1068" y="1078"/>
                    <a:pt x="1095" y="1052"/>
                    <a:pt x="1138" y="1053"/>
                  </a:cubicBezTo>
                  <a:cubicBezTo>
                    <a:pt x="1181" y="1054"/>
                    <a:pt x="1198" y="1040"/>
                    <a:pt x="1257" y="974"/>
                  </a:cubicBezTo>
                  <a:cubicBezTo>
                    <a:pt x="1316" y="908"/>
                    <a:pt x="1446" y="729"/>
                    <a:pt x="1493" y="658"/>
                  </a:cubicBezTo>
                  <a:cubicBezTo>
                    <a:pt x="1540" y="587"/>
                    <a:pt x="1547" y="560"/>
                    <a:pt x="1541" y="548"/>
                  </a:cubicBezTo>
                </a:path>
              </a:pathLst>
            </a:custGeom>
            <a:noFill/>
            <a:ln w="9525">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E6E6E6"/>
                </a:solidFill>
              </a:endParaRPr>
            </a:p>
          </p:txBody>
        </p:sp>
        <p:sp>
          <p:nvSpPr>
            <p:cNvPr id="62491" name="Line 30"/>
            <p:cNvSpPr>
              <a:spLocks noChangeAspect="1" noChangeShapeType="1"/>
            </p:cNvSpPr>
            <p:nvPr/>
          </p:nvSpPr>
          <p:spPr bwMode="auto">
            <a:xfrm>
              <a:off x="811213" y="1989138"/>
              <a:ext cx="2787650" cy="0"/>
            </a:xfrm>
            <a:prstGeom prst="line">
              <a:avLst/>
            </a:prstGeom>
            <a:noFill/>
            <a:ln w="9525">
              <a:solidFill>
                <a:srgbClr val="FFFF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E6E6E6"/>
                </a:solidFill>
              </a:endParaRPr>
            </a:p>
          </p:txBody>
        </p:sp>
      </p:grpSp>
    </p:spTree>
    <p:extLst>
      <p:ext uri="{BB962C8B-B14F-4D97-AF65-F5344CB8AC3E}">
        <p14:creationId xmlns:p14="http://schemas.microsoft.com/office/powerpoint/2010/main" xmlns="" val="18372584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75214"/>
            <a:ext cx="9144000" cy="523073"/>
          </a:xfrm>
        </p:spPr>
        <p:txBody>
          <a:bodyPr/>
          <a:lstStyle/>
          <a:p>
            <a:r>
              <a:rPr lang="en-US" sz="2600" dirty="0" smtClean="0">
                <a:solidFill>
                  <a:srgbClr val="F49100"/>
                </a:solidFill>
              </a:rPr>
              <a:t>Idealized (&amp; shorthand) Implementation of Think-Pair-Share</a:t>
            </a:r>
            <a:endParaRPr lang="en-US" sz="2600" dirty="0">
              <a:solidFill>
                <a:srgbClr val="F49100"/>
              </a:solidFill>
            </a:endParaRPr>
          </a:p>
        </p:txBody>
      </p:sp>
      <p:sp>
        <p:nvSpPr>
          <p:cNvPr id="3" name="Content Placeholder 2"/>
          <p:cNvSpPr>
            <a:spLocks noGrp="1"/>
          </p:cNvSpPr>
          <p:nvPr>
            <p:ph idx="1"/>
          </p:nvPr>
        </p:nvSpPr>
        <p:spPr>
          <a:xfrm>
            <a:off x="0" y="594223"/>
            <a:ext cx="9144000" cy="3638550"/>
          </a:xfrm>
        </p:spPr>
        <p:txBody>
          <a:bodyPr/>
          <a:lstStyle/>
          <a:p>
            <a:pPr lvl="0"/>
            <a:r>
              <a:rPr lang="en-US" sz="2000" dirty="0">
                <a:latin typeface="Arial"/>
                <a:cs typeface="Arial"/>
              </a:rPr>
              <a:t>Create </a:t>
            </a:r>
            <a:r>
              <a:rPr lang="en-US" sz="2000" dirty="0" smtClean="0">
                <a:latin typeface="Arial"/>
                <a:cs typeface="Arial"/>
              </a:rPr>
              <a:t>a cognitively </a:t>
            </a:r>
            <a:r>
              <a:rPr lang="en-US" sz="2000" dirty="0">
                <a:latin typeface="Arial"/>
                <a:cs typeface="Arial"/>
              </a:rPr>
              <a:t>engaging multiple-choice </a:t>
            </a:r>
            <a:r>
              <a:rPr lang="en-US" sz="2000" dirty="0" smtClean="0">
                <a:latin typeface="Arial"/>
                <a:cs typeface="Arial"/>
              </a:rPr>
              <a:t>question </a:t>
            </a:r>
            <a:r>
              <a:rPr lang="en-US" sz="2000" dirty="0">
                <a:latin typeface="Arial"/>
                <a:cs typeface="Arial"/>
              </a:rPr>
              <a:t>that challenges </a:t>
            </a:r>
            <a:r>
              <a:rPr lang="en-US" sz="2000" dirty="0" smtClean="0">
                <a:latin typeface="Arial"/>
                <a:cs typeface="Arial"/>
              </a:rPr>
              <a:t>students’ </a:t>
            </a:r>
            <a:r>
              <a:rPr lang="en-US" sz="2000" dirty="0">
                <a:latin typeface="Arial"/>
                <a:cs typeface="Arial"/>
              </a:rPr>
              <a:t>thinking and </a:t>
            </a:r>
            <a:r>
              <a:rPr lang="en-US" sz="2000" dirty="0" smtClean="0">
                <a:latin typeface="Arial"/>
                <a:cs typeface="Arial"/>
              </a:rPr>
              <a:t>has </a:t>
            </a:r>
            <a:r>
              <a:rPr lang="en-US" sz="2000" dirty="0">
                <a:latin typeface="Arial"/>
                <a:cs typeface="Arial"/>
              </a:rPr>
              <a:t>the ability to foster deep </a:t>
            </a:r>
            <a:r>
              <a:rPr lang="en-US" sz="2000" dirty="0" smtClean="0">
                <a:latin typeface="Arial"/>
                <a:cs typeface="Arial"/>
              </a:rPr>
              <a:t>discussion </a:t>
            </a:r>
            <a:r>
              <a:rPr lang="en-US" sz="2000" dirty="0">
                <a:latin typeface="Arial"/>
                <a:cs typeface="Arial"/>
              </a:rPr>
              <a:t>amongst your students. </a:t>
            </a:r>
          </a:p>
          <a:p>
            <a:pPr lvl="0"/>
            <a:r>
              <a:rPr lang="en-US" sz="2000" dirty="0">
                <a:latin typeface="Arial"/>
                <a:cs typeface="Arial"/>
              </a:rPr>
              <a:t>Present </a:t>
            </a:r>
            <a:r>
              <a:rPr lang="en-US" sz="2000" dirty="0" smtClean="0">
                <a:latin typeface="Arial"/>
                <a:cs typeface="Arial"/>
              </a:rPr>
              <a:t>question </a:t>
            </a:r>
            <a:r>
              <a:rPr lang="en-US" sz="2000" dirty="0">
                <a:latin typeface="Arial"/>
                <a:cs typeface="Arial"/>
              </a:rPr>
              <a:t>to students.</a:t>
            </a:r>
          </a:p>
          <a:p>
            <a:pPr lvl="0"/>
            <a:r>
              <a:rPr lang="en-US" sz="2000" dirty="0">
                <a:latin typeface="Arial"/>
                <a:cs typeface="Arial"/>
              </a:rPr>
              <a:t>Ask students to "think" individually about the </a:t>
            </a:r>
            <a:r>
              <a:rPr lang="en-US" sz="2000" dirty="0" smtClean="0">
                <a:latin typeface="Arial"/>
                <a:cs typeface="Arial"/>
              </a:rPr>
              <a:t>question (and find the best answer).</a:t>
            </a:r>
            <a:endParaRPr lang="en-US" sz="2000" dirty="0">
              <a:latin typeface="Arial"/>
              <a:cs typeface="Arial"/>
            </a:endParaRPr>
          </a:p>
          <a:p>
            <a:pPr lvl="0"/>
            <a:r>
              <a:rPr lang="en-US" sz="2000" dirty="0">
                <a:latin typeface="Arial"/>
                <a:cs typeface="Arial"/>
              </a:rPr>
              <a:t>Have students </a:t>
            </a:r>
            <a:r>
              <a:rPr lang="en-US" sz="2000" dirty="0" smtClean="0">
                <a:latin typeface="Arial"/>
                <a:cs typeface="Arial"/>
              </a:rPr>
              <a:t>anonymously and simultaneously vote on their </a:t>
            </a:r>
            <a:r>
              <a:rPr lang="en-US" sz="2000" dirty="0">
                <a:latin typeface="Arial"/>
                <a:cs typeface="Arial"/>
              </a:rPr>
              <a:t>answer to the </a:t>
            </a:r>
            <a:r>
              <a:rPr lang="en-US" sz="2000" dirty="0" smtClean="0">
                <a:latin typeface="Arial"/>
                <a:cs typeface="Arial"/>
              </a:rPr>
              <a:t>question.</a:t>
            </a:r>
            <a:endParaRPr lang="en-US" sz="2000" dirty="0">
              <a:latin typeface="Arial"/>
              <a:cs typeface="Arial"/>
            </a:endParaRPr>
          </a:p>
          <a:p>
            <a:pPr lvl="0"/>
            <a:r>
              <a:rPr lang="en-US" sz="2000" dirty="0">
                <a:latin typeface="Arial"/>
                <a:cs typeface="Arial"/>
              </a:rPr>
              <a:t>Decide if students should </a:t>
            </a:r>
            <a:r>
              <a:rPr lang="en-US" sz="2000" dirty="0" smtClean="0">
                <a:latin typeface="Arial"/>
                <a:cs typeface="Arial"/>
              </a:rPr>
              <a:t>“share” </a:t>
            </a:r>
            <a:r>
              <a:rPr lang="en-US" sz="2000" dirty="0">
                <a:latin typeface="Arial"/>
                <a:cs typeface="Arial"/>
              </a:rPr>
              <a:t>their answers with each other. </a:t>
            </a:r>
            <a:r>
              <a:rPr lang="en-US" sz="2000" dirty="0" smtClean="0">
                <a:latin typeface="Arial"/>
                <a:cs typeface="Arial"/>
              </a:rPr>
              <a:t>If </a:t>
            </a:r>
            <a:r>
              <a:rPr lang="en-US" sz="2000" dirty="0">
                <a:latin typeface="Arial"/>
                <a:cs typeface="Arial"/>
              </a:rPr>
              <a:t>so then…</a:t>
            </a:r>
          </a:p>
          <a:p>
            <a:pPr lvl="0"/>
            <a:r>
              <a:rPr lang="en-US" sz="2000" dirty="0">
                <a:latin typeface="Arial"/>
                <a:cs typeface="Arial"/>
              </a:rPr>
              <a:t>Ask students to “pair” with someone next to them and to “share” their answers with each other with the goal of trying to convince their partner that their own answer is the correct one</a:t>
            </a:r>
            <a:r>
              <a:rPr lang="en-US" sz="2000" dirty="0" smtClean="0">
                <a:latin typeface="Arial"/>
                <a:cs typeface="Arial"/>
              </a:rPr>
              <a:t>. </a:t>
            </a:r>
          </a:p>
          <a:p>
            <a:pPr marL="630238" lvl="0" indent="0">
              <a:buNone/>
            </a:pPr>
            <a:r>
              <a:rPr lang="en-US" sz="2000" i="1" dirty="0" smtClean="0">
                <a:solidFill>
                  <a:srgbClr val="FE9900"/>
                </a:solidFill>
                <a:latin typeface="Arial"/>
                <a:cs typeface="Arial"/>
              </a:rPr>
              <a:t>“Turn to your neighbor and convince them that you are right, if you have the same answer that does not mean you are right, so be sure to explain your reasoning”</a:t>
            </a:r>
            <a:endParaRPr lang="en-US" sz="2000" i="1" dirty="0">
              <a:solidFill>
                <a:srgbClr val="FE9900"/>
              </a:solidFill>
              <a:latin typeface="Arial"/>
              <a:cs typeface="Arial"/>
            </a:endParaRPr>
          </a:p>
          <a:p>
            <a:pPr lvl="0"/>
            <a:r>
              <a:rPr lang="en-US" sz="2000" dirty="0">
                <a:latin typeface="Arial"/>
                <a:cs typeface="Arial"/>
              </a:rPr>
              <a:t>Again have students anonymously </a:t>
            </a:r>
            <a:r>
              <a:rPr lang="en-US" sz="2000" dirty="0" smtClean="0">
                <a:latin typeface="Arial"/>
                <a:cs typeface="Arial"/>
              </a:rPr>
              <a:t>and simultaneously vote on their </a:t>
            </a:r>
            <a:r>
              <a:rPr lang="en-US" sz="2000" dirty="0">
                <a:latin typeface="Arial"/>
                <a:cs typeface="Arial"/>
              </a:rPr>
              <a:t>answer to the </a:t>
            </a:r>
            <a:r>
              <a:rPr lang="en-US" sz="2000" dirty="0" smtClean="0">
                <a:latin typeface="Arial"/>
                <a:cs typeface="Arial"/>
              </a:rPr>
              <a:t>question.</a:t>
            </a:r>
            <a:endParaRPr lang="en-US" sz="2000" dirty="0">
              <a:latin typeface="Arial"/>
              <a:cs typeface="Arial"/>
            </a:endParaRPr>
          </a:p>
          <a:p>
            <a:pPr lvl="0"/>
            <a:r>
              <a:rPr lang="en-US" sz="2000" dirty="0" smtClean="0">
                <a:latin typeface="Arial"/>
                <a:cs typeface="Arial"/>
              </a:rPr>
              <a:t>Debrief the </a:t>
            </a:r>
            <a:r>
              <a:rPr lang="en-US" sz="2000" dirty="0">
                <a:latin typeface="Arial"/>
                <a:cs typeface="Arial"/>
              </a:rPr>
              <a:t>results and correct answer to your students.</a:t>
            </a:r>
          </a:p>
          <a:p>
            <a:pPr marL="0" indent="0">
              <a:buNone/>
            </a:pPr>
            <a:endParaRPr lang="en-US" sz="2000" dirty="0">
              <a:latin typeface="Arial"/>
              <a:cs typeface="Arial"/>
            </a:endParaRPr>
          </a:p>
        </p:txBody>
      </p:sp>
    </p:spTree>
    <p:extLst>
      <p:ext uri="{BB962C8B-B14F-4D97-AF65-F5344CB8AC3E}">
        <p14:creationId xmlns:p14="http://schemas.microsoft.com/office/powerpoint/2010/main" xmlns="" val="3996502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3" name="Picture 3" descr="Screen shot 2011-02-21 at 11.28.34 AM.png"/>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306513" y="23813"/>
            <a:ext cx="6530975" cy="681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1"/>
          <p:cNvSpPr>
            <a:spLocks noChangeArrowheads="1"/>
          </p:cNvSpPr>
          <p:nvPr/>
        </p:nvSpPr>
        <p:spPr bwMode="auto">
          <a:xfrm>
            <a:off x="2852738" y="0"/>
            <a:ext cx="6291262" cy="608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20000"/>
              </a:lnSpc>
              <a:spcBef>
                <a:spcPct val="65000"/>
              </a:spcBef>
              <a:buClr>
                <a:srgbClr val="FFFFFF"/>
              </a:buClr>
              <a:defRPr/>
            </a:pPr>
            <a:r>
              <a:rPr lang="en-US" sz="3600" b="0" dirty="0">
                <a:solidFill>
                  <a:srgbClr val="FF9007"/>
                </a:solidFill>
                <a:latin typeface="+mn-lt"/>
              </a:rPr>
              <a:t>Lecture-Tutorials:</a:t>
            </a:r>
            <a:br>
              <a:rPr lang="en-US" sz="3600" b="0" dirty="0">
                <a:solidFill>
                  <a:srgbClr val="FF9007"/>
                </a:solidFill>
                <a:latin typeface="+mn-lt"/>
              </a:rPr>
            </a:br>
            <a:r>
              <a:rPr lang="en-US" sz="2800" b="0" dirty="0">
                <a:solidFill>
                  <a:srgbClr val="FFFFFF"/>
                </a:solidFill>
                <a:latin typeface="+mn-lt"/>
                <a:cs typeface="Times New Roman" charset="0"/>
              </a:rPr>
              <a:t>Post-lecture, pencil and paper activities, that use a Socratic-dialogue driven, highly-structured collaborative learning methodology to help students elicit, confront and resolve their naïve beliefs and reasoning difficulties, and improve their critical thinking skills and develop scientifically robust conceptual models.</a:t>
            </a:r>
          </a:p>
          <a:p>
            <a:pPr>
              <a:lnSpc>
                <a:spcPct val="90000"/>
              </a:lnSpc>
              <a:spcBef>
                <a:spcPct val="65000"/>
              </a:spcBef>
              <a:defRPr/>
            </a:pPr>
            <a:endParaRPr lang="en-US" sz="2800" b="0" dirty="0">
              <a:solidFill>
                <a:srgbClr val="FFFFFF"/>
              </a:solidFill>
              <a:latin typeface="+mn-lt"/>
            </a:endParaRPr>
          </a:p>
        </p:txBody>
      </p:sp>
      <p:sp>
        <p:nvSpPr>
          <p:cNvPr id="3" name="Text Box 32"/>
          <p:cNvSpPr txBox="1">
            <a:spLocks noChangeArrowheads="1"/>
          </p:cNvSpPr>
          <p:nvPr/>
        </p:nvSpPr>
        <p:spPr bwMode="auto">
          <a:xfrm>
            <a:off x="220663" y="5367338"/>
            <a:ext cx="8534400"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eaLnBrk="1" hangingPunct="1">
              <a:spcBef>
                <a:spcPct val="50000"/>
              </a:spcBef>
              <a:defRPr/>
            </a:pPr>
            <a:r>
              <a:rPr lang="en-US" sz="1400" b="0" i="1" dirty="0">
                <a:solidFill>
                  <a:srgbClr val="FF9007"/>
                </a:solidFill>
                <a:latin typeface="+mn-lt"/>
                <a:cs typeface="Arial" charset="0"/>
              </a:rPr>
              <a:t>Research on a Lecture-Tutorial Approach to Teaching Introductory Astronomy for Non–Science Majors,</a:t>
            </a:r>
            <a:r>
              <a:rPr lang="en-US" sz="1400" b="0" dirty="0">
                <a:solidFill>
                  <a:srgbClr val="FF9007"/>
                </a:solidFill>
                <a:latin typeface="+mn-lt"/>
                <a:cs typeface="Arial" charset="0"/>
              </a:rPr>
              <a:t> Prather, E. E.; Slater, T. F.; Adams, J. P.; Bailey, J. M.; Jones, L. V.; Dostal, J. A., </a:t>
            </a:r>
            <a:r>
              <a:rPr lang="en-US" sz="1400" b="0" u="sng" dirty="0">
                <a:solidFill>
                  <a:srgbClr val="FF9007"/>
                </a:solidFill>
                <a:latin typeface="+mn-lt"/>
                <a:cs typeface="Arial" charset="0"/>
              </a:rPr>
              <a:t>Astronomy Education Review</a:t>
            </a:r>
            <a:r>
              <a:rPr lang="en-US" sz="1400" b="0" dirty="0">
                <a:solidFill>
                  <a:srgbClr val="FF9007"/>
                </a:solidFill>
                <a:latin typeface="+mn-lt"/>
                <a:cs typeface="Arial" charset="0"/>
              </a:rPr>
              <a:t>, 3(2) 2005 </a:t>
            </a:r>
          </a:p>
        </p:txBody>
      </p:sp>
      <p:sp>
        <p:nvSpPr>
          <p:cNvPr id="4" name="Text Box 32"/>
          <p:cNvSpPr txBox="1">
            <a:spLocks noChangeArrowheads="1"/>
          </p:cNvSpPr>
          <p:nvPr/>
        </p:nvSpPr>
        <p:spPr bwMode="auto">
          <a:xfrm>
            <a:off x="258763" y="6238875"/>
            <a:ext cx="8534400" cy="48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eaLnBrk="1" hangingPunct="1">
              <a:lnSpc>
                <a:spcPct val="90000"/>
              </a:lnSpc>
              <a:spcBef>
                <a:spcPct val="65000"/>
              </a:spcBef>
              <a:defRPr/>
            </a:pPr>
            <a:r>
              <a:rPr lang="en-US" sz="1400" b="0" i="1" dirty="0">
                <a:solidFill>
                  <a:srgbClr val="FF8700"/>
                </a:solidFill>
                <a:latin typeface="+mn-lt"/>
              </a:rPr>
              <a:t>Clickers as Data Gathering Tools and Students</a:t>
            </a:r>
            <a:r>
              <a:rPr lang="ja-JP" altLang="en-US" sz="1400" b="0" i="1" dirty="0">
                <a:solidFill>
                  <a:srgbClr val="FF8700"/>
                </a:solidFill>
                <a:latin typeface="+mn-lt"/>
              </a:rPr>
              <a:t>’</a:t>
            </a:r>
            <a:r>
              <a:rPr lang="en-US" altLang="ja-JP" sz="1400" b="0" i="1" dirty="0">
                <a:solidFill>
                  <a:srgbClr val="FF8700"/>
                </a:solidFill>
                <a:latin typeface="+mn-lt"/>
              </a:rPr>
              <a:t> Attitudes, Motivations, and Beliefs on Their Use in this Application, </a:t>
            </a:r>
            <a:r>
              <a:rPr lang="en-US" altLang="ja-JP" sz="1400" b="0" dirty="0">
                <a:solidFill>
                  <a:srgbClr val="FF8700"/>
                </a:solidFill>
                <a:latin typeface="+mn-lt"/>
              </a:rPr>
              <a:t>Prather, E. E., and Brissenden, G., Astronomy Education Review, 8(1), 2009.</a:t>
            </a:r>
          </a:p>
        </p:txBody>
      </p:sp>
      <p:pic>
        <p:nvPicPr>
          <p:cNvPr id="5" name="Picture 4" descr="LT_3e_Front_Cover.png"/>
          <p:cNvPicPr>
            <a:picLocks noChangeAspect="1"/>
          </p:cNvPicPr>
          <p:nvPr/>
        </p:nvPicPr>
        <p:blipFill>
          <a:blip r:embed="rId2" cstate="email"/>
          <a:stretch>
            <a:fillRect/>
          </a:stretch>
        </p:blipFill>
        <p:spPr>
          <a:xfrm>
            <a:off x="0" y="0"/>
            <a:ext cx="2827338" cy="3659188"/>
          </a:xfrm>
          <a:prstGeom prst="rect">
            <a:avLst/>
          </a:prstGeom>
          <a:effectLst>
            <a:outerShdw blurRad="63500" dist="50800" dir="2700000" algn="tl"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l="-1447" r="50256" b="75928"/>
          <a:stretch>
            <a:fillRect/>
          </a:stretch>
        </p:blipFill>
        <p:spPr bwMode="auto">
          <a:xfrm>
            <a:off x="230188" y="482600"/>
            <a:ext cx="2740025" cy="27003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62467"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l="50290" t="49580" b="24986"/>
          <a:stretch>
            <a:fillRect/>
          </a:stretch>
        </p:blipFill>
        <p:spPr bwMode="auto">
          <a:xfrm>
            <a:off x="3330575" y="514350"/>
            <a:ext cx="2668588" cy="26812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62468"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l="51775" t="24149" b="50420"/>
          <a:stretch>
            <a:fillRect/>
          </a:stretch>
        </p:blipFill>
        <p:spPr bwMode="auto">
          <a:xfrm>
            <a:off x="5292725" y="3757613"/>
            <a:ext cx="2724150" cy="26717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62469"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l="51439" b="76147"/>
          <a:stretch>
            <a:fillRect/>
          </a:stretch>
        </p:blipFill>
        <p:spPr bwMode="auto">
          <a:xfrm>
            <a:off x="1346200" y="3752850"/>
            <a:ext cx="2622550" cy="26987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62470"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l="50240" t="74887" r="-620" b="-1205"/>
          <a:stretch>
            <a:fillRect/>
          </a:stretch>
        </p:blipFill>
        <p:spPr bwMode="auto">
          <a:xfrm>
            <a:off x="6289675" y="490538"/>
            <a:ext cx="2509838" cy="26908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62471" name="TextBox 1"/>
          <p:cNvSpPr txBox="1">
            <a:spLocks noChangeArrowheads="1"/>
          </p:cNvSpPr>
          <p:nvPr/>
        </p:nvSpPr>
        <p:spPr bwMode="auto">
          <a:xfrm>
            <a:off x="1428750" y="1201738"/>
            <a:ext cx="419100" cy="4000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a:solidFill>
                  <a:schemeClr val="bg1"/>
                </a:solidFill>
              </a:rPr>
              <a:t>A</a:t>
            </a:r>
          </a:p>
        </p:txBody>
      </p:sp>
      <p:sp>
        <p:nvSpPr>
          <p:cNvPr id="62472" name="TextBox 7"/>
          <p:cNvSpPr txBox="1">
            <a:spLocks noChangeArrowheads="1"/>
          </p:cNvSpPr>
          <p:nvPr/>
        </p:nvSpPr>
        <p:spPr bwMode="auto">
          <a:xfrm>
            <a:off x="4632325" y="1328738"/>
            <a:ext cx="419100" cy="4000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dirty="0">
                <a:solidFill>
                  <a:schemeClr val="bg1"/>
                </a:solidFill>
              </a:rPr>
              <a:t>B</a:t>
            </a:r>
          </a:p>
        </p:txBody>
      </p:sp>
      <p:sp>
        <p:nvSpPr>
          <p:cNvPr id="62473" name="TextBox 8"/>
          <p:cNvSpPr txBox="1">
            <a:spLocks noChangeArrowheads="1"/>
          </p:cNvSpPr>
          <p:nvPr/>
        </p:nvSpPr>
        <p:spPr bwMode="auto">
          <a:xfrm>
            <a:off x="7466013" y="1282700"/>
            <a:ext cx="420687" cy="4000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dirty="0">
                <a:solidFill>
                  <a:schemeClr val="bg1"/>
                </a:solidFill>
              </a:rPr>
              <a:t>C</a:t>
            </a:r>
          </a:p>
        </p:txBody>
      </p:sp>
      <p:sp>
        <p:nvSpPr>
          <p:cNvPr id="62474" name="TextBox 9"/>
          <p:cNvSpPr txBox="1">
            <a:spLocks noChangeArrowheads="1"/>
          </p:cNvSpPr>
          <p:nvPr/>
        </p:nvSpPr>
        <p:spPr bwMode="auto">
          <a:xfrm>
            <a:off x="2670175" y="4538663"/>
            <a:ext cx="419100" cy="4000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dirty="0">
                <a:solidFill>
                  <a:schemeClr val="bg1"/>
                </a:solidFill>
              </a:rPr>
              <a:t>D</a:t>
            </a:r>
          </a:p>
        </p:txBody>
      </p:sp>
      <p:sp>
        <p:nvSpPr>
          <p:cNvPr id="62475" name="TextBox 10"/>
          <p:cNvSpPr txBox="1">
            <a:spLocks noChangeArrowheads="1"/>
          </p:cNvSpPr>
          <p:nvPr/>
        </p:nvSpPr>
        <p:spPr bwMode="auto">
          <a:xfrm>
            <a:off x="6989763" y="4449763"/>
            <a:ext cx="4206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a:solidFill>
                  <a:schemeClr val="bg1"/>
                </a:solidFill>
              </a:rPr>
              <a:t>E</a:t>
            </a:r>
          </a:p>
        </p:txBody>
      </p:sp>
      <p:sp>
        <p:nvSpPr>
          <p:cNvPr id="62476" name="Rectangle 2"/>
          <p:cNvSpPr>
            <a:spLocks noChangeAspect="1" noChangeArrowheads="1"/>
          </p:cNvSpPr>
          <p:nvPr/>
        </p:nvSpPr>
        <p:spPr bwMode="auto">
          <a:xfrm>
            <a:off x="6732588" y="4786313"/>
            <a:ext cx="297116" cy="269769"/>
          </a:xfrm>
          <a:prstGeom prst="rect">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wrap="square">
            <a:spAutoFit/>
          </a:bodyPr>
          <a:lstStyle/>
          <a:p>
            <a:pPr marL="168275" indent="-168275" algn="l">
              <a:lnSpc>
                <a:spcPct val="90000"/>
              </a:lnSpc>
              <a:spcBef>
                <a:spcPct val="65000"/>
              </a:spcBef>
            </a:pPr>
            <a:endParaRPr lang="en-US" sz="3200" b="1">
              <a:solidFill>
                <a:schemeClr val="bg1"/>
              </a:solidFill>
              <a:latin typeface="Times New Roman" charset="0"/>
              <a:sym typeface="Wingdings 3" charset="0"/>
            </a:endParaRPr>
          </a:p>
        </p:txBody>
      </p:sp>
    </p:spTree>
    <p:extLst>
      <p:ext uri="{BB962C8B-B14F-4D97-AF65-F5344CB8AC3E}">
        <p14:creationId xmlns:p14="http://schemas.microsoft.com/office/powerpoint/2010/main" xmlns="" val="3733187599"/>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28600" y="304800"/>
            <a:ext cx="8610600" cy="1143000"/>
          </a:xfrm>
        </p:spPr>
        <p:txBody>
          <a:bodyPr/>
          <a:lstStyle/>
          <a:p>
            <a:pPr eaLnBrk="1" hangingPunct="1"/>
            <a:r>
              <a:rPr lang="en-US" u="sng" dirty="0">
                <a:solidFill>
                  <a:srgbClr val="FE9900"/>
                </a:solidFill>
                <a:latin typeface="Times New Roman" charset="0"/>
                <a:ea typeface="ＭＳ Ｐゴシック" charset="0"/>
                <a:cs typeface="ＭＳ Ｐゴシック" charset="0"/>
              </a:rPr>
              <a:t>Lecture Tutorial </a:t>
            </a:r>
            <a:r>
              <a:rPr lang="en-US" u="sng" dirty="0" smtClean="0">
                <a:solidFill>
                  <a:srgbClr val="FE9900"/>
                </a:solidFill>
                <a:latin typeface="Times New Roman" charset="0"/>
                <a:ea typeface="ＭＳ Ｐゴシック" charset="0"/>
                <a:cs typeface="ＭＳ Ｐゴシック" charset="0"/>
              </a:rPr>
              <a:t>: Hubble’s Law</a:t>
            </a:r>
            <a:endParaRPr lang="en-US" u="sng" dirty="0">
              <a:solidFill>
                <a:srgbClr val="FE9900"/>
              </a:solidFill>
              <a:latin typeface="Times New Roman" charset="0"/>
              <a:ea typeface="ＭＳ Ｐゴシック" charset="0"/>
              <a:cs typeface="ＭＳ Ｐゴシック" charset="0"/>
            </a:endParaRPr>
          </a:p>
        </p:txBody>
      </p:sp>
      <p:sp>
        <p:nvSpPr>
          <p:cNvPr id="56323" name="Rectangle 3"/>
          <p:cNvSpPr>
            <a:spLocks noGrp="1" noChangeArrowheads="1"/>
          </p:cNvSpPr>
          <p:nvPr>
            <p:ph type="body" idx="1"/>
          </p:nvPr>
        </p:nvSpPr>
        <p:spPr/>
        <p:txBody>
          <a:bodyPr/>
          <a:lstStyle/>
          <a:p>
            <a:pPr eaLnBrk="1" hangingPunct="1"/>
            <a:r>
              <a:rPr lang="en-US" sz="2800">
                <a:latin typeface="Times New Roman" charset="0"/>
                <a:ea typeface="ＭＳ Ｐゴシック" charset="0"/>
                <a:cs typeface="ＭＳ Ｐゴシック" charset="0"/>
              </a:rPr>
              <a:t>Work with a partner!</a:t>
            </a:r>
          </a:p>
          <a:p>
            <a:pPr eaLnBrk="1" hangingPunct="1"/>
            <a:r>
              <a:rPr lang="en-US" sz="2800">
                <a:latin typeface="Times New Roman" charset="0"/>
                <a:ea typeface="ＭＳ Ｐゴシック" charset="0"/>
                <a:cs typeface="ＭＳ Ｐゴシック" charset="0"/>
              </a:rPr>
              <a:t>Read the instructions and questions carefully.</a:t>
            </a:r>
          </a:p>
          <a:p>
            <a:pPr eaLnBrk="1" hangingPunct="1"/>
            <a:r>
              <a:rPr lang="en-US" sz="2800">
                <a:latin typeface="Times New Roman" charset="0"/>
                <a:ea typeface="ＭＳ Ｐゴシック" charset="0"/>
                <a:cs typeface="ＭＳ Ｐゴシック" charset="0"/>
              </a:rPr>
              <a:t>Discuss the concepts and your answers with one another.  </a:t>
            </a:r>
            <a:r>
              <a:rPr lang="en-US" sz="2800" u="sng">
                <a:latin typeface="Times New Roman" charset="0"/>
                <a:ea typeface="ＭＳ Ｐゴシック" charset="0"/>
                <a:cs typeface="ＭＳ Ｐゴシック" charset="0"/>
              </a:rPr>
              <a:t>Take time to understand it now</a:t>
            </a:r>
            <a:r>
              <a:rPr lang="en-US" sz="2800">
                <a:latin typeface="Times New Roman" charset="0"/>
                <a:ea typeface="ＭＳ Ｐゴシック" charset="0"/>
                <a:cs typeface="ＭＳ Ｐゴシック" charset="0"/>
              </a:rPr>
              <a:t>!!!!</a:t>
            </a:r>
          </a:p>
          <a:p>
            <a:pPr eaLnBrk="1" hangingPunct="1"/>
            <a:r>
              <a:rPr lang="en-US" sz="2800">
                <a:latin typeface="Times New Roman" charset="0"/>
                <a:ea typeface="ＭＳ Ｐゴシック" charset="0"/>
                <a:cs typeface="ＭＳ Ｐゴシック" charset="0"/>
              </a:rPr>
              <a:t>Come to a consensus answer you both agree on.</a:t>
            </a:r>
          </a:p>
          <a:p>
            <a:pPr eaLnBrk="1" hangingPunct="1"/>
            <a:r>
              <a:rPr lang="en-US" sz="2800">
                <a:latin typeface="Times New Roman" charset="0"/>
                <a:ea typeface="ＭＳ Ｐゴシック" charset="0"/>
                <a:cs typeface="ＭＳ Ｐゴシック" charset="0"/>
              </a:rPr>
              <a:t>If you get stuck or are not sure of your answer, ask another group.</a:t>
            </a:r>
          </a:p>
        </p:txBody>
      </p:sp>
    </p:spTree>
    <p:extLst>
      <p:ext uri="{BB962C8B-B14F-4D97-AF65-F5344CB8AC3E}">
        <p14:creationId xmlns:p14="http://schemas.microsoft.com/office/powerpoint/2010/main" xmlns="" val="1713491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a:xfrm>
            <a:off x="0" y="0"/>
            <a:ext cx="9144000" cy="661988"/>
          </a:xfrm>
        </p:spPr>
        <p:txBody>
          <a:bodyPr/>
          <a:lstStyle/>
          <a:p>
            <a:pPr eaLnBrk="1" hangingPunct="1"/>
            <a:r>
              <a:rPr lang="en-US" sz="3600">
                <a:solidFill>
                  <a:srgbClr val="F49100"/>
                </a:solidFill>
                <a:latin typeface="Arial" charset="0"/>
                <a:ea typeface="ＭＳ Ｐゴシック" charset="0"/>
                <a:cs typeface="ＭＳ Ｐゴシック" charset="0"/>
              </a:rPr>
              <a:t>Idealized Classroom Implementation</a:t>
            </a:r>
          </a:p>
        </p:txBody>
      </p:sp>
      <p:sp>
        <p:nvSpPr>
          <p:cNvPr id="241666" name="Rectangle 3"/>
          <p:cNvSpPr>
            <a:spLocks noGrp="1" noChangeArrowheads="1"/>
          </p:cNvSpPr>
          <p:nvPr>
            <p:ph type="body" idx="1"/>
          </p:nvPr>
        </p:nvSpPr>
        <p:spPr>
          <a:xfrm>
            <a:off x="95250" y="901780"/>
            <a:ext cx="8991600" cy="4625975"/>
          </a:xfrm>
        </p:spPr>
        <p:txBody>
          <a:bodyPr/>
          <a:lstStyle/>
          <a:p>
            <a:pPr eaLnBrk="1" hangingPunct="1">
              <a:spcBef>
                <a:spcPts val="1080"/>
              </a:spcBef>
              <a:buClr>
                <a:srgbClr val="FFFFFF"/>
              </a:buClr>
              <a:defRPr/>
            </a:pPr>
            <a:r>
              <a:rPr lang="en-US" sz="2400" dirty="0">
                <a:latin typeface="+mj-lt"/>
                <a:ea typeface="ＭＳ Ｐゴシック" charset="0"/>
                <a:cs typeface="ＭＳ Ｐゴシック" charset="0"/>
              </a:rPr>
              <a:t>Professor lectures for approximately 20 minutes on core ideas of the topic to prepare students for working on the </a:t>
            </a:r>
            <a:r>
              <a:rPr lang="en-US" sz="2400" dirty="0" smtClean="0">
                <a:latin typeface="+mj-lt"/>
                <a:ea typeface="ＭＳ Ｐゴシック" charset="0"/>
                <a:cs typeface="ＭＳ Ｐゴシック" charset="0"/>
              </a:rPr>
              <a:t>learning activity.</a:t>
            </a:r>
            <a:endParaRPr lang="en-US" sz="2400" dirty="0">
              <a:latin typeface="+mj-lt"/>
              <a:ea typeface="ＭＳ Ｐゴシック" charset="0"/>
              <a:cs typeface="ＭＳ Ｐゴシック" charset="0"/>
            </a:endParaRPr>
          </a:p>
          <a:p>
            <a:pPr eaLnBrk="1" hangingPunct="1">
              <a:spcBef>
                <a:spcPts val="1080"/>
              </a:spcBef>
              <a:buClr>
                <a:srgbClr val="FFFFFF"/>
              </a:buClr>
              <a:defRPr/>
            </a:pPr>
            <a:r>
              <a:rPr lang="en-US" sz="2400" dirty="0">
                <a:latin typeface="+mj-lt"/>
                <a:ea typeface="ＭＳ Ｐゴシック" charset="0"/>
                <a:cs typeface="ＭＳ Ｐゴシック" charset="0"/>
              </a:rPr>
              <a:t>Students are posed </a:t>
            </a:r>
            <a:r>
              <a:rPr lang="en-US" sz="2400" dirty="0" smtClean="0">
                <a:latin typeface="+mj-lt"/>
                <a:ea typeface="ＭＳ Ｐゴシック" charset="0"/>
                <a:cs typeface="ＭＳ Ｐゴシック" charset="0"/>
              </a:rPr>
              <a:t>conceptually </a:t>
            </a:r>
            <a:r>
              <a:rPr lang="en-US" sz="2400" dirty="0">
                <a:latin typeface="+mj-lt"/>
                <a:ea typeface="ＭＳ Ｐゴシック" charset="0"/>
                <a:cs typeface="ＭＳ Ｐゴシック" charset="0"/>
              </a:rPr>
              <a:t>challenging </a:t>
            </a:r>
            <a:r>
              <a:rPr lang="en-US" sz="2400" dirty="0" smtClean="0">
                <a:latin typeface="+mj-lt"/>
                <a:ea typeface="ＭＳ Ｐゴシック" charset="0"/>
                <a:cs typeface="ＭＳ Ｐゴシック" charset="0"/>
              </a:rPr>
              <a:t>questions </a:t>
            </a:r>
            <a:r>
              <a:rPr lang="en-US" sz="2400" dirty="0">
                <a:latin typeface="+mj-lt"/>
                <a:ea typeface="ＭＳ Ｐゴシック" charset="0"/>
                <a:cs typeface="ＭＳ Ｐゴシック" charset="0"/>
              </a:rPr>
              <a:t>on the presented lecture material to set the stage for the </a:t>
            </a:r>
            <a:r>
              <a:rPr lang="en-US" sz="2400" dirty="0" smtClean="0">
                <a:latin typeface="+mj-lt"/>
                <a:ea typeface="ＭＳ Ｐゴシック" charset="0"/>
                <a:cs typeface="ＭＳ Ｐゴシック" charset="0"/>
              </a:rPr>
              <a:t>collaborative learning </a:t>
            </a:r>
            <a:r>
              <a:rPr lang="en-US" sz="2400" dirty="0" smtClean="0">
                <a:ea typeface="ＭＳ Ｐゴシック" charset="0"/>
                <a:cs typeface="ＭＳ Ｐゴシック" charset="0"/>
              </a:rPr>
              <a:t>activity </a:t>
            </a:r>
            <a:r>
              <a:rPr lang="en-US" sz="2400" dirty="0" smtClean="0">
                <a:latin typeface="+mj-lt"/>
                <a:ea typeface="ＭＳ Ｐゴシック" charset="0"/>
                <a:cs typeface="ＭＳ Ｐゴシック" charset="0"/>
              </a:rPr>
              <a:t>to come.</a:t>
            </a:r>
            <a:endParaRPr lang="en-US" sz="2400" dirty="0">
              <a:latin typeface="+mj-lt"/>
              <a:ea typeface="ＭＳ Ｐゴシック" charset="0"/>
              <a:cs typeface="ＭＳ Ｐゴシック" charset="0"/>
            </a:endParaRPr>
          </a:p>
          <a:p>
            <a:pPr eaLnBrk="1" hangingPunct="1">
              <a:spcBef>
                <a:spcPts val="1080"/>
              </a:spcBef>
              <a:buClr>
                <a:srgbClr val="FFFFFF"/>
              </a:buClr>
              <a:defRPr/>
            </a:pPr>
            <a:r>
              <a:rPr lang="en-US" sz="2400" dirty="0">
                <a:latin typeface="+mj-lt"/>
                <a:ea typeface="ＭＳ Ｐゴシック" charset="0"/>
                <a:cs typeface="ＭＳ Ｐゴシック" charset="0"/>
              </a:rPr>
              <a:t>Class is divided into pairs or small groups and instructed to work collaboratively and reach consensus on the questions presented </a:t>
            </a:r>
            <a:r>
              <a:rPr lang="en-US" sz="2400" dirty="0" smtClean="0">
                <a:latin typeface="+mj-lt"/>
                <a:ea typeface="ＭＳ Ｐゴシック" charset="0"/>
                <a:cs typeface="ＭＳ Ｐゴシック" charset="0"/>
              </a:rPr>
              <a:t>during the </a:t>
            </a:r>
            <a:r>
              <a:rPr lang="en-US" sz="2400" dirty="0" smtClean="0">
                <a:ea typeface="ＭＳ Ｐゴシック" charset="0"/>
                <a:cs typeface="ＭＳ Ｐゴシック" charset="0"/>
              </a:rPr>
              <a:t>activity</a:t>
            </a:r>
            <a:r>
              <a:rPr lang="en-US" sz="2400" dirty="0" smtClean="0">
                <a:latin typeface="+mj-lt"/>
                <a:ea typeface="ＭＳ Ｐゴシック" charset="0"/>
                <a:cs typeface="ＭＳ Ｐゴシック" charset="0"/>
              </a:rPr>
              <a:t>.</a:t>
            </a:r>
          </a:p>
          <a:p>
            <a:pPr eaLnBrk="1" hangingPunct="1">
              <a:spcBef>
                <a:spcPts val="1080"/>
              </a:spcBef>
              <a:buClr>
                <a:srgbClr val="FFFFFF"/>
              </a:buClr>
              <a:defRPr/>
            </a:pPr>
            <a:r>
              <a:rPr lang="en-US" sz="2400" dirty="0" smtClean="0">
                <a:latin typeface="+mj-lt"/>
                <a:ea typeface="ＭＳ Ｐゴシック" charset="0"/>
                <a:cs typeface="ＭＳ Ｐゴシック" charset="0"/>
              </a:rPr>
              <a:t>Instructor circulates through the room listening to student conversations and works with student groups only if hands are raised.</a:t>
            </a:r>
            <a:endParaRPr lang="en-US" sz="2400" dirty="0">
              <a:latin typeface="+mj-lt"/>
              <a:ea typeface="ＭＳ Ｐゴシック" charset="0"/>
              <a:cs typeface="ＭＳ Ｐゴシック" charset="0"/>
            </a:endParaRPr>
          </a:p>
        </p:txBody>
      </p:sp>
    </p:spTree>
    <p:extLst>
      <p:ext uri="{BB962C8B-B14F-4D97-AF65-F5344CB8AC3E}">
        <p14:creationId xmlns:p14="http://schemas.microsoft.com/office/powerpoint/2010/main" xmlns="" val="3558721989"/>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a:xfrm>
            <a:off x="0" y="0"/>
            <a:ext cx="9144000" cy="661988"/>
          </a:xfrm>
        </p:spPr>
        <p:txBody>
          <a:bodyPr/>
          <a:lstStyle/>
          <a:p>
            <a:pPr eaLnBrk="1" hangingPunct="1"/>
            <a:r>
              <a:rPr lang="en-US" sz="3600">
                <a:solidFill>
                  <a:srgbClr val="F49100"/>
                </a:solidFill>
                <a:latin typeface="Arial" charset="0"/>
                <a:ea typeface="ＭＳ Ｐゴシック" charset="0"/>
                <a:cs typeface="ＭＳ Ｐゴシック" charset="0"/>
              </a:rPr>
              <a:t>Idealized Classroom Implementation</a:t>
            </a:r>
          </a:p>
        </p:txBody>
      </p:sp>
      <p:sp>
        <p:nvSpPr>
          <p:cNvPr id="241666" name="Rectangle 3"/>
          <p:cNvSpPr>
            <a:spLocks noGrp="1" noChangeArrowheads="1"/>
          </p:cNvSpPr>
          <p:nvPr>
            <p:ph type="body" idx="1"/>
          </p:nvPr>
        </p:nvSpPr>
        <p:spPr>
          <a:xfrm>
            <a:off x="152400" y="972338"/>
            <a:ext cx="8991600" cy="4625975"/>
          </a:xfrm>
        </p:spPr>
        <p:txBody>
          <a:bodyPr/>
          <a:lstStyle/>
          <a:p>
            <a:pPr eaLnBrk="1" hangingPunct="1">
              <a:spcBef>
                <a:spcPts val="1080"/>
              </a:spcBef>
              <a:buClr>
                <a:srgbClr val="FFFFFF"/>
              </a:buClr>
              <a:defRPr/>
            </a:pPr>
            <a:r>
              <a:rPr lang="en-US" sz="2800" dirty="0" smtClean="0">
                <a:latin typeface="+mj-lt"/>
                <a:ea typeface="ＭＳ Ｐゴシック" charset="0"/>
                <a:cs typeface="ＭＳ Ｐゴシック" charset="0"/>
              </a:rPr>
              <a:t>Instructor provides time-stamps approximately every 5-8 minutes to maintain overall class progress.</a:t>
            </a:r>
          </a:p>
          <a:p>
            <a:pPr eaLnBrk="1" hangingPunct="1">
              <a:spcBef>
                <a:spcPts val="1080"/>
              </a:spcBef>
              <a:buClr>
                <a:srgbClr val="FFFFFF"/>
              </a:buClr>
              <a:defRPr/>
            </a:pPr>
            <a:r>
              <a:rPr lang="en-US" sz="2800" dirty="0" smtClean="0">
                <a:latin typeface="+mj-lt"/>
                <a:ea typeface="ＭＳ Ｐゴシック" charset="0"/>
                <a:cs typeface="ＭＳ Ｐゴシック" charset="0"/>
              </a:rPr>
              <a:t>When approximately 70% of students are on last part/page of the activity, instructor asks students to raise their hand if they are on the last part/page or done, then says “You’ve got a few more minutes.”</a:t>
            </a:r>
            <a:endParaRPr lang="en-US" sz="2800" dirty="0">
              <a:latin typeface="+mj-lt"/>
              <a:ea typeface="ＭＳ Ｐゴシック" charset="0"/>
              <a:cs typeface="ＭＳ Ｐゴシック" charset="0"/>
            </a:endParaRPr>
          </a:p>
          <a:p>
            <a:pPr eaLnBrk="1" hangingPunct="1">
              <a:spcBef>
                <a:spcPts val="1080"/>
              </a:spcBef>
              <a:buClr>
                <a:srgbClr val="FFFFFF"/>
              </a:buClr>
              <a:defRPr/>
            </a:pPr>
            <a:r>
              <a:rPr lang="en-US" sz="2800" dirty="0" smtClean="0">
                <a:latin typeface="+mj-lt"/>
                <a:ea typeface="ＭＳ Ｐゴシック" charset="0"/>
                <a:cs typeface="ＭＳ Ｐゴシック" charset="0"/>
              </a:rPr>
              <a:t>Instructor </a:t>
            </a:r>
            <a:r>
              <a:rPr lang="ja-JP" altLang="en-US" sz="2800" dirty="0" smtClean="0">
                <a:latin typeface="+mj-lt"/>
                <a:ea typeface="ＭＳ Ｐゴシック" charset="0"/>
                <a:cs typeface="ＭＳ Ｐゴシック" charset="0"/>
              </a:rPr>
              <a:t>“</a:t>
            </a:r>
            <a:r>
              <a:rPr lang="en-US" altLang="ja-JP" sz="2800" dirty="0">
                <a:latin typeface="+mj-lt"/>
                <a:ea typeface="ＭＳ Ｐゴシック" charset="0"/>
                <a:cs typeface="ＭＳ Ｐゴシック" charset="0"/>
              </a:rPr>
              <a:t>debriefs</a:t>
            </a:r>
            <a:r>
              <a:rPr lang="ja-JP" altLang="en-US" sz="2800" dirty="0">
                <a:latin typeface="+mj-lt"/>
                <a:ea typeface="ＭＳ Ｐゴシック" charset="0"/>
                <a:cs typeface="ＭＳ Ｐゴシック" charset="0"/>
              </a:rPr>
              <a:t>”</a:t>
            </a:r>
            <a:r>
              <a:rPr lang="en-US" altLang="ja-JP" sz="2800" dirty="0">
                <a:latin typeface="+mj-lt"/>
                <a:ea typeface="ＭＳ Ｐゴシック" charset="0"/>
                <a:cs typeface="ＭＳ Ｐゴシック" charset="0"/>
              </a:rPr>
              <a:t> the activity </a:t>
            </a:r>
            <a:r>
              <a:rPr lang="en-US" altLang="ja-JP" sz="2800" u="sng" dirty="0" smtClean="0">
                <a:latin typeface="+mj-lt"/>
                <a:ea typeface="ＭＳ Ｐゴシック" charset="0"/>
                <a:cs typeface="ＭＳ Ｐゴシック" charset="0"/>
              </a:rPr>
              <a:t>interactively</a:t>
            </a:r>
            <a:r>
              <a:rPr lang="en-US" altLang="ja-JP" sz="2800" dirty="0" smtClean="0">
                <a:latin typeface="+mj-lt"/>
                <a:ea typeface="ＭＳ Ｐゴシック" charset="0"/>
                <a:cs typeface="ＭＳ Ｐゴシック" charset="0"/>
              </a:rPr>
              <a:t>, working with the students to highlight </a:t>
            </a:r>
            <a:r>
              <a:rPr lang="en-US" altLang="ja-JP" sz="2800" dirty="0">
                <a:latin typeface="+mj-lt"/>
                <a:ea typeface="ＭＳ Ｐゴシック" charset="0"/>
                <a:cs typeface="ＭＳ Ｐゴシック" charset="0"/>
              </a:rPr>
              <a:t>the difficulties in reasoning and common </a:t>
            </a:r>
            <a:r>
              <a:rPr lang="en-US" altLang="ja-JP" sz="2800" dirty="0" smtClean="0">
                <a:latin typeface="+mj-lt"/>
                <a:ea typeface="ＭＳ Ｐゴシック" charset="0"/>
                <a:cs typeface="ＭＳ Ｐゴシック" charset="0"/>
              </a:rPr>
              <a:t>errors.</a:t>
            </a:r>
            <a:endParaRPr lang="en-US" altLang="ja-JP" sz="2800" dirty="0">
              <a:latin typeface="+mj-lt"/>
              <a:ea typeface="ＭＳ Ｐゴシック" charset="0"/>
              <a:cs typeface="ＭＳ Ｐゴシック" charset="0"/>
            </a:endParaRPr>
          </a:p>
          <a:p>
            <a:pPr eaLnBrk="1" hangingPunct="1">
              <a:spcBef>
                <a:spcPts val="1080"/>
              </a:spcBef>
              <a:buClr>
                <a:srgbClr val="FFFFFF"/>
              </a:buClr>
              <a:defRPr/>
            </a:pPr>
            <a:r>
              <a:rPr lang="en-US" sz="2800" dirty="0" smtClean="0">
                <a:latin typeface="+mj-lt"/>
                <a:ea typeface="ＭＳ Ｐゴシック" charset="0"/>
                <a:cs typeface="ＭＳ Ｐゴシック" charset="0"/>
              </a:rPr>
              <a:t>Instructor returns </a:t>
            </a:r>
            <a:r>
              <a:rPr lang="en-US" sz="2800" dirty="0">
                <a:latin typeface="+mj-lt"/>
                <a:ea typeface="ＭＳ Ｐゴシック" charset="0"/>
                <a:cs typeface="ＭＳ Ｐゴシック" charset="0"/>
              </a:rPr>
              <a:t>to lecture mode on next course </a:t>
            </a:r>
            <a:r>
              <a:rPr lang="en-US" sz="2800" dirty="0" smtClean="0">
                <a:latin typeface="+mj-lt"/>
                <a:ea typeface="ＭＳ Ｐゴシック" charset="0"/>
                <a:cs typeface="ＭＳ Ｐゴシック" charset="0"/>
              </a:rPr>
              <a:t>topic.</a:t>
            </a:r>
            <a:endParaRPr lang="en-US" sz="2800" dirty="0">
              <a:latin typeface="+mj-lt"/>
              <a:ea typeface="ＭＳ Ｐゴシック" charset="0"/>
              <a:cs typeface="ＭＳ Ｐゴシック" charset="0"/>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xmlns="" val="734851699"/>
              </p:ext>
            </p:extLst>
          </p:nvPr>
        </p:nvGraphicFramePr>
        <p:xfrm>
          <a:off x="197558" y="1248834"/>
          <a:ext cx="4123349" cy="2928056"/>
        </p:xfrm>
        <a:graphic>
          <a:graphicData uri="http://schemas.openxmlformats.org/presentationml/2006/ole">
            <p:oleObj spid="_x0000_s1145" r:id="rId4" imgW="5072760" imgH="3596760" progId="LibreOffice.DrawDocument.1">
              <p:embed/>
            </p:oleObj>
          </a:graphicData>
        </a:graphic>
      </p:graphicFrame>
      <p:sp>
        <p:nvSpPr>
          <p:cNvPr id="4" name="TextBox 3"/>
          <p:cNvSpPr txBox="1"/>
          <p:nvPr/>
        </p:nvSpPr>
        <p:spPr>
          <a:xfrm rot="10800000" flipV="1">
            <a:off x="2977445" y="1961444"/>
            <a:ext cx="620889" cy="461665"/>
          </a:xfrm>
          <a:prstGeom prst="rect">
            <a:avLst/>
          </a:prstGeom>
          <a:noFill/>
        </p:spPr>
        <p:txBody>
          <a:bodyPr wrap="square" rtlCol="0">
            <a:spAutoFit/>
          </a:bodyPr>
          <a:lstStyle/>
          <a:p>
            <a:r>
              <a:rPr lang="en-US" sz="2400" dirty="0" smtClean="0">
                <a:solidFill>
                  <a:schemeClr val="tx1"/>
                </a:solidFill>
              </a:rPr>
              <a:t>Z</a:t>
            </a:r>
            <a:endParaRPr lang="en-US" sz="2400" dirty="0">
              <a:solidFill>
                <a:schemeClr val="tx1"/>
              </a:solidFill>
            </a:endParaRPr>
          </a:p>
        </p:txBody>
      </p:sp>
      <p:cxnSp>
        <p:nvCxnSpPr>
          <p:cNvPr id="5" name="Straight Arrow Connector 4"/>
          <p:cNvCxnSpPr/>
          <p:nvPr/>
        </p:nvCxnSpPr>
        <p:spPr bwMode="auto">
          <a:xfrm flipV="1">
            <a:off x="3203224" y="1566335"/>
            <a:ext cx="70556" cy="479777"/>
          </a:xfrm>
          <a:prstGeom prst="straightConnector1">
            <a:avLst/>
          </a:prstGeom>
          <a:noFill/>
          <a:ln w="9525" cap="flat" cmpd="sng" algn="ctr">
            <a:solidFill>
              <a:srgbClr val="000000"/>
            </a:solidFill>
            <a:prstDash val="solid"/>
            <a:round/>
            <a:headEnd type="none" w="med" len="med"/>
            <a:tailEnd type="arrow"/>
          </a:ln>
          <a:effectLst/>
        </p:spPr>
      </p:cxnSp>
      <p:sp>
        <p:nvSpPr>
          <p:cNvPr id="6" name="TextBox 5"/>
          <p:cNvSpPr txBox="1"/>
          <p:nvPr/>
        </p:nvSpPr>
        <p:spPr>
          <a:xfrm rot="10800000" flipV="1">
            <a:off x="1732844" y="2565400"/>
            <a:ext cx="620889" cy="461665"/>
          </a:xfrm>
          <a:prstGeom prst="rect">
            <a:avLst/>
          </a:prstGeom>
          <a:noFill/>
        </p:spPr>
        <p:txBody>
          <a:bodyPr wrap="square" rtlCol="0">
            <a:spAutoFit/>
          </a:bodyPr>
          <a:lstStyle/>
          <a:p>
            <a:r>
              <a:rPr lang="en-US" sz="2400" dirty="0">
                <a:solidFill>
                  <a:schemeClr val="tx1"/>
                </a:solidFill>
              </a:rPr>
              <a:t>Y</a:t>
            </a:r>
          </a:p>
        </p:txBody>
      </p:sp>
      <p:cxnSp>
        <p:nvCxnSpPr>
          <p:cNvPr id="7" name="Straight Arrow Connector 6"/>
          <p:cNvCxnSpPr/>
          <p:nvPr/>
        </p:nvCxnSpPr>
        <p:spPr bwMode="auto">
          <a:xfrm flipH="1" flipV="1">
            <a:off x="1185336" y="2921000"/>
            <a:ext cx="366888" cy="141111"/>
          </a:xfrm>
          <a:prstGeom prst="straightConnector1">
            <a:avLst/>
          </a:prstGeom>
          <a:noFill/>
          <a:ln w="9525" cap="flat" cmpd="sng" algn="ctr">
            <a:solidFill>
              <a:srgbClr val="000000"/>
            </a:solidFill>
            <a:prstDash val="solid"/>
            <a:round/>
            <a:headEnd type="none" w="med" len="med"/>
            <a:tailEnd type="arrow"/>
          </a:ln>
          <a:effectLst/>
        </p:spPr>
      </p:cxnSp>
      <p:sp>
        <p:nvSpPr>
          <p:cNvPr id="10" name="TextBox 9"/>
          <p:cNvSpPr txBox="1"/>
          <p:nvPr/>
        </p:nvSpPr>
        <p:spPr>
          <a:xfrm rot="10800000" flipV="1">
            <a:off x="1504247" y="2873023"/>
            <a:ext cx="620889" cy="461665"/>
          </a:xfrm>
          <a:prstGeom prst="rect">
            <a:avLst/>
          </a:prstGeom>
          <a:noFill/>
        </p:spPr>
        <p:txBody>
          <a:bodyPr wrap="square" rtlCol="0">
            <a:spAutoFit/>
          </a:bodyPr>
          <a:lstStyle/>
          <a:p>
            <a:r>
              <a:rPr lang="en-US" sz="2400" dirty="0" smtClean="0">
                <a:solidFill>
                  <a:schemeClr val="tx1"/>
                </a:solidFill>
              </a:rPr>
              <a:t>X</a:t>
            </a:r>
            <a:endParaRPr lang="en-US" sz="2400" dirty="0">
              <a:solidFill>
                <a:schemeClr val="tx1"/>
              </a:solidFill>
            </a:endParaRPr>
          </a:p>
        </p:txBody>
      </p:sp>
      <p:cxnSp>
        <p:nvCxnSpPr>
          <p:cNvPr id="15" name="Straight Arrow Connector 14"/>
          <p:cNvCxnSpPr/>
          <p:nvPr/>
        </p:nvCxnSpPr>
        <p:spPr bwMode="auto">
          <a:xfrm flipH="1" flipV="1">
            <a:off x="1365958" y="2579511"/>
            <a:ext cx="366888" cy="141111"/>
          </a:xfrm>
          <a:prstGeom prst="straightConnector1">
            <a:avLst/>
          </a:prstGeom>
          <a:noFill/>
          <a:ln w="9525" cap="flat" cmpd="sng" algn="ctr">
            <a:solidFill>
              <a:srgbClr val="000000"/>
            </a:solidFill>
            <a:prstDash val="solid"/>
            <a:round/>
            <a:headEnd type="none" w="med" len="med"/>
            <a:tailEnd type="arrow"/>
          </a:ln>
          <a:effectLst/>
        </p:spPr>
      </p:cxnSp>
      <p:sp>
        <p:nvSpPr>
          <p:cNvPr id="16" name="Rectangle 15"/>
          <p:cNvSpPr/>
          <p:nvPr/>
        </p:nvSpPr>
        <p:spPr>
          <a:xfrm>
            <a:off x="4600222" y="643285"/>
            <a:ext cx="4416778" cy="5016757"/>
          </a:xfrm>
          <a:prstGeom prst="rect">
            <a:avLst/>
          </a:prstGeom>
        </p:spPr>
        <p:txBody>
          <a:bodyPr wrap="square">
            <a:spAutoFit/>
          </a:bodyPr>
          <a:lstStyle/>
          <a:p>
            <a:pPr lvl="0"/>
            <a:r>
              <a:rPr lang="en-US" dirty="0" smtClean="0">
                <a:solidFill>
                  <a:srgbClr val="FFFFFF"/>
                </a:solidFill>
              </a:rPr>
              <a:t>The Hubble Plot at Left was made by an observer in the Milky Way Galaxy.  Draw a Hubble Plot for an observer in Galaxy Y?  Be sure to identify where A, Z and the Milky Way galaxies are on your new plot.</a:t>
            </a:r>
            <a:endParaRPr lang="en-US" dirty="0">
              <a:solidFill>
                <a:srgbClr val="FFFFFF"/>
              </a:solidFill>
            </a:endParaRPr>
          </a:p>
        </p:txBody>
      </p:sp>
    </p:spTree>
    <p:extLst>
      <p:ext uri="{BB962C8B-B14F-4D97-AF65-F5344CB8AC3E}">
        <p14:creationId xmlns:p14="http://schemas.microsoft.com/office/powerpoint/2010/main" xmlns="" val="2788910981"/>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xmlns="" val="1320005179"/>
              </p:ext>
            </p:extLst>
          </p:nvPr>
        </p:nvGraphicFramePr>
        <p:xfrm>
          <a:off x="423334" y="1248834"/>
          <a:ext cx="4123349" cy="2928056"/>
        </p:xfrm>
        <a:graphic>
          <a:graphicData uri="http://schemas.openxmlformats.org/presentationml/2006/ole">
            <p:oleObj spid="_x0000_s205903" r:id="rId4" imgW="5072760" imgH="3596760" progId="LibreOffice.DrawDocument.1">
              <p:embed/>
            </p:oleObj>
          </a:graphicData>
        </a:graphic>
      </p:graphicFrame>
      <p:sp>
        <p:nvSpPr>
          <p:cNvPr id="4" name="TextBox 3"/>
          <p:cNvSpPr txBox="1"/>
          <p:nvPr/>
        </p:nvSpPr>
        <p:spPr>
          <a:xfrm rot="10800000" flipV="1">
            <a:off x="3203221" y="1961444"/>
            <a:ext cx="620889" cy="461665"/>
          </a:xfrm>
          <a:prstGeom prst="rect">
            <a:avLst/>
          </a:prstGeom>
          <a:noFill/>
        </p:spPr>
        <p:txBody>
          <a:bodyPr wrap="square" rtlCol="0">
            <a:spAutoFit/>
          </a:bodyPr>
          <a:lstStyle/>
          <a:p>
            <a:r>
              <a:rPr lang="en-US" sz="2400" dirty="0" smtClean="0">
                <a:solidFill>
                  <a:schemeClr val="tx1"/>
                </a:solidFill>
              </a:rPr>
              <a:t>Z</a:t>
            </a:r>
            <a:endParaRPr lang="en-US" sz="2400" dirty="0">
              <a:solidFill>
                <a:schemeClr val="tx1"/>
              </a:solidFill>
            </a:endParaRPr>
          </a:p>
        </p:txBody>
      </p:sp>
      <p:cxnSp>
        <p:nvCxnSpPr>
          <p:cNvPr id="5" name="Straight Arrow Connector 4"/>
          <p:cNvCxnSpPr/>
          <p:nvPr/>
        </p:nvCxnSpPr>
        <p:spPr bwMode="auto">
          <a:xfrm flipV="1">
            <a:off x="3429000" y="1566335"/>
            <a:ext cx="70556" cy="479777"/>
          </a:xfrm>
          <a:prstGeom prst="straightConnector1">
            <a:avLst/>
          </a:prstGeom>
          <a:noFill/>
          <a:ln w="9525" cap="flat" cmpd="sng" algn="ctr">
            <a:solidFill>
              <a:srgbClr val="000000"/>
            </a:solidFill>
            <a:prstDash val="solid"/>
            <a:round/>
            <a:headEnd type="none" w="med" len="med"/>
            <a:tailEnd type="arrow"/>
          </a:ln>
          <a:effectLst/>
        </p:spPr>
      </p:cxnSp>
      <p:sp>
        <p:nvSpPr>
          <p:cNvPr id="6" name="TextBox 5"/>
          <p:cNvSpPr txBox="1"/>
          <p:nvPr/>
        </p:nvSpPr>
        <p:spPr>
          <a:xfrm rot="10800000" flipV="1">
            <a:off x="1958620" y="2565400"/>
            <a:ext cx="620889" cy="461665"/>
          </a:xfrm>
          <a:prstGeom prst="rect">
            <a:avLst/>
          </a:prstGeom>
          <a:noFill/>
        </p:spPr>
        <p:txBody>
          <a:bodyPr wrap="square" rtlCol="0">
            <a:spAutoFit/>
          </a:bodyPr>
          <a:lstStyle/>
          <a:p>
            <a:r>
              <a:rPr lang="en-US" sz="2400" dirty="0">
                <a:solidFill>
                  <a:schemeClr val="tx1"/>
                </a:solidFill>
              </a:rPr>
              <a:t>Y</a:t>
            </a:r>
          </a:p>
        </p:txBody>
      </p:sp>
      <p:cxnSp>
        <p:nvCxnSpPr>
          <p:cNvPr id="7" name="Straight Arrow Connector 6"/>
          <p:cNvCxnSpPr/>
          <p:nvPr/>
        </p:nvCxnSpPr>
        <p:spPr bwMode="auto">
          <a:xfrm flipH="1" flipV="1">
            <a:off x="1411112" y="2921000"/>
            <a:ext cx="366888" cy="141111"/>
          </a:xfrm>
          <a:prstGeom prst="straightConnector1">
            <a:avLst/>
          </a:prstGeom>
          <a:noFill/>
          <a:ln w="9525" cap="flat" cmpd="sng" algn="ctr">
            <a:solidFill>
              <a:srgbClr val="000000"/>
            </a:solidFill>
            <a:prstDash val="solid"/>
            <a:round/>
            <a:headEnd type="none" w="med" len="med"/>
            <a:tailEnd type="arrow"/>
          </a:ln>
          <a:effectLst/>
        </p:spPr>
      </p:cxnSp>
      <p:sp>
        <p:nvSpPr>
          <p:cNvPr id="10" name="TextBox 9"/>
          <p:cNvSpPr txBox="1"/>
          <p:nvPr/>
        </p:nvSpPr>
        <p:spPr>
          <a:xfrm rot="10800000" flipV="1">
            <a:off x="1730023" y="2873023"/>
            <a:ext cx="620889" cy="461665"/>
          </a:xfrm>
          <a:prstGeom prst="rect">
            <a:avLst/>
          </a:prstGeom>
          <a:noFill/>
        </p:spPr>
        <p:txBody>
          <a:bodyPr wrap="square" rtlCol="0">
            <a:spAutoFit/>
          </a:bodyPr>
          <a:lstStyle/>
          <a:p>
            <a:r>
              <a:rPr lang="en-US" sz="2400" dirty="0" smtClean="0">
                <a:solidFill>
                  <a:schemeClr val="tx1"/>
                </a:solidFill>
              </a:rPr>
              <a:t>X</a:t>
            </a:r>
            <a:endParaRPr lang="en-US" sz="2400" dirty="0">
              <a:solidFill>
                <a:schemeClr val="tx1"/>
              </a:solidFill>
            </a:endParaRPr>
          </a:p>
        </p:txBody>
      </p:sp>
      <p:cxnSp>
        <p:nvCxnSpPr>
          <p:cNvPr id="15" name="Straight Arrow Connector 14"/>
          <p:cNvCxnSpPr/>
          <p:nvPr/>
        </p:nvCxnSpPr>
        <p:spPr bwMode="auto">
          <a:xfrm flipH="1" flipV="1">
            <a:off x="1591734" y="2579511"/>
            <a:ext cx="366888" cy="141111"/>
          </a:xfrm>
          <a:prstGeom prst="straightConnector1">
            <a:avLst/>
          </a:prstGeom>
          <a:noFill/>
          <a:ln w="9525" cap="flat" cmpd="sng" algn="ctr">
            <a:solidFill>
              <a:srgbClr val="000000"/>
            </a:solidFill>
            <a:prstDash val="solid"/>
            <a:round/>
            <a:headEnd type="none" w="med" len="med"/>
            <a:tailEnd type="arrow"/>
          </a:ln>
          <a:effectLst/>
        </p:spPr>
      </p:cxnSp>
      <p:sp>
        <p:nvSpPr>
          <p:cNvPr id="16" name="Rectangle 15"/>
          <p:cNvSpPr/>
          <p:nvPr/>
        </p:nvSpPr>
        <p:spPr>
          <a:xfrm>
            <a:off x="4727222" y="1504063"/>
            <a:ext cx="4416778" cy="2554545"/>
          </a:xfrm>
          <a:prstGeom prst="rect">
            <a:avLst/>
          </a:prstGeom>
        </p:spPr>
        <p:txBody>
          <a:bodyPr wrap="square">
            <a:spAutoFit/>
          </a:bodyPr>
          <a:lstStyle/>
          <a:p>
            <a:pPr lvl="0"/>
            <a:r>
              <a:rPr lang="en-US" dirty="0" smtClean="0">
                <a:solidFill>
                  <a:srgbClr val="FFFFFF"/>
                </a:solidFill>
              </a:rPr>
              <a:t>From which of the Galaxies (X-Z) do we receive light that took the longest amount of time to reach Earth?</a:t>
            </a:r>
            <a:endParaRPr lang="en-US" dirty="0">
              <a:solidFill>
                <a:srgbClr val="FFFFFF"/>
              </a:solidFill>
            </a:endParaRPr>
          </a:p>
        </p:txBody>
      </p:sp>
    </p:spTree>
    <p:extLst>
      <p:ext uri="{BB962C8B-B14F-4D97-AF65-F5344CB8AC3E}">
        <p14:creationId xmlns:p14="http://schemas.microsoft.com/office/powerpoint/2010/main" xmlns="" val="4001623613"/>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xmlns="" val="2633387786"/>
              </p:ext>
            </p:extLst>
          </p:nvPr>
        </p:nvGraphicFramePr>
        <p:xfrm>
          <a:off x="423334" y="1248834"/>
          <a:ext cx="4123349" cy="2928056"/>
        </p:xfrm>
        <a:graphic>
          <a:graphicData uri="http://schemas.openxmlformats.org/presentationml/2006/ole">
            <p:oleObj spid="_x0000_s203857" r:id="rId4" imgW="5072760" imgH="3596760" progId="LibreOffice.DrawDocument.1">
              <p:embed/>
            </p:oleObj>
          </a:graphicData>
        </a:graphic>
      </p:graphicFrame>
      <p:sp>
        <p:nvSpPr>
          <p:cNvPr id="5" name="Rectangle 4"/>
          <p:cNvSpPr/>
          <p:nvPr/>
        </p:nvSpPr>
        <p:spPr>
          <a:xfrm>
            <a:off x="4727222" y="826729"/>
            <a:ext cx="4416778" cy="3539430"/>
          </a:xfrm>
          <a:prstGeom prst="rect">
            <a:avLst/>
          </a:prstGeom>
        </p:spPr>
        <p:txBody>
          <a:bodyPr wrap="square">
            <a:spAutoFit/>
          </a:bodyPr>
          <a:lstStyle/>
          <a:p>
            <a:pPr lvl="0"/>
            <a:r>
              <a:rPr lang="en-US" b="0" dirty="0">
                <a:solidFill>
                  <a:srgbClr val="FFFFFF"/>
                </a:solidFill>
              </a:rPr>
              <a:t>When was the expansion rate of the universe faster, at the time when light first left the object identified by Point Z or when we received the light from this object?</a:t>
            </a:r>
          </a:p>
        </p:txBody>
      </p:sp>
      <p:sp>
        <p:nvSpPr>
          <p:cNvPr id="6" name="TextBox 5"/>
          <p:cNvSpPr txBox="1"/>
          <p:nvPr/>
        </p:nvSpPr>
        <p:spPr>
          <a:xfrm rot="10800000" flipV="1">
            <a:off x="3203221" y="1961444"/>
            <a:ext cx="620889" cy="461665"/>
          </a:xfrm>
          <a:prstGeom prst="rect">
            <a:avLst/>
          </a:prstGeom>
          <a:noFill/>
        </p:spPr>
        <p:txBody>
          <a:bodyPr wrap="square" rtlCol="0">
            <a:spAutoFit/>
          </a:bodyPr>
          <a:lstStyle/>
          <a:p>
            <a:r>
              <a:rPr lang="en-US" sz="2400" dirty="0" smtClean="0">
                <a:solidFill>
                  <a:schemeClr val="tx1"/>
                </a:solidFill>
              </a:rPr>
              <a:t>Z</a:t>
            </a:r>
            <a:endParaRPr lang="en-US" sz="2400" dirty="0">
              <a:solidFill>
                <a:schemeClr val="tx1"/>
              </a:solidFill>
            </a:endParaRPr>
          </a:p>
        </p:txBody>
      </p:sp>
      <p:cxnSp>
        <p:nvCxnSpPr>
          <p:cNvPr id="8" name="Straight Arrow Connector 7"/>
          <p:cNvCxnSpPr/>
          <p:nvPr/>
        </p:nvCxnSpPr>
        <p:spPr bwMode="auto">
          <a:xfrm flipV="1">
            <a:off x="3429000" y="1566335"/>
            <a:ext cx="70556" cy="479777"/>
          </a:xfrm>
          <a:prstGeom prst="straightConnector1">
            <a:avLst/>
          </a:prstGeom>
          <a:noFill/>
          <a:ln w="9525" cap="flat" cmpd="sng" algn="ctr">
            <a:solidFill>
              <a:srgbClr val="000000"/>
            </a:solidFill>
            <a:prstDash val="solid"/>
            <a:round/>
            <a:headEnd type="none" w="med" len="med"/>
            <a:tailEnd type="arrow"/>
          </a:ln>
          <a:effectLst/>
        </p:spPr>
      </p:cxnSp>
    </p:spTree>
    <p:extLst>
      <p:ext uri="{BB962C8B-B14F-4D97-AF65-F5344CB8AC3E}">
        <p14:creationId xmlns:p14="http://schemas.microsoft.com/office/powerpoint/2010/main" xmlns="" val="3118625212"/>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xmlns="" val="1456480848"/>
              </p:ext>
            </p:extLst>
          </p:nvPr>
        </p:nvGraphicFramePr>
        <p:xfrm>
          <a:off x="0" y="0"/>
          <a:ext cx="2652889" cy="1883859"/>
        </p:xfrm>
        <a:graphic>
          <a:graphicData uri="http://schemas.openxmlformats.org/presentationml/2006/ole">
            <p:oleObj spid="_x0000_s204880" r:id="rId4" imgW="5072760" imgH="3596760" progId="LibreOffice.DrawDocument.1">
              <p:embed/>
            </p:oleObj>
          </a:graphicData>
        </a:graphic>
      </p:graphicFrame>
      <p:sp>
        <p:nvSpPr>
          <p:cNvPr id="5" name="Rectangle 4"/>
          <p:cNvSpPr/>
          <p:nvPr/>
        </p:nvSpPr>
        <p:spPr>
          <a:xfrm>
            <a:off x="155221" y="1966796"/>
            <a:ext cx="8734779" cy="4893647"/>
          </a:xfrm>
          <a:prstGeom prst="rect">
            <a:avLst/>
          </a:prstGeom>
        </p:spPr>
        <p:txBody>
          <a:bodyPr wrap="square">
            <a:spAutoFit/>
          </a:bodyPr>
          <a:lstStyle/>
          <a:p>
            <a:pPr lvl="0"/>
            <a:r>
              <a:rPr lang="en-US" sz="2400" b="0" dirty="0" smtClean="0">
                <a:solidFill>
                  <a:schemeClr val="bg2">
                    <a:lumMod val="20000"/>
                    <a:lumOff val="80000"/>
                  </a:schemeClr>
                </a:solidFill>
                <a:latin typeface="Arial"/>
                <a:cs typeface="Arial"/>
              </a:rPr>
              <a:t>This Hubble Plot </a:t>
            </a:r>
            <a:r>
              <a:rPr lang="en-US" sz="2400" b="0" dirty="0">
                <a:solidFill>
                  <a:schemeClr val="bg2">
                    <a:lumMod val="20000"/>
                    <a:lumOff val="80000"/>
                  </a:schemeClr>
                </a:solidFill>
                <a:latin typeface="Arial"/>
                <a:cs typeface="Arial"/>
              </a:rPr>
              <a:t>shows a universe whose expansion rate is </a:t>
            </a:r>
            <a:r>
              <a:rPr lang="en-US" sz="2400" b="0" u="sng" dirty="0">
                <a:solidFill>
                  <a:schemeClr val="bg2">
                    <a:lumMod val="20000"/>
                    <a:lumOff val="80000"/>
                  </a:schemeClr>
                </a:solidFill>
                <a:latin typeface="Arial"/>
                <a:cs typeface="Arial"/>
              </a:rPr>
              <a:t>constant / not constant</a:t>
            </a:r>
            <a:r>
              <a:rPr lang="en-US" sz="2400" b="0" dirty="0">
                <a:solidFill>
                  <a:schemeClr val="bg2">
                    <a:lumMod val="20000"/>
                    <a:lumOff val="80000"/>
                  </a:schemeClr>
                </a:solidFill>
                <a:latin typeface="Arial"/>
                <a:cs typeface="Arial"/>
              </a:rPr>
              <a:t>.  The slope of the line in </a:t>
            </a:r>
            <a:r>
              <a:rPr lang="en-US" sz="2400" b="0" dirty="0" smtClean="0">
                <a:solidFill>
                  <a:schemeClr val="bg2">
                    <a:lumMod val="20000"/>
                    <a:lumOff val="80000"/>
                  </a:schemeClr>
                </a:solidFill>
                <a:latin typeface="Arial"/>
                <a:cs typeface="Arial"/>
              </a:rPr>
              <a:t>this Hubble Plot is </a:t>
            </a:r>
            <a:r>
              <a:rPr lang="en-US" sz="2400" b="0" u="sng" dirty="0">
                <a:solidFill>
                  <a:schemeClr val="bg2">
                    <a:lumMod val="20000"/>
                    <a:lumOff val="80000"/>
                  </a:schemeClr>
                </a:solidFill>
                <a:latin typeface="Arial"/>
                <a:cs typeface="Arial"/>
              </a:rPr>
              <a:t>steeper / flatter</a:t>
            </a:r>
            <a:r>
              <a:rPr lang="en-US" sz="2400" b="0" dirty="0">
                <a:solidFill>
                  <a:schemeClr val="bg2">
                    <a:lumMod val="20000"/>
                    <a:lumOff val="80000"/>
                  </a:schemeClr>
                </a:solidFill>
                <a:latin typeface="Arial"/>
                <a:cs typeface="Arial"/>
              </a:rPr>
              <a:t> for very distant objects compared to nearby objects.  The light we receive from very distant objects tells us what the universe was like </a:t>
            </a:r>
            <a:r>
              <a:rPr lang="en-US" sz="2400" b="0" u="sng" dirty="0">
                <a:solidFill>
                  <a:schemeClr val="bg2">
                    <a:lumMod val="20000"/>
                    <a:lumOff val="80000"/>
                  </a:schemeClr>
                </a:solidFill>
                <a:latin typeface="Arial"/>
                <a:cs typeface="Arial"/>
              </a:rPr>
              <a:t>a long time ago / close to our time</a:t>
            </a:r>
            <a:r>
              <a:rPr lang="en-US" sz="2400" b="0" dirty="0">
                <a:solidFill>
                  <a:schemeClr val="bg2">
                    <a:lumMod val="20000"/>
                    <a:lumOff val="80000"/>
                  </a:schemeClr>
                </a:solidFill>
                <a:latin typeface="Arial"/>
                <a:cs typeface="Arial"/>
              </a:rPr>
              <a:t>, while the light we receive from nearby objects tells us what the universe was like </a:t>
            </a:r>
            <a:r>
              <a:rPr lang="en-US" sz="2400" b="0" u="sng" dirty="0">
                <a:solidFill>
                  <a:schemeClr val="bg2">
                    <a:lumMod val="20000"/>
                    <a:lumOff val="80000"/>
                  </a:schemeClr>
                </a:solidFill>
                <a:latin typeface="Arial"/>
                <a:cs typeface="Arial"/>
              </a:rPr>
              <a:t>a long time ago / close to our time</a:t>
            </a:r>
            <a:r>
              <a:rPr lang="en-US" sz="2400" b="0" dirty="0">
                <a:solidFill>
                  <a:schemeClr val="bg2">
                    <a:lumMod val="20000"/>
                    <a:lumOff val="80000"/>
                  </a:schemeClr>
                </a:solidFill>
                <a:latin typeface="Arial"/>
                <a:cs typeface="Arial"/>
              </a:rPr>
              <a:t>.  Since the expansion rate of the universe </a:t>
            </a:r>
            <a:r>
              <a:rPr lang="en-US" sz="2400" b="0" dirty="0" smtClean="0">
                <a:solidFill>
                  <a:schemeClr val="bg2">
                    <a:lumMod val="20000"/>
                    <a:lumOff val="80000"/>
                  </a:schemeClr>
                </a:solidFill>
                <a:latin typeface="Arial"/>
                <a:cs typeface="Arial"/>
              </a:rPr>
              <a:t>that we </a:t>
            </a:r>
            <a:r>
              <a:rPr lang="en-US" sz="2400" b="0" dirty="0">
                <a:solidFill>
                  <a:schemeClr val="bg2">
                    <a:lumMod val="20000"/>
                    <a:lumOff val="80000"/>
                  </a:schemeClr>
                </a:solidFill>
                <a:latin typeface="Arial"/>
                <a:cs typeface="Arial"/>
              </a:rPr>
              <a:t>determine from </a:t>
            </a:r>
            <a:r>
              <a:rPr lang="en-US" sz="2400" b="0" dirty="0" smtClean="0">
                <a:solidFill>
                  <a:schemeClr val="bg2">
                    <a:lumMod val="20000"/>
                    <a:lumOff val="80000"/>
                  </a:schemeClr>
                </a:solidFill>
                <a:latin typeface="Arial"/>
                <a:cs typeface="Arial"/>
              </a:rPr>
              <a:t>observing really </a:t>
            </a:r>
            <a:r>
              <a:rPr lang="en-US" sz="2400" b="0" dirty="0">
                <a:solidFill>
                  <a:schemeClr val="bg2">
                    <a:lumMod val="20000"/>
                    <a:lumOff val="80000"/>
                  </a:schemeClr>
                </a:solidFill>
                <a:latin typeface="Arial"/>
                <a:cs typeface="Arial"/>
              </a:rPr>
              <a:t>distant objects is </a:t>
            </a:r>
            <a:r>
              <a:rPr lang="en-US" sz="2400" b="0" u="sng" dirty="0">
                <a:solidFill>
                  <a:schemeClr val="bg2">
                    <a:lumMod val="20000"/>
                    <a:lumOff val="80000"/>
                  </a:schemeClr>
                </a:solidFill>
                <a:latin typeface="Arial"/>
                <a:cs typeface="Arial"/>
              </a:rPr>
              <a:t>faster / slower</a:t>
            </a:r>
            <a:r>
              <a:rPr lang="en-US" sz="2400" b="0" dirty="0">
                <a:solidFill>
                  <a:schemeClr val="bg2">
                    <a:lumMod val="20000"/>
                    <a:lumOff val="80000"/>
                  </a:schemeClr>
                </a:solidFill>
                <a:latin typeface="Arial"/>
                <a:cs typeface="Arial"/>
              </a:rPr>
              <a:t> compared to the expansion rate we determine from </a:t>
            </a:r>
            <a:r>
              <a:rPr lang="en-US" sz="2400" b="0" dirty="0" smtClean="0">
                <a:solidFill>
                  <a:schemeClr val="bg2">
                    <a:lumMod val="20000"/>
                    <a:lumOff val="80000"/>
                  </a:schemeClr>
                </a:solidFill>
                <a:latin typeface="Arial"/>
                <a:cs typeface="Arial"/>
              </a:rPr>
              <a:t>observing nearby </a:t>
            </a:r>
            <a:r>
              <a:rPr lang="en-US" sz="2400" b="0" dirty="0">
                <a:solidFill>
                  <a:schemeClr val="bg2">
                    <a:lumMod val="20000"/>
                    <a:lumOff val="80000"/>
                  </a:schemeClr>
                </a:solidFill>
                <a:latin typeface="Arial"/>
                <a:cs typeface="Arial"/>
              </a:rPr>
              <a:t>objects, this means that </a:t>
            </a:r>
            <a:r>
              <a:rPr lang="en-US" sz="2400" b="0" dirty="0" smtClean="0">
                <a:solidFill>
                  <a:schemeClr val="bg2">
                    <a:lumMod val="20000"/>
                    <a:lumOff val="80000"/>
                  </a:schemeClr>
                </a:solidFill>
                <a:latin typeface="Arial"/>
                <a:cs typeface="Arial"/>
              </a:rPr>
              <a:t>this Hubble Plot shows </a:t>
            </a:r>
            <a:r>
              <a:rPr lang="en-US" sz="2400" b="0" dirty="0">
                <a:solidFill>
                  <a:schemeClr val="bg2">
                    <a:lumMod val="20000"/>
                    <a:lumOff val="80000"/>
                  </a:schemeClr>
                </a:solidFill>
                <a:latin typeface="Arial"/>
                <a:cs typeface="Arial"/>
              </a:rPr>
              <a:t>a universe whose expansion rate </a:t>
            </a:r>
            <a:r>
              <a:rPr lang="en-US" sz="2400" b="0" u="sng" dirty="0">
                <a:solidFill>
                  <a:schemeClr val="bg2">
                    <a:lumMod val="20000"/>
                    <a:lumOff val="80000"/>
                  </a:schemeClr>
                </a:solidFill>
                <a:latin typeface="Arial"/>
                <a:cs typeface="Arial"/>
              </a:rPr>
              <a:t>increases / decreases</a:t>
            </a:r>
            <a:r>
              <a:rPr lang="en-US" sz="2400" b="0" dirty="0">
                <a:solidFill>
                  <a:schemeClr val="bg2">
                    <a:lumMod val="20000"/>
                    <a:lumOff val="80000"/>
                  </a:schemeClr>
                </a:solidFill>
                <a:latin typeface="Arial"/>
                <a:cs typeface="Arial"/>
              </a:rPr>
              <a:t> as time goes on. </a:t>
            </a:r>
          </a:p>
        </p:txBody>
      </p:sp>
    </p:spTree>
    <p:extLst>
      <p:ext uri="{BB962C8B-B14F-4D97-AF65-F5344CB8AC3E}">
        <p14:creationId xmlns:p14="http://schemas.microsoft.com/office/powerpoint/2010/main" xmlns="" val="166538682"/>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l="-1447" r="50256" b="75928"/>
          <a:stretch>
            <a:fillRect/>
          </a:stretch>
        </p:blipFill>
        <p:spPr bwMode="auto">
          <a:xfrm>
            <a:off x="230188" y="482600"/>
            <a:ext cx="2740025" cy="27003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62467"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l="50290" t="49580" b="24986"/>
          <a:stretch>
            <a:fillRect/>
          </a:stretch>
        </p:blipFill>
        <p:spPr bwMode="auto">
          <a:xfrm>
            <a:off x="3330575" y="514350"/>
            <a:ext cx="2668588" cy="26812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62468"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l="51775" t="24149" b="50420"/>
          <a:stretch>
            <a:fillRect/>
          </a:stretch>
        </p:blipFill>
        <p:spPr bwMode="auto">
          <a:xfrm>
            <a:off x="5292725" y="3757613"/>
            <a:ext cx="2724150" cy="26717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62469"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l="51439" b="76147"/>
          <a:stretch>
            <a:fillRect/>
          </a:stretch>
        </p:blipFill>
        <p:spPr bwMode="auto">
          <a:xfrm>
            <a:off x="1346200" y="3752850"/>
            <a:ext cx="2622550" cy="26987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62470"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l="50240" t="74887" r="-620" b="-1205"/>
          <a:stretch>
            <a:fillRect/>
          </a:stretch>
        </p:blipFill>
        <p:spPr bwMode="auto">
          <a:xfrm>
            <a:off x="6289675" y="490538"/>
            <a:ext cx="2509838" cy="26908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62471" name="TextBox 1"/>
          <p:cNvSpPr txBox="1">
            <a:spLocks noChangeArrowheads="1"/>
          </p:cNvSpPr>
          <p:nvPr/>
        </p:nvSpPr>
        <p:spPr bwMode="auto">
          <a:xfrm>
            <a:off x="1428750" y="1201738"/>
            <a:ext cx="419100" cy="4000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a:solidFill>
                  <a:schemeClr val="bg1"/>
                </a:solidFill>
              </a:rPr>
              <a:t>A</a:t>
            </a:r>
          </a:p>
        </p:txBody>
      </p:sp>
      <p:sp>
        <p:nvSpPr>
          <p:cNvPr id="62472" name="TextBox 7"/>
          <p:cNvSpPr txBox="1">
            <a:spLocks noChangeArrowheads="1"/>
          </p:cNvSpPr>
          <p:nvPr/>
        </p:nvSpPr>
        <p:spPr bwMode="auto">
          <a:xfrm>
            <a:off x="4632325" y="1328738"/>
            <a:ext cx="419100" cy="4000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dirty="0">
                <a:solidFill>
                  <a:schemeClr val="bg1"/>
                </a:solidFill>
              </a:rPr>
              <a:t>B</a:t>
            </a:r>
          </a:p>
        </p:txBody>
      </p:sp>
      <p:sp>
        <p:nvSpPr>
          <p:cNvPr id="62473" name="TextBox 8"/>
          <p:cNvSpPr txBox="1">
            <a:spLocks noChangeArrowheads="1"/>
          </p:cNvSpPr>
          <p:nvPr/>
        </p:nvSpPr>
        <p:spPr bwMode="auto">
          <a:xfrm>
            <a:off x="7466013" y="1282700"/>
            <a:ext cx="420687" cy="4000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dirty="0">
                <a:solidFill>
                  <a:schemeClr val="bg1"/>
                </a:solidFill>
              </a:rPr>
              <a:t>C</a:t>
            </a:r>
          </a:p>
        </p:txBody>
      </p:sp>
      <p:sp>
        <p:nvSpPr>
          <p:cNvPr id="62474" name="TextBox 9"/>
          <p:cNvSpPr txBox="1">
            <a:spLocks noChangeArrowheads="1"/>
          </p:cNvSpPr>
          <p:nvPr/>
        </p:nvSpPr>
        <p:spPr bwMode="auto">
          <a:xfrm>
            <a:off x="2670175" y="4538663"/>
            <a:ext cx="419100" cy="4000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dirty="0">
                <a:solidFill>
                  <a:schemeClr val="bg1"/>
                </a:solidFill>
              </a:rPr>
              <a:t>D</a:t>
            </a:r>
          </a:p>
        </p:txBody>
      </p:sp>
      <p:sp>
        <p:nvSpPr>
          <p:cNvPr id="62475" name="TextBox 10"/>
          <p:cNvSpPr txBox="1">
            <a:spLocks noChangeArrowheads="1"/>
          </p:cNvSpPr>
          <p:nvPr/>
        </p:nvSpPr>
        <p:spPr bwMode="auto">
          <a:xfrm>
            <a:off x="6989763" y="4449763"/>
            <a:ext cx="4206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a:solidFill>
                  <a:schemeClr val="bg1"/>
                </a:solidFill>
              </a:rPr>
              <a:t>E</a:t>
            </a:r>
          </a:p>
        </p:txBody>
      </p:sp>
      <p:sp>
        <p:nvSpPr>
          <p:cNvPr id="62476" name="Rectangle 2"/>
          <p:cNvSpPr>
            <a:spLocks noChangeAspect="1" noChangeArrowheads="1"/>
          </p:cNvSpPr>
          <p:nvPr/>
        </p:nvSpPr>
        <p:spPr bwMode="auto">
          <a:xfrm>
            <a:off x="6732588" y="4786313"/>
            <a:ext cx="297116" cy="269769"/>
          </a:xfrm>
          <a:prstGeom prst="rect">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wrap="square">
            <a:spAutoFit/>
          </a:bodyPr>
          <a:lstStyle/>
          <a:p>
            <a:pPr marL="168275" indent="-168275" algn="l">
              <a:lnSpc>
                <a:spcPct val="90000"/>
              </a:lnSpc>
              <a:spcBef>
                <a:spcPct val="65000"/>
              </a:spcBef>
            </a:pPr>
            <a:endParaRPr lang="en-US" sz="3200" b="1">
              <a:solidFill>
                <a:schemeClr val="bg1"/>
              </a:solidFill>
              <a:latin typeface="Times New Roman" charset="0"/>
              <a:sym typeface="Wingdings 3" charset="0"/>
            </a:endParaRPr>
          </a:p>
        </p:txBody>
      </p:sp>
    </p:spTree>
    <p:extLst>
      <p:ext uri="{BB962C8B-B14F-4D97-AF65-F5344CB8AC3E}">
        <p14:creationId xmlns:p14="http://schemas.microsoft.com/office/powerpoint/2010/main" xmlns="" val="251224047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ChangeArrowheads="1"/>
          </p:cNvSpPr>
          <p:nvPr/>
        </p:nvSpPr>
        <p:spPr bwMode="auto">
          <a:xfrm>
            <a:off x="38100" y="184150"/>
            <a:ext cx="90678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algn="ctr">
              <a:lnSpc>
                <a:spcPct val="95000"/>
              </a:lnSpc>
              <a:spcBef>
                <a:spcPct val="50000"/>
              </a:spcBef>
              <a:buSzPct val="75000"/>
              <a:buFont typeface="Wingdings" charset="0"/>
              <a:buNone/>
              <a:defRPr/>
            </a:pPr>
            <a:endParaRPr lang="en-US" sz="3600" b="0" dirty="0">
              <a:solidFill>
                <a:srgbClr val="F49100"/>
              </a:solidFill>
              <a:latin typeface="+mn-lt"/>
            </a:endParaRPr>
          </a:p>
        </p:txBody>
      </p:sp>
      <p:sp>
        <p:nvSpPr>
          <p:cNvPr id="62466" name="Rectangle 4"/>
          <p:cNvSpPr>
            <a:spLocks noGrp="1" noChangeArrowheads="1"/>
          </p:cNvSpPr>
          <p:nvPr>
            <p:ph type="body" idx="1"/>
          </p:nvPr>
        </p:nvSpPr>
        <p:spPr>
          <a:xfrm>
            <a:off x="123825" y="1341438"/>
            <a:ext cx="8896350" cy="4135437"/>
          </a:xfrm>
        </p:spPr>
        <p:txBody>
          <a:bodyPr/>
          <a:lstStyle/>
          <a:p>
            <a:pPr marL="514350" indent="-514350" eaLnBrk="1" hangingPunct="1">
              <a:lnSpc>
                <a:spcPct val="90000"/>
              </a:lnSpc>
              <a:spcBef>
                <a:spcPct val="40000"/>
              </a:spcBef>
              <a:buFont typeface="+mj-lt"/>
              <a:buAutoNum type="romanUcPeriod"/>
            </a:pPr>
            <a:r>
              <a:rPr lang="en-US" sz="2400" dirty="0" smtClean="0">
                <a:latin typeface="Arial" charset="0"/>
                <a:ea typeface="ＭＳ Ｐゴシック" charset="0"/>
                <a:cs typeface="ＭＳ Ｐゴシック" charset="0"/>
              </a:rPr>
              <a:t>Background information</a:t>
            </a:r>
            <a:r>
              <a:rPr lang="en-US" sz="2400" dirty="0">
                <a:latin typeface="Arial" charset="0"/>
                <a:ea typeface="ＭＳ Ｐゴシック" charset="0"/>
                <a:cs typeface="ＭＳ Ｐゴシック" charset="0"/>
              </a:rPr>
              <a:t> </a:t>
            </a:r>
            <a:r>
              <a:rPr lang="en-US" sz="2400" dirty="0" smtClean="0">
                <a:latin typeface="Arial" charset="0"/>
                <a:ea typeface="ＭＳ Ｐゴシック" charset="0"/>
                <a:cs typeface="ＭＳ Ｐゴシック" charset="0"/>
              </a:rPr>
              <a:t>on interactive teaching methods</a:t>
            </a:r>
          </a:p>
          <a:p>
            <a:pPr marL="514350" indent="-514350" eaLnBrk="1" hangingPunct="1">
              <a:lnSpc>
                <a:spcPct val="90000"/>
              </a:lnSpc>
              <a:spcBef>
                <a:spcPct val="40000"/>
              </a:spcBef>
              <a:buFont typeface="+mj-lt"/>
              <a:buAutoNum type="romanUcPeriod"/>
            </a:pPr>
            <a:r>
              <a:rPr lang="en-US" sz="2400" dirty="0" smtClean="0">
                <a:latin typeface="Arial" charset="0"/>
                <a:ea typeface="ＭＳ Ｐゴシック" charset="0"/>
                <a:cs typeface="ＭＳ Ｐゴシック" charset="0"/>
              </a:rPr>
              <a:t>An example of interactive teaching - “day in the classroom”</a:t>
            </a:r>
          </a:p>
          <a:p>
            <a:pPr marL="514350" indent="-514350" eaLnBrk="1" hangingPunct="1">
              <a:lnSpc>
                <a:spcPct val="90000"/>
              </a:lnSpc>
              <a:spcBef>
                <a:spcPct val="40000"/>
              </a:spcBef>
              <a:buFont typeface="+mj-lt"/>
              <a:buAutoNum type="romanUcPeriod"/>
            </a:pPr>
            <a:r>
              <a:rPr lang="en-US" sz="2400" dirty="0" smtClean="0">
                <a:latin typeface="Arial" charset="0"/>
                <a:ea typeface="ＭＳ Ｐゴシック" charset="0"/>
                <a:cs typeface="ＭＳ Ｐゴシック" charset="0"/>
              </a:rPr>
              <a:t>Engagement on interactive </a:t>
            </a:r>
            <a:r>
              <a:rPr lang="en-US" sz="2400" dirty="0">
                <a:latin typeface="Arial" charset="0"/>
                <a:ea typeface="ＭＳ Ｐゴシック" charset="0"/>
                <a:cs typeface="ＭＳ Ｐゴシック" charset="0"/>
              </a:rPr>
              <a:t>t</a:t>
            </a:r>
            <a:r>
              <a:rPr lang="en-US" sz="2400" dirty="0" smtClean="0">
                <a:latin typeface="Arial" charset="0"/>
                <a:ea typeface="ＭＳ Ｐゴシック" charset="0"/>
                <a:cs typeface="ＭＳ Ｐゴシック" charset="0"/>
              </a:rPr>
              <a:t>eaching strategies and their implementation into the different classroom environments</a:t>
            </a:r>
          </a:p>
          <a:p>
            <a:pPr marL="0" indent="0" eaLnBrk="1" hangingPunct="1">
              <a:lnSpc>
                <a:spcPct val="90000"/>
              </a:lnSpc>
              <a:spcBef>
                <a:spcPct val="40000"/>
              </a:spcBef>
              <a:buNone/>
            </a:pPr>
            <a:endParaRPr lang="en-US" sz="2400" dirty="0" smtClean="0">
              <a:latin typeface="Arial" charset="0"/>
              <a:ea typeface="ＭＳ Ｐゴシック" charset="0"/>
              <a:cs typeface="ＭＳ Ｐゴシック" charset="0"/>
            </a:endParaRPr>
          </a:p>
          <a:p>
            <a:pPr marL="0" indent="0" eaLnBrk="1" hangingPunct="1">
              <a:lnSpc>
                <a:spcPct val="90000"/>
              </a:lnSpc>
              <a:spcBef>
                <a:spcPct val="40000"/>
              </a:spcBef>
              <a:buNone/>
            </a:pPr>
            <a:endParaRPr lang="en-US" sz="2400" dirty="0">
              <a:latin typeface="Arial" charset="0"/>
              <a:ea typeface="ＭＳ Ｐゴシック" charset="0"/>
              <a:cs typeface="ＭＳ Ｐゴシック" charset="0"/>
            </a:endParaRPr>
          </a:p>
        </p:txBody>
      </p:sp>
      <p:sp>
        <p:nvSpPr>
          <p:cNvPr id="2" name="TextBox 1"/>
          <p:cNvSpPr txBox="1"/>
          <p:nvPr/>
        </p:nvSpPr>
        <p:spPr>
          <a:xfrm>
            <a:off x="1962678" y="301939"/>
            <a:ext cx="6083419" cy="584776"/>
          </a:xfrm>
          <a:prstGeom prst="rect">
            <a:avLst/>
          </a:prstGeom>
          <a:noFill/>
        </p:spPr>
        <p:txBody>
          <a:bodyPr wrap="square" rtlCol="0">
            <a:spAutoFit/>
          </a:bodyPr>
          <a:lstStyle/>
          <a:p>
            <a:r>
              <a:rPr lang="en-US" dirty="0" smtClean="0">
                <a:solidFill>
                  <a:srgbClr val="FE9900"/>
                </a:solidFill>
              </a:rPr>
              <a:t>Session Organization</a:t>
            </a:r>
            <a:endParaRPr lang="en-US" dirty="0">
              <a:solidFill>
                <a:srgbClr val="FE9900"/>
              </a:solidFill>
            </a:endParaRPr>
          </a:p>
        </p:txBody>
      </p:sp>
    </p:spTree>
    <p:extLst>
      <p:ext uri="{BB962C8B-B14F-4D97-AF65-F5344CB8AC3E}">
        <p14:creationId xmlns:p14="http://schemas.microsoft.com/office/powerpoint/2010/main" xmlns="" val="344031137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1"/>
          <p:cNvSpPr>
            <a:spLocks noChangeArrowheads="1"/>
          </p:cNvSpPr>
          <p:nvPr/>
        </p:nvSpPr>
        <p:spPr bwMode="auto">
          <a:xfrm>
            <a:off x="2852738" y="0"/>
            <a:ext cx="6291262" cy="608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20000"/>
              </a:lnSpc>
              <a:spcBef>
                <a:spcPct val="65000"/>
              </a:spcBef>
              <a:buClr>
                <a:srgbClr val="FFFFFF"/>
              </a:buClr>
              <a:defRPr/>
            </a:pPr>
            <a:r>
              <a:rPr lang="en-US" sz="3600" b="0" dirty="0">
                <a:solidFill>
                  <a:srgbClr val="FF9007"/>
                </a:solidFill>
                <a:latin typeface="+mn-lt"/>
              </a:rPr>
              <a:t>Lecture-Tutorials:</a:t>
            </a:r>
            <a:br>
              <a:rPr lang="en-US" sz="3600" b="0" dirty="0">
                <a:solidFill>
                  <a:srgbClr val="FF9007"/>
                </a:solidFill>
                <a:latin typeface="+mn-lt"/>
              </a:rPr>
            </a:br>
            <a:r>
              <a:rPr lang="en-US" sz="2800" b="0" dirty="0">
                <a:solidFill>
                  <a:srgbClr val="FFFFFF"/>
                </a:solidFill>
                <a:latin typeface="+mn-lt"/>
                <a:cs typeface="Times New Roman" charset="0"/>
              </a:rPr>
              <a:t>Post-lecture, pencil and paper activities, that use a Socratic-dialogue driven, highly-structured collaborative learning methodology to help students elicit, confront and resolve their naïve beliefs and reasoning difficulties, and improve their critical thinking skills and develop scientifically robust conceptual models.</a:t>
            </a:r>
          </a:p>
          <a:p>
            <a:pPr>
              <a:lnSpc>
                <a:spcPct val="90000"/>
              </a:lnSpc>
              <a:spcBef>
                <a:spcPct val="65000"/>
              </a:spcBef>
              <a:defRPr/>
            </a:pPr>
            <a:endParaRPr lang="en-US" sz="2800" b="0" dirty="0">
              <a:solidFill>
                <a:srgbClr val="FFFFFF"/>
              </a:solidFill>
              <a:latin typeface="+mn-lt"/>
            </a:endParaRPr>
          </a:p>
        </p:txBody>
      </p:sp>
      <p:sp>
        <p:nvSpPr>
          <p:cNvPr id="3" name="Text Box 32"/>
          <p:cNvSpPr txBox="1">
            <a:spLocks noChangeArrowheads="1"/>
          </p:cNvSpPr>
          <p:nvPr/>
        </p:nvSpPr>
        <p:spPr bwMode="auto">
          <a:xfrm>
            <a:off x="220663" y="5367338"/>
            <a:ext cx="8534400"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eaLnBrk="1" hangingPunct="1">
              <a:spcBef>
                <a:spcPct val="50000"/>
              </a:spcBef>
              <a:defRPr/>
            </a:pPr>
            <a:r>
              <a:rPr lang="en-US" sz="1400" b="0" i="1" dirty="0">
                <a:solidFill>
                  <a:srgbClr val="FF9007"/>
                </a:solidFill>
                <a:latin typeface="+mn-lt"/>
                <a:cs typeface="Arial" charset="0"/>
              </a:rPr>
              <a:t>Research on a Lecture-Tutorial Approach to Teaching Introductory Astronomy for Non–Science Majors,</a:t>
            </a:r>
            <a:r>
              <a:rPr lang="en-US" sz="1400" b="0" dirty="0">
                <a:solidFill>
                  <a:srgbClr val="FF9007"/>
                </a:solidFill>
                <a:latin typeface="+mn-lt"/>
                <a:cs typeface="Arial" charset="0"/>
              </a:rPr>
              <a:t> Prather, E. E.; Slater, T. F.; Adams, J. P.; Bailey, J. M.; Jones, L. V.; Dostal, J. A., </a:t>
            </a:r>
            <a:r>
              <a:rPr lang="en-US" sz="1400" b="0" u="sng" dirty="0">
                <a:solidFill>
                  <a:srgbClr val="FF9007"/>
                </a:solidFill>
                <a:latin typeface="+mn-lt"/>
                <a:cs typeface="Arial" charset="0"/>
              </a:rPr>
              <a:t>Astronomy Education Review</a:t>
            </a:r>
            <a:r>
              <a:rPr lang="en-US" sz="1400" b="0" dirty="0">
                <a:solidFill>
                  <a:srgbClr val="FF9007"/>
                </a:solidFill>
                <a:latin typeface="+mn-lt"/>
                <a:cs typeface="Arial" charset="0"/>
              </a:rPr>
              <a:t>, 3(2) 2005 </a:t>
            </a:r>
          </a:p>
        </p:txBody>
      </p:sp>
      <p:sp>
        <p:nvSpPr>
          <p:cNvPr id="4" name="Text Box 32"/>
          <p:cNvSpPr txBox="1">
            <a:spLocks noChangeArrowheads="1"/>
          </p:cNvSpPr>
          <p:nvPr/>
        </p:nvSpPr>
        <p:spPr bwMode="auto">
          <a:xfrm>
            <a:off x="258763" y="6238875"/>
            <a:ext cx="8534400" cy="48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eaLnBrk="1" hangingPunct="1">
              <a:lnSpc>
                <a:spcPct val="90000"/>
              </a:lnSpc>
              <a:spcBef>
                <a:spcPct val="65000"/>
              </a:spcBef>
              <a:defRPr/>
            </a:pPr>
            <a:r>
              <a:rPr lang="en-US" sz="1400" b="0" i="1" dirty="0">
                <a:solidFill>
                  <a:srgbClr val="FF8700"/>
                </a:solidFill>
                <a:latin typeface="+mn-lt"/>
              </a:rPr>
              <a:t>Clickers as Data Gathering Tools and Students</a:t>
            </a:r>
            <a:r>
              <a:rPr lang="ja-JP" altLang="en-US" sz="1400" b="0" i="1" dirty="0">
                <a:solidFill>
                  <a:srgbClr val="FF8700"/>
                </a:solidFill>
                <a:latin typeface="+mn-lt"/>
              </a:rPr>
              <a:t>’</a:t>
            </a:r>
            <a:r>
              <a:rPr lang="en-US" altLang="ja-JP" sz="1400" b="0" i="1" dirty="0">
                <a:solidFill>
                  <a:srgbClr val="FF8700"/>
                </a:solidFill>
                <a:latin typeface="+mn-lt"/>
              </a:rPr>
              <a:t> Attitudes, Motivations, and Beliefs on Their Use in this Application, </a:t>
            </a:r>
            <a:r>
              <a:rPr lang="en-US" altLang="ja-JP" sz="1400" b="0" dirty="0">
                <a:solidFill>
                  <a:srgbClr val="FF8700"/>
                </a:solidFill>
                <a:latin typeface="+mn-lt"/>
              </a:rPr>
              <a:t>Prather, E. E., and Brissenden, G., Astronomy Education Review, 8(1), 2009.</a:t>
            </a:r>
          </a:p>
        </p:txBody>
      </p:sp>
      <p:pic>
        <p:nvPicPr>
          <p:cNvPr id="5" name="Picture 4" descr="LT_3e_Front_Cover.png"/>
          <p:cNvPicPr>
            <a:picLocks noChangeAspect="1"/>
          </p:cNvPicPr>
          <p:nvPr/>
        </p:nvPicPr>
        <p:blipFill>
          <a:blip r:embed="rId2" cstate="email"/>
          <a:stretch>
            <a:fillRect/>
          </a:stretch>
        </p:blipFill>
        <p:spPr>
          <a:xfrm>
            <a:off x="0" y="0"/>
            <a:ext cx="2827338" cy="3659188"/>
          </a:xfrm>
          <a:prstGeom prst="rect">
            <a:avLst/>
          </a:prstGeom>
          <a:effectLst>
            <a:outerShdw blurRad="63500" dist="50800" dir="2700000" algn="tl" rotWithShape="0">
              <a:prstClr val="black">
                <a:alpha val="40000"/>
              </a:prstClr>
            </a:outerShdw>
          </a:effectLst>
        </p:spPr>
      </p:pic>
    </p:spTree>
    <p:extLst>
      <p:ext uri="{BB962C8B-B14F-4D97-AF65-F5344CB8AC3E}">
        <p14:creationId xmlns:p14="http://schemas.microsoft.com/office/powerpoint/2010/main" xmlns="" val="3763040490"/>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35427"/>
            <a:ext cx="9144000" cy="795975"/>
          </a:xfrm>
        </p:spPr>
        <p:txBody>
          <a:bodyPr/>
          <a:lstStyle/>
          <a:p>
            <a:r>
              <a:rPr lang="en-US" sz="2800" dirty="0" smtClean="0">
                <a:solidFill>
                  <a:srgbClr val="F49100"/>
                </a:solidFill>
              </a:rPr>
              <a:t>Implementing Small Group In-Class Activities</a:t>
            </a:r>
            <a:endParaRPr lang="en-US" sz="2800" dirty="0">
              <a:solidFill>
                <a:srgbClr val="F49100"/>
              </a:solidFill>
            </a:endParaRPr>
          </a:p>
        </p:txBody>
      </p:sp>
      <p:sp>
        <p:nvSpPr>
          <p:cNvPr id="3" name="Content Placeholder 2"/>
          <p:cNvSpPr>
            <a:spLocks noGrp="1"/>
          </p:cNvSpPr>
          <p:nvPr>
            <p:ph idx="1"/>
          </p:nvPr>
        </p:nvSpPr>
        <p:spPr>
          <a:xfrm>
            <a:off x="157429" y="508507"/>
            <a:ext cx="8858003" cy="5930328"/>
          </a:xfrm>
          <a:noFill/>
        </p:spPr>
        <p:txBody>
          <a:bodyPr/>
          <a:lstStyle/>
          <a:p>
            <a:pPr lvl="0">
              <a:lnSpc>
                <a:spcPct val="120000"/>
              </a:lnSpc>
              <a:spcAft>
                <a:spcPts val="800"/>
              </a:spcAft>
            </a:pPr>
            <a:r>
              <a:rPr lang="en-US" sz="2000" dirty="0" smtClean="0"/>
              <a:t>Why would you choose to incorporate active learning strategies into an existing course?</a:t>
            </a:r>
            <a:endParaRPr lang="en-US" sz="2000" dirty="0"/>
          </a:p>
          <a:p>
            <a:pPr lvl="0">
              <a:lnSpc>
                <a:spcPct val="120000"/>
              </a:lnSpc>
              <a:spcAft>
                <a:spcPts val="800"/>
              </a:spcAft>
            </a:pPr>
            <a:r>
              <a:rPr lang="en-US" sz="2000" dirty="0"/>
              <a:t>How do you motivate students to do </a:t>
            </a:r>
            <a:r>
              <a:rPr lang="en-US" sz="2000" dirty="0" smtClean="0"/>
              <a:t>in-class activities—at </a:t>
            </a:r>
            <a:r>
              <a:rPr lang="en-US" sz="2000" dirty="0"/>
              <a:t>the beginning of your </a:t>
            </a:r>
            <a:r>
              <a:rPr lang="en-US" sz="2000" dirty="0" smtClean="0"/>
              <a:t>course and throughout the semester?</a:t>
            </a:r>
            <a:endParaRPr lang="en-US" sz="2000" dirty="0"/>
          </a:p>
          <a:p>
            <a:pPr lvl="0">
              <a:lnSpc>
                <a:spcPct val="120000"/>
              </a:lnSpc>
              <a:spcAft>
                <a:spcPts val="800"/>
              </a:spcAft>
            </a:pPr>
            <a:r>
              <a:rPr lang="en-US" sz="2000" dirty="0"/>
              <a:t>Why does it matter if the students talk to each other and come to consensus</a:t>
            </a:r>
            <a:r>
              <a:rPr lang="en-US" sz="2000" dirty="0" smtClean="0"/>
              <a:t>?</a:t>
            </a:r>
            <a:endParaRPr lang="en-US" sz="2000" dirty="0"/>
          </a:p>
          <a:p>
            <a:pPr lvl="0">
              <a:lnSpc>
                <a:spcPct val="120000"/>
              </a:lnSpc>
              <a:spcAft>
                <a:spcPts val="800"/>
              </a:spcAft>
            </a:pPr>
            <a:r>
              <a:rPr lang="en-US" sz="2000" dirty="0"/>
              <a:t>What do you need to do, prior to creating your lecture, </a:t>
            </a:r>
            <a:r>
              <a:rPr lang="en-US" sz="2000" dirty="0" smtClean="0"/>
              <a:t>so that you create an effective PRE-activity lecture?</a:t>
            </a:r>
            <a:r>
              <a:rPr lang="en-US" sz="2000" dirty="0"/>
              <a:t> </a:t>
            </a:r>
            <a:r>
              <a:rPr lang="en-US" sz="2000" dirty="0" smtClean="0"/>
              <a:t> What should your lecture include? What should your lecture not include? </a:t>
            </a:r>
            <a:endParaRPr lang="en-US" sz="2000" strike="sngStrike" dirty="0">
              <a:solidFill>
                <a:schemeClr val="accent4"/>
              </a:solidFill>
            </a:endParaRPr>
          </a:p>
          <a:p>
            <a:pPr>
              <a:lnSpc>
                <a:spcPct val="120000"/>
              </a:lnSpc>
              <a:spcAft>
                <a:spcPts val="800"/>
              </a:spcAft>
            </a:pPr>
            <a:r>
              <a:rPr lang="en-US" sz="2000" dirty="0"/>
              <a:t>What do you do while your students are doing the in-class activity</a:t>
            </a:r>
            <a:r>
              <a:rPr lang="en-US" sz="2000" dirty="0" smtClean="0"/>
              <a:t>?</a:t>
            </a:r>
          </a:p>
          <a:p>
            <a:pPr lvl="0">
              <a:lnSpc>
                <a:spcPct val="120000"/>
              </a:lnSpc>
              <a:spcAft>
                <a:spcPts val="800"/>
              </a:spcAft>
            </a:pPr>
            <a:r>
              <a:rPr lang="en-US" sz="2000" dirty="0" smtClean="0"/>
              <a:t>How do you manage and communicate time limits while students are doing your in-class activities</a:t>
            </a:r>
          </a:p>
          <a:p>
            <a:pPr lvl="0">
              <a:lnSpc>
                <a:spcPct val="120000"/>
              </a:lnSpc>
              <a:spcAft>
                <a:spcPts val="800"/>
              </a:spcAft>
            </a:pPr>
            <a:r>
              <a:rPr lang="en-US" sz="2000" dirty="0" smtClean="0"/>
              <a:t>How </a:t>
            </a:r>
            <a:r>
              <a:rPr lang="en-US" sz="2000" dirty="0"/>
              <a:t>do you estimate how long the activity will take? </a:t>
            </a:r>
            <a:endParaRPr lang="en-US" sz="2000" dirty="0" smtClean="0"/>
          </a:p>
          <a:p>
            <a:pPr lvl="0">
              <a:lnSpc>
                <a:spcPct val="120000"/>
              </a:lnSpc>
              <a:spcAft>
                <a:spcPts val="800"/>
              </a:spcAft>
            </a:pPr>
            <a:endParaRPr lang="en-US" sz="2000" dirty="0" smtClean="0"/>
          </a:p>
          <a:p>
            <a:pPr lvl="0">
              <a:lnSpc>
                <a:spcPct val="120000"/>
              </a:lnSpc>
              <a:spcAft>
                <a:spcPts val="800"/>
              </a:spcAft>
            </a:pPr>
            <a:endParaRPr lang="en-US" sz="2000"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0E1994B1-E08E-F449-8D9C-FA1084224B75}" type="slidenum">
              <a:rPr lang="en-US" smtClean="0"/>
              <a:pPr>
                <a:defRPr/>
              </a:pPr>
              <a:t>81</a:t>
            </a:fld>
            <a:endParaRPr lang="en-US" dirty="0"/>
          </a:p>
        </p:txBody>
      </p:sp>
    </p:spTree>
    <p:extLst>
      <p:ext uri="{BB962C8B-B14F-4D97-AF65-F5344CB8AC3E}">
        <p14:creationId xmlns:p14="http://schemas.microsoft.com/office/powerpoint/2010/main" xmlns="" val="41540680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59526"/>
            <a:ext cx="9144000" cy="795975"/>
          </a:xfrm>
        </p:spPr>
        <p:txBody>
          <a:bodyPr/>
          <a:lstStyle/>
          <a:p>
            <a:r>
              <a:rPr lang="en-US" sz="3100" dirty="0" smtClean="0">
                <a:solidFill>
                  <a:srgbClr val="F49100"/>
                </a:solidFill>
              </a:rPr>
              <a:t>Implementing Small Group In-Class Activities</a:t>
            </a:r>
            <a:endParaRPr lang="en-US" sz="3100" dirty="0">
              <a:solidFill>
                <a:srgbClr val="F49100"/>
              </a:solidFill>
            </a:endParaRPr>
          </a:p>
        </p:txBody>
      </p:sp>
      <p:sp>
        <p:nvSpPr>
          <p:cNvPr id="3" name="Content Placeholder 2"/>
          <p:cNvSpPr>
            <a:spLocks noGrp="1"/>
          </p:cNvSpPr>
          <p:nvPr>
            <p:ph idx="1"/>
          </p:nvPr>
        </p:nvSpPr>
        <p:spPr>
          <a:xfrm>
            <a:off x="138908" y="808109"/>
            <a:ext cx="8858003" cy="6198706"/>
          </a:xfrm>
          <a:noFill/>
        </p:spPr>
        <p:txBody>
          <a:bodyPr/>
          <a:lstStyle/>
          <a:p>
            <a:pPr lvl="0">
              <a:spcAft>
                <a:spcPts val="1800"/>
              </a:spcAft>
            </a:pPr>
            <a:r>
              <a:rPr lang="en-US" sz="2000" dirty="0" smtClean="0"/>
              <a:t>When/Why should you </a:t>
            </a:r>
            <a:r>
              <a:rPr lang="en-US" sz="2000" dirty="0"/>
              <a:t>ask a group member to read the question they are working on aloud to you</a:t>
            </a:r>
            <a:r>
              <a:rPr lang="en-US" sz="2000" dirty="0" smtClean="0"/>
              <a:t>?</a:t>
            </a:r>
            <a:endParaRPr lang="en-US" sz="2000" dirty="0"/>
          </a:p>
          <a:p>
            <a:pPr lvl="0">
              <a:spcAft>
                <a:spcPts val="1800"/>
              </a:spcAft>
            </a:pPr>
            <a:r>
              <a:rPr lang="en-US" sz="2000" dirty="0" smtClean="0"/>
              <a:t>When/Why should </a:t>
            </a:r>
            <a:r>
              <a:rPr lang="en-US" sz="2000" dirty="0"/>
              <a:t>you answer a group’s question with </a:t>
            </a:r>
            <a:r>
              <a:rPr lang="en-US" sz="2000" dirty="0" smtClean="0"/>
              <a:t>another </a:t>
            </a:r>
            <a:r>
              <a:rPr lang="en-US" sz="2000" dirty="0"/>
              <a:t>question?  </a:t>
            </a:r>
          </a:p>
          <a:p>
            <a:pPr lvl="0">
              <a:spcAft>
                <a:spcPts val="1800"/>
              </a:spcAft>
            </a:pPr>
            <a:r>
              <a:rPr lang="en-US" sz="2000" dirty="0" smtClean="0"/>
              <a:t>When/Why should </a:t>
            </a:r>
            <a:r>
              <a:rPr lang="en-US" sz="2000" dirty="0"/>
              <a:t>you ask one member of a group what the other student in their group wrote or what they were thinking when they wrote their answer</a:t>
            </a:r>
            <a:r>
              <a:rPr lang="en-US" sz="2000" dirty="0" smtClean="0"/>
              <a:t>?</a:t>
            </a:r>
            <a:endParaRPr lang="en-US" sz="2000" dirty="0"/>
          </a:p>
          <a:p>
            <a:pPr lvl="0">
              <a:spcAft>
                <a:spcPts val="1800"/>
              </a:spcAft>
            </a:pPr>
            <a:r>
              <a:rPr lang="en-US" sz="2000" dirty="0" smtClean="0"/>
              <a:t>When/Why </a:t>
            </a:r>
            <a:r>
              <a:rPr lang="en-US" sz="2000" dirty="0"/>
              <a:t>should you pause the entire class to discuss a particular question</a:t>
            </a:r>
            <a:r>
              <a:rPr lang="en-US" sz="2000" dirty="0" smtClean="0"/>
              <a:t>?</a:t>
            </a:r>
            <a:endParaRPr lang="en-US" sz="2000" dirty="0"/>
          </a:p>
          <a:p>
            <a:pPr lvl="0">
              <a:spcAft>
                <a:spcPts val="1800"/>
              </a:spcAft>
            </a:pPr>
            <a:r>
              <a:rPr lang="en-US" sz="2000" dirty="0" smtClean="0"/>
              <a:t>When/Why </a:t>
            </a:r>
            <a:r>
              <a:rPr lang="en-US" sz="2000" dirty="0"/>
              <a:t>should you </a:t>
            </a:r>
            <a:r>
              <a:rPr lang="en-US" sz="2000" dirty="0" smtClean="0"/>
              <a:t>ask </a:t>
            </a:r>
            <a:r>
              <a:rPr lang="en-US" sz="2000" dirty="0"/>
              <a:t>your students to work with a different partner</a:t>
            </a:r>
            <a:r>
              <a:rPr lang="en-US" sz="2000" dirty="0" smtClean="0"/>
              <a:t>?</a:t>
            </a:r>
            <a:endParaRPr lang="en-US" sz="2000" dirty="0"/>
          </a:p>
          <a:p>
            <a:pPr lvl="0">
              <a:spcAft>
                <a:spcPts val="1800"/>
              </a:spcAft>
            </a:pPr>
            <a:r>
              <a:rPr lang="en-US" sz="2000" dirty="0" smtClean="0"/>
              <a:t>What </a:t>
            </a:r>
            <a:r>
              <a:rPr lang="en-US" sz="2000" dirty="0"/>
              <a:t>do you do with a group that is clearly not working together</a:t>
            </a:r>
            <a:r>
              <a:rPr lang="en-US" sz="2000" dirty="0" smtClean="0"/>
              <a:t>?</a:t>
            </a:r>
            <a:endParaRPr lang="en-US" sz="2000" dirty="0"/>
          </a:p>
          <a:p>
            <a:pPr lvl="0">
              <a:spcAft>
                <a:spcPts val="1800"/>
              </a:spcAft>
            </a:pPr>
            <a:r>
              <a:rPr lang="en-US" sz="2000" dirty="0"/>
              <a:t>What do you do with a group of students that is not even working</a:t>
            </a:r>
            <a:r>
              <a:rPr lang="en-US" sz="2000" dirty="0" smtClean="0"/>
              <a:t>?</a:t>
            </a:r>
            <a:endParaRPr lang="en-US" sz="2000"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0E1994B1-E08E-F449-8D9C-FA1084224B75}" type="slidenum">
              <a:rPr lang="en-US" smtClean="0"/>
              <a:pPr>
                <a:defRPr/>
              </a:pPr>
              <a:t>82</a:t>
            </a:fld>
            <a:endParaRPr lang="en-US" dirty="0"/>
          </a:p>
        </p:txBody>
      </p:sp>
    </p:spTree>
    <p:extLst>
      <p:ext uri="{BB962C8B-B14F-4D97-AF65-F5344CB8AC3E}">
        <p14:creationId xmlns:p14="http://schemas.microsoft.com/office/powerpoint/2010/main" xmlns="" val="17330097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30"/>
            <a:ext cx="9144000" cy="795975"/>
          </a:xfrm>
        </p:spPr>
        <p:txBody>
          <a:bodyPr/>
          <a:lstStyle/>
          <a:p>
            <a:r>
              <a:rPr lang="en-US" sz="2800" dirty="0" smtClean="0">
                <a:solidFill>
                  <a:srgbClr val="F49100"/>
                </a:solidFill>
              </a:rPr>
              <a:t>Implementing Small Group In-Class Activities</a:t>
            </a:r>
            <a:endParaRPr lang="en-US" sz="2800" dirty="0">
              <a:solidFill>
                <a:srgbClr val="F49100"/>
              </a:solidFill>
            </a:endParaRPr>
          </a:p>
        </p:txBody>
      </p:sp>
      <p:sp>
        <p:nvSpPr>
          <p:cNvPr id="3" name="Content Placeholder 2"/>
          <p:cNvSpPr>
            <a:spLocks noGrp="1"/>
          </p:cNvSpPr>
          <p:nvPr>
            <p:ph idx="1"/>
          </p:nvPr>
        </p:nvSpPr>
        <p:spPr>
          <a:xfrm>
            <a:off x="157429" y="786295"/>
            <a:ext cx="8858003" cy="5930328"/>
          </a:xfrm>
          <a:noFill/>
        </p:spPr>
        <p:txBody>
          <a:bodyPr/>
          <a:lstStyle/>
          <a:p>
            <a:pPr lvl="0">
              <a:lnSpc>
                <a:spcPct val="110000"/>
              </a:lnSpc>
            </a:pPr>
            <a:r>
              <a:rPr lang="en-US" sz="2000" dirty="0" smtClean="0"/>
              <a:t>Is </a:t>
            </a:r>
            <a:r>
              <a:rPr lang="en-US" sz="2000" dirty="0"/>
              <a:t>it okay to end the </a:t>
            </a:r>
            <a:r>
              <a:rPr lang="en-US" sz="2000" dirty="0" smtClean="0"/>
              <a:t>in-class activities even </a:t>
            </a:r>
            <a:r>
              <a:rPr lang="en-US" sz="2000" dirty="0"/>
              <a:t>if everyone is not done</a:t>
            </a:r>
            <a:r>
              <a:rPr lang="en-US" sz="2000" dirty="0" smtClean="0"/>
              <a:t>?</a:t>
            </a:r>
          </a:p>
          <a:p>
            <a:pPr marL="0" lvl="0" indent="0">
              <a:lnSpc>
                <a:spcPct val="110000"/>
              </a:lnSpc>
              <a:buNone/>
            </a:pPr>
            <a:endParaRPr lang="en-US" sz="2000" dirty="0"/>
          </a:p>
          <a:p>
            <a:pPr lvl="0">
              <a:lnSpc>
                <a:spcPct val="110000"/>
              </a:lnSpc>
            </a:pPr>
            <a:r>
              <a:rPr lang="en-US" sz="2000" dirty="0" smtClean="0"/>
              <a:t>What are effective and in-effective ways to debrief in-class activities?</a:t>
            </a:r>
          </a:p>
          <a:p>
            <a:pPr lvl="0">
              <a:lnSpc>
                <a:spcPct val="110000"/>
              </a:lnSpc>
            </a:pPr>
            <a:endParaRPr lang="en-US" sz="2000" dirty="0"/>
          </a:p>
          <a:p>
            <a:pPr>
              <a:lnSpc>
                <a:spcPct val="110000"/>
              </a:lnSpc>
            </a:pPr>
            <a:r>
              <a:rPr lang="en-US" sz="2000" dirty="0"/>
              <a:t>How do you make your students realize what activity content they are accountable for on the exam and whether or not they need to do some more studying</a:t>
            </a:r>
            <a:r>
              <a:rPr lang="en-US" sz="2000" dirty="0" smtClean="0"/>
              <a:t>?</a:t>
            </a:r>
          </a:p>
          <a:p>
            <a:pPr>
              <a:lnSpc>
                <a:spcPct val="110000"/>
              </a:lnSpc>
            </a:pPr>
            <a:endParaRPr lang="en-US" sz="2000" dirty="0"/>
          </a:p>
          <a:p>
            <a:pPr lvl="0">
              <a:lnSpc>
                <a:spcPct val="110000"/>
              </a:lnSpc>
            </a:pPr>
            <a:r>
              <a:rPr lang="en-US" sz="2000" dirty="0" smtClean="0"/>
              <a:t>When or why should </a:t>
            </a:r>
            <a:r>
              <a:rPr lang="en-US" sz="2000" dirty="0"/>
              <a:t>you, or should you </a:t>
            </a:r>
            <a:r>
              <a:rPr lang="en-US" sz="2000" dirty="0" smtClean="0"/>
              <a:t>not, </a:t>
            </a:r>
            <a:r>
              <a:rPr lang="en-US" sz="2000" dirty="0"/>
              <a:t>provide solutions to </a:t>
            </a:r>
            <a:r>
              <a:rPr lang="en-US" sz="2000" dirty="0" smtClean="0"/>
              <a:t>in-class activities?</a:t>
            </a:r>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0E1994B1-E08E-F449-8D9C-FA1084224B75}" type="slidenum">
              <a:rPr lang="en-US" smtClean="0"/>
              <a:pPr>
                <a:defRPr/>
              </a:pPr>
              <a:t>83</a:t>
            </a:fld>
            <a:endParaRPr lang="en-US" dirty="0"/>
          </a:p>
        </p:txBody>
      </p:sp>
    </p:spTree>
    <p:extLst>
      <p:ext uri="{BB962C8B-B14F-4D97-AF65-F5344CB8AC3E}">
        <p14:creationId xmlns:p14="http://schemas.microsoft.com/office/powerpoint/2010/main" xmlns="" val="40192645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body" idx="1"/>
          </p:nvPr>
        </p:nvSpPr>
        <p:spPr>
          <a:xfrm>
            <a:off x="0" y="428625"/>
            <a:ext cx="9144000" cy="4719638"/>
          </a:xfrm>
        </p:spPr>
        <p:txBody>
          <a:bodyPr/>
          <a:lstStyle/>
          <a:p>
            <a:pPr marL="0" indent="0" algn="ctr" eaLnBrk="1" hangingPunct="1">
              <a:spcBef>
                <a:spcPct val="0"/>
              </a:spcBef>
              <a:spcAft>
                <a:spcPct val="100000"/>
              </a:spcAft>
              <a:buFont typeface="Wingdings" charset="0"/>
              <a:buNone/>
            </a:pPr>
            <a:r>
              <a:rPr lang="en-US" sz="4000" b="1">
                <a:solidFill>
                  <a:srgbClr val="DDDDDD"/>
                </a:solidFill>
                <a:latin typeface="Arial" charset="0"/>
                <a:ea typeface="ＭＳ Ｐゴシック" charset="0"/>
                <a:cs typeface="ＭＳ Ｐゴシック" charset="0"/>
              </a:rPr>
              <a:t>Help People.</a:t>
            </a:r>
          </a:p>
          <a:p>
            <a:pPr marL="0" indent="0" algn="ctr" eaLnBrk="1" hangingPunct="1">
              <a:spcBef>
                <a:spcPct val="0"/>
              </a:spcBef>
              <a:spcAft>
                <a:spcPct val="100000"/>
              </a:spcAft>
              <a:buFont typeface="Wingdings" charset="0"/>
              <a:buNone/>
            </a:pPr>
            <a:r>
              <a:rPr lang="en-US" sz="4000" b="1">
                <a:solidFill>
                  <a:srgbClr val="DDDDDD"/>
                </a:solidFill>
                <a:latin typeface="Arial" charset="0"/>
                <a:ea typeface="ＭＳ Ｐゴシック" charset="0"/>
                <a:cs typeface="ＭＳ Ｐゴシック" charset="0"/>
              </a:rPr>
              <a:t>If you can</a:t>
            </a:r>
            <a:r>
              <a:rPr lang="ja-JP" altLang="en-US" sz="4000" b="1">
                <a:solidFill>
                  <a:srgbClr val="DDDDDD"/>
                </a:solidFill>
                <a:latin typeface="Arial" charset="0"/>
                <a:ea typeface="ＭＳ Ｐゴシック" charset="0"/>
                <a:cs typeface="ＭＳ Ｐゴシック" charset="0"/>
              </a:rPr>
              <a:t>’</a:t>
            </a:r>
            <a:r>
              <a:rPr lang="en-US" altLang="ja-JP" sz="4000" b="1">
                <a:solidFill>
                  <a:srgbClr val="DDDDDD"/>
                </a:solidFill>
                <a:latin typeface="Arial" charset="0"/>
                <a:ea typeface="ＭＳ Ｐゴシック" charset="0"/>
                <a:cs typeface="ＭＳ Ｐゴシック" charset="0"/>
              </a:rPr>
              <a:t>t help them,</a:t>
            </a:r>
            <a:br>
              <a:rPr lang="en-US" altLang="ja-JP" sz="4000" b="1">
                <a:solidFill>
                  <a:srgbClr val="DDDDDD"/>
                </a:solidFill>
                <a:latin typeface="Arial" charset="0"/>
                <a:ea typeface="ＭＳ Ｐゴシック" charset="0"/>
                <a:cs typeface="ＭＳ Ｐゴシック" charset="0"/>
              </a:rPr>
            </a:br>
            <a:r>
              <a:rPr lang="en-US" altLang="ja-JP" sz="4000" b="1">
                <a:solidFill>
                  <a:srgbClr val="DDDDDD"/>
                </a:solidFill>
                <a:latin typeface="Arial" charset="0"/>
                <a:ea typeface="ＭＳ Ｐゴシック" charset="0"/>
                <a:cs typeface="ＭＳ Ｐゴシック" charset="0"/>
              </a:rPr>
              <a:t>at least try not to hurt them.</a:t>
            </a:r>
          </a:p>
          <a:p>
            <a:pPr marL="0" indent="0" algn="ctr" eaLnBrk="1" hangingPunct="1">
              <a:lnSpc>
                <a:spcPct val="80000"/>
              </a:lnSpc>
              <a:spcAft>
                <a:spcPts val="1200"/>
              </a:spcAft>
              <a:buFont typeface="Wingdings" charset="0"/>
              <a:buNone/>
            </a:pPr>
            <a:endParaRPr lang="en-US" sz="4000" b="1">
              <a:latin typeface="Arial" charset="0"/>
              <a:ea typeface="ＭＳ Ｐゴシック" charset="0"/>
              <a:cs typeface="ＭＳ Ｐゴシック" charset="0"/>
            </a:endParaRPr>
          </a:p>
          <a:p>
            <a:pPr marL="0" indent="0" algn="ctr" eaLnBrk="1" hangingPunct="1">
              <a:lnSpc>
                <a:spcPct val="80000"/>
              </a:lnSpc>
              <a:buFont typeface="Wingdings" charset="0"/>
              <a:buNone/>
            </a:pPr>
            <a:r>
              <a:rPr lang="en-US" sz="3400">
                <a:solidFill>
                  <a:srgbClr val="FF9900"/>
                </a:solidFill>
                <a:latin typeface="Arial" charset="0"/>
                <a:ea typeface="ＭＳ Ｐゴシック" charset="0"/>
                <a:cs typeface="ＭＳ Ｐゴシック" charset="0"/>
              </a:rPr>
              <a:t>The Dalai Lama</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7" name="Line 3"/>
          <p:cNvSpPr>
            <a:spLocks noChangeShapeType="1"/>
          </p:cNvSpPr>
          <p:nvPr/>
        </p:nvSpPr>
        <p:spPr bwMode="auto">
          <a:xfrm>
            <a:off x="2039938" y="1238250"/>
            <a:ext cx="0" cy="4206875"/>
          </a:xfrm>
          <a:prstGeom prst="line">
            <a:avLst/>
          </a:prstGeom>
          <a:noFill/>
          <a:ln w="9525">
            <a:solidFill>
              <a:srgbClr val="F6F62C"/>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91138" name="Line 4"/>
          <p:cNvSpPr>
            <a:spLocks noChangeShapeType="1"/>
          </p:cNvSpPr>
          <p:nvPr/>
        </p:nvSpPr>
        <p:spPr bwMode="auto">
          <a:xfrm>
            <a:off x="2039938" y="5445125"/>
            <a:ext cx="4462462" cy="0"/>
          </a:xfrm>
          <a:prstGeom prst="line">
            <a:avLst/>
          </a:prstGeom>
          <a:noFill/>
          <a:ln w="9525">
            <a:solidFill>
              <a:srgbClr val="F6F62C"/>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91139" name="Line 5"/>
          <p:cNvSpPr>
            <a:spLocks noChangeShapeType="1"/>
          </p:cNvSpPr>
          <p:nvPr/>
        </p:nvSpPr>
        <p:spPr bwMode="auto">
          <a:xfrm>
            <a:off x="1952625" y="4414838"/>
            <a:ext cx="173038" cy="0"/>
          </a:xfrm>
          <a:prstGeom prst="line">
            <a:avLst/>
          </a:prstGeom>
          <a:noFill/>
          <a:ln w="9525">
            <a:solidFill>
              <a:srgbClr val="F6F62C"/>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91140" name="Line 6"/>
          <p:cNvSpPr>
            <a:spLocks noChangeShapeType="1"/>
          </p:cNvSpPr>
          <p:nvPr/>
        </p:nvSpPr>
        <p:spPr bwMode="auto">
          <a:xfrm>
            <a:off x="1952625" y="3384550"/>
            <a:ext cx="173038" cy="0"/>
          </a:xfrm>
          <a:prstGeom prst="line">
            <a:avLst/>
          </a:prstGeom>
          <a:noFill/>
          <a:ln w="9525">
            <a:solidFill>
              <a:srgbClr val="F6F62C"/>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91141" name="Line 7"/>
          <p:cNvSpPr>
            <a:spLocks noChangeShapeType="1"/>
          </p:cNvSpPr>
          <p:nvPr/>
        </p:nvSpPr>
        <p:spPr bwMode="auto">
          <a:xfrm>
            <a:off x="1952625" y="2354263"/>
            <a:ext cx="173038" cy="0"/>
          </a:xfrm>
          <a:prstGeom prst="line">
            <a:avLst/>
          </a:prstGeom>
          <a:noFill/>
          <a:ln w="9525">
            <a:solidFill>
              <a:srgbClr val="F6F62C"/>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91142" name="Line 8"/>
          <p:cNvSpPr>
            <a:spLocks noChangeShapeType="1"/>
          </p:cNvSpPr>
          <p:nvPr/>
        </p:nvSpPr>
        <p:spPr bwMode="auto">
          <a:xfrm>
            <a:off x="1952625" y="1323975"/>
            <a:ext cx="173038" cy="0"/>
          </a:xfrm>
          <a:prstGeom prst="line">
            <a:avLst/>
          </a:prstGeom>
          <a:noFill/>
          <a:ln w="9525">
            <a:solidFill>
              <a:srgbClr val="F6F62C"/>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91143" name="Text Box 9"/>
          <p:cNvSpPr txBox="1">
            <a:spLocks noChangeArrowheads="1"/>
          </p:cNvSpPr>
          <p:nvPr/>
        </p:nvSpPr>
        <p:spPr bwMode="auto">
          <a:xfrm>
            <a:off x="1524000" y="5187950"/>
            <a:ext cx="773113"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spcBef>
                <a:spcPct val="50000"/>
              </a:spcBef>
            </a:pPr>
            <a:r>
              <a:rPr lang="en-US" sz="1800" dirty="0">
                <a:solidFill>
                  <a:srgbClr val="FFFFFF"/>
                </a:solidFill>
                <a:latin typeface="+mn-lt"/>
                <a:cs typeface="Arial" charset="0"/>
              </a:rPr>
              <a:t>0</a:t>
            </a:r>
          </a:p>
        </p:txBody>
      </p:sp>
      <p:sp>
        <p:nvSpPr>
          <p:cNvPr id="91144" name="Text Box 10"/>
          <p:cNvSpPr txBox="1">
            <a:spLocks noChangeArrowheads="1"/>
          </p:cNvSpPr>
          <p:nvPr/>
        </p:nvSpPr>
        <p:spPr bwMode="auto">
          <a:xfrm>
            <a:off x="1352550" y="4157663"/>
            <a:ext cx="600075"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spcBef>
                <a:spcPct val="50000"/>
              </a:spcBef>
            </a:pPr>
            <a:r>
              <a:rPr lang="en-US" sz="1800" dirty="0">
                <a:solidFill>
                  <a:srgbClr val="FFFFFF"/>
                </a:solidFill>
                <a:latin typeface="+mn-lt"/>
                <a:cs typeface="Arial" charset="0"/>
              </a:rPr>
              <a:t>25</a:t>
            </a:r>
          </a:p>
        </p:txBody>
      </p:sp>
      <p:sp>
        <p:nvSpPr>
          <p:cNvPr id="91145" name="Text Box 11"/>
          <p:cNvSpPr txBox="1">
            <a:spLocks noChangeArrowheads="1"/>
          </p:cNvSpPr>
          <p:nvPr/>
        </p:nvSpPr>
        <p:spPr bwMode="auto">
          <a:xfrm>
            <a:off x="1352550" y="3127375"/>
            <a:ext cx="773113"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spcBef>
                <a:spcPct val="50000"/>
              </a:spcBef>
            </a:pPr>
            <a:r>
              <a:rPr lang="en-US" sz="1800" dirty="0">
                <a:solidFill>
                  <a:srgbClr val="FFFFFF"/>
                </a:solidFill>
                <a:latin typeface="+mn-lt"/>
                <a:cs typeface="Arial" charset="0"/>
              </a:rPr>
              <a:t>50</a:t>
            </a:r>
          </a:p>
        </p:txBody>
      </p:sp>
      <p:sp>
        <p:nvSpPr>
          <p:cNvPr id="91146" name="Text Box 12"/>
          <p:cNvSpPr txBox="1">
            <a:spLocks noChangeArrowheads="1"/>
          </p:cNvSpPr>
          <p:nvPr/>
        </p:nvSpPr>
        <p:spPr bwMode="auto">
          <a:xfrm>
            <a:off x="1352550" y="2097088"/>
            <a:ext cx="514350"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spcBef>
                <a:spcPct val="50000"/>
              </a:spcBef>
            </a:pPr>
            <a:r>
              <a:rPr lang="en-US" sz="1800" dirty="0">
                <a:solidFill>
                  <a:srgbClr val="FFFFFF"/>
                </a:solidFill>
                <a:latin typeface="+mn-lt"/>
                <a:cs typeface="Arial" charset="0"/>
              </a:rPr>
              <a:t>75</a:t>
            </a:r>
          </a:p>
        </p:txBody>
      </p:sp>
      <p:sp>
        <p:nvSpPr>
          <p:cNvPr id="91147" name="Text Box 13"/>
          <p:cNvSpPr txBox="1">
            <a:spLocks noChangeArrowheads="1"/>
          </p:cNvSpPr>
          <p:nvPr/>
        </p:nvSpPr>
        <p:spPr bwMode="auto">
          <a:xfrm>
            <a:off x="1266825" y="1066800"/>
            <a:ext cx="858838"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spcBef>
                <a:spcPct val="50000"/>
              </a:spcBef>
            </a:pPr>
            <a:r>
              <a:rPr lang="en-US" sz="1800" dirty="0">
                <a:solidFill>
                  <a:srgbClr val="FFFFFF"/>
                </a:solidFill>
                <a:latin typeface="+mn-lt"/>
                <a:cs typeface="Arial" charset="0"/>
              </a:rPr>
              <a:t>100</a:t>
            </a:r>
          </a:p>
        </p:txBody>
      </p:sp>
      <p:sp>
        <p:nvSpPr>
          <p:cNvPr id="91148" name="Line 14"/>
          <p:cNvSpPr>
            <a:spLocks noChangeShapeType="1"/>
          </p:cNvSpPr>
          <p:nvPr/>
        </p:nvSpPr>
        <p:spPr bwMode="auto">
          <a:xfrm>
            <a:off x="3068638" y="5273675"/>
            <a:ext cx="0" cy="342900"/>
          </a:xfrm>
          <a:prstGeom prst="line">
            <a:avLst/>
          </a:prstGeom>
          <a:noFill/>
          <a:ln w="9525">
            <a:solidFill>
              <a:srgbClr val="F6F62C"/>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91149" name="Text Box 15"/>
          <p:cNvSpPr txBox="1">
            <a:spLocks noChangeArrowheads="1"/>
          </p:cNvSpPr>
          <p:nvPr/>
        </p:nvSpPr>
        <p:spPr bwMode="auto">
          <a:xfrm>
            <a:off x="2640013" y="5616575"/>
            <a:ext cx="1116012"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spcBef>
                <a:spcPct val="50000"/>
              </a:spcBef>
            </a:pPr>
            <a:r>
              <a:rPr lang="en-US" sz="1600" dirty="0">
                <a:solidFill>
                  <a:srgbClr val="FFFFFF"/>
                </a:solidFill>
                <a:latin typeface="+mn-lt"/>
                <a:cs typeface="Arial" charset="0"/>
              </a:rPr>
              <a:t>Pretest</a:t>
            </a:r>
          </a:p>
        </p:txBody>
      </p:sp>
      <p:sp>
        <p:nvSpPr>
          <p:cNvPr id="91150" name="Text Box 16"/>
          <p:cNvSpPr txBox="1">
            <a:spLocks noChangeArrowheads="1"/>
          </p:cNvSpPr>
          <p:nvPr/>
        </p:nvSpPr>
        <p:spPr bwMode="auto">
          <a:xfrm>
            <a:off x="3841750" y="5616575"/>
            <a:ext cx="1716088"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spcBef>
                <a:spcPct val="50000"/>
              </a:spcBef>
            </a:pPr>
            <a:r>
              <a:rPr lang="en-US" sz="1600" dirty="0">
                <a:solidFill>
                  <a:srgbClr val="FFFFFF"/>
                </a:solidFill>
                <a:latin typeface="+mn-lt"/>
                <a:cs typeface="Arial" charset="0"/>
              </a:rPr>
              <a:t>Post-Lecture</a:t>
            </a:r>
          </a:p>
        </p:txBody>
      </p:sp>
      <p:sp>
        <p:nvSpPr>
          <p:cNvPr id="91151" name="Text Box 17"/>
          <p:cNvSpPr txBox="1">
            <a:spLocks noChangeArrowheads="1"/>
          </p:cNvSpPr>
          <p:nvPr/>
        </p:nvSpPr>
        <p:spPr bwMode="auto">
          <a:xfrm>
            <a:off x="5557838" y="5616575"/>
            <a:ext cx="2670175"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spcBef>
                <a:spcPct val="50000"/>
              </a:spcBef>
            </a:pPr>
            <a:r>
              <a:rPr lang="en-US" sz="1600" dirty="0">
                <a:solidFill>
                  <a:srgbClr val="FFFFFF"/>
                </a:solidFill>
                <a:latin typeface="+mn-lt"/>
                <a:cs typeface="Arial" charset="0"/>
              </a:rPr>
              <a:t>Post-Lecture Tutorial</a:t>
            </a:r>
          </a:p>
        </p:txBody>
      </p:sp>
      <p:sp>
        <p:nvSpPr>
          <p:cNvPr id="91152" name="Text Box 18"/>
          <p:cNvSpPr txBox="1">
            <a:spLocks noChangeArrowheads="1"/>
          </p:cNvSpPr>
          <p:nvPr/>
        </p:nvSpPr>
        <p:spPr bwMode="auto">
          <a:xfrm>
            <a:off x="160338" y="2879725"/>
            <a:ext cx="1544637" cy="804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spcBef>
                <a:spcPct val="50000"/>
              </a:spcBef>
            </a:pPr>
            <a:r>
              <a:rPr lang="en-US" sz="2000" dirty="0">
                <a:solidFill>
                  <a:srgbClr val="FFFFFF"/>
                </a:solidFill>
                <a:latin typeface="+mn-lt"/>
                <a:cs typeface="Arial" charset="0"/>
              </a:rPr>
              <a:t>Percent</a:t>
            </a:r>
          </a:p>
          <a:p>
            <a:pPr>
              <a:spcBef>
                <a:spcPct val="50000"/>
              </a:spcBef>
            </a:pPr>
            <a:r>
              <a:rPr lang="en-US" sz="2000" dirty="0">
                <a:solidFill>
                  <a:srgbClr val="FFFFFF"/>
                </a:solidFill>
                <a:latin typeface="+mn-lt"/>
                <a:cs typeface="Arial" charset="0"/>
              </a:rPr>
              <a:t>Correct</a:t>
            </a:r>
          </a:p>
        </p:txBody>
      </p:sp>
      <p:sp>
        <p:nvSpPr>
          <p:cNvPr id="91153" name="Line 19"/>
          <p:cNvSpPr>
            <a:spLocks noChangeShapeType="1"/>
          </p:cNvSpPr>
          <p:nvPr/>
        </p:nvSpPr>
        <p:spPr bwMode="auto">
          <a:xfrm>
            <a:off x="4614863" y="5273675"/>
            <a:ext cx="0" cy="342900"/>
          </a:xfrm>
          <a:prstGeom prst="line">
            <a:avLst/>
          </a:prstGeom>
          <a:noFill/>
          <a:ln w="9525">
            <a:solidFill>
              <a:srgbClr val="F6F62C"/>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91154" name="Line 20"/>
          <p:cNvSpPr>
            <a:spLocks noChangeShapeType="1"/>
          </p:cNvSpPr>
          <p:nvPr/>
        </p:nvSpPr>
        <p:spPr bwMode="auto">
          <a:xfrm>
            <a:off x="6159500" y="5273675"/>
            <a:ext cx="0" cy="342900"/>
          </a:xfrm>
          <a:prstGeom prst="line">
            <a:avLst/>
          </a:prstGeom>
          <a:noFill/>
          <a:ln w="9525">
            <a:solidFill>
              <a:srgbClr val="F6F62C"/>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91155" name="Line 21"/>
          <p:cNvSpPr>
            <a:spLocks noChangeShapeType="1"/>
          </p:cNvSpPr>
          <p:nvPr/>
        </p:nvSpPr>
        <p:spPr bwMode="auto">
          <a:xfrm flipV="1">
            <a:off x="3068638" y="3248025"/>
            <a:ext cx="1501775" cy="823913"/>
          </a:xfrm>
          <a:prstGeom prst="line">
            <a:avLst/>
          </a:prstGeom>
          <a:noFill/>
          <a:ln w="57150">
            <a:solidFill>
              <a:srgbClr val="FF99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91156" name="Line 22"/>
          <p:cNvSpPr>
            <a:spLocks noChangeShapeType="1"/>
          </p:cNvSpPr>
          <p:nvPr/>
        </p:nvSpPr>
        <p:spPr bwMode="auto">
          <a:xfrm flipV="1">
            <a:off x="4602163" y="2424113"/>
            <a:ext cx="1557337" cy="801687"/>
          </a:xfrm>
          <a:prstGeom prst="line">
            <a:avLst/>
          </a:prstGeom>
          <a:noFill/>
          <a:ln w="57150">
            <a:solidFill>
              <a:srgbClr val="FF99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91157" name="Oval 23"/>
          <p:cNvSpPr>
            <a:spLocks noChangeArrowheads="1"/>
          </p:cNvSpPr>
          <p:nvPr/>
        </p:nvSpPr>
        <p:spPr bwMode="auto">
          <a:xfrm>
            <a:off x="6113463" y="2382483"/>
            <a:ext cx="85725" cy="85725"/>
          </a:xfrm>
          <a:prstGeom prst="ellipse">
            <a:avLst/>
          </a:prstGeom>
          <a:solidFill>
            <a:srgbClr val="FFFFFF"/>
          </a:solidFill>
          <a:ln w="9525">
            <a:solidFill>
              <a:schemeClr val="tx1"/>
            </a:solidFill>
            <a:round/>
            <a:headEnd/>
            <a:tailEnd/>
          </a:ln>
        </p:spPr>
        <p:txBody>
          <a:bodyPr wrap="none" anchor="ctr"/>
          <a:lstStyle/>
          <a:p>
            <a:endParaRPr lang="en-US" dirty="0">
              <a:latin typeface="+mn-lt"/>
            </a:endParaRPr>
          </a:p>
        </p:txBody>
      </p:sp>
      <p:sp>
        <p:nvSpPr>
          <p:cNvPr id="91158" name="Oval 24"/>
          <p:cNvSpPr>
            <a:spLocks noChangeArrowheads="1"/>
          </p:cNvSpPr>
          <p:nvPr/>
        </p:nvSpPr>
        <p:spPr bwMode="auto">
          <a:xfrm>
            <a:off x="3033713" y="4017963"/>
            <a:ext cx="85725" cy="85725"/>
          </a:xfrm>
          <a:prstGeom prst="ellipse">
            <a:avLst/>
          </a:prstGeom>
          <a:solidFill>
            <a:srgbClr val="FFFFFF"/>
          </a:solidFill>
          <a:ln w="9525">
            <a:solidFill>
              <a:schemeClr val="tx1"/>
            </a:solidFill>
            <a:round/>
            <a:headEnd/>
            <a:tailEnd/>
          </a:ln>
        </p:spPr>
        <p:txBody>
          <a:bodyPr wrap="none" anchor="ctr"/>
          <a:lstStyle/>
          <a:p>
            <a:endParaRPr lang="en-US" dirty="0">
              <a:solidFill>
                <a:srgbClr val="FFFFFF"/>
              </a:solidFill>
              <a:latin typeface="+mn-lt"/>
            </a:endParaRPr>
          </a:p>
        </p:txBody>
      </p:sp>
      <p:sp>
        <p:nvSpPr>
          <p:cNvPr id="91159" name="Oval 25"/>
          <p:cNvSpPr>
            <a:spLocks noChangeArrowheads="1"/>
          </p:cNvSpPr>
          <p:nvPr/>
        </p:nvSpPr>
        <p:spPr bwMode="auto">
          <a:xfrm>
            <a:off x="4557713" y="3184525"/>
            <a:ext cx="85725" cy="87313"/>
          </a:xfrm>
          <a:prstGeom prst="ellipse">
            <a:avLst/>
          </a:prstGeom>
          <a:solidFill>
            <a:srgbClr val="FFFFFF"/>
          </a:solidFill>
          <a:ln w="9525">
            <a:solidFill>
              <a:schemeClr val="tx1"/>
            </a:solidFill>
            <a:round/>
            <a:headEnd/>
            <a:tailEnd/>
          </a:ln>
        </p:spPr>
        <p:txBody>
          <a:bodyPr wrap="none" anchor="ctr"/>
          <a:lstStyle/>
          <a:p>
            <a:endParaRPr lang="en-US" dirty="0">
              <a:latin typeface="+mn-lt"/>
            </a:endParaRPr>
          </a:p>
        </p:txBody>
      </p:sp>
      <p:sp>
        <p:nvSpPr>
          <p:cNvPr id="91160" name="Text Box 26"/>
          <p:cNvSpPr txBox="1">
            <a:spLocks noChangeArrowheads="1"/>
          </p:cNvSpPr>
          <p:nvPr/>
        </p:nvSpPr>
        <p:spPr bwMode="auto">
          <a:xfrm>
            <a:off x="3005138" y="4125913"/>
            <a:ext cx="944562"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spcBef>
                <a:spcPct val="50000"/>
              </a:spcBef>
            </a:pPr>
            <a:r>
              <a:rPr lang="en-US" sz="2400" dirty="0">
                <a:solidFill>
                  <a:srgbClr val="FFFFFF"/>
                </a:solidFill>
                <a:latin typeface="+mn-lt"/>
                <a:cs typeface="Arial" charset="0"/>
              </a:rPr>
              <a:t>30%</a:t>
            </a:r>
          </a:p>
        </p:txBody>
      </p:sp>
      <p:sp>
        <p:nvSpPr>
          <p:cNvPr id="91161" name="Text Box 27"/>
          <p:cNvSpPr txBox="1">
            <a:spLocks noChangeArrowheads="1"/>
          </p:cNvSpPr>
          <p:nvPr/>
        </p:nvSpPr>
        <p:spPr bwMode="auto">
          <a:xfrm>
            <a:off x="4608513" y="3260725"/>
            <a:ext cx="1116012"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spcBef>
                <a:spcPct val="50000"/>
              </a:spcBef>
            </a:pPr>
            <a:r>
              <a:rPr lang="en-US" sz="2400" dirty="0">
                <a:solidFill>
                  <a:srgbClr val="FFFFFF"/>
                </a:solidFill>
                <a:latin typeface="+mn-lt"/>
                <a:cs typeface="Arial" charset="0"/>
              </a:rPr>
              <a:t>52%</a:t>
            </a:r>
          </a:p>
        </p:txBody>
      </p:sp>
      <p:sp>
        <p:nvSpPr>
          <p:cNvPr id="91162" name="Text Box 28"/>
          <p:cNvSpPr txBox="1">
            <a:spLocks noChangeArrowheads="1"/>
          </p:cNvSpPr>
          <p:nvPr/>
        </p:nvSpPr>
        <p:spPr bwMode="auto">
          <a:xfrm>
            <a:off x="6162675" y="2452688"/>
            <a:ext cx="1544638"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spcBef>
                <a:spcPct val="50000"/>
              </a:spcBef>
            </a:pPr>
            <a:r>
              <a:rPr lang="en-US" sz="2400" dirty="0">
                <a:solidFill>
                  <a:srgbClr val="FFFFFF"/>
                </a:solidFill>
                <a:latin typeface="+mn-lt"/>
                <a:cs typeface="Arial" charset="0"/>
              </a:rPr>
              <a:t>72%</a:t>
            </a:r>
          </a:p>
        </p:txBody>
      </p:sp>
      <p:sp>
        <p:nvSpPr>
          <p:cNvPr id="91163" name="Text Box 29"/>
          <p:cNvSpPr txBox="1">
            <a:spLocks noChangeArrowheads="1"/>
          </p:cNvSpPr>
          <p:nvPr/>
        </p:nvSpPr>
        <p:spPr bwMode="auto">
          <a:xfrm>
            <a:off x="6627813" y="3552825"/>
            <a:ext cx="2058987"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spcBef>
                <a:spcPct val="50000"/>
              </a:spcBef>
            </a:pPr>
            <a:r>
              <a:rPr lang="en-US" sz="1600" dirty="0">
                <a:solidFill>
                  <a:srgbClr val="FFFFFF"/>
                </a:solidFill>
                <a:latin typeface="+mn-lt"/>
                <a:cs typeface="Arial" charset="0"/>
              </a:rPr>
              <a:t>( N ~ 100 )</a:t>
            </a:r>
          </a:p>
        </p:txBody>
      </p:sp>
      <p:sp>
        <p:nvSpPr>
          <p:cNvPr id="91164" name="Rectangle 30"/>
          <p:cNvSpPr>
            <a:spLocks noChangeArrowheads="1"/>
          </p:cNvSpPr>
          <p:nvPr/>
        </p:nvSpPr>
        <p:spPr bwMode="auto">
          <a:xfrm>
            <a:off x="381000" y="-830263"/>
            <a:ext cx="9448800" cy="1897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r>
              <a:rPr lang="en-US" sz="3000" dirty="0">
                <a:solidFill>
                  <a:srgbClr val="FF9900"/>
                </a:solidFill>
                <a:latin typeface="+mn-lt"/>
              </a:rPr>
              <a:t>The Results from our Research to Validate the Effectiveness of </a:t>
            </a:r>
            <a:r>
              <a:rPr lang="en-US" sz="3000" dirty="0" smtClean="0">
                <a:solidFill>
                  <a:srgbClr val="FF9900"/>
                </a:solidFill>
                <a:latin typeface="+mn-lt"/>
              </a:rPr>
              <a:t>Lecture-Tutorials</a:t>
            </a:r>
            <a:r>
              <a:rPr lang="en-US" sz="3000" dirty="0">
                <a:solidFill>
                  <a:srgbClr val="FF9900"/>
                </a:solidFill>
                <a:latin typeface="+mn-lt"/>
              </a:rPr>
              <a:t>.</a:t>
            </a:r>
          </a:p>
        </p:txBody>
      </p:sp>
      <p:sp>
        <p:nvSpPr>
          <p:cNvPr id="91165" name="Text Box 32"/>
          <p:cNvSpPr txBox="1">
            <a:spLocks noChangeArrowheads="1"/>
          </p:cNvSpPr>
          <p:nvPr/>
        </p:nvSpPr>
        <p:spPr bwMode="auto">
          <a:xfrm>
            <a:off x="304800" y="5975350"/>
            <a:ext cx="85344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eaLnBrk="1" hangingPunct="1">
              <a:spcBef>
                <a:spcPct val="50000"/>
              </a:spcBef>
            </a:pPr>
            <a:r>
              <a:rPr lang="en-US" sz="1600" b="0" i="1" dirty="0">
                <a:solidFill>
                  <a:srgbClr val="FF9007"/>
                </a:solidFill>
                <a:latin typeface="+mn-lt"/>
                <a:cs typeface="Arial" charset="0"/>
              </a:rPr>
              <a:t>Research on a Lecture-Tutorial Approach to Teaching Introductory Astronomy for Non–Science Majors,</a:t>
            </a:r>
            <a:r>
              <a:rPr lang="en-US" sz="1600" b="0" dirty="0">
                <a:solidFill>
                  <a:srgbClr val="FF9007"/>
                </a:solidFill>
                <a:latin typeface="+mn-lt"/>
                <a:cs typeface="Arial" charset="0"/>
              </a:rPr>
              <a:t> Prather, E. E.; Slater, T. F.; Adams, J. P.; Bailey, J. M.; Jones, L. V.; Dostal, J. A., </a:t>
            </a:r>
            <a:r>
              <a:rPr lang="en-US" sz="1600" b="0" u="sng" dirty="0">
                <a:solidFill>
                  <a:srgbClr val="FF9007"/>
                </a:solidFill>
                <a:latin typeface="+mn-lt"/>
                <a:cs typeface="Arial" charset="0"/>
              </a:rPr>
              <a:t>Astronomy Education Review</a:t>
            </a:r>
            <a:r>
              <a:rPr lang="en-US" sz="1600" b="0" dirty="0">
                <a:solidFill>
                  <a:srgbClr val="FF9007"/>
                </a:solidFill>
                <a:latin typeface="+mn-lt"/>
                <a:cs typeface="Arial" charset="0"/>
              </a:rPr>
              <a:t>, 3(2) 2005 </a:t>
            </a:r>
          </a:p>
        </p:txBody>
      </p:sp>
      <p:sp>
        <p:nvSpPr>
          <p:cNvPr id="4" name="Slide Number Placeholder 3"/>
          <p:cNvSpPr>
            <a:spLocks noGrp="1"/>
          </p:cNvSpPr>
          <p:nvPr>
            <p:ph type="sldNum" sz="quarter" idx="12"/>
          </p:nvPr>
        </p:nvSpPr>
        <p:spPr>
          <a:xfrm>
            <a:off x="6553200" y="6245225"/>
            <a:ext cx="2133600" cy="476250"/>
          </a:xfrm>
        </p:spPr>
        <p:txBody>
          <a:bodyPr/>
          <a:lstStyle/>
          <a:p>
            <a:pPr>
              <a:defRPr/>
            </a:pPr>
            <a:fld id="{105267E0-BE62-214E-899E-7AC352CA4344}" type="slidenum">
              <a:rPr lang="en-US" smtClean="0"/>
              <a:pPr>
                <a:defRPr/>
              </a:pPr>
              <a:t>85</a:t>
            </a:fld>
            <a:endParaRPr lang="en-US" dirty="0"/>
          </a:p>
        </p:txBody>
      </p:sp>
    </p:spTree>
    <p:extLst>
      <p:ext uri="{BB962C8B-B14F-4D97-AF65-F5344CB8AC3E}">
        <p14:creationId xmlns:p14="http://schemas.microsoft.com/office/powerpoint/2010/main" xmlns="" val="3400186103"/>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descr="scantron form"/>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81000" y="655144"/>
            <a:ext cx="4876800" cy="377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5" descr="Pad"/>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a:xfrm>
            <a:off x="6598802" y="971061"/>
            <a:ext cx="1657350" cy="2933700"/>
          </a:xfrm>
          <a:prstGeom prst="rect">
            <a:avLst/>
          </a:prstGeom>
          <a:noFill/>
        </p:spPr>
      </p:pic>
      <p:sp>
        <p:nvSpPr>
          <p:cNvPr id="5" name="Slide Number Placeholder 4"/>
          <p:cNvSpPr>
            <a:spLocks noGrp="1"/>
          </p:cNvSpPr>
          <p:nvPr>
            <p:ph type="sldNum" sz="quarter" idx="12"/>
          </p:nvPr>
        </p:nvSpPr>
        <p:spPr>
          <a:xfrm>
            <a:off x="6553200" y="6245225"/>
            <a:ext cx="2133600" cy="476250"/>
          </a:xfrm>
        </p:spPr>
        <p:txBody>
          <a:bodyPr/>
          <a:lstStyle/>
          <a:p>
            <a:pPr>
              <a:defRPr/>
            </a:pPr>
            <a:fld id="{105267E0-BE62-214E-899E-7AC352CA4344}" type="slidenum">
              <a:rPr lang="en-US" smtClean="0"/>
              <a:pPr>
                <a:defRPr/>
              </a:pPr>
              <a:t>86</a:t>
            </a:fld>
            <a:endParaRPr lang="en-US" dirty="0"/>
          </a:p>
        </p:txBody>
      </p:sp>
    </p:spTree>
    <p:extLst>
      <p:ext uri="{BB962C8B-B14F-4D97-AF65-F5344CB8AC3E}">
        <p14:creationId xmlns:p14="http://schemas.microsoft.com/office/powerpoint/2010/main" xmlns="" val="3401978328"/>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2" descr="computers"/>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04800" y="1371600"/>
            <a:ext cx="4724400" cy="313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186" name="Picture 3" descr="OLD CCD"/>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715000" y="1828800"/>
            <a:ext cx="3200400" cy="229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3"/>
          <p:cNvSpPr>
            <a:spLocks noGrp="1"/>
          </p:cNvSpPr>
          <p:nvPr>
            <p:ph type="sldNum" sz="quarter" idx="12"/>
          </p:nvPr>
        </p:nvSpPr>
        <p:spPr>
          <a:xfrm>
            <a:off x="6553200" y="6245225"/>
            <a:ext cx="2133600" cy="476250"/>
          </a:xfrm>
        </p:spPr>
        <p:txBody>
          <a:bodyPr/>
          <a:lstStyle/>
          <a:p>
            <a:pPr>
              <a:defRPr/>
            </a:pPr>
            <a:fld id="{105267E0-BE62-214E-899E-7AC352CA4344}" type="slidenum">
              <a:rPr lang="en-US" smtClean="0"/>
              <a:pPr>
                <a:defRPr/>
              </a:pPr>
              <a:t>87</a:t>
            </a:fld>
            <a:endParaRPr lang="en-US" dirty="0"/>
          </a:p>
        </p:txBody>
      </p:sp>
    </p:spTree>
    <p:extLst>
      <p:ext uri="{BB962C8B-B14F-4D97-AF65-F5344CB8AC3E}">
        <p14:creationId xmlns:p14="http://schemas.microsoft.com/office/powerpoint/2010/main" xmlns="" val="3594586599"/>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7" name="Line 3"/>
          <p:cNvSpPr>
            <a:spLocks noChangeShapeType="1"/>
          </p:cNvSpPr>
          <p:nvPr/>
        </p:nvSpPr>
        <p:spPr bwMode="auto">
          <a:xfrm>
            <a:off x="2039938" y="1238250"/>
            <a:ext cx="0" cy="4206875"/>
          </a:xfrm>
          <a:prstGeom prst="line">
            <a:avLst/>
          </a:prstGeom>
          <a:noFill/>
          <a:ln w="9525">
            <a:solidFill>
              <a:srgbClr val="F6F62C"/>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91138" name="Line 4"/>
          <p:cNvSpPr>
            <a:spLocks noChangeShapeType="1"/>
          </p:cNvSpPr>
          <p:nvPr/>
        </p:nvSpPr>
        <p:spPr bwMode="auto">
          <a:xfrm>
            <a:off x="2039938" y="5445125"/>
            <a:ext cx="4462462" cy="0"/>
          </a:xfrm>
          <a:prstGeom prst="line">
            <a:avLst/>
          </a:prstGeom>
          <a:noFill/>
          <a:ln w="9525">
            <a:solidFill>
              <a:srgbClr val="F6F62C"/>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91139" name="Line 5"/>
          <p:cNvSpPr>
            <a:spLocks noChangeShapeType="1"/>
          </p:cNvSpPr>
          <p:nvPr/>
        </p:nvSpPr>
        <p:spPr bwMode="auto">
          <a:xfrm>
            <a:off x="1952625" y="4414838"/>
            <a:ext cx="173038" cy="0"/>
          </a:xfrm>
          <a:prstGeom prst="line">
            <a:avLst/>
          </a:prstGeom>
          <a:noFill/>
          <a:ln w="9525">
            <a:solidFill>
              <a:srgbClr val="F6F62C"/>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91140" name="Line 6"/>
          <p:cNvSpPr>
            <a:spLocks noChangeShapeType="1"/>
          </p:cNvSpPr>
          <p:nvPr/>
        </p:nvSpPr>
        <p:spPr bwMode="auto">
          <a:xfrm>
            <a:off x="1952625" y="3384550"/>
            <a:ext cx="173038" cy="0"/>
          </a:xfrm>
          <a:prstGeom prst="line">
            <a:avLst/>
          </a:prstGeom>
          <a:noFill/>
          <a:ln w="9525">
            <a:solidFill>
              <a:srgbClr val="F6F62C"/>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91141" name="Line 7"/>
          <p:cNvSpPr>
            <a:spLocks noChangeShapeType="1"/>
          </p:cNvSpPr>
          <p:nvPr/>
        </p:nvSpPr>
        <p:spPr bwMode="auto">
          <a:xfrm>
            <a:off x="1952625" y="2354263"/>
            <a:ext cx="173038" cy="0"/>
          </a:xfrm>
          <a:prstGeom prst="line">
            <a:avLst/>
          </a:prstGeom>
          <a:noFill/>
          <a:ln w="9525">
            <a:solidFill>
              <a:srgbClr val="F6F62C"/>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91142" name="Line 8"/>
          <p:cNvSpPr>
            <a:spLocks noChangeShapeType="1"/>
          </p:cNvSpPr>
          <p:nvPr/>
        </p:nvSpPr>
        <p:spPr bwMode="auto">
          <a:xfrm>
            <a:off x="1952625" y="1323975"/>
            <a:ext cx="173038" cy="0"/>
          </a:xfrm>
          <a:prstGeom prst="line">
            <a:avLst/>
          </a:prstGeom>
          <a:noFill/>
          <a:ln w="9525">
            <a:solidFill>
              <a:srgbClr val="F6F62C"/>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91143" name="Text Box 9"/>
          <p:cNvSpPr txBox="1">
            <a:spLocks noChangeArrowheads="1"/>
          </p:cNvSpPr>
          <p:nvPr/>
        </p:nvSpPr>
        <p:spPr bwMode="auto">
          <a:xfrm>
            <a:off x="1524000" y="5187950"/>
            <a:ext cx="773113"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spcBef>
                <a:spcPct val="50000"/>
              </a:spcBef>
            </a:pPr>
            <a:r>
              <a:rPr lang="en-US" sz="1800" dirty="0">
                <a:solidFill>
                  <a:srgbClr val="FFFFFF"/>
                </a:solidFill>
                <a:latin typeface="+mn-lt"/>
                <a:cs typeface="Arial" charset="0"/>
              </a:rPr>
              <a:t>0</a:t>
            </a:r>
          </a:p>
        </p:txBody>
      </p:sp>
      <p:sp>
        <p:nvSpPr>
          <p:cNvPr id="91144" name="Text Box 10"/>
          <p:cNvSpPr txBox="1">
            <a:spLocks noChangeArrowheads="1"/>
          </p:cNvSpPr>
          <p:nvPr/>
        </p:nvSpPr>
        <p:spPr bwMode="auto">
          <a:xfrm>
            <a:off x="1352550" y="4157663"/>
            <a:ext cx="600075"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spcBef>
                <a:spcPct val="50000"/>
              </a:spcBef>
            </a:pPr>
            <a:r>
              <a:rPr lang="en-US" sz="1800" dirty="0">
                <a:solidFill>
                  <a:srgbClr val="FFFFFF"/>
                </a:solidFill>
                <a:latin typeface="+mn-lt"/>
                <a:cs typeface="Arial" charset="0"/>
              </a:rPr>
              <a:t>25</a:t>
            </a:r>
          </a:p>
        </p:txBody>
      </p:sp>
      <p:sp>
        <p:nvSpPr>
          <p:cNvPr id="91145" name="Text Box 11"/>
          <p:cNvSpPr txBox="1">
            <a:spLocks noChangeArrowheads="1"/>
          </p:cNvSpPr>
          <p:nvPr/>
        </p:nvSpPr>
        <p:spPr bwMode="auto">
          <a:xfrm>
            <a:off x="1352550" y="3127375"/>
            <a:ext cx="773113"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spcBef>
                <a:spcPct val="50000"/>
              </a:spcBef>
            </a:pPr>
            <a:r>
              <a:rPr lang="en-US" sz="1800" dirty="0">
                <a:solidFill>
                  <a:srgbClr val="FFFFFF"/>
                </a:solidFill>
                <a:latin typeface="+mn-lt"/>
                <a:cs typeface="Arial" charset="0"/>
              </a:rPr>
              <a:t>50</a:t>
            </a:r>
          </a:p>
        </p:txBody>
      </p:sp>
      <p:sp>
        <p:nvSpPr>
          <p:cNvPr id="91146" name="Text Box 12"/>
          <p:cNvSpPr txBox="1">
            <a:spLocks noChangeArrowheads="1"/>
          </p:cNvSpPr>
          <p:nvPr/>
        </p:nvSpPr>
        <p:spPr bwMode="auto">
          <a:xfrm>
            <a:off x="1352550" y="2097088"/>
            <a:ext cx="514350"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spcBef>
                <a:spcPct val="50000"/>
              </a:spcBef>
            </a:pPr>
            <a:r>
              <a:rPr lang="en-US" sz="1800" dirty="0">
                <a:solidFill>
                  <a:srgbClr val="FFFFFF"/>
                </a:solidFill>
                <a:latin typeface="+mn-lt"/>
                <a:cs typeface="Arial" charset="0"/>
              </a:rPr>
              <a:t>75</a:t>
            </a:r>
          </a:p>
        </p:txBody>
      </p:sp>
      <p:sp>
        <p:nvSpPr>
          <p:cNvPr id="91147" name="Text Box 13"/>
          <p:cNvSpPr txBox="1">
            <a:spLocks noChangeArrowheads="1"/>
          </p:cNvSpPr>
          <p:nvPr/>
        </p:nvSpPr>
        <p:spPr bwMode="auto">
          <a:xfrm>
            <a:off x="1266825" y="1066800"/>
            <a:ext cx="858838"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spcBef>
                <a:spcPct val="50000"/>
              </a:spcBef>
            </a:pPr>
            <a:r>
              <a:rPr lang="en-US" sz="1800" dirty="0">
                <a:solidFill>
                  <a:srgbClr val="FFFFFF"/>
                </a:solidFill>
                <a:latin typeface="+mn-lt"/>
                <a:cs typeface="Arial" charset="0"/>
              </a:rPr>
              <a:t>100</a:t>
            </a:r>
          </a:p>
        </p:txBody>
      </p:sp>
      <p:sp>
        <p:nvSpPr>
          <p:cNvPr id="91148" name="Line 14"/>
          <p:cNvSpPr>
            <a:spLocks noChangeShapeType="1"/>
          </p:cNvSpPr>
          <p:nvPr/>
        </p:nvSpPr>
        <p:spPr bwMode="auto">
          <a:xfrm>
            <a:off x="3068638" y="5273675"/>
            <a:ext cx="0" cy="342900"/>
          </a:xfrm>
          <a:prstGeom prst="line">
            <a:avLst/>
          </a:prstGeom>
          <a:noFill/>
          <a:ln w="9525">
            <a:solidFill>
              <a:srgbClr val="F6F62C"/>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91149" name="Text Box 15"/>
          <p:cNvSpPr txBox="1">
            <a:spLocks noChangeArrowheads="1"/>
          </p:cNvSpPr>
          <p:nvPr/>
        </p:nvSpPr>
        <p:spPr bwMode="auto">
          <a:xfrm>
            <a:off x="2640013" y="5616575"/>
            <a:ext cx="1116012"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spcBef>
                <a:spcPct val="50000"/>
              </a:spcBef>
            </a:pPr>
            <a:r>
              <a:rPr lang="en-US" sz="1600" dirty="0">
                <a:solidFill>
                  <a:srgbClr val="FFFFFF"/>
                </a:solidFill>
                <a:latin typeface="+mn-lt"/>
                <a:cs typeface="Arial" charset="0"/>
              </a:rPr>
              <a:t>Pretest</a:t>
            </a:r>
          </a:p>
        </p:txBody>
      </p:sp>
      <p:sp>
        <p:nvSpPr>
          <p:cNvPr id="91150" name="Text Box 16"/>
          <p:cNvSpPr txBox="1">
            <a:spLocks noChangeArrowheads="1"/>
          </p:cNvSpPr>
          <p:nvPr/>
        </p:nvSpPr>
        <p:spPr bwMode="auto">
          <a:xfrm>
            <a:off x="3841750" y="5616575"/>
            <a:ext cx="1716088"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spcBef>
                <a:spcPct val="50000"/>
              </a:spcBef>
            </a:pPr>
            <a:r>
              <a:rPr lang="en-US" sz="1600" dirty="0">
                <a:solidFill>
                  <a:srgbClr val="FFFFFF"/>
                </a:solidFill>
                <a:latin typeface="+mn-lt"/>
                <a:cs typeface="Arial" charset="0"/>
              </a:rPr>
              <a:t>Post-Lecture</a:t>
            </a:r>
          </a:p>
        </p:txBody>
      </p:sp>
      <p:sp>
        <p:nvSpPr>
          <p:cNvPr id="91151" name="Text Box 17"/>
          <p:cNvSpPr txBox="1">
            <a:spLocks noChangeArrowheads="1"/>
          </p:cNvSpPr>
          <p:nvPr/>
        </p:nvSpPr>
        <p:spPr bwMode="auto">
          <a:xfrm>
            <a:off x="5557838" y="5616575"/>
            <a:ext cx="2670175"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spcBef>
                <a:spcPct val="50000"/>
              </a:spcBef>
            </a:pPr>
            <a:r>
              <a:rPr lang="en-US" sz="1600" dirty="0">
                <a:solidFill>
                  <a:srgbClr val="FFFFFF"/>
                </a:solidFill>
                <a:latin typeface="+mn-lt"/>
                <a:cs typeface="Arial" charset="0"/>
              </a:rPr>
              <a:t>Post-Lecture Tutorial</a:t>
            </a:r>
          </a:p>
        </p:txBody>
      </p:sp>
      <p:sp>
        <p:nvSpPr>
          <p:cNvPr id="91152" name="Text Box 18"/>
          <p:cNvSpPr txBox="1">
            <a:spLocks noChangeArrowheads="1"/>
          </p:cNvSpPr>
          <p:nvPr/>
        </p:nvSpPr>
        <p:spPr bwMode="auto">
          <a:xfrm>
            <a:off x="160338" y="2879725"/>
            <a:ext cx="1544637" cy="804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spcBef>
                <a:spcPct val="50000"/>
              </a:spcBef>
            </a:pPr>
            <a:r>
              <a:rPr lang="en-US" sz="2000" dirty="0">
                <a:solidFill>
                  <a:srgbClr val="FFFFFF"/>
                </a:solidFill>
                <a:latin typeface="+mn-lt"/>
                <a:cs typeface="Arial" charset="0"/>
              </a:rPr>
              <a:t>Percent</a:t>
            </a:r>
          </a:p>
          <a:p>
            <a:pPr>
              <a:spcBef>
                <a:spcPct val="50000"/>
              </a:spcBef>
            </a:pPr>
            <a:r>
              <a:rPr lang="en-US" sz="2000" dirty="0">
                <a:solidFill>
                  <a:srgbClr val="FFFFFF"/>
                </a:solidFill>
                <a:latin typeface="+mn-lt"/>
                <a:cs typeface="Arial" charset="0"/>
              </a:rPr>
              <a:t>Correct</a:t>
            </a:r>
          </a:p>
        </p:txBody>
      </p:sp>
      <p:sp>
        <p:nvSpPr>
          <p:cNvPr id="91153" name="Line 19"/>
          <p:cNvSpPr>
            <a:spLocks noChangeShapeType="1"/>
          </p:cNvSpPr>
          <p:nvPr/>
        </p:nvSpPr>
        <p:spPr bwMode="auto">
          <a:xfrm>
            <a:off x="4614863" y="5273675"/>
            <a:ext cx="0" cy="342900"/>
          </a:xfrm>
          <a:prstGeom prst="line">
            <a:avLst/>
          </a:prstGeom>
          <a:noFill/>
          <a:ln w="9525">
            <a:solidFill>
              <a:srgbClr val="F6F62C"/>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91154" name="Line 20"/>
          <p:cNvSpPr>
            <a:spLocks noChangeShapeType="1"/>
          </p:cNvSpPr>
          <p:nvPr/>
        </p:nvSpPr>
        <p:spPr bwMode="auto">
          <a:xfrm>
            <a:off x="6159500" y="5273675"/>
            <a:ext cx="0" cy="342900"/>
          </a:xfrm>
          <a:prstGeom prst="line">
            <a:avLst/>
          </a:prstGeom>
          <a:noFill/>
          <a:ln w="9525">
            <a:solidFill>
              <a:srgbClr val="F6F62C"/>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91155" name="Line 21"/>
          <p:cNvSpPr>
            <a:spLocks noChangeShapeType="1"/>
          </p:cNvSpPr>
          <p:nvPr/>
        </p:nvSpPr>
        <p:spPr bwMode="auto">
          <a:xfrm flipV="1">
            <a:off x="3068639" y="3012428"/>
            <a:ext cx="1475812" cy="1059509"/>
          </a:xfrm>
          <a:prstGeom prst="line">
            <a:avLst/>
          </a:prstGeom>
          <a:noFill/>
          <a:ln w="57150">
            <a:solidFill>
              <a:srgbClr val="FF99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91156" name="Line 22"/>
          <p:cNvSpPr>
            <a:spLocks noChangeShapeType="1"/>
          </p:cNvSpPr>
          <p:nvPr/>
        </p:nvSpPr>
        <p:spPr bwMode="auto">
          <a:xfrm flipV="1">
            <a:off x="4540218" y="2109750"/>
            <a:ext cx="1578522" cy="902503"/>
          </a:xfrm>
          <a:prstGeom prst="line">
            <a:avLst/>
          </a:prstGeom>
          <a:noFill/>
          <a:ln w="57150">
            <a:solidFill>
              <a:srgbClr val="FF99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91157" name="Oval 23"/>
          <p:cNvSpPr>
            <a:spLocks noChangeArrowheads="1"/>
          </p:cNvSpPr>
          <p:nvPr/>
        </p:nvSpPr>
        <p:spPr bwMode="auto">
          <a:xfrm>
            <a:off x="6104997" y="2044581"/>
            <a:ext cx="85725" cy="85725"/>
          </a:xfrm>
          <a:prstGeom prst="ellipse">
            <a:avLst/>
          </a:prstGeom>
          <a:solidFill>
            <a:srgbClr val="FFFFFF"/>
          </a:solidFill>
          <a:ln w="9525">
            <a:solidFill>
              <a:schemeClr val="tx1"/>
            </a:solidFill>
            <a:round/>
            <a:headEnd/>
            <a:tailEnd/>
          </a:ln>
        </p:spPr>
        <p:txBody>
          <a:bodyPr wrap="none" anchor="ctr"/>
          <a:lstStyle/>
          <a:p>
            <a:endParaRPr lang="en-US" dirty="0">
              <a:latin typeface="+mn-lt"/>
            </a:endParaRPr>
          </a:p>
        </p:txBody>
      </p:sp>
      <p:sp>
        <p:nvSpPr>
          <p:cNvPr id="91158" name="Oval 24"/>
          <p:cNvSpPr>
            <a:spLocks noChangeArrowheads="1"/>
          </p:cNvSpPr>
          <p:nvPr/>
        </p:nvSpPr>
        <p:spPr bwMode="auto">
          <a:xfrm>
            <a:off x="3033713" y="4017963"/>
            <a:ext cx="85725" cy="85725"/>
          </a:xfrm>
          <a:prstGeom prst="ellipse">
            <a:avLst/>
          </a:prstGeom>
          <a:solidFill>
            <a:srgbClr val="FFFFFF"/>
          </a:solidFill>
          <a:ln w="9525">
            <a:solidFill>
              <a:schemeClr val="tx1"/>
            </a:solidFill>
            <a:round/>
            <a:headEnd/>
            <a:tailEnd/>
          </a:ln>
        </p:spPr>
        <p:txBody>
          <a:bodyPr wrap="none" anchor="ctr"/>
          <a:lstStyle/>
          <a:p>
            <a:endParaRPr lang="en-US" dirty="0">
              <a:solidFill>
                <a:srgbClr val="FFFFFF"/>
              </a:solidFill>
              <a:latin typeface="+mn-lt"/>
            </a:endParaRPr>
          </a:p>
        </p:txBody>
      </p:sp>
      <p:sp>
        <p:nvSpPr>
          <p:cNvPr id="91159" name="Oval 25"/>
          <p:cNvSpPr>
            <a:spLocks noChangeArrowheads="1"/>
          </p:cNvSpPr>
          <p:nvPr/>
        </p:nvSpPr>
        <p:spPr bwMode="auto">
          <a:xfrm>
            <a:off x="4509471" y="2970601"/>
            <a:ext cx="85725" cy="87313"/>
          </a:xfrm>
          <a:prstGeom prst="ellipse">
            <a:avLst/>
          </a:prstGeom>
          <a:solidFill>
            <a:srgbClr val="FFFFFF"/>
          </a:solidFill>
          <a:ln w="9525">
            <a:solidFill>
              <a:schemeClr val="tx1"/>
            </a:solidFill>
            <a:round/>
            <a:headEnd/>
            <a:tailEnd/>
          </a:ln>
        </p:spPr>
        <p:txBody>
          <a:bodyPr wrap="none" anchor="ctr"/>
          <a:lstStyle/>
          <a:p>
            <a:endParaRPr lang="en-US" dirty="0">
              <a:latin typeface="+mn-lt"/>
            </a:endParaRPr>
          </a:p>
        </p:txBody>
      </p:sp>
      <p:sp>
        <p:nvSpPr>
          <p:cNvPr id="91160" name="Text Box 26"/>
          <p:cNvSpPr txBox="1">
            <a:spLocks noChangeArrowheads="1"/>
          </p:cNvSpPr>
          <p:nvPr/>
        </p:nvSpPr>
        <p:spPr bwMode="auto">
          <a:xfrm>
            <a:off x="3005138" y="4125913"/>
            <a:ext cx="944562"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spcBef>
                <a:spcPct val="50000"/>
              </a:spcBef>
            </a:pPr>
            <a:r>
              <a:rPr lang="en-US" sz="2400" dirty="0" smtClean="0">
                <a:solidFill>
                  <a:srgbClr val="FFFFFF"/>
                </a:solidFill>
                <a:latin typeface="+mn-lt"/>
                <a:cs typeface="Arial" charset="0"/>
              </a:rPr>
              <a:t>25%</a:t>
            </a:r>
            <a:endParaRPr lang="en-US" sz="2400" dirty="0">
              <a:solidFill>
                <a:srgbClr val="FFFFFF"/>
              </a:solidFill>
              <a:latin typeface="+mn-lt"/>
              <a:cs typeface="Arial" charset="0"/>
            </a:endParaRPr>
          </a:p>
        </p:txBody>
      </p:sp>
      <p:sp>
        <p:nvSpPr>
          <p:cNvPr id="91161" name="Text Box 27"/>
          <p:cNvSpPr txBox="1">
            <a:spLocks noChangeArrowheads="1"/>
          </p:cNvSpPr>
          <p:nvPr/>
        </p:nvSpPr>
        <p:spPr bwMode="auto">
          <a:xfrm>
            <a:off x="4608513" y="3260725"/>
            <a:ext cx="1116012"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spcBef>
                <a:spcPct val="50000"/>
              </a:spcBef>
            </a:pPr>
            <a:r>
              <a:rPr lang="en-US" sz="2400" dirty="0" smtClean="0">
                <a:solidFill>
                  <a:srgbClr val="FFFFFF"/>
                </a:solidFill>
                <a:latin typeface="+mn-lt"/>
                <a:cs typeface="Arial" charset="0"/>
              </a:rPr>
              <a:t>62%</a:t>
            </a:r>
            <a:endParaRPr lang="en-US" sz="2400" dirty="0">
              <a:solidFill>
                <a:srgbClr val="FFFFFF"/>
              </a:solidFill>
              <a:latin typeface="+mn-lt"/>
              <a:cs typeface="Arial" charset="0"/>
            </a:endParaRPr>
          </a:p>
        </p:txBody>
      </p:sp>
      <p:sp>
        <p:nvSpPr>
          <p:cNvPr id="91162" name="Text Box 28"/>
          <p:cNvSpPr txBox="1">
            <a:spLocks noChangeArrowheads="1"/>
          </p:cNvSpPr>
          <p:nvPr/>
        </p:nvSpPr>
        <p:spPr bwMode="auto">
          <a:xfrm>
            <a:off x="6162675" y="2452688"/>
            <a:ext cx="1544638"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spcBef>
                <a:spcPct val="50000"/>
              </a:spcBef>
            </a:pPr>
            <a:r>
              <a:rPr lang="en-US" sz="2400" dirty="0" smtClean="0">
                <a:solidFill>
                  <a:srgbClr val="FFFFFF"/>
                </a:solidFill>
                <a:latin typeface="+mn-lt"/>
                <a:cs typeface="Arial" charset="0"/>
              </a:rPr>
              <a:t>80%</a:t>
            </a:r>
            <a:endParaRPr lang="en-US" sz="2400" dirty="0">
              <a:solidFill>
                <a:srgbClr val="FFFFFF"/>
              </a:solidFill>
              <a:latin typeface="+mn-lt"/>
              <a:cs typeface="Arial" charset="0"/>
            </a:endParaRPr>
          </a:p>
        </p:txBody>
      </p:sp>
      <p:sp>
        <p:nvSpPr>
          <p:cNvPr id="91163" name="Text Box 29"/>
          <p:cNvSpPr txBox="1">
            <a:spLocks noChangeArrowheads="1"/>
          </p:cNvSpPr>
          <p:nvPr/>
        </p:nvSpPr>
        <p:spPr bwMode="auto">
          <a:xfrm>
            <a:off x="6627813" y="3552825"/>
            <a:ext cx="2058987" cy="591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a:spcBef>
                <a:spcPct val="50000"/>
              </a:spcBef>
            </a:pPr>
            <a:r>
              <a:rPr lang="en-US" sz="1400" dirty="0" smtClean="0">
                <a:solidFill>
                  <a:srgbClr val="FFFFFF"/>
                </a:solidFill>
                <a:latin typeface="+mn-lt"/>
                <a:cs typeface="Arial" charset="0"/>
              </a:rPr>
              <a:t>(pre: </a:t>
            </a:r>
            <a:r>
              <a:rPr lang="en-US" sz="1400" dirty="0">
                <a:solidFill>
                  <a:srgbClr val="FFFFFF"/>
                </a:solidFill>
                <a:latin typeface="+mn-lt"/>
                <a:cs typeface="Times New Roman" charset="0"/>
              </a:rPr>
              <a:t>nA=132,nB=</a:t>
            </a:r>
            <a:r>
              <a:rPr lang="en-US" sz="1400" dirty="0" smtClean="0">
                <a:solidFill>
                  <a:srgbClr val="FFFFFF"/>
                </a:solidFill>
                <a:latin typeface="+mn-lt"/>
                <a:cs typeface="Times New Roman" charset="0"/>
              </a:rPr>
              <a:t>49</a:t>
            </a:r>
            <a:r>
              <a:rPr lang="en-US" sz="1400" dirty="0" smtClean="0">
                <a:solidFill>
                  <a:srgbClr val="FFFFFF"/>
                </a:solidFill>
                <a:latin typeface="+mn-lt"/>
                <a:cs typeface="Arial" charset="0"/>
              </a:rPr>
              <a:t>)</a:t>
            </a:r>
          </a:p>
          <a:p>
            <a:pPr>
              <a:spcBef>
                <a:spcPct val="50000"/>
              </a:spcBef>
            </a:pPr>
            <a:r>
              <a:rPr lang="en-US" sz="1400" dirty="0" smtClean="0">
                <a:solidFill>
                  <a:srgbClr val="FFFFFF"/>
                </a:solidFill>
                <a:latin typeface="+mn-lt"/>
                <a:cs typeface="Arial" charset="0"/>
              </a:rPr>
              <a:t>(post: n=177)</a:t>
            </a:r>
            <a:endParaRPr lang="en-US" sz="1400" dirty="0">
              <a:solidFill>
                <a:srgbClr val="FFFFFF"/>
              </a:solidFill>
              <a:latin typeface="+mn-lt"/>
              <a:cs typeface="Arial" charset="0"/>
            </a:endParaRPr>
          </a:p>
        </p:txBody>
      </p:sp>
      <p:sp>
        <p:nvSpPr>
          <p:cNvPr id="91164" name="Rectangle 30"/>
          <p:cNvSpPr>
            <a:spLocks noChangeArrowheads="1"/>
          </p:cNvSpPr>
          <p:nvPr/>
        </p:nvSpPr>
        <p:spPr bwMode="auto">
          <a:xfrm>
            <a:off x="0" y="-830263"/>
            <a:ext cx="9144000" cy="1897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r>
              <a:rPr lang="en-US" sz="2800" dirty="0">
                <a:solidFill>
                  <a:srgbClr val="FF9900"/>
                </a:solidFill>
                <a:latin typeface="+mn-lt"/>
              </a:rPr>
              <a:t>The Results from our Research to Validate the Effectiveness of </a:t>
            </a:r>
            <a:r>
              <a:rPr lang="en-US" sz="2800" dirty="0" smtClean="0">
                <a:solidFill>
                  <a:srgbClr val="FF9900"/>
                </a:solidFill>
                <a:latin typeface="+mn-lt"/>
              </a:rPr>
              <a:t>Lecture-Tutorials: Using Clickers.</a:t>
            </a:r>
            <a:endParaRPr lang="en-US" sz="2800" dirty="0">
              <a:solidFill>
                <a:srgbClr val="FF9900"/>
              </a:solidFill>
              <a:latin typeface="+mn-lt"/>
            </a:endParaRPr>
          </a:p>
        </p:txBody>
      </p:sp>
      <p:sp>
        <p:nvSpPr>
          <p:cNvPr id="91165" name="Text Box 32"/>
          <p:cNvSpPr txBox="1">
            <a:spLocks noChangeArrowheads="1"/>
          </p:cNvSpPr>
          <p:nvPr/>
        </p:nvSpPr>
        <p:spPr bwMode="auto">
          <a:xfrm>
            <a:off x="304800" y="6216758"/>
            <a:ext cx="8534400" cy="483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eaLnBrk="1" hangingPunct="1"/>
            <a:r>
              <a:rPr lang="en-US" sz="1400" i="1" dirty="0">
                <a:solidFill>
                  <a:srgbClr val="D98200"/>
                </a:solidFill>
                <a:latin typeface="+mn-lt"/>
              </a:rPr>
              <a:t>Clickers as Data Gathering Tools and Students</a:t>
            </a:r>
            <a:r>
              <a:rPr lang="ja-JP" altLang="en-US" sz="1400" i="1" dirty="0">
                <a:solidFill>
                  <a:srgbClr val="D98200"/>
                </a:solidFill>
                <a:latin typeface="+mn-lt"/>
              </a:rPr>
              <a:t>’</a:t>
            </a:r>
            <a:r>
              <a:rPr lang="en-US" altLang="ja-JP" sz="1400" i="1" dirty="0">
                <a:solidFill>
                  <a:srgbClr val="D98200"/>
                </a:solidFill>
                <a:latin typeface="+mn-lt"/>
              </a:rPr>
              <a:t> Attitudes, Motivations, and Beliefs on Their Use in this Application, </a:t>
            </a:r>
            <a:r>
              <a:rPr lang="en-US" altLang="ja-JP" sz="1400" dirty="0">
                <a:solidFill>
                  <a:srgbClr val="D98200"/>
                </a:solidFill>
                <a:latin typeface="+mn-lt"/>
              </a:rPr>
              <a:t>Prather, E. E., and Brissenden, G., Astronomy Education Review, 8(1), 2009.</a:t>
            </a:r>
          </a:p>
        </p:txBody>
      </p:sp>
      <p:sp>
        <p:nvSpPr>
          <p:cNvPr id="4" name="Slide Number Placeholder 3"/>
          <p:cNvSpPr>
            <a:spLocks noGrp="1"/>
          </p:cNvSpPr>
          <p:nvPr>
            <p:ph type="sldNum" sz="quarter" idx="12"/>
          </p:nvPr>
        </p:nvSpPr>
        <p:spPr>
          <a:xfrm>
            <a:off x="6553200" y="6245225"/>
            <a:ext cx="2133600" cy="476250"/>
          </a:xfrm>
        </p:spPr>
        <p:txBody>
          <a:bodyPr/>
          <a:lstStyle/>
          <a:p>
            <a:pPr>
              <a:defRPr/>
            </a:pPr>
            <a:fld id="{105267E0-BE62-214E-899E-7AC352CA4344}" type="slidenum">
              <a:rPr lang="en-US" smtClean="0"/>
              <a:pPr>
                <a:defRPr/>
              </a:pPr>
              <a:t>88</a:t>
            </a:fld>
            <a:endParaRPr lang="en-US" dirty="0"/>
          </a:p>
        </p:txBody>
      </p:sp>
    </p:spTree>
    <p:extLst>
      <p:ext uri="{BB962C8B-B14F-4D97-AF65-F5344CB8AC3E}">
        <p14:creationId xmlns:p14="http://schemas.microsoft.com/office/powerpoint/2010/main" xmlns="" val="1170064986"/>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3"/>
          <p:cNvSpPr>
            <a:spLocks noGrp="1" noChangeArrowheads="1"/>
          </p:cNvSpPr>
          <p:nvPr>
            <p:ph type="body" idx="1"/>
          </p:nvPr>
        </p:nvSpPr>
        <p:spPr>
          <a:xfrm>
            <a:off x="838200" y="1219200"/>
            <a:ext cx="7391400" cy="3810000"/>
          </a:xfrm>
        </p:spPr>
        <p:txBody>
          <a:bodyPr/>
          <a:lstStyle/>
          <a:p>
            <a:pPr eaLnBrk="1" hangingPunct="1">
              <a:buSzPct val="83000"/>
            </a:pPr>
            <a:r>
              <a:rPr lang="en-US" sz="3600" dirty="0">
                <a:latin typeface="Arial" charset="0"/>
                <a:ea typeface="ＭＳ Ｐゴシック" charset="0"/>
                <a:cs typeface="ＭＳ Ｐゴシック" charset="0"/>
              </a:rPr>
              <a:t>Almost 4000 students </a:t>
            </a:r>
          </a:p>
          <a:p>
            <a:pPr eaLnBrk="1" hangingPunct="1">
              <a:buSzPct val="83000"/>
            </a:pPr>
            <a:r>
              <a:rPr lang="en-US" sz="3600" dirty="0">
                <a:latin typeface="Arial" charset="0"/>
                <a:ea typeface="ＭＳ Ｐゴシック" charset="0"/>
                <a:cs typeface="ＭＳ Ｐゴシック" charset="0"/>
              </a:rPr>
              <a:t>31 institutions</a:t>
            </a:r>
          </a:p>
          <a:p>
            <a:pPr eaLnBrk="1" hangingPunct="1">
              <a:buSzPct val="83000"/>
            </a:pPr>
            <a:r>
              <a:rPr lang="en-US" sz="3600" dirty="0">
                <a:latin typeface="Arial" charset="0"/>
                <a:ea typeface="ＭＳ Ｐゴシック" charset="0"/>
                <a:cs typeface="ＭＳ Ｐゴシック" charset="0"/>
              </a:rPr>
              <a:t>36 instructors</a:t>
            </a:r>
          </a:p>
          <a:p>
            <a:pPr eaLnBrk="1" hangingPunct="1">
              <a:buSzPct val="83000"/>
            </a:pPr>
            <a:r>
              <a:rPr lang="en-US" sz="3600" dirty="0">
                <a:latin typeface="Arial" charset="0"/>
                <a:ea typeface="ＭＳ Ｐゴシック" charset="0"/>
                <a:cs typeface="ＭＳ Ｐゴシック" charset="0"/>
              </a:rPr>
              <a:t>69 different sections</a:t>
            </a:r>
          </a:p>
          <a:p>
            <a:pPr lvl="1" eaLnBrk="1" hangingPunct="1">
              <a:buSzPct val="83000"/>
            </a:pPr>
            <a:r>
              <a:rPr lang="en-US" dirty="0">
                <a:latin typeface="Arial" charset="0"/>
                <a:ea typeface="ＭＳ Ｐゴシック" charset="0"/>
              </a:rPr>
              <a:t>Section sizes vary from &lt;10 to 180</a:t>
            </a:r>
            <a:br>
              <a:rPr lang="en-US" dirty="0">
                <a:latin typeface="Arial" charset="0"/>
                <a:ea typeface="ＭＳ Ｐゴシック" charset="0"/>
              </a:rPr>
            </a:br>
            <a:r>
              <a:rPr lang="en-US" dirty="0">
                <a:latin typeface="Arial" charset="0"/>
                <a:ea typeface="ＭＳ Ｐゴシック" charset="0"/>
              </a:rPr>
              <a:t>(now with sections &gt;750!)</a:t>
            </a:r>
          </a:p>
          <a:p>
            <a:pPr eaLnBrk="1" hangingPunct="1">
              <a:buSzPct val="83000"/>
            </a:pPr>
            <a:endParaRPr lang="en-US" sz="3600" dirty="0">
              <a:latin typeface="Arial" charset="0"/>
              <a:ea typeface="ＭＳ Ｐゴシック" charset="0"/>
              <a:cs typeface="ＭＳ Ｐゴシック" charset="0"/>
            </a:endParaRPr>
          </a:p>
        </p:txBody>
      </p:sp>
      <p:sp>
        <p:nvSpPr>
          <p:cNvPr id="123906" name="Rectangle 2"/>
          <p:cNvSpPr txBox="1">
            <a:spLocks noChangeArrowheads="1"/>
          </p:cNvSpPr>
          <p:nvPr/>
        </p:nvSpPr>
        <p:spPr bwMode="auto">
          <a:xfrm>
            <a:off x="614363" y="180975"/>
            <a:ext cx="77724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spcBef>
                <a:spcPct val="0"/>
              </a:spcBef>
              <a:spcAft>
                <a:spcPct val="0"/>
              </a:spcAft>
              <a:defRPr sz="3200" b="1">
                <a:solidFill>
                  <a:srgbClr val="FFFF0F"/>
                </a:solidFill>
                <a:latin typeface="Times New Roman" charset="0"/>
                <a:ea typeface="ＭＳ Ｐゴシック" charset="0"/>
                <a:sym typeface="Wingdings 3" charset="0"/>
              </a:defRPr>
            </a:lvl9pPr>
          </a:lstStyle>
          <a:p>
            <a:pPr algn="ctr" eaLnBrk="1" hangingPunct="1"/>
            <a:r>
              <a:rPr lang="en-US" sz="3600" dirty="0" smtClean="0">
                <a:solidFill>
                  <a:srgbClr val="D98200"/>
                </a:solidFill>
                <a:latin typeface="Arial" charset="0"/>
              </a:rPr>
              <a:t>CAE National </a:t>
            </a:r>
            <a:r>
              <a:rPr lang="en-US" sz="3600" dirty="0">
                <a:solidFill>
                  <a:srgbClr val="D98200"/>
                </a:solidFill>
                <a:latin typeface="Arial" charset="0"/>
              </a:rPr>
              <a:t>Study</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152400" y="342900"/>
            <a:ext cx="8712200" cy="1028700"/>
          </a:xfrm>
        </p:spPr>
        <p:txBody>
          <a:bodyPr/>
          <a:lstStyle/>
          <a:p>
            <a:pPr eaLnBrk="1" hangingPunct="1">
              <a:defRPr/>
            </a:pPr>
            <a:r>
              <a:rPr lang="en-US" sz="2800" dirty="0" smtClean="0">
                <a:solidFill>
                  <a:srgbClr val="DDDDDD"/>
                </a:solidFill>
                <a:latin typeface="Arial" charset="0"/>
              </a:rPr>
              <a:t>“Most ideas about teaching are not new, but not everyone knows the old ideas.”    </a:t>
            </a:r>
            <a:r>
              <a:rPr lang="en-US" sz="2800" dirty="0" smtClean="0">
                <a:solidFill>
                  <a:srgbClr val="FE9900"/>
                </a:solidFill>
                <a:latin typeface="Arial" charset="0"/>
              </a:rPr>
              <a:t>Euclid (300 B.C.)</a:t>
            </a:r>
            <a:endParaRPr lang="en-US" sz="2800" dirty="0">
              <a:solidFill>
                <a:srgbClr val="FE9900"/>
              </a:solidFill>
              <a:latin typeface="+mn-lt"/>
              <a:cs typeface="Times" charset="0"/>
            </a:endParaRPr>
          </a:p>
        </p:txBody>
      </p:sp>
      <p:pic>
        <p:nvPicPr>
          <p:cNvPr id="49154" name="Picture 4" descr="ampitheater4"/>
          <p:cNvPicPr>
            <a:picLocks noGrp="1" noChangeAspect="1" noChangeArrowheads="1"/>
          </p:cNvPicPr>
          <p:nvPr>
            <p:ph sz="quarter" idx="2"/>
          </p:nvPr>
        </p:nvPicPr>
        <p:blipFill>
          <a:blip r:embed="rId3" cstate="email">
            <a:extLst>
              <a:ext uri="{28A0092B-C50C-407E-A947-70E740481C1C}">
                <a14:useLocalDpi xmlns:a14="http://schemas.microsoft.com/office/drawing/2010/main" xmlns="" val="0"/>
              </a:ext>
            </a:extLst>
          </a:blip>
          <a:srcRect/>
          <a:stretch>
            <a:fillRect/>
          </a:stretch>
        </p:blipFill>
        <p:spPr>
          <a:xfrm>
            <a:off x="571500" y="1879600"/>
            <a:ext cx="3792538" cy="2844800"/>
          </a:xfrm>
        </p:spPr>
      </p:pic>
      <p:pic>
        <p:nvPicPr>
          <p:cNvPr id="49155" name="Picture 5" descr="Chrissleeping"/>
          <p:cNvPicPr>
            <a:picLocks noGrp="1" noChangeAspect="1" noChangeArrowheads="1"/>
          </p:cNvPicPr>
          <p:nvPr>
            <p:ph sz="quarter" idx="3"/>
          </p:nvPr>
        </p:nvPicPr>
        <p:blipFill>
          <a:blip r:embed="rId4" cstate="email">
            <a:extLst>
              <a:ext uri="{28A0092B-C50C-407E-A947-70E740481C1C}">
                <a14:useLocalDpi xmlns:a14="http://schemas.microsoft.com/office/drawing/2010/main" xmlns="" val="0"/>
              </a:ext>
            </a:extLst>
          </a:blip>
          <a:srcRect/>
          <a:stretch>
            <a:fillRect/>
          </a:stretch>
        </p:blipFill>
        <p:spPr>
          <a:xfrm>
            <a:off x="4737100" y="1874838"/>
            <a:ext cx="3797300" cy="2847975"/>
          </a:xfrm>
        </p:spPr>
      </p:pic>
    </p:spTree>
    <p:extLst>
      <p:ext uri="{BB962C8B-B14F-4D97-AF65-F5344CB8AC3E}">
        <p14:creationId xmlns:p14="http://schemas.microsoft.com/office/powerpoint/2010/main" xmlns="" val="2699848102"/>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85800" y="-42863"/>
            <a:ext cx="7772400" cy="735013"/>
          </a:xfrm>
        </p:spPr>
        <p:txBody>
          <a:bodyPr/>
          <a:lstStyle/>
          <a:p>
            <a:pPr eaLnBrk="1" hangingPunct="1"/>
            <a:r>
              <a:rPr lang="en-US">
                <a:solidFill>
                  <a:srgbClr val="D98200"/>
                </a:solidFill>
                <a:latin typeface="Arial" charset="0"/>
                <a:ea typeface="ＭＳ Ｐゴシック" charset="0"/>
                <a:cs typeface="ＭＳ Ｐゴシック" charset="0"/>
              </a:rPr>
              <a:t>This was a truly national study</a:t>
            </a:r>
          </a:p>
        </p:txBody>
      </p:sp>
      <p:pic>
        <p:nvPicPr>
          <p:cNvPr id="124930" name="Picture 7" descr="geographicmap_fixed"/>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371600" y="755650"/>
            <a:ext cx="6553200" cy="4506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3" name="Rectangle 3"/>
          <p:cNvSpPr>
            <a:spLocks noChangeArrowheads="1"/>
          </p:cNvSpPr>
          <p:nvPr/>
        </p:nvSpPr>
        <p:spPr bwMode="auto">
          <a:xfrm>
            <a:off x="185738" y="0"/>
            <a:ext cx="8732837" cy="523875"/>
          </a:xfrm>
          <a:prstGeom prst="rect">
            <a:avLst/>
          </a:prstGeom>
          <a:solidFill>
            <a:srgbClr val="16285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defRPr/>
            </a:pPr>
            <a:r>
              <a:rPr lang="en-US" sz="2800" b="0" dirty="0" smtClean="0">
                <a:solidFill>
                  <a:srgbClr val="FF9933"/>
                </a:solidFill>
                <a:latin typeface="+mn-lt"/>
              </a:rPr>
              <a:t>CAE National Professional Development Program</a:t>
            </a:r>
            <a:endParaRPr lang="en-US" sz="2800" b="0" dirty="0">
              <a:solidFill>
                <a:srgbClr val="FF9933"/>
              </a:solidFill>
              <a:latin typeface="+mn-lt"/>
            </a:endParaRPr>
          </a:p>
        </p:txBody>
      </p:sp>
      <p:pic>
        <p:nvPicPr>
          <p:cNvPr id="125954" name="Picture 1" descr="Screen shot 2011-04-25 at 5.06.58 PM.png"/>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52462" y="507999"/>
            <a:ext cx="7742237" cy="6361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Gain_v_Pre%_(inst_type)_bw"/>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0"/>
            <a:ext cx="9144000" cy="690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4" name="Line 6"/>
          <p:cNvSpPr>
            <a:spLocks noChangeShapeType="1"/>
          </p:cNvSpPr>
          <p:nvPr/>
        </p:nvSpPr>
        <p:spPr bwMode="auto">
          <a:xfrm>
            <a:off x="952500" y="4189413"/>
            <a:ext cx="7581900" cy="30162"/>
          </a:xfrm>
          <a:prstGeom prst="line">
            <a:avLst/>
          </a:prstGeom>
          <a:noFill/>
          <a:ln w="28575">
            <a:solidFill>
              <a:srgbClr val="0000FF"/>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3795" name="Line 7"/>
          <p:cNvSpPr>
            <a:spLocks noChangeShapeType="1"/>
          </p:cNvSpPr>
          <p:nvPr/>
        </p:nvSpPr>
        <p:spPr bwMode="auto">
          <a:xfrm>
            <a:off x="952500" y="2024063"/>
            <a:ext cx="7581900" cy="30162"/>
          </a:xfrm>
          <a:prstGeom prst="line">
            <a:avLst/>
          </a:prstGeom>
          <a:noFill/>
          <a:ln w="28575">
            <a:solidFill>
              <a:srgbClr val="0000FF"/>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3796" name="Rectangle 8"/>
          <p:cNvSpPr>
            <a:spLocks noChangeArrowheads="1"/>
          </p:cNvSpPr>
          <p:nvPr/>
        </p:nvSpPr>
        <p:spPr bwMode="auto">
          <a:xfrm>
            <a:off x="3246438" y="2030413"/>
            <a:ext cx="3127375" cy="2925762"/>
          </a:xfrm>
          <a:prstGeom prst="rect">
            <a:avLst/>
          </a:prstGeom>
          <a:noFill/>
          <a:ln w="28575">
            <a:solidFill>
              <a:srgbClr val="0000FF"/>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aphicFrame>
        <p:nvGraphicFramePr>
          <p:cNvPr id="33797" name="Object 2"/>
          <p:cNvGraphicFramePr>
            <a:graphicFrameLocks noChangeAspect="1"/>
          </p:cNvGraphicFramePr>
          <p:nvPr/>
        </p:nvGraphicFramePr>
        <p:xfrm>
          <a:off x="1106488" y="446088"/>
          <a:ext cx="2895600" cy="708025"/>
        </p:xfrm>
        <a:graphic>
          <a:graphicData uri="http://schemas.openxmlformats.org/presentationml/2006/ole">
            <p:oleObj spid="_x0000_s34303" name="Equation" r:id="rId5" imgW="1801080" imgH="429480" progId="Equation.3">
              <p:embed/>
            </p:oleObj>
          </a:graphicData>
        </a:graphic>
      </p:graphicFrame>
    </p:spTree>
  </p:cSld>
  <p:clrMapOvr>
    <a:masterClrMapping/>
  </p:clrMapOvr>
  <p:transition spd="slow"/>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6866" name="Picture 1" descr="Gain v Pre% (class size) with large class.pdf"/>
          <p:cNvPicPr>
            <a:picLocks noChangeAspect="1"/>
          </p:cNvPicPr>
          <p:nvPr/>
        </p:nvPicPr>
        <p:blipFill>
          <a:blip r:embed="rId3" cstate="email">
            <a:extLst>
              <a:ext uri="{28A0092B-C50C-407E-A947-70E740481C1C}">
                <a14:useLocalDpi xmlns:a14="http://schemas.microsoft.com/office/drawing/2010/main" xmlns="" val="0"/>
              </a:ext>
            </a:extLst>
          </a:blip>
          <a:srcRect l="6618" r="14293" b="11368"/>
          <a:stretch>
            <a:fillRect/>
          </a:stretch>
        </p:blipFill>
        <p:spPr bwMode="auto">
          <a:xfrm>
            <a:off x="55563" y="-812800"/>
            <a:ext cx="8923337" cy="772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6867" name="Group 2"/>
          <p:cNvGrpSpPr>
            <a:grpSpLocks/>
          </p:cNvGrpSpPr>
          <p:nvPr/>
        </p:nvGrpSpPr>
        <p:grpSpPr bwMode="auto">
          <a:xfrm>
            <a:off x="952500" y="2032000"/>
            <a:ext cx="7581900" cy="2990850"/>
            <a:chOff x="952500" y="2032000"/>
            <a:chExt cx="7581900" cy="2990850"/>
          </a:xfrm>
        </p:grpSpPr>
        <p:sp>
          <p:nvSpPr>
            <p:cNvPr id="36869" name="Line 6"/>
            <p:cNvSpPr>
              <a:spLocks noChangeShapeType="1"/>
            </p:cNvSpPr>
            <p:nvPr/>
          </p:nvSpPr>
          <p:spPr bwMode="auto">
            <a:xfrm>
              <a:off x="952500" y="4217988"/>
              <a:ext cx="7581900" cy="30162"/>
            </a:xfrm>
            <a:prstGeom prst="line">
              <a:avLst/>
            </a:prstGeom>
            <a:noFill/>
            <a:ln w="28575">
              <a:solidFill>
                <a:srgbClr val="0000FF"/>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6870" name="Line 7"/>
            <p:cNvSpPr>
              <a:spLocks noChangeShapeType="1"/>
            </p:cNvSpPr>
            <p:nvPr/>
          </p:nvSpPr>
          <p:spPr bwMode="auto">
            <a:xfrm>
              <a:off x="952500" y="2032000"/>
              <a:ext cx="7581900" cy="30163"/>
            </a:xfrm>
            <a:prstGeom prst="line">
              <a:avLst/>
            </a:prstGeom>
            <a:noFill/>
            <a:ln w="28575">
              <a:solidFill>
                <a:srgbClr val="0000FF"/>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6871" name="Rectangle 8"/>
            <p:cNvSpPr>
              <a:spLocks noChangeArrowheads="1"/>
            </p:cNvSpPr>
            <p:nvPr/>
          </p:nvSpPr>
          <p:spPr bwMode="auto">
            <a:xfrm>
              <a:off x="3303588" y="2038350"/>
              <a:ext cx="3127375" cy="2984500"/>
            </a:xfrm>
            <a:prstGeom prst="rect">
              <a:avLst/>
            </a:prstGeom>
            <a:noFill/>
            <a:ln w="28575">
              <a:solidFill>
                <a:srgbClr val="0000FF"/>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aphicFrame>
        <p:nvGraphicFramePr>
          <p:cNvPr id="36868" name="Object 2"/>
          <p:cNvGraphicFramePr>
            <a:graphicFrameLocks noChangeAspect="1"/>
          </p:cNvGraphicFramePr>
          <p:nvPr/>
        </p:nvGraphicFramePr>
        <p:xfrm>
          <a:off x="1195388" y="750888"/>
          <a:ext cx="2895600" cy="708025"/>
        </p:xfrm>
        <a:graphic>
          <a:graphicData uri="http://schemas.openxmlformats.org/presentationml/2006/ole">
            <p:oleObj spid="_x0000_s37376" name="Equation" r:id="rId4" imgW="1801080" imgH="429480" progId="Equation.3">
              <p:embed/>
            </p:oleObj>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a:xfrm>
            <a:off x="685800" y="184150"/>
            <a:ext cx="7772400" cy="533400"/>
          </a:xfrm>
        </p:spPr>
        <p:txBody>
          <a:bodyPr/>
          <a:lstStyle/>
          <a:p>
            <a:pPr eaLnBrk="1" hangingPunct="1"/>
            <a:r>
              <a:rPr lang="en-US">
                <a:solidFill>
                  <a:srgbClr val="D98200"/>
                </a:solidFill>
                <a:latin typeface="Arial" charset="0"/>
                <a:ea typeface="ＭＳ Ｐゴシック" charset="0"/>
                <a:cs typeface="ＭＳ Ｐゴシック" charset="0"/>
              </a:rPr>
              <a:t>Instructor Surveys</a:t>
            </a:r>
          </a:p>
        </p:txBody>
      </p:sp>
      <p:sp>
        <p:nvSpPr>
          <p:cNvPr id="126978" name="Rectangle 3"/>
          <p:cNvSpPr>
            <a:spLocks noGrp="1" noChangeArrowheads="1"/>
          </p:cNvSpPr>
          <p:nvPr>
            <p:ph type="body" idx="1"/>
          </p:nvPr>
        </p:nvSpPr>
        <p:spPr>
          <a:xfrm>
            <a:off x="496888" y="900113"/>
            <a:ext cx="8305800" cy="3614737"/>
          </a:xfrm>
        </p:spPr>
        <p:txBody>
          <a:bodyPr/>
          <a:lstStyle/>
          <a:p>
            <a:pPr eaLnBrk="1" hangingPunct="1">
              <a:buSzPct val="60000"/>
            </a:pPr>
            <a:r>
              <a:rPr lang="en-US">
                <a:latin typeface="Arial" charset="0"/>
                <a:ea typeface="ＭＳ Ｐゴシック" charset="0"/>
                <a:cs typeface="ＭＳ Ｐゴシック" charset="0"/>
              </a:rPr>
              <a:t>To assess the level of interactivity in each classroom, we asked each instructor to fill out a survey detailing how they spent their class time</a:t>
            </a:r>
          </a:p>
          <a:p>
            <a:pPr eaLnBrk="1" hangingPunct="1">
              <a:spcBef>
                <a:spcPct val="80000"/>
              </a:spcBef>
              <a:buSzPct val="60000"/>
            </a:pPr>
            <a:r>
              <a:rPr lang="en-US">
                <a:latin typeface="Arial" charset="0"/>
                <a:ea typeface="ＭＳ Ｐゴシック" charset="0"/>
                <a:cs typeface="ＭＳ Ｐゴシック" charset="0"/>
              </a:rPr>
              <a:t>This survey was used to construct an </a:t>
            </a:r>
            <a:r>
              <a:rPr lang="ja-JP" altLang="en-US">
                <a:solidFill>
                  <a:srgbClr val="FF9933"/>
                </a:solidFill>
                <a:latin typeface="Arial" charset="0"/>
                <a:ea typeface="ＭＳ Ｐゴシック" charset="0"/>
                <a:cs typeface="ＭＳ Ｐゴシック" charset="0"/>
              </a:rPr>
              <a:t>“</a:t>
            </a:r>
            <a:r>
              <a:rPr lang="en-US" altLang="ja-JP">
                <a:solidFill>
                  <a:srgbClr val="FF9933"/>
                </a:solidFill>
                <a:latin typeface="Arial" charset="0"/>
                <a:ea typeface="ＭＳ Ｐゴシック" charset="0"/>
                <a:cs typeface="ＭＳ Ｐゴシック" charset="0"/>
              </a:rPr>
              <a:t>Interactivity Assessment Score</a:t>
            </a:r>
            <a:r>
              <a:rPr lang="ja-JP" altLang="en-US">
                <a:solidFill>
                  <a:srgbClr val="FF9933"/>
                </a:solidFill>
                <a:latin typeface="Arial" charset="0"/>
                <a:ea typeface="ＭＳ Ｐゴシック" charset="0"/>
                <a:cs typeface="ＭＳ Ｐゴシック" charset="0"/>
              </a:rPr>
              <a:t>”</a:t>
            </a:r>
            <a:r>
              <a:rPr lang="en-US" altLang="ja-JP">
                <a:solidFill>
                  <a:srgbClr val="FF9933"/>
                </a:solidFill>
                <a:latin typeface="Arial" charset="0"/>
                <a:ea typeface="ＭＳ Ｐゴシック" charset="0"/>
                <a:cs typeface="ＭＳ Ｐゴシック" charset="0"/>
              </a:rPr>
              <a:t> (IAS)</a:t>
            </a:r>
            <a:r>
              <a:rPr lang="en-US" altLang="ja-JP">
                <a:latin typeface="Arial" charset="0"/>
                <a:ea typeface="ＭＳ Ｐゴシック" charset="0"/>
                <a:cs typeface="ＭＳ Ｐゴシック" charset="0"/>
              </a:rPr>
              <a:t> based on what percentage of total class time is used for interactive activities</a:t>
            </a:r>
            <a:endParaRPr lang="en-US" sz="2400">
              <a:latin typeface="Arial" charset="0"/>
              <a:ea typeface="ＭＳ Ｐゴシック" charset="0"/>
              <a:cs typeface="ＭＳ Ｐゴシック"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1" name="Picture 2" descr="Gain_v_Inter_plot"/>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2" descr="Gain_v_Inter_plot"/>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1554" name="Line 3"/>
          <p:cNvSpPr>
            <a:spLocks noChangeShapeType="1"/>
          </p:cNvSpPr>
          <p:nvPr/>
        </p:nvSpPr>
        <p:spPr bwMode="auto">
          <a:xfrm>
            <a:off x="863600" y="2971800"/>
            <a:ext cx="7924800" cy="0"/>
          </a:xfrm>
          <a:prstGeom prst="line">
            <a:avLst/>
          </a:prstGeom>
          <a:noFill/>
          <a:ln w="12700">
            <a:solidFill>
              <a:srgbClr val="0000FF"/>
            </a:solidFill>
            <a:prstDash val="sysDot"/>
            <a:round/>
            <a:headEnd/>
            <a:tailEnd/>
          </a:ln>
          <a:extLst>
            <a:ext uri="{909E8E84-426E-40dd-AFC4-6F175D3DCCD1}">
              <a14:hiddenFill xmlns:a14="http://schemas.microsoft.com/office/drawing/2010/main" xmlns="">
                <a:noFill/>
              </a14:hiddenFill>
            </a:ext>
          </a:extLst>
        </p:spPr>
        <p:txBody>
          <a:bodyPr/>
          <a:lstStyle/>
          <a:p>
            <a:pPr>
              <a:defRPr/>
            </a:pPr>
            <a:endParaRPr lang="en-US" dirty="0">
              <a:latin typeface="+mn-lt"/>
            </a:endParaRPr>
          </a:p>
        </p:txBody>
      </p:sp>
      <p:sp>
        <p:nvSpPr>
          <p:cNvPr id="151555" name="Line 4"/>
          <p:cNvSpPr>
            <a:spLocks noChangeShapeType="1"/>
          </p:cNvSpPr>
          <p:nvPr/>
        </p:nvSpPr>
        <p:spPr bwMode="auto">
          <a:xfrm>
            <a:off x="4162425" y="381000"/>
            <a:ext cx="0" cy="5181600"/>
          </a:xfrm>
          <a:prstGeom prst="line">
            <a:avLst/>
          </a:prstGeom>
          <a:noFill/>
          <a:ln w="12700">
            <a:solidFill>
              <a:srgbClr val="0000FF"/>
            </a:solidFill>
            <a:prstDash val="sysDot"/>
            <a:round/>
            <a:headEnd/>
            <a:tailEnd/>
          </a:ln>
          <a:extLst>
            <a:ext uri="{909E8E84-426E-40dd-AFC4-6F175D3DCCD1}">
              <a14:hiddenFill xmlns:a14="http://schemas.microsoft.com/office/drawing/2010/main" xmlns="">
                <a:noFill/>
              </a14:hiddenFill>
            </a:ext>
          </a:extLst>
        </p:spPr>
        <p:txBody>
          <a:bodyPr/>
          <a:lstStyle/>
          <a:p>
            <a:pPr>
              <a:defRPr/>
            </a:pPr>
            <a:endParaRPr lang="en-US" dirty="0">
              <a:latin typeface="+mn-lt"/>
            </a:endParaRPr>
          </a:p>
        </p:txBody>
      </p:sp>
      <p:sp>
        <p:nvSpPr>
          <p:cNvPr id="151556" name="Text Box 5"/>
          <p:cNvSpPr txBox="1">
            <a:spLocks noChangeArrowheads="1"/>
          </p:cNvSpPr>
          <p:nvPr/>
        </p:nvSpPr>
        <p:spPr bwMode="auto">
          <a:xfrm>
            <a:off x="949325" y="2570163"/>
            <a:ext cx="3200400"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FF0F"/>
                </a:solidFill>
                <a:latin typeface="Times New Roman" charset="0"/>
                <a:ea typeface="ＭＳ Ｐゴシック" charset="0"/>
                <a:cs typeface="ＭＳ Ｐゴシック" charset="0"/>
                <a:sym typeface="Wingdings 3" charset="0"/>
              </a:defRPr>
            </a:lvl1pPr>
            <a:lvl2pPr marL="742950" indent="-285750" eaLnBrk="0" hangingPunct="0">
              <a:defRPr sz="3200" b="1">
                <a:solidFill>
                  <a:srgbClr val="FFFF0F"/>
                </a:solidFill>
                <a:latin typeface="Times New Roman" charset="0"/>
                <a:ea typeface="ＭＳ Ｐゴシック" charset="0"/>
                <a:sym typeface="Wingdings 3" charset="0"/>
              </a:defRPr>
            </a:lvl2pPr>
            <a:lvl3pPr marL="1143000" indent="-228600" eaLnBrk="0" hangingPunct="0">
              <a:defRPr sz="3200" b="1">
                <a:solidFill>
                  <a:srgbClr val="FFFF0F"/>
                </a:solidFill>
                <a:latin typeface="Times New Roman" charset="0"/>
                <a:ea typeface="ＭＳ Ｐゴシック" charset="0"/>
                <a:sym typeface="Wingdings 3" charset="0"/>
              </a:defRPr>
            </a:lvl3pPr>
            <a:lvl4pPr marL="1600200" indent="-228600" eaLnBrk="0" hangingPunct="0">
              <a:defRPr sz="3200" b="1">
                <a:solidFill>
                  <a:srgbClr val="FFFF0F"/>
                </a:solidFill>
                <a:latin typeface="Times New Roman" charset="0"/>
                <a:ea typeface="ＭＳ Ｐゴシック" charset="0"/>
                <a:sym typeface="Wingdings 3" charset="0"/>
              </a:defRPr>
            </a:lvl4pPr>
            <a:lvl5pPr marL="2057400" indent="-228600" eaLnBrk="0" hangingPunct="0">
              <a:defRPr sz="3200" b="1">
                <a:solidFill>
                  <a:srgbClr val="FFFF0F"/>
                </a:solidFill>
                <a:latin typeface="Times New Roman" charset="0"/>
                <a:ea typeface="ＭＳ Ｐゴシック" charset="0"/>
                <a:sym typeface="Wingdings 3" charset="0"/>
              </a:defRPr>
            </a:lvl5pPr>
            <a:lvl6pPr marL="25146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6pPr>
            <a:lvl7pPr marL="29718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7pPr>
            <a:lvl8pPr marL="34290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8pPr>
            <a:lvl9pPr marL="3886200" indent="-228600" eaLnBrk="0" fontAlgn="base" hangingPunct="0">
              <a:lnSpc>
                <a:spcPct val="90000"/>
              </a:lnSpc>
              <a:spcBef>
                <a:spcPct val="65000"/>
              </a:spcBef>
              <a:spcAft>
                <a:spcPct val="0"/>
              </a:spcAft>
              <a:defRPr sz="3200" b="1">
                <a:solidFill>
                  <a:srgbClr val="FFFF0F"/>
                </a:solidFill>
                <a:latin typeface="Times New Roman" charset="0"/>
                <a:ea typeface="ＭＳ Ｐゴシック" charset="0"/>
                <a:sym typeface="Wingdings 3" charset="0"/>
              </a:defRPr>
            </a:lvl9pPr>
          </a:lstStyle>
          <a:p>
            <a:pPr eaLnBrk="1" hangingPunct="1">
              <a:spcBef>
                <a:spcPct val="50000"/>
              </a:spcBef>
              <a:defRPr/>
            </a:pPr>
            <a:r>
              <a:rPr lang="en-US" sz="2000" dirty="0">
                <a:solidFill>
                  <a:schemeClr val="tx1"/>
                </a:solidFill>
                <a:latin typeface="+mn-lt"/>
              </a:rPr>
              <a:t>Medium level &lt;g&gt; &gt; 0.30</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Picture 2" descr="Gain_v_Inter_plot"/>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02" name="Line 3"/>
          <p:cNvSpPr>
            <a:spLocks noChangeShapeType="1"/>
          </p:cNvSpPr>
          <p:nvPr/>
        </p:nvSpPr>
        <p:spPr bwMode="auto">
          <a:xfrm>
            <a:off x="4154488" y="381000"/>
            <a:ext cx="0" cy="5181600"/>
          </a:xfrm>
          <a:prstGeom prst="line">
            <a:avLst/>
          </a:prstGeom>
          <a:noFill/>
          <a:ln w="38100">
            <a:solidFill>
              <a:srgbClr val="A01010"/>
            </a:solidFill>
            <a:round/>
            <a:headEnd/>
            <a:tailEnd/>
          </a:ln>
          <a:extLst>
            <a:ext uri="{909E8E84-426E-40dd-AFC4-6F175D3DCCD1}">
              <a14:hiddenFill xmlns:a14="http://schemas.microsoft.com/office/drawing/2010/main" xmlns="">
                <a:noFill/>
              </a14:hiddenFill>
            </a:ext>
          </a:extLst>
        </p:spPr>
        <p:txBody>
          <a:bodyPr/>
          <a:lstStyle/>
          <a:p>
            <a:pPr>
              <a:defRPr/>
            </a:pPr>
            <a:endParaRPr lang="en-US" dirty="0">
              <a:latin typeface="+mn-lt"/>
            </a:endParaRPr>
          </a:p>
        </p:txBody>
      </p:sp>
      <p:sp>
        <p:nvSpPr>
          <p:cNvPr id="153603" name="Line 4"/>
          <p:cNvSpPr>
            <a:spLocks noChangeShapeType="1"/>
          </p:cNvSpPr>
          <p:nvPr/>
        </p:nvSpPr>
        <p:spPr bwMode="auto">
          <a:xfrm>
            <a:off x="885825" y="4329113"/>
            <a:ext cx="3251200" cy="0"/>
          </a:xfrm>
          <a:prstGeom prst="line">
            <a:avLst/>
          </a:prstGeom>
          <a:noFill/>
          <a:ln w="9525">
            <a:solidFill>
              <a:srgbClr val="A01010"/>
            </a:solidFill>
            <a:round/>
            <a:headEnd/>
            <a:tailEnd/>
          </a:ln>
          <a:extLst>
            <a:ext uri="{909E8E84-426E-40dd-AFC4-6F175D3DCCD1}">
              <a14:hiddenFill xmlns:a14="http://schemas.microsoft.com/office/drawing/2010/main" xmlns="">
                <a:noFill/>
              </a14:hiddenFill>
            </a:ext>
          </a:extLst>
        </p:spPr>
        <p:txBody>
          <a:bodyPr/>
          <a:lstStyle/>
          <a:p>
            <a:pPr>
              <a:defRPr/>
            </a:pPr>
            <a:endParaRPr lang="en-US" dirty="0">
              <a:latin typeface="+mn-lt"/>
            </a:endParaRPr>
          </a:p>
        </p:txBody>
      </p:sp>
      <p:sp>
        <p:nvSpPr>
          <p:cNvPr id="153604" name="Line 5"/>
          <p:cNvSpPr>
            <a:spLocks noChangeShapeType="1"/>
          </p:cNvSpPr>
          <p:nvPr/>
        </p:nvSpPr>
        <p:spPr bwMode="auto">
          <a:xfrm>
            <a:off x="4140200" y="3033713"/>
            <a:ext cx="3175000" cy="0"/>
          </a:xfrm>
          <a:prstGeom prst="line">
            <a:avLst/>
          </a:prstGeom>
          <a:noFill/>
          <a:ln w="9525">
            <a:solidFill>
              <a:srgbClr val="A01010"/>
            </a:solidFill>
            <a:round/>
            <a:headEnd/>
            <a:tailEnd/>
          </a:ln>
          <a:extLst>
            <a:ext uri="{909E8E84-426E-40dd-AFC4-6F175D3DCCD1}">
              <a14:hiddenFill xmlns:a14="http://schemas.microsoft.com/office/drawing/2010/main" xmlns="">
                <a:noFill/>
              </a14:hiddenFill>
            </a:ext>
          </a:extLst>
        </p:spPr>
        <p:txBody>
          <a:bodyPr/>
          <a:lstStyle/>
          <a:p>
            <a:pPr>
              <a:defRPr/>
            </a:pPr>
            <a:endParaRPr lang="en-US" dirty="0">
              <a:latin typeface="+mn-lt"/>
            </a:endParaRPr>
          </a:p>
        </p:txBody>
      </p:sp>
      <p:sp>
        <p:nvSpPr>
          <p:cNvPr id="153605" name="Rectangle 6"/>
          <p:cNvSpPr>
            <a:spLocks noChangeArrowheads="1"/>
          </p:cNvSpPr>
          <p:nvPr/>
        </p:nvSpPr>
        <p:spPr bwMode="auto">
          <a:xfrm>
            <a:off x="1355725" y="3008313"/>
            <a:ext cx="2362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defRPr/>
            </a:pPr>
            <a:r>
              <a:rPr lang="en-US" sz="2000" dirty="0">
                <a:solidFill>
                  <a:srgbClr val="000000"/>
                </a:solidFill>
                <a:latin typeface="+mn-lt"/>
              </a:rPr>
              <a:t>Lower IAS (&lt;25%) </a:t>
            </a:r>
            <a:br>
              <a:rPr lang="en-US" sz="2000" dirty="0">
                <a:solidFill>
                  <a:srgbClr val="000000"/>
                </a:solidFill>
                <a:latin typeface="+mn-lt"/>
              </a:rPr>
            </a:br>
            <a:r>
              <a:rPr lang="en-US" sz="2000" dirty="0">
                <a:solidFill>
                  <a:srgbClr val="000000"/>
                </a:solidFill>
                <a:latin typeface="+mn-lt"/>
              </a:rPr>
              <a:t>&lt;g&gt;avg = 0.13</a:t>
            </a:r>
          </a:p>
        </p:txBody>
      </p:sp>
      <p:sp>
        <p:nvSpPr>
          <p:cNvPr id="153606" name="Line 7"/>
          <p:cNvSpPr>
            <a:spLocks noChangeShapeType="1"/>
          </p:cNvSpPr>
          <p:nvPr/>
        </p:nvSpPr>
        <p:spPr bwMode="auto">
          <a:xfrm>
            <a:off x="2286000" y="3857625"/>
            <a:ext cx="0" cy="457200"/>
          </a:xfrm>
          <a:prstGeom prst="line">
            <a:avLst/>
          </a:prstGeom>
          <a:noFill/>
          <a:ln w="9525">
            <a:solidFill>
              <a:srgbClr val="A01010"/>
            </a:solidFill>
            <a:round/>
            <a:headEnd/>
            <a:tailEnd type="triangle" w="med" len="med"/>
          </a:ln>
          <a:extLst>
            <a:ext uri="{909E8E84-426E-40dd-AFC4-6F175D3DCCD1}">
              <a14:hiddenFill xmlns:a14="http://schemas.microsoft.com/office/drawing/2010/main" xmlns="">
                <a:noFill/>
              </a14:hiddenFill>
            </a:ext>
          </a:extLst>
        </p:spPr>
        <p:txBody>
          <a:bodyPr/>
          <a:lstStyle/>
          <a:p>
            <a:pPr>
              <a:defRPr/>
            </a:pPr>
            <a:endParaRPr lang="en-US" dirty="0">
              <a:latin typeface="+mn-lt"/>
            </a:endParaRPr>
          </a:p>
        </p:txBody>
      </p:sp>
      <p:sp>
        <p:nvSpPr>
          <p:cNvPr id="153607" name="Line 8"/>
          <p:cNvSpPr>
            <a:spLocks noChangeShapeType="1"/>
          </p:cNvSpPr>
          <p:nvPr/>
        </p:nvSpPr>
        <p:spPr bwMode="auto">
          <a:xfrm>
            <a:off x="5715000" y="2401888"/>
            <a:ext cx="0" cy="569912"/>
          </a:xfrm>
          <a:prstGeom prst="line">
            <a:avLst/>
          </a:prstGeom>
          <a:noFill/>
          <a:ln w="9525">
            <a:solidFill>
              <a:srgbClr val="A01010"/>
            </a:solidFill>
            <a:round/>
            <a:headEnd/>
            <a:tailEnd type="triangle" w="med" len="med"/>
          </a:ln>
          <a:extLst>
            <a:ext uri="{909E8E84-426E-40dd-AFC4-6F175D3DCCD1}">
              <a14:hiddenFill xmlns:a14="http://schemas.microsoft.com/office/drawing/2010/main" xmlns="">
                <a:noFill/>
              </a14:hiddenFill>
            </a:ext>
          </a:extLst>
        </p:spPr>
        <p:txBody>
          <a:bodyPr/>
          <a:lstStyle/>
          <a:p>
            <a:pPr>
              <a:defRPr/>
            </a:pPr>
            <a:endParaRPr lang="en-US" dirty="0">
              <a:latin typeface="+mn-lt"/>
            </a:endParaRPr>
          </a:p>
        </p:txBody>
      </p:sp>
      <p:sp>
        <p:nvSpPr>
          <p:cNvPr id="153608" name="Rectangle 9"/>
          <p:cNvSpPr>
            <a:spLocks noChangeArrowheads="1"/>
          </p:cNvSpPr>
          <p:nvPr/>
        </p:nvSpPr>
        <p:spPr bwMode="auto">
          <a:xfrm>
            <a:off x="4629150" y="1628775"/>
            <a:ext cx="2362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defRPr/>
            </a:pPr>
            <a:r>
              <a:rPr lang="en-US" sz="2000" dirty="0">
                <a:solidFill>
                  <a:srgbClr val="000000"/>
                </a:solidFill>
                <a:latin typeface="+mn-lt"/>
              </a:rPr>
              <a:t>Higher IAS (&gt;25%) </a:t>
            </a:r>
            <a:br>
              <a:rPr lang="en-US" sz="2000" dirty="0">
                <a:solidFill>
                  <a:srgbClr val="000000"/>
                </a:solidFill>
                <a:latin typeface="+mn-lt"/>
              </a:rPr>
            </a:br>
            <a:r>
              <a:rPr lang="en-US" sz="2000" dirty="0">
                <a:solidFill>
                  <a:srgbClr val="000000"/>
                </a:solidFill>
                <a:latin typeface="+mn-lt"/>
              </a:rPr>
              <a:t>&lt;g&gt;avg = 0.29</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a:xfrm>
            <a:off x="1028700" y="38100"/>
            <a:ext cx="7772400" cy="533400"/>
          </a:xfrm>
        </p:spPr>
        <p:txBody>
          <a:bodyPr/>
          <a:lstStyle/>
          <a:p>
            <a:pPr eaLnBrk="1" hangingPunct="1"/>
            <a:r>
              <a:rPr lang="en-US" dirty="0">
                <a:solidFill>
                  <a:srgbClr val="D98200"/>
                </a:solidFill>
                <a:latin typeface="Arial" charset="0"/>
                <a:ea typeface="ＭＳ Ｐゴシック" charset="0"/>
                <a:cs typeface="ＭＳ Ｐゴシック" charset="0"/>
              </a:rPr>
              <a:t>Demographic Survey</a:t>
            </a:r>
          </a:p>
        </p:txBody>
      </p:sp>
      <p:sp>
        <p:nvSpPr>
          <p:cNvPr id="131074" name="Rectangle 3"/>
          <p:cNvSpPr>
            <a:spLocks noGrp="1" noChangeArrowheads="1"/>
          </p:cNvSpPr>
          <p:nvPr>
            <p:ph type="body" sz="half" idx="1"/>
          </p:nvPr>
        </p:nvSpPr>
        <p:spPr>
          <a:xfrm>
            <a:off x="47625" y="685800"/>
            <a:ext cx="5780088" cy="4656138"/>
          </a:xfrm>
        </p:spPr>
        <p:txBody>
          <a:bodyPr/>
          <a:lstStyle/>
          <a:p>
            <a:pPr eaLnBrk="1" hangingPunct="1">
              <a:lnSpc>
                <a:spcPct val="90000"/>
              </a:lnSpc>
            </a:pPr>
            <a:r>
              <a:rPr lang="en-US" sz="2000">
                <a:latin typeface="Arial" charset="0"/>
                <a:ea typeface="ＭＳ Ｐゴシック" charset="0"/>
                <a:cs typeface="ＭＳ Ｐゴシック" charset="0"/>
              </a:rPr>
              <a:t>We also asked 15 demographic questions to allow us to determine how such factors as</a:t>
            </a:r>
          </a:p>
          <a:p>
            <a:pPr lvl="1" eaLnBrk="1" hangingPunct="1">
              <a:lnSpc>
                <a:spcPct val="90000"/>
              </a:lnSpc>
              <a:spcBef>
                <a:spcPct val="30000"/>
              </a:spcBef>
            </a:pPr>
            <a:r>
              <a:rPr lang="en-US" sz="1800">
                <a:latin typeface="Arial" charset="0"/>
                <a:ea typeface="ＭＳ Ｐゴシック" charset="0"/>
              </a:rPr>
              <a:t>Gender</a:t>
            </a:r>
          </a:p>
          <a:p>
            <a:pPr lvl="1" eaLnBrk="1" hangingPunct="1">
              <a:lnSpc>
                <a:spcPct val="90000"/>
              </a:lnSpc>
              <a:spcBef>
                <a:spcPct val="30000"/>
              </a:spcBef>
            </a:pPr>
            <a:r>
              <a:rPr lang="en-US" sz="1800">
                <a:latin typeface="Arial" charset="0"/>
                <a:ea typeface="ＭＳ Ｐゴシック" charset="0"/>
              </a:rPr>
              <a:t>Ethnicity</a:t>
            </a:r>
          </a:p>
          <a:p>
            <a:pPr lvl="1" eaLnBrk="1" hangingPunct="1">
              <a:lnSpc>
                <a:spcPct val="90000"/>
              </a:lnSpc>
              <a:spcBef>
                <a:spcPct val="30000"/>
              </a:spcBef>
            </a:pPr>
            <a:r>
              <a:rPr lang="en-US" sz="1800">
                <a:latin typeface="Arial" charset="0"/>
                <a:ea typeface="ＭＳ Ｐゴシック" charset="0"/>
              </a:rPr>
              <a:t>English as a native language</a:t>
            </a:r>
          </a:p>
          <a:p>
            <a:pPr lvl="1" eaLnBrk="1" hangingPunct="1">
              <a:lnSpc>
                <a:spcPct val="90000"/>
              </a:lnSpc>
              <a:spcBef>
                <a:spcPct val="30000"/>
              </a:spcBef>
            </a:pPr>
            <a:r>
              <a:rPr lang="en-US" sz="1800">
                <a:latin typeface="Arial" charset="0"/>
                <a:ea typeface="ＭＳ Ｐゴシック" charset="0"/>
              </a:rPr>
              <a:t>Parental education</a:t>
            </a:r>
          </a:p>
          <a:p>
            <a:pPr lvl="1" eaLnBrk="1" hangingPunct="1">
              <a:lnSpc>
                <a:spcPct val="90000"/>
              </a:lnSpc>
              <a:spcBef>
                <a:spcPct val="30000"/>
              </a:spcBef>
            </a:pPr>
            <a:r>
              <a:rPr lang="en-US" sz="1800">
                <a:latin typeface="Arial" charset="0"/>
                <a:ea typeface="ＭＳ Ｐゴシック" charset="0"/>
              </a:rPr>
              <a:t>Overall GPA</a:t>
            </a:r>
          </a:p>
          <a:p>
            <a:pPr lvl="1" eaLnBrk="1" hangingPunct="1">
              <a:lnSpc>
                <a:spcPct val="90000"/>
              </a:lnSpc>
              <a:spcBef>
                <a:spcPct val="30000"/>
              </a:spcBef>
            </a:pPr>
            <a:r>
              <a:rPr lang="en-US" sz="1800">
                <a:latin typeface="Arial" charset="0"/>
                <a:ea typeface="ＭＳ Ｐゴシック" charset="0"/>
              </a:rPr>
              <a:t>Major</a:t>
            </a:r>
          </a:p>
          <a:p>
            <a:pPr lvl="1" eaLnBrk="1" hangingPunct="1">
              <a:lnSpc>
                <a:spcPct val="90000"/>
              </a:lnSpc>
              <a:spcBef>
                <a:spcPct val="30000"/>
              </a:spcBef>
            </a:pPr>
            <a:r>
              <a:rPr lang="en-US" sz="1800">
                <a:latin typeface="Arial" charset="0"/>
                <a:ea typeface="ＭＳ Ｐゴシック" charset="0"/>
              </a:rPr>
              <a:t>Number of prior science courses</a:t>
            </a:r>
          </a:p>
          <a:p>
            <a:pPr lvl="1" eaLnBrk="1" hangingPunct="1">
              <a:lnSpc>
                <a:spcPct val="90000"/>
              </a:lnSpc>
              <a:spcBef>
                <a:spcPct val="30000"/>
              </a:spcBef>
            </a:pPr>
            <a:r>
              <a:rPr lang="en-US" sz="1800">
                <a:latin typeface="Arial" charset="0"/>
                <a:ea typeface="ＭＳ Ｐゴシック" charset="0"/>
              </a:rPr>
              <a:t>Level of mathematical preparation</a:t>
            </a:r>
          </a:p>
          <a:p>
            <a:pPr eaLnBrk="1" hangingPunct="1">
              <a:lnSpc>
                <a:spcPct val="90000"/>
              </a:lnSpc>
              <a:spcBef>
                <a:spcPct val="40000"/>
              </a:spcBef>
              <a:buFontTx/>
              <a:buNone/>
            </a:pPr>
            <a:r>
              <a:rPr lang="en-US" sz="2000">
                <a:latin typeface="Arial" charset="0"/>
                <a:ea typeface="ＭＳ Ｐゴシック" charset="0"/>
                <a:cs typeface="ＭＳ Ｐゴシック" charset="0"/>
              </a:rPr>
              <a:t>	interact with instructional context to influence student conceptual learning</a:t>
            </a:r>
          </a:p>
          <a:p>
            <a:pPr eaLnBrk="1" hangingPunct="1">
              <a:lnSpc>
                <a:spcPct val="90000"/>
              </a:lnSpc>
              <a:spcBef>
                <a:spcPct val="40000"/>
              </a:spcBef>
            </a:pPr>
            <a:r>
              <a:rPr lang="en-US" sz="2000">
                <a:latin typeface="Arial" charset="0"/>
                <a:ea typeface="ＭＳ Ｐゴシック" charset="0"/>
                <a:cs typeface="ＭＳ Ｐゴシック" charset="0"/>
              </a:rPr>
              <a:t>This survey also gives us a snapshot of who is taking Astro 101 in the US</a:t>
            </a:r>
          </a:p>
        </p:txBody>
      </p:sp>
      <p:grpSp>
        <p:nvGrpSpPr>
          <p:cNvPr id="131075" name="Group 11"/>
          <p:cNvGrpSpPr>
            <a:grpSpLocks/>
          </p:cNvGrpSpPr>
          <p:nvPr/>
        </p:nvGrpSpPr>
        <p:grpSpPr bwMode="auto">
          <a:xfrm>
            <a:off x="5732463" y="1020763"/>
            <a:ext cx="3282950" cy="4333875"/>
            <a:chOff x="3623" y="691"/>
            <a:chExt cx="2068" cy="2730"/>
          </a:xfrm>
        </p:grpSpPr>
        <p:pic>
          <p:nvPicPr>
            <p:cNvPr id="131076" name="Picture 9" descr="P101025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623" y="691"/>
              <a:ext cx="2064" cy="1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1077" name="Picture 10" descr="P1010245"/>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098" y="2236"/>
              <a:ext cx="1593" cy="11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22588384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3"/>
          <p:cNvSpPr>
            <a:spLocks noGrp="1" noChangeArrowheads="1"/>
          </p:cNvSpPr>
          <p:nvPr>
            <p:ph type="body" sz="half" idx="1"/>
          </p:nvPr>
        </p:nvSpPr>
        <p:spPr>
          <a:xfrm>
            <a:off x="-9525" y="1023938"/>
            <a:ext cx="5597525" cy="3954462"/>
          </a:xfrm>
        </p:spPr>
        <p:txBody>
          <a:bodyPr/>
          <a:lstStyle/>
          <a:p>
            <a:pPr eaLnBrk="1" hangingPunct="1">
              <a:spcBef>
                <a:spcPct val="70000"/>
              </a:spcBef>
            </a:pPr>
            <a:r>
              <a:rPr lang="en-US" sz="2400" dirty="0">
                <a:latin typeface="Arial" charset="0"/>
                <a:ea typeface="ＭＳ Ｐゴシック" charset="0"/>
                <a:cs typeface="ＭＳ Ｐゴシック" charset="0"/>
              </a:rPr>
              <a:t>We conducted a full multivariate modeling analysis of our data</a:t>
            </a:r>
          </a:p>
          <a:p>
            <a:pPr eaLnBrk="1" hangingPunct="1">
              <a:spcBef>
                <a:spcPct val="70000"/>
              </a:spcBef>
            </a:pPr>
            <a:r>
              <a:rPr lang="en-US" sz="2400" dirty="0">
                <a:latin typeface="Arial" charset="0"/>
                <a:ea typeface="ＭＳ Ｐゴシック" charset="0"/>
                <a:cs typeface="ＭＳ Ｐゴシック" charset="0"/>
              </a:rPr>
              <a:t>We confirm that </a:t>
            </a:r>
            <a:r>
              <a:rPr lang="en-US" sz="2400" dirty="0" smtClean="0">
                <a:latin typeface="Arial" charset="0"/>
                <a:ea typeface="ＭＳ Ｐゴシック" charset="0"/>
                <a:cs typeface="ＭＳ Ｐゴシック" charset="0"/>
              </a:rPr>
              <a:t>the level </a:t>
            </a:r>
            <a:r>
              <a:rPr lang="en-US" sz="2400" dirty="0">
                <a:latin typeface="Arial" charset="0"/>
                <a:ea typeface="ＭＳ Ｐゴシック" charset="0"/>
                <a:cs typeface="ＭＳ Ｐゴシック" charset="0"/>
              </a:rPr>
              <a:t>of interactivity is the </a:t>
            </a:r>
            <a:r>
              <a:rPr lang="en-US" sz="2400" i="1" dirty="0">
                <a:solidFill>
                  <a:srgbClr val="FF9933"/>
                </a:solidFill>
                <a:latin typeface="Arial" charset="0"/>
                <a:ea typeface="ＭＳ Ｐゴシック" charset="0"/>
                <a:cs typeface="ＭＳ Ｐゴシック" charset="0"/>
              </a:rPr>
              <a:t>single most important variable</a:t>
            </a:r>
            <a:r>
              <a:rPr lang="en-US" sz="2400" dirty="0">
                <a:latin typeface="Arial" charset="0"/>
                <a:ea typeface="ＭＳ Ｐゴシック" charset="0"/>
                <a:cs typeface="ＭＳ Ｐゴシック" charset="0"/>
              </a:rPr>
              <a:t> in explaining the variation in gain, even after controlling for all other variables</a:t>
            </a:r>
          </a:p>
          <a:p>
            <a:pPr lvl="1" eaLnBrk="1" hangingPunct="1">
              <a:spcBef>
                <a:spcPct val="70000"/>
              </a:spcBef>
              <a:buFont typeface="Wingdings" charset="0"/>
              <a:buNone/>
            </a:pPr>
            <a:endParaRPr lang="en-US" sz="2000" dirty="0">
              <a:latin typeface="Arial" charset="0"/>
              <a:ea typeface="ＭＳ Ｐゴシック" charset="0"/>
            </a:endParaRPr>
          </a:p>
          <a:p>
            <a:pPr eaLnBrk="1" hangingPunct="1">
              <a:spcBef>
                <a:spcPct val="70000"/>
              </a:spcBef>
            </a:pPr>
            <a:endParaRPr lang="en-US" sz="2400" dirty="0">
              <a:latin typeface="Arial" charset="0"/>
              <a:ea typeface="ＭＳ Ｐゴシック" charset="0"/>
              <a:cs typeface="ＭＳ Ｐゴシック" charset="0"/>
            </a:endParaRPr>
          </a:p>
        </p:txBody>
      </p:sp>
      <p:grpSp>
        <p:nvGrpSpPr>
          <p:cNvPr id="132098" name="Group 4"/>
          <p:cNvGrpSpPr>
            <a:grpSpLocks/>
          </p:cNvGrpSpPr>
          <p:nvPr/>
        </p:nvGrpSpPr>
        <p:grpSpPr bwMode="auto">
          <a:xfrm>
            <a:off x="5732463" y="1020763"/>
            <a:ext cx="3282950" cy="4333875"/>
            <a:chOff x="3623" y="691"/>
            <a:chExt cx="2068" cy="2730"/>
          </a:xfrm>
        </p:grpSpPr>
        <p:pic>
          <p:nvPicPr>
            <p:cNvPr id="132099" name="Picture 5" descr="P101025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623" y="691"/>
              <a:ext cx="2064" cy="1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100" name="Picture 6" descr="P1010245"/>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098" y="2236"/>
              <a:ext cx="1593" cy="11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CAE2">
  <a:themeElements>
    <a:clrScheme name="">
      <a:dk1>
        <a:srgbClr val="000000"/>
      </a:dk1>
      <a:lt1>
        <a:srgbClr val="223B82"/>
      </a:lt1>
      <a:dk2>
        <a:srgbClr val="000000"/>
      </a:dk2>
      <a:lt2>
        <a:srgbClr val="808080"/>
      </a:lt2>
      <a:accent1>
        <a:srgbClr val="BBE0E3"/>
      </a:accent1>
      <a:accent2>
        <a:srgbClr val="333399"/>
      </a:accent2>
      <a:accent3>
        <a:srgbClr val="ABAFC1"/>
      </a:accent3>
      <a:accent4>
        <a:srgbClr val="000000"/>
      </a:accent4>
      <a:accent5>
        <a:srgbClr val="DAEDEF"/>
      </a:accent5>
      <a:accent6>
        <a:srgbClr val="2D2D8A"/>
      </a:accent6>
      <a:hlink>
        <a:srgbClr val="F6F62C"/>
      </a:hlink>
      <a:folHlink>
        <a:srgbClr val="F6F62C"/>
      </a:folHlink>
    </a:clrScheme>
    <a:fontScheme name="CAE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168275" marR="0" indent="-168275" algn="l" defTabSz="914400" rtl="0" eaLnBrk="1" fontAlgn="base" latinLnBrk="0" hangingPunct="1">
          <a:lnSpc>
            <a:spcPct val="90000"/>
          </a:lnSpc>
          <a:spcBef>
            <a:spcPct val="65000"/>
          </a:spcBef>
          <a:spcAft>
            <a:spcPct val="0"/>
          </a:spcAft>
          <a:buClrTx/>
          <a:buSzTx/>
          <a:buFontTx/>
          <a:buNone/>
          <a:tabLst/>
          <a:defRPr kumimoji="0" lang="en-US" sz="3200" b="1" i="0" u="none" strike="noStrike" cap="none" normalizeH="0" baseline="0">
            <a:ln>
              <a:noFill/>
            </a:ln>
            <a:solidFill>
              <a:srgbClr val="FFFF0F"/>
            </a:solidFill>
            <a:effectLst/>
            <a:latin typeface="Times New Roman" pitchFamily="-109" charset="0"/>
            <a:sym typeface="Wingdings 3" pitchFamily="-109" charset="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168275" marR="0" indent="-168275" algn="l" defTabSz="914400" rtl="0" eaLnBrk="1" fontAlgn="base" latinLnBrk="0" hangingPunct="1">
          <a:lnSpc>
            <a:spcPct val="90000"/>
          </a:lnSpc>
          <a:spcBef>
            <a:spcPct val="65000"/>
          </a:spcBef>
          <a:spcAft>
            <a:spcPct val="0"/>
          </a:spcAft>
          <a:buClrTx/>
          <a:buSzTx/>
          <a:buFontTx/>
          <a:buNone/>
          <a:tabLst/>
          <a:defRPr kumimoji="0" lang="en-US" sz="3200" b="1" i="0" u="none" strike="noStrike" cap="none" normalizeH="0" baseline="0">
            <a:ln>
              <a:noFill/>
            </a:ln>
            <a:solidFill>
              <a:srgbClr val="FFFF0F"/>
            </a:solidFill>
            <a:effectLst/>
            <a:latin typeface="Times New Roman" pitchFamily="-109" charset="0"/>
            <a:sym typeface="Wingdings 3" pitchFamily="-109" charset="2"/>
          </a:defRPr>
        </a:defPPr>
      </a:lstStyle>
    </a:lnDef>
  </a:objectDefaults>
  <a:extraClrSchemeLst>
    <a:extraClrScheme>
      <a:clrScheme name="CA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E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E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E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E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E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E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E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E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E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E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E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AE2 13">
        <a:dk1>
          <a:srgbClr val="000000"/>
        </a:dk1>
        <a:lt1>
          <a:srgbClr val="3333FF"/>
        </a:lt1>
        <a:dk2>
          <a:srgbClr val="000000"/>
        </a:dk2>
        <a:lt2>
          <a:srgbClr val="808080"/>
        </a:lt2>
        <a:accent1>
          <a:srgbClr val="BBE0E3"/>
        </a:accent1>
        <a:accent2>
          <a:srgbClr val="333399"/>
        </a:accent2>
        <a:accent3>
          <a:srgbClr val="ADAD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E2 14">
        <a:dk1>
          <a:srgbClr val="000000"/>
        </a:dk1>
        <a:lt1>
          <a:srgbClr val="0000FF"/>
        </a:lt1>
        <a:dk2>
          <a:srgbClr val="000000"/>
        </a:dk2>
        <a:lt2>
          <a:srgbClr val="808080"/>
        </a:lt2>
        <a:accent1>
          <a:srgbClr val="BBE0E3"/>
        </a:accent1>
        <a:accent2>
          <a:srgbClr val="333399"/>
        </a:accent2>
        <a:accent3>
          <a:srgbClr val="AAAA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E2 15">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E2 16">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7381200</TotalTime>
  <Words>4408</Words>
  <Application>Microsoft Office PowerPoint</Application>
  <PresentationFormat>On-screen Show (4:3)</PresentationFormat>
  <Paragraphs>569</Paragraphs>
  <Slides>111</Slides>
  <Notes>38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111</vt:i4>
      </vt:variant>
    </vt:vector>
  </HeadingPairs>
  <TitlesOfParts>
    <vt:vector size="114" baseType="lpstr">
      <vt:lpstr>CAE2</vt:lpstr>
      <vt:lpstr>Equation</vt:lpstr>
      <vt:lpstr>OpenDocument Drawing</vt:lpstr>
      <vt:lpstr>Slide 1</vt:lpstr>
      <vt:lpstr>Thanks and Support</vt:lpstr>
      <vt:lpstr>Slide 3</vt:lpstr>
      <vt:lpstr>Take Home Messages</vt:lpstr>
      <vt:lpstr>Just the tip of the iceberg of what it takes to create a highly functioning interactive engagement classroom </vt:lpstr>
      <vt:lpstr>Slide 6</vt:lpstr>
      <vt:lpstr>Slide 7</vt:lpstr>
      <vt:lpstr>Slide 8</vt:lpstr>
      <vt:lpstr>“Most ideas about teaching are not new, but not everyone knows the old ideas.”    Euclid (300 B.C.)</vt:lpstr>
      <vt:lpstr>“Lecture has often been described as the process of taking the information contained in the teachers notes and transferring them into the students notes without the information passing through the brains of either”</vt:lpstr>
      <vt:lpstr>A Commonly Held Inaccurate Model of Teaching and Learning</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Does your class intellectually engage your students and deepen their conceptual understanding and critical thinking ability or does it re-enforce the memorization of facts and declarative knowledge?</vt:lpstr>
      <vt:lpstr>Slide 32</vt:lpstr>
      <vt:lpstr>If a Picture is worth a thousand words, then what is a real-world, first-hand, experience worth?</vt:lpstr>
      <vt:lpstr>Slide 34</vt:lpstr>
      <vt:lpstr>Slide 35</vt:lpstr>
      <vt:lpstr>Slide 36</vt:lpstr>
      <vt:lpstr>Slide 37</vt:lpstr>
      <vt:lpstr>Slide 38</vt:lpstr>
      <vt:lpstr>Slide 39</vt:lpstr>
      <vt:lpstr>Light from distant galaxies is redshifted!</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Idealized (&amp; shorthand) Implementation of Think-Pair-Share</vt:lpstr>
      <vt:lpstr>Slide 70</vt:lpstr>
      <vt:lpstr>Slide 71</vt:lpstr>
      <vt:lpstr>Lecture Tutorial : Hubble’s Law</vt:lpstr>
      <vt:lpstr>Idealized Classroom Implementation</vt:lpstr>
      <vt:lpstr>Idealized Classroom Implementation</vt:lpstr>
      <vt:lpstr>Slide 75</vt:lpstr>
      <vt:lpstr>Slide 76</vt:lpstr>
      <vt:lpstr>Slide 77</vt:lpstr>
      <vt:lpstr>Slide 78</vt:lpstr>
      <vt:lpstr>Slide 79</vt:lpstr>
      <vt:lpstr>Slide 80</vt:lpstr>
      <vt:lpstr>Implementing Small Group In-Class Activities</vt:lpstr>
      <vt:lpstr>Implementing Small Group In-Class Activities</vt:lpstr>
      <vt:lpstr>Implementing Small Group In-Class Activities</vt:lpstr>
      <vt:lpstr>Slide 84</vt:lpstr>
      <vt:lpstr>Slide 85</vt:lpstr>
      <vt:lpstr>Slide 86</vt:lpstr>
      <vt:lpstr>Slide 87</vt:lpstr>
      <vt:lpstr>Slide 88</vt:lpstr>
      <vt:lpstr>Slide 89</vt:lpstr>
      <vt:lpstr>This was a truly national study</vt:lpstr>
      <vt:lpstr>Slide 91</vt:lpstr>
      <vt:lpstr>Slide 92</vt:lpstr>
      <vt:lpstr>Slide 93</vt:lpstr>
      <vt:lpstr>Instructor Surveys</vt:lpstr>
      <vt:lpstr>Slide 95</vt:lpstr>
      <vt:lpstr>Slide 96</vt:lpstr>
      <vt:lpstr>Slide 97</vt:lpstr>
      <vt:lpstr>Demographic Survey</vt:lpstr>
      <vt:lpstr>Slide 99</vt:lpstr>
      <vt:lpstr>Slide 100</vt:lpstr>
      <vt:lpstr>Slide 101</vt:lpstr>
      <vt:lpstr>Slide 102</vt:lpstr>
      <vt:lpstr>Slide 103</vt:lpstr>
      <vt:lpstr>Single Course Ability Histogram</vt:lpstr>
      <vt:lpstr>Single Course Ability Histogram</vt:lpstr>
      <vt:lpstr>Single Course Ability Histogram</vt:lpstr>
      <vt:lpstr>Slide 107</vt:lpstr>
      <vt:lpstr>Slide 108</vt:lpstr>
      <vt:lpstr>Slide 109</vt:lpstr>
      <vt:lpstr>Slide 110</vt:lpstr>
      <vt:lpstr>Mega Course Ability Histogram</vt:lpstr>
    </vt:vector>
  </TitlesOfParts>
  <Company>Biosphere 2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Chautauqua Astronomy Teaching Workshop:  Critical Questions</dc:title>
  <dc:creator>Win98 SE</dc:creator>
  <cp:lastModifiedBy>david wolfe</cp:lastModifiedBy>
  <cp:revision>1455</cp:revision>
  <cp:lastPrinted>2014-11-01T14:40:59Z</cp:lastPrinted>
  <dcterms:created xsi:type="dcterms:W3CDTF">2010-09-17T22:18:38Z</dcterms:created>
  <dcterms:modified xsi:type="dcterms:W3CDTF">2015-02-04T14:55:23Z</dcterms:modified>
</cp:coreProperties>
</file>