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8"/>
  </p:notesMasterIdLst>
  <p:handoutMasterIdLst>
    <p:handoutMasterId r:id="rId29"/>
  </p:handoutMasterIdLst>
  <p:sldIdLst>
    <p:sldId id="712" r:id="rId2"/>
    <p:sldId id="1032" r:id="rId3"/>
    <p:sldId id="1582" r:id="rId4"/>
    <p:sldId id="1448" r:id="rId5"/>
    <p:sldId id="1449" r:id="rId6"/>
    <p:sldId id="1450" r:id="rId7"/>
    <p:sldId id="1451" r:id="rId8"/>
    <p:sldId id="1257" r:id="rId9"/>
    <p:sldId id="1258" r:id="rId10"/>
    <p:sldId id="1259" r:id="rId11"/>
    <p:sldId id="1260" r:id="rId12"/>
    <p:sldId id="1523" r:id="rId13"/>
    <p:sldId id="1194" r:id="rId14"/>
    <p:sldId id="1564" r:id="rId15"/>
    <p:sldId id="1585" r:id="rId16"/>
    <p:sldId id="1572" r:id="rId17"/>
    <p:sldId id="1521" r:id="rId18"/>
    <p:sldId id="1578" r:id="rId19"/>
    <p:sldId id="1579" r:id="rId20"/>
    <p:sldId id="1580" r:id="rId21"/>
    <p:sldId id="1581" r:id="rId22"/>
    <p:sldId id="1600" r:id="rId23"/>
    <p:sldId id="1601" r:id="rId24"/>
    <p:sldId id="1597" r:id="rId25"/>
    <p:sldId id="1598" r:id="rId26"/>
    <p:sldId id="1599" r:id="rId27"/>
  </p:sldIdLst>
  <p:sldSz cx="9144000" cy="6858000" type="screen4x3"/>
  <p:notesSz cx="6997700" cy="9271000"/>
  <p:defaultTextStyle>
    <a:defPPr>
      <a:defRPr lang="en-US"/>
    </a:defPPr>
    <a:lvl1pPr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1pPr>
    <a:lvl2pPr marL="4572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2pPr>
    <a:lvl3pPr marL="9144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3pPr>
    <a:lvl4pPr marL="13716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4pPr>
    <a:lvl5pPr marL="1828800" algn="l" rtl="0" fontAlgn="base">
      <a:spcBef>
        <a:spcPct val="0"/>
      </a:spcBef>
      <a:spcAft>
        <a:spcPct val="0"/>
      </a:spcAft>
      <a:defRPr sz="3200" b="1" kern="1200">
        <a:solidFill>
          <a:srgbClr val="FFFF0F"/>
        </a:solidFill>
        <a:latin typeface="Times New Roman" charset="0"/>
        <a:ea typeface="ＭＳ Ｐゴシック" charset="0"/>
        <a:cs typeface="ＭＳ Ｐゴシック" charset="0"/>
        <a:sym typeface="Wingdings 3" charset="0"/>
      </a:defRPr>
    </a:lvl5pPr>
    <a:lvl6pPr marL="22860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6pPr>
    <a:lvl7pPr marL="27432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7pPr>
    <a:lvl8pPr marL="32004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8pPr>
    <a:lvl9pPr marL="3657600" algn="l" defTabSz="457200" rtl="0" eaLnBrk="1" latinLnBrk="0" hangingPunct="1">
      <a:defRPr sz="3200" b="1" kern="1200">
        <a:solidFill>
          <a:srgbClr val="FFFF0F"/>
        </a:solidFill>
        <a:latin typeface="Times New Roman" charset="0"/>
        <a:ea typeface="ＭＳ Ｐゴシック" charset="0"/>
        <a:cs typeface="ＭＳ Ｐゴシック" charset="0"/>
        <a:sym typeface="Wingdings 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090"/>
    <a:srgbClr val="FE9900"/>
    <a:srgbClr val="15275C"/>
    <a:srgbClr val="FF8401"/>
    <a:srgbClr val="F37E00"/>
    <a:srgbClr val="FF8700"/>
    <a:srgbClr val="FFFF00"/>
    <a:srgbClr val="2791BF"/>
    <a:srgbClr val="FFFFFF"/>
    <a:srgbClr val="BBE0E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55" autoAdjust="0"/>
  </p:normalViewPr>
  <p:slideViewPr>
    <p:cSldViewPr snapToGrid="0">
      <p:cViewPr>
        <p:scale>
          <a:sx n="90" d="100"/>
          <a:sy n="90" d="100"/>
        </p:scale>
        <p:origin x="-504"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19" d="100"/>
        <a:sy n="119" d="100"/>
      </p:scale>
      <p:origin x="0" y="303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09571"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algn="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09572"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09573"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algn="r" defTabSz="927100">
              <a:lnSpc>
                <a:spcPct val="100000"/>
              </a:lnSpc>
              <a:spcBef>
                <a:spcPct val="0"/>
              </a:spcBef>
              <a:defRPr sz="1200" b="0">
                <a:solidFill>
                  <a:schemeClr val="tx1"/>
                </a:solidFill>
              </a:defRPr>
            </a:lvl1pPr>
          </a:lstStyle>
          <a:p>
            <a:pPr>
              <a:defRPr/>
            </a:pPr>
            <a:fld id="{472C1A4B-3688-D34D-B053-076EE5C805D0}" type="slidenum">
              <a:rPr lang="en-US"/>
              <a:pPr>
                <a:defRPr/>
              </a:pPr>
              <a:t>‹#›</a:t>
            </a:fld>
            <a:endParaRPr lang="en-US" dirty="0"/>
          </a:p>
        </p:txBody>
      </p:sp>
    </p:spTree>
    <p:extLst>
      <p:ext uri="{BB962C8B-B14F-4D97-AF65-F5344CB8AC3E}">
        <p14:creationId xmlns:p14="http://schemas.microsoft.com/office/powerpoint/2010/main" xmlns="" val="1173506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032125" cy="461963"/>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34147" name="Rectangle 3"/>
          <p:cNvSpPr>
            <a:spLocks noGrp="1" noChangeArrowheads="1"/>
          </p:cNvSpPr>
          <p:nvPr>
            <p:ph type="dt" idx="1"/>
          </p:nvPr>
        </p:nvSpPr>
        <p:spPr bwMode="auto">
          <a:xfrm>
            <a:off x="3965575" y="0"/>
            <a:ext cx="3032125" cy="461963"/>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lvl1pPr algn="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903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9" name="Rectangle 5"/>
          <p:cNvSpPr>
            <a:spLocks noGrp="1" noChangeArrowheads="1"/>
          </p:cNvSpPr>
          <p:nvPr>
            <p:ph type="body" sz="quarter" idx="3"/>
          </p:nvPr>
        </p:nvSpPr>
        <p:spPr bwMode="auto">
          <a:xfrm>
            <a:off x="933450" y="4386263"/>
            <a:ext cx="5130800" cy="4156075"/>
          </a:xfrm>
          <a:prstGeom prst="rect">
            <a:avLst/>
          </a:prstGeom>
          <a:noFill/>
          <a:ln w="9525">
            <a:noFill/>
            <a:miter lim="800000"/>
            <a:headEnd/>
            <a:tailEnd/>
          </a:ln>
          <a:effectLst/>
        </p:spPr>
        <p:txBody>
          <a:bodyPr vert="horz" wrap="square" lIns="92748" tIns="46374" rIns="92748" bIns="4637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150" name="Rectangle 6"/>
          <p:cNvSpPr>
            <a:spLocks noGrp="1" noChangeArrowheads="1"/>
          </p:cNvSpPr>
          <p:nvPr>
            <p:ph type="ftr" sz="quarter" idx="4"/>
          </p:nvPr>
        </p:nvSpPr>
        <p:spPr bwMode="auto">
          <a:xfrm>
            <a:off x="0" y="8772525"/>
            <a:ext cx="3032125" cy="461963"/>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defTabSz="927100">
              <a:lnSpc>
                <a:spcPct val="100000"/>
              </a:lnSpc>
              <a:spcBef>
                <a:spcPct val="0"/>
              </a:spcBef>
              <a:defRPr sz="1200" b="0">
                <a:solidFill>
                  <a:schemeClr val="tx1"/>
                </a:solidFill>
                <a:latin typeface="Times New Roman" pitchFamily="-109" charset="0"/>
                <a:ea typeface="+mn-ea"/>
                <a:cs typeface="+mn-cs"/>
                <a:sym typeface="Wingdings 3" pitchFamily="-109" charset="2"/>
              </a:defRPr>
            </a:lvl1pPr>
          </a:lstStyle>
          <a:p>
            <a:pPr>
              <a:defRPr/>
            </a:pPr>
            <a:endParaRPr lang="en-US"/>
          </a:p>
        </p:txBody>
      </p:sp>
      <p:sp>
        <p:nvSpPr>
          <p:cNvPr id="134151" name="Rectangle 7"/>
          <p:cNvSpPr>
            <a:spLocks noGrp="1" noChangeArrowheads="1"/>
          </p:cNvSpPr>
          <p:nvPr>
            <p:ph type="sldNum" sz="quarter" idx="5"/>
          </p:nvPr>
        </p:nvSpPr>
        <p:spPr bwMode="auto">
          <a:xfrm>
            <a:off x="3965575" y="8772525"/>
            <a:ext cx="3032125" cy="461963"/>
          </a:xfrm>
          <a:prstGeom prst="rect">
            <a:avLst/>
          </a:prstGeom>
          <a:noFill/>
          <a:ln w="9525">
            <a:noFill/>
            <a:miter lim="800000"/>
            <a:headEnd/>
            <a:tailEnd/>
          </a:ln>
          <a:effectLst/>
        </p:spPr>
        <p:txBody>
          <a:bodyPr vert="horz" wrap="square" lIns="92748" tIns="46374" rIns="92748" bIns="46374" numCol="1" anchor="b" anchorCtr="0" compatLnSpc="1">
            <a:prstTxWarp prst="textNoShape">
              <a:avLst/>
            </a:prstTxWarp>
          </a:bodyPr>
          <a:lstStyle>
            <a:lvl1pPr algn="r" defTabSz="927100">
              <a:lnSpc>
                <a:spcPct val="100000"/>
              </a:lnSpc>
              <a:spcBef>
                <a:spcPct val="0"/>
              </a:spcBef>
              <a:defRPr sz="1200" b="0">
                <a:solidFill>
                  <a:schemeClr val="tx1"/>
                </a:solidFill>
              </a:defRPr>
            </a:lvl1pPr>
          </a:lstStyle>
          <a:p>
            <a:pPr>
              <a:defRPr/>
            </a:pPr>
            <a:fld id="{AB4F5358-6881-F74A-91C2-8E1C3AFFEB68}" type="slidenum">
              <a:rPr lang="en-US"/>
              <a:pPr>
                <a:defRPr/>
              </a:pPr>
              <a:t>‹#›</a:t>
            </a:fld>
            <a:endParaRPr lang="en-US" dirty="0"/>
          </a:p>
        </p:txBody>
      </p:sp>
    </p:spTree>
    <p:extLst>
      <p:ext uri="{BB962C8B-B14F-4D97-AF65-F5344CB8AC3E}">
        <p14:creationId xmlns:p14="http://schemas.microsoft.com/office/powerpoint/2010/main" xmlns="" val="2165008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4F5358-6881-F74A-91C2-8E1C3AFFEB68}" type="slidenum">
              <a:rPr lang="en-US" smtClean="0"/>
              <a:pPr>
                <a:defRPr/>
              </a:pPr>
              <a:t>1</a:t>
            </a:fld>
            <a:endParaRPr lang="en-US" dirty="0"/>
          </a:p>
        </p:txBody>
      </p:sp>
    </p:spTree>
    <p:extLst>
      <p:ext uri="{BB962C8B-B14F-4D97-AF65-F5344CB8AC3E}">
        <p14:creationId xmlns:p14="http://schemas.microsoft.com/office/powerpoint/2010/main" xmlns="" val="304414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6DD76F-09B6-41A5-958D-E089DE2D88E5}" type="slidenum">
              <a:rPr lang="en-US" smtClean="0"/>
              <a:pPr/>
              <a:t>16</a:t>
            </a:fld>
            <a:endParaRPr lang="en-US"/>
          </a:p>
        </p:txBody>
      </p:sp>
    </p:spTree>
    <p:extLst>
      <p:ext uri="{BB962C8B-B14F-4D97-AF65-F5344CB8AC3E}">
        <p14:creationId xmlns:p14="http://schemas.microsoft.com/office/powerpoint/2010/main" xmlns="" val="2930139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250EB-5CCE-C04C-A629-D3793474D30C}" type="slidenum">
              <a:rPr lang="en-US"/>
              <a:pPr>
                <a:defRPr/>
              </a:pPr>
              <a:t>‹#›</a:t>
            </a:fld>
            <a:endParaRPr lang="en-US" dirty="0"/>
          </a:p>
        </p:txBody>
      </p:sp>
    </p:spTree>
    <p:extLst>
      <p:ext uri="{BB962C8B-B14F-4D97-AF65-F5344CB8AC3E}">
        <p14:creationId xmlns:p14="http://schemas.microsoft.com/office/powerpoint/2010/main" xmlns="" val="1916596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CB6D50-3EC6-BB47-995D-2D57A5C9E9E6}" type="slidenum">
              <a:rPr lang="en-US"/>
              <a:pPr>
                <a:defRPr/>
              </a:pPr>
              <a:t>‹#›</a:t>
            </a:fld>
            <a:endParaRPr lang="en-US" dirty="0"/>
          </a:p>
        </p:txBody>
      </p:sp>
    </p:spTree>
    <p:extLst>
      <p:ext uri="{BB962C8B-B14F-4D97-AF65-F5344CB8AC3E}">
        <p14:creationId xmlns:p14="http://schemas.microsoft.com/office/powerpoint/2010/main" xmlns="" val="110686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964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4964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B86859-CF03-8649-84A8-7729417D1DAC}" type="slidenum">
              <a:rPr lang="en-US"/>
              <a:pPr>
                <a:defRPr/>
              </a:pPr>
              <a:t>‹#›</a:t>
            </a:fld>
            <a:endParaRPr lang="en-US" dirty="0"/>
          </a:p>
        </p:txBody>
      </p:sp>
    </p:spTree>
    <p:extLst>
      <p:ext uri="{BB962C8B-B14F-4D97-AF65-F5344CB8AC3E}">
        <p14:creationId xmlns:p14="http://schemas.microsoft.com/office/powerpoint/2010/main" xmlns="" val="1500113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3638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1743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495675"/>
            <a:ext cx="4038600" cy="1743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ED2F974-FDEA-3E43-BF98-6AA8D8AA576A}" type="slidenum">
              <a:rPr lang="en-US"/>
              <a:pPr>
                <a:defRPr/>
              </a:pPr>
              <a:t>‹#›</a:t>
            </a:fld>
            <a:endParaRPr lang="en-US" dirty="0"/>
          </a:p>
        </p:txBody>
      </p:sp>
    </p:spTree>
    <p:extLst>
      <p:ext uri="{BB962C8B-B14F-4D97-AF65-F5344CB8AC3E}">
        <p14:creationId xmlns:p14="http://schemas.microsoft.com/office/powerpoint/2010/main" xmlns="" val="3196097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41CB9E-B417-0745-BCB3-5D1E0F6B2030}" type="slidenum">
              <a:rPr lang="en-US"/>
              <a:pPr>
                <a:defRPr/>
              </a:pPr>
              <a:t>‹#›</a:t>
            </a:fld>
            <a:endParaRPr lang="en-US" dirty="0"/>
          </a:p>
        </p:txBody>
      </p:sp>
    </p:spTree>
    <p:extLst>
      <p:ext uri="{BB962C8B-B14F-4D97-AF65-F5344CB8AC3E}">
        <p14:creationId xmlns:p14="http://schemas.microsoft.com/office/powerpoint/2010/main" xmlns="" val="51914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005D7-7BA6-844C-8D7A-FB70C4523B95}" type="slidenum">
              <a:rPr lang="en-US"/>
              <a:pPr>
                <a:defRPr/>
              </a:pPr>
              <a:t>‹#›</a:t>
            </a:fld>
            <a:endParaRPr lang="en-US" dirty="0"/>
          </a:p>
        </p:txBody>
      </p:sp>
    </p:spTree>
    <p:extLst>
      <p:ext uri="{BB962C8B-B14F-4D97-AF65-F5344CB8AC3E}">
        <p14:creationId xmlns:p14="http://schemas.microsoft.com/office/powerpoint/2010/main" xmlns="" val="333690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638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38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9EE05-E8B5-CB42-8069-96CC18DD58B2}" type="slidenum">
              <a:rPr lang="en-US"/>
              <a:pPr>
                <a:defRPr/>
              </a:pPr>
              <a:t>‹#›</a:t>
            </a:fld>
            <a:endParaRPr lang="en-US" dirty="0"/>
          </a:p>
        </p:txBody>
      </p:sp>
    </p:spTree>
    <p:extLst>
      <p:ext uri="{BB962C8B-B14F-4D97-AF65-F5344CB8AC3E}">
        <p14:creationId xmlns:p14="http://schemas.microsoft.com/office/powerpoint/2010/main" xmlns="" val="1417633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ACA1FAF-C644-774E-A488-68AFA8C8C376}" type="slidenum">
              <a:rPr lang="en-US"/>
              <a:pPr>
                <a:defRPr/>
              </a:pPr>
              <a:t>‹#›</a:t>
            </a:fld>
            <a:endParaRPr lang="en-US" dirty="0"/>
          </a:p>
        </p:txBody>
      </p:sp>
    </p:spTree>
    <p:extLst>
      <p:ext uri="{BB962C8B-B14F-4D97-AF65-F5344CB8AC3E}">
        <p14:creationId xmlns:p14="http://schemas.microsoft.com/office/powerpoint/2010/main" xmlns="" val="188779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E0541C-233E-3E44-A963-052B303D4696}" type="slidenum">
              <a:rPr lang="en-US"/>
              <a:pPr>
                <a:defRPr/>
              </a:pPr>
              <a:t>‹#›</a:t>
            </a:fld>
            <a:endParaRPr lang="en-US" dirty="0"/>
          </a:p>
        </p:txBody>
      </p:sp>
    </p:spTree>
    <p:extLst>
      <p:ext uri="{BB962C8B-B14F-4D97-AF65-F5344CB8AC3E}">
        <p14:creationId xmlns:p14="http://schemas.microsoft.com/office/powerpoint/2010/main" xmlns="" val="28554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0821-C980-9C4B-B25E-5B42DA743B8B}" type="slidenum">
              <a:rPr lang="en-US"/>
              <a:pPr>
                <a:defRPr/>
              </a:pPr>
              <a:t>‹#›</a:t>
            </a:fld>
            <a:endParaRPr lang="en-US" dirty="0"/>
          </a:p>
        </p:txBody>
      </p:sp>
    </p:spTree>
    <p:extLst>
      <p:ext uri="{BB962C8B-B14F-4D97-AF65-F5344CB8AC3E}">
        <p14:creationId xmlns:p14="http://schemas.microsoft.com/office/powerpoint/2010/main" xmlns="" val="61167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FB26DF-C1F6-EB44-A5EA-2F0ABADA9802}" type="slidenum">
              <a:rPr lang="en-US"/>
              <a:pPr>
                <a:defRPr/>
              </a:pPr>
              <a:t>‹#›</a:t>
            </a:fld>
            <a:endParaRPr lang="en-US" dirty="0"/>
          </a:p>
        </p:txBody>
      </p:sp>
    </p:spTree>
    <p:extLst>
      <p:ext uri="{BB962C8B-B14F-4D97-AF65-F5344CB8AC3E}">
        <p14:creationId xmlns:p14="http://schemas.microsoft.com/office/powerpoint/2010/main" xmlns="" val="206159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482D4A-DF10-AD46-B70F-9D80DA68B5E2}" type="slidenum">
              <a:rPr lang="en-US"/>
              <a:pPr>
                <a:defRPr/>
              </a:pPr>
              <a:t>‹#›</a:t>
            </a:fld>
            <a:endParaRPr lang="en-US" dirty="0"/>
          </a:p>
        </p:txBody>
      </p:sp>
    </p:spTree>
    <p:extLst>
      <p:ext uri="{BB962C8B-B14F-4D97-AF65-F5344CB8AC3E}">
        <p14:creationId xmlns:p14="http://schemas.microsoft.com/office/powerpoint/2010/main" xmlns="" val="27216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6285D"/>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363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latin typeface="+mn-lt"/>
                <a:ea typeface="+mn-ea"/>
                <a:cs typeface="+mn-cs"/>
                <a:sym typeface="Wingdings 3" pitchFamily="-109" charset="2"/>
              </a:defRPr>
            </a:lvl1pPr>
          </a:lstStyle>
          <a:p>
            <a:pPr>
              <a:defRPr/>
            </a:pPr>
            <a:endParaRPr lang="en-US"/>
          </a:p>
        </p:txBody>
      </p:sp>
      <p:sp>
        <p:nvSpPr>
          <p:cNvPr id="3389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latin typeface="+mn-lt"/>
                <a:ea typeface="+mn-ea"/>
                <a:cs typeface="+mn-cs"/>
                <a:sym typeface="Wingdings 3" pitchFamily="-109" charset="2"/>
              </a:defRPr>
            </a:lvl1pPr>
          </a:lstStyle>
          <a:p>
            <a:pPr>
              <a:defRPr/>
            </a:pPr>
            <a:endParaRPr lang="en-US"/>
          </a:p>
        </p:txBody>
      </p:sp>
      <p:sp>
        <p:nvSpPr>
          <p:cNvPr id="3389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latin typeface="Arial" charset="0"/>
              </a:defRPr>
            </a:lvl1pPr>
          </a:lstStyle>
          <a:p>
            <a:pPr>
              <a:defRPr/>
            </a:pPr>
            <a:fld id="{D9BFE812-5A20-C849-9AFB-57695663DDF2}" type="slidenum">
              <a:rPr lang="en-US"/>
              <a:pPr>
                <a:defRPr/>
              </a:pPr>
              <a:t>‹#›</a:t>
            </a:fld>
            <a:endParaRPr lang="en-US" dirty="0"/>
          </a:p>
        </p:txBody>
      </p:sp>
      <p:pic>
        <p:nvPicPr>
          <p:cNvPr id="1031" name="Picture 7"/>
          <p:cNvPicPr>
            <a:picLocks noChangeAspect="1" noChangeArrowheads="1"/>
          </p:cNvPicPr>
          <p:nvPr/>
        </p:nvPicPr>
        <p:blipFill>
          <a:blip r:embed="rId14">
            <a:extLst>
              <a:ext uri="{28A0092B-C50C-407E-A947-70E740481C1C}">
                <a14:useLocalDpi xmlns:a14="http://schemas.microsoft.com/office/drawing/2010/main" xmlns="" val="0"/>
              </a:ext>
            </a:extLst>
          </a:blip>
          <a:srcRect l="1308" t="11792" r="1439" b="72792"/>
          <a:stretch>
            <a:fillRect/>
          </a:stretch>
        </p:blipFill>
        <p:spPr bwMode="auto">
          <a:xfrm>
            <a:off x="0" y="5340350"/>
            <a:ext cx="9144000" cy="151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FFFFFF"/>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rgbClr val="FFFFFF"/>
          </a:solidFill>
          <a:latin typeface="Arial" pitchFamily="-109" charset="0"/>
        </a:defRPr>
      </a:lvl6pPr>
      <a:lvl7pPr marL="914400" algn="ctr" rtl="0" fontAlgn="base">
        <a:spcBef>
          <a:spcPct val="0"/>
        </a:spcBef>
        <a:spcAft>
          <a:spcPct val="0"/>
        </a:spcAft>
        <a:defRPr sz="4400">
          <a:solidFill>
            <a:srgbClr val="FFFFFF"/>
          </a:solidFill>
          <a:latin typeface="Arial" pitchFamily="-109" charset="0"/>
        </a:defRPr>
      </a:lvl7pPr>
      <a:lvl8pPr marL="1371600" algn="ctr" rtl="0" fontAlgn="base">
        <a:spcBef>
          <a:spcPct val="0"/>
        </a:spcBef>
        <a:spcAft>
          <a:spcPct val="0"/>
        </a:spcAft>
        <a:defRPr sz="4400">
          <a:solidFill>
            <a:srgbClr val="FFFFFF"/>
          </a:solidFill>
          <a:latin typeface="Arial" pitchFamily="-109" charset="0"/>
        </a:defRPr>
      </a:lvl8pPr>
      <a:lvl9pPr marL="1828800" algn="ctr" rtl="0" fontAlgn="base">
        <a:spcBef>
          <a:spcPct val="0"/>
        </a:spcBef>
        <a:spcAft>
          <a:spcPct val="0"/>
        </a:spcAft>
        <a:defRPr sz="4400">
          <a:solidFill>
            <a:srgbClr val="FFFFFF"/>
          </a:solidFill>
          <a:latin typeface="Arial" pitchFamily="-109"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5pPr>
      <a:lvl6pPr marL="2514600" indent="-228600" algn="l" rtl="0" fontAlgn="base">
        <a:spcBef>
          <a:spcPct val="20000"/>
        </a:spcBef>
        <a:spcAft>
          <a:spcPct val="0"/>
        </a:spcAft>
        <a:buChar char="»"/>
        <a:defRPr sz="2000">
          <a:solidFill>
            <a:srgbClr val="FFFFFF"/>
          </a:solidFill>
          <a:latin typeface="+mn-lt"/>
          <a:ea typeface="ＭＳ Ｐゴシック" pitchFamily="-109" charset="-128"/>
        </a:defRPr>
      </a:lvl6pPr>
      <a:lvl7pPr marL="2971800" indent="-228600" algn="l" rtl="0" fontAlgn="base">
        <a:spcBef>
          <a:spcPct val="20000"/>
        </a:spcBef>
        <a:spcAft>
          <a:spcPct val="0"/>
        </a:spcAft>
        <a:buChar char="»"/>
        <a:defRPr sz="2000">
          <a:solidFill>
            <a:srgbClr val="FFFFFF"/>
          </a:solidFill>
          <a:latin typeface="+mn-lt"/>
          <a:ea typeface="ＭＳ Ｐゴシック" pitchFamily="-109" charset="-128"/>
        </a:defRPr>
      </a:lvl7pPr>
      <a:lvl8pPr marL="3429000" indent="-228600" algn="l" rtl="0" fontAlgn="base">
        <a:spcBef>
          <a:spcPct val="20000"/>
        </a:spcBef>
        <a:spcAft>
          <a:spcPct val="0"/>
        </a:spcAft>
        <a:buChar char="»"/>
        <a:defRPr sz="2000">
          <a:solidFill>
            <a:srgbClr val="FFFFFF"/>
          </a:solidFill>
          <a:latin typeface="+mn-lt"/>
          <a:ea typeface="ＭＳ Ｐゴシック" pitchFamily="-109" charset="-128"/>
        </a:defRPr>
      </a:lvl8pPr>
      <a:lvl9pPr marL="3886200" indent="-228600" algn="l" rtl="0" fontAlgn="base">
        <a:spcBef>
          <a:spcPct val="20000"/>
        </a:spcBef>
        <a:spcAft>
          <a:spcPct val="0"/>
        </a:spcAft>
        <a:buChar char="»"/>
        <a:defRPr sz="2000">
          <a:solidFill>
            <a:srgbClr val="FFFFFF"/>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type="body" idx="1"/>
          </p:nvPr>
        </p:nvSpPr>
        <p:spPr>
          <a:xfrm>
            <a:off x="244475" y="1941513"/>
            <a:ext cx="8896350" cy="2592387"/>
          </a:xfrm>
        </p:spPr>
        <p:txBody>
          <a:bodyPr/>
          <a:lstStyle/>
          <a:p>
            <a:pPr algn="ctr" eaLnBrk="1" hangingPunct="1">
              <a:buFontTx/>
              <a:buNone/>
            </a:pPr>
            <a:r>
              <a:rPr lang="en-US" sz="3600" b="1" dirty="0" smtClean="0">
                <a:solidFill>
                  <a:srgbClr val="F49100"/>
                </a:solidFill>
                <a:latin typeface="Arial" charset="0"/>
                <a:ea typeface="ＭＳ Ｐゴシック" charset="0"/>
                <a:cs typeface="Times New Roman" charset="0"/>
              </a:rPr>
              <a:t>Dr. Edward </a:t>
            </a:r>
            <a:r>
              <a:rPr lang="en-US" sz="3600" b="1" dirty="0">
                <a:solidFill>
                  <a:srgbClr val="F49100"/>
                </a:solidFill>
                <a:latin typeface="Arial" charset="0"/>
                <a:ea typeface="ＭＳ Ｐゴシック" charset="0"/>
                <a:cs typeface="Times New Roman" charset="0"/>
              </a:rPr>
              <a:t>Prather</a:t>
            </a:r>
            <a:endParaRPr lang="en-US" sz="3600" dirty="0">
              <a:solidFill>
                <a:srgbClr val="F49100"/>
              </a:solidFill>
              <a:latin typeface="Arial" charset="0"/>
              <a:ea typeface="ＭＳ Ｐゴシック" charset="0"/>
              <a:cs typeface="Times New Roman" charset="0"/>
            </a:endParaRPr>
          </a:p>
          <a:p>
            <a:pPr algn="ctr" eaLnBrk="1" hangingPunct="1">
              <a:buFontTx/>
              <a:buNone/>
            </a:pPr>
            <a:r>
              <a:rPr lang="en-US" sz="2000" dirty="0">
                <a:latin typeface="Arial" charset="0"/>
                <a:ea typeface="ＭＳ Ｐゴシック" charset="0"/>
                <a:cs typeface="Times New Roman" charset="0"/>
              </a:rPr>
              <a:t>University of Arizona</a:t>
            </a:r>
          </a:p>
          <a:p>
            <a:pPr algn="ctr" eaLnBrk="1" hangingPunct="1">
              <a:buFontTx/>
              <a:buNone/>
            </a:pPr>
            <a:r>
              <a:rPr lang="en-US" sz="2000" i="1" dirty="0">
                <a:latin typeface="Arial" charset="0"/>
                <a:ea typeface="ＭＳ Ｐゴシック" charset="0"/>
                <a:cs typeface="Times New Roman" charset="0"/>
              </a:rPr>
              <a:t>Center for Astronomy Education (CAE)  </a:t>
            </a:r>
            <a:endParaRPr lang="en-US" sz="2000" dirty="0">
              <a:latin typeface="Arial" charset="0"/>
              <a:ea typeface="ＭＳ Ｐゴシック" charset="0"/>
              <a:cs typeface="Times New Roman" charset="0"/>
            </a:endParaRPr>
          </a:p>
          <a:p>
            <a:pPr algn="ctr" eaLnBrk="1" hangingPunct="1">
              <a:buFontTx/>
              <a:buNone/>
            </a:pPr>
            <a:r>
              <a:rPr lang="en-US" sz="2000" dirty="0">
                <a:latin typeface="Arial" charset="0"/>
                <a:ea typeface="ＭＳ Ｐゴシック" charset="0"/>
                <a:cs typeface="Times New Roman" charset="0"/>
              </a:rPr>
              <a:t>http://astronomy101.jpl.nasa.gov</a:t>
            </a:r>
            <a:endParaRPr lang="en-US" sz="2000" b="1" dirty="0">
              <a:latin typeface="Arial" charset="0"/>
              <a:ea typeface="ＭＳ Ｐゴシック" charset="0"/>
              <a:cs typeface="Times New Roman" charset="0"/>
            </a:endParaRPr>
          </a:p>
        </p:txBody>
      </p:sp>
      <p:sp>
        <p:nvSpPr>
          <p:cNvPr id="17412" name="Rectangle 6"/>
          <p:cNvSpPr>
            <a:spLocks noChangeArrowheads="1"/>
          </p:cNvSpPr>
          <p:nvPr/>
        </p:nvSpPr>
        <p:spPr bwMode="auto">
          <a:xfrm>
            <a:off x="2158002" y="456822"/>
            <a:ext cx="722588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4400" dirty="0" smtClean="0">
                <a:solidFill>
                  <a:schemeClr val="bg2">
                    <a:lumMod val="20000"/>
                    <a:lumOff val="80000"/>
                  </a:schemeClr>
                </a:solidFill>
              </a:rPr>
              <a:t>Think – Pair - Share</a:t>
            </a:r>
            <a:endParaRPr lang="en-US" sz="4400" dirty="0">
              <a:solidFill>
                <a:schemeClr val="bg2">
                  <a:lumMod val="20000"/>
                  <a:lumOff val="80000"/>
                </a:schemeClr>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2971800"/>
            <a:ext cx="4610100" cy="2677656"/>
          </a:xfrm>
          <a:prstGeom prst="rect">
            <a:avLst/>
          </a:prstGeom>
          <a:noFill/>
        </p:spPr>
        <p:txBody>
          <a:bodyPr wrap="square" rtlCol="0">
            <a:spAutoFit/>
          </a:bodyPr>
          <a:lstStyle/>
          <a:p>
            <a:pPr marL="292100" indent="-292100">
              <a:buFont typeface="Arial"/>
              <a:buChar char="•"/>
            </a:pPr>
            <a:r>
              <a:rPr lang="en-US" sz="2400" b="0" dirty="0" smtClean="0">
                <a:solidFill>
                  <a:srgbClr val="FFFFFF"/>
                </a:solidFill>
              </a:rPr>
              <a:t> Average household income</a:t>
            </a:r>
          </a:p>
          <a:p>
            <a:pPr marL="292100" indent="-292100">
              <a:buFont typeface="Arial"/>
              <a:buChar char="•"/>
            </a:pPr>
            <a:r>
              <a:rPr lang="en-US" sz="2400" b="0" dirty="0" smtClean="0">
                <a:solidFill>
                  <a:srgbClr val="FFFFFF"/>
                </a:solidFill>
              </a:rPr>
              <a:t> Infant mortality rate</a:t>
            </a:r>
          </a:p>
          <a:p>
            <a:pPr marL="292100" indent="-292100">
              <a:buFont typeface="Arial"/>
              <a:buChar char="•"/>
            </a:pPr>
            <a:r>
              <a:rPr lang="en-US" sz="2400" b="0" dirty="0" smtClean="0">
                <a:solidFill>
                  <a:srgbClr val="FFFFFF"/>
                </a:solidFill>
              </a:rPr>
              <a:t> Emission of Greenhouse gasses</a:t>
            </a:r>
          </a:p>
          <a:p>
            <a:pPr marL="292100" indent="-292100">
              <a:buFont typeface="Arial"/>
              <a:buChar char="•"/>
            </a:pPr>
            <a:r>
              <a:rPr lang="en-US" sz="2400" b="0" dirty="0" smtClean="0">
                <a:solidFill>
                  <a:srgbClr val="FFFFFF"/>
                </a:solidFill>
              </a:rPr>
              <a:t> Average life expectancy</a:t>
            </a:r>
          </a:p>
          <a:p>
            <a:pPr marL="292100" indent="-292100">
              <a:buFont typeface="Arial"/>
              <a:buChar char="•"/>
            </a:pPr>
            <a:r>
              <a:rPr lang="en-US" sz="2400" b="0" dirty="0" smtClean="0">
                <a:solidFill>
                  <a:srgbClr val="FFFFFF"/>
                </a:solidFill>
              </a:rPr>
              <a:t> Percent of citizenry with a college degree</a:t>
            </a:r>
          </a:p>
          <a:p>
            <a:pPr marL="292100" indent="-292100">
              <a:buFont typeface="Arial"/>
              <a:buChar char="•"/>
            </a:pPr>
            <a:endParaRPr lang="en-US" sz="2400" b="0" dirty="0">
              <a:solidFill>
                <a:srgbClr val="FFFFFF"/>
              </a:solidFill>
            </a:endParaRPr>
          </a:p>
        </p:txBody>
      </p:sp>
      <p:sp>
        <p:nvSpPr>
          <p:cNvPr id="7" name="TextBox 6"/>
          <p:cNvSpPr txBox="1"/>
          <p:nvPr/>
        </p:nvSpPr>
        <p:spPr>
          <a:xfrm>
            <a:off x="4437791" y="3050389"/>
            <a:ext cx="4579209" cy="3539431"/>
          </a:xfrm>
          <a:prstGeom prst="rect">
            <a:avLst/>
          </a:prstGeom>
          <a:noFill/>
        </p:spPr>
        <p:txBody>
          <a:bodyPr wrap="square" rtlCol="0">
            <a:spAutoFit/>
          </a:bodyPr>
          <a:lstStyle/>
          <a:p>
            <a:r>
              <a:rPr lang="en-US" sz="2800" dirty="0" smtClean="0">
                <a:solidFill>
                  <a:srgbClr val="FFFFFF"/>
                </a:solidFill>
              </a:rPr>
              <a:t>How many of the listed items could be represented by this false color image?</a:t>
            </a:r>
            <a:endParaRPr lang="en-US" dirty="0" smtClean="0">
              <a:solidFill>
                <a:srgbClr val="FFFFFF"/>
              </a:solidFill>
            </a:endParaRPr>
          </a:p>
          <a:p>
            <a:pPr marL="457200" indent="-457200">
              <a:buAutoNum type="alphaUcPeriod"/>
            </a:pPr>
            <a:r>
              <a:rPr lang="en-US" sz="2800" dirty="0" smtClean="0">
                <a:solidFill>
                  <a:srgbClr val="FFFFFF"/>
                </a:solidFill>
              </a:rPr>
              <a:t>Only one</a:t>
            </a:r>
          </a:p>
          <a:p>
            <a:pPr marL="457200" indent="-457200">
              <a:buAutoNum type="alphaUcPeriod"/>
            </a:pPr>
            <a:r>
              <a:rPr lang="en-US" sz="2800" dirty="0" smtClean="0">
                <a:solidFill>
                  <a:srgbClr val="FFFFFF"/>
                </a:solidFill>
              </a:rPr>
              <a:t>Two</a:t>
            </a:r>
          </a:p>
          <a:p>
            <a:pPr marL="457200" indent="-457200">
              <a:buAutoNum type="alphaUcPeriod"/>
            </a:pPr>
            <a:r>
              <a:rPr lang="en-US" sz="2800" dirty="0" smtClean="0">
                <a:solidFill>
                  <a:srgbClr val="FFFFFF"/>
                </a:solidFill>
              </a:rPr>
              <a:t>Three</a:t>
            </a:r>
          </a:p>
          <a:p>
            <a:pPr marL="457200" indent="-457200">
              <a:buAutoNum type="alphaUcPeriod"/>
            </a:pPr>
            <a:r>
              <a:rPr lang="en-US" sz="2800" dirty="0" smtClean="0">
                <a:solidFill>
                  <a:srgbClr val="FFFFFF"/>
                </a:solidFill>
              </a:rPr>
              <a:t>Four </a:t>
            </a:r>
          </a:p>
          <a:p>
            <a:pPr marL="457200" indent="-457200">
              <a:buAutoNum type="alphaUcPeriod"/>
            </a:pPr>
            <a:r>
              <a:rPr lang="en-US" sz="2800" dirty="0" smtClean="0">
                <a:solidFill>
                  <a:srgbClr val="FFFFFF"/>
                </a:solidFill>
              </a:rPr>
              <a:t>All are possible</a:t>
            </a:r>
            <a:endParaRPr lang="en-US" sz="2800" dirty="0">
              <a:solidFill>
                <a:srgbClr val="FFFFFF"/>
              </a:solidFill>
            </a:endParaRPr>
          </a:p>
        </p:txBody>
      </p:sp>
      <p:grpSp>
        <p:nvGrpSpPr>
          <p:cNvPr id="2" name="Group 1"/>
          <p:cNvGrpSpPr/>
          <p:nvPr/>
        </p:nvGrpSpPr>
        <p:grpSpPr>
          <a:xfrm>
            <a:off x="1" y="0"/>
            <a:ext cx="7239000" cy="2971800"/>
            <a:chOff x="541734" y="697876"/>
            <a:chExt cx="7857057" cy="3378294"/>
          </a:xfrm>
        </p:grpSpPr>
        <p:pic>
          <p:nvPicPr>
            <p:cNvPr id="5" name="Picture 4" descr="ile:Life Expectancy 2011 Estimates CIA World Factbook.png"/>
            <p:cNvPicPr/>
            <p:nvPr/>
          </p:nvPicPr>
          <p:blipFill>
            <a:blip r:embed="rId2">
              <a:extLst>
                <a:ext uri="{28A0092B-C50C-407E-A947-70E740481C1C}">
                  <a14:useLocalDpi xmlns:a14="http://schemas.microsoft.com/office/drawing/2010/main" xmlns="" val="0"/>
                </a:ext>
              </a:extLst>
            </a:blip>
            <a:srcRect/>
            <a:stretch>
              <a:fillRect/>
            </a:stretch>
          </p:blipFill>
          <p:spPr bwMode="auto">
            <a:xfrm>
              <a:off x="541734" y="697876"/>
              <a:ext cx="7857057" cy="3378294"/>
            </a:xfrm>
            <a:prstGeom prst="rect">
              <a:avLst/>
            </a:prstGeom>
            <a:noFill/>
            <a:ln>
              <a:noFill/>
            </a:ln>
          </p:spPr>
        </p:pic>
        <p:sp>
          <p:nvSpPr>
            <p:cNvPr id="8" name="Rectangle 7"/>
            <p:cNvSpPr/>
            <p:nvPr/>
          </p:nvSpPr>
          <p:spPr bwMode="auto">
            <a:xfrm>
              <a:off x="564396" y="2226547"/>
              <a:ext cx="830916" cy="18188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68275" marR="0" indent="-168275" algn="l" defTabSz="914400" rtl="0" eaLnBrk="1" fontAlgn="base" latinLnBrk="0" hangingPunct="1">
                <a:lnSpc>
                  <a:spcPct val="90000"/>
                </a:lnSpc>
                <a:spcBef>
                  <a:spcPct val="65000"/>
                </a:spcBef>
                <a:spcAft>
                  <a:spcPct val="0"/>
                </a:spcAft>
                <a:buClrTx/>
                <a:buSzTx/>
                <a:buFontTx/>
                <a:buNone/>
                <a:tabLst/>
              </a:pPr>
              <a:endParaRPr kumimoji="0" lang="en-US" sz="3200" b="1" i="0" u="none" strike="noStrike" cap="none" normalizeH="0" baseline="0">
                <a:ln>
                  <a:noFill/>
                </a:ln>
                <a:solidFill>
                  <a:srgbClr val="FFFF0F"/>
                </a:solidFill>
                <a:effectLst/>
                <a:latin typeface="Times New Roman" pitchFamily="-109" charset="0"/>
                <a:sym typeface="Wingdings 3" pitchFamily="-109" charset="2"/>
              </a:endParaRPr>
            </a:p>
          </p:txBody>
        </p:sp>
        <p:sp>
          <p:nvSpPr>
            <p:cNvPr id="9" name="Rectangle 8"/>
            <p:cNvSpPr/>
            <p:nvPr/>
          </p:nvSpPr>
          <p:spPr bwMode="auto">
            <a:xfrm>
              <a:off x="565150" y="2012951"/>
              <a:ext cx="584199" cy="27039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68275" marR="0" indent="-168275" algn="l" defTabSz="914400" rtl="0" eaLnBrk="1" fontAlgn="base" latinLnBrk="0" hangingPunct="1">
                <a:lnSpc>
                  <a:spcPct val="90000"/>
                </a:lnSpc>
                <a:spcBef>
                  <a:spcPct val="65000"/>
                </a:spcBef>
                <a:spcAft>
                  <a:spcPct val="0"/>
                </a:spcAft>
                <a:buClrTx/>
                <a:buSzTx/>
                <a:buFontTx/>
                <a:buNone/>
                <a:tabLst/>
              </a:pPr>
              <a:endParaRPr kumimoji="0" lang="en-US" sz="3200" b="1" i="0" u="none" strike="noStrike" cap="none" normalizeH="0" baseline="0" dirty="0">
                <a:ln>
                  <a:noFill/>
                </a:ln>
                <a:solidFill>
                  <a:srgbClr val="FFFF0F"/>
                </a:solidFill>
                <a:effectLst/>
                <a:latin typeface="Times New Roman" pitchFamily="-109" charset="0"/>
                <a:sym typeface="Wingdings 3" pitchFamily="-109" charset="2"/>
              </a:endParaRPr>
            </a:p>
          </p:txBody>
        </p:sp>
      </p:grpSp>
    </p:spTree>
    <p:extLst>
      <p:ext uri="{BB962C8B-B14F-4D97-AF65-F5344CB8AC3E}">
        <p14:creationId xmlns:p14="http://schemas.microsoft.com/office/powerpoint/2010/main" xmlns="" val="15496735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le:Life Expectancy 2011 Estimates CIA World Factbook.png"/>
          <p:cNvPicPr/>
          <p:nvPr/>
        </p:nvPicPr>
        <p:blipFill>
          <a:blip r:embed="rId2">
            <a:extLst>
              <a:ext uri="{28A0092B-C50C-407E-A947-70E740481C1C}">
                <a14:useLocalDpi xmlns:a14="http://schemas.microsoft.com/office/drawing/2010/main" xmlns="" val="0"/>
              </a:ext>
            </a:extLst>
          </a:blip>
          <a:srcRect/>
          <a:stretch>
            <a:fillRect/>
          </a:stretch>
        </p:blipFill>
        <p:spPr bwMode="auto">
          <a:xfrm>
            <a:off x="259512" y="486208"/>
            <a:ext cx="8835518" cy="3521347"/>
          </a:xfrm>
          <a:prstGeom prst="rect">
            <a:avLst/>
          </a:prstGeom>
          <a:noFill/>
          <a:ln>
            <a:noFill/>
          </a:ln>
        </p:spPr>
      </p:pic>
      <p:sp>
        <p:nvSpPr>
          <p:cNvPr id="2" name="TextBox 1"/>
          <p:cNvSpPr txBox="1"/>
          <p:nvPr/>
        </p:nvSpPr>
        <p:spPr>
          <a:xfrm>
            <a:off x="437444" y="4169833"/>
            <a:ext cx="8974667" cy="1200329"/>
          </a:xfrm>
          <a:prstGeom prst="rect">
            <a:avLst/>
          </a:prstGeom>
          <a:noFill/>
        </p:spPr>
        <p:txBody>
          <a:bodyPr wrap="square" rtlCol="0">
            <a:spAutoFit/>
          </a:bodyPr>
          <a:lstStyle/>
          <a:p>
            <a:r>
              <a:rPr lang="en-US" sz="3600" dirty="0" smtClean="0">
                <a:solidFill>
                  <a:srgbClr val="FFFFFF"/>
                </a:solidFill>
              </a:rPr>
              <a:t>Ranking the </a:t>
            </a:r>
            <a:r>
              <a:rPr lang="en-US" sz="3600" u="sng" dirty="0" smtClean="0">
                <a:solidFill>
                  <a:srgbClr val="FFFFFF"/>
                </a:solidFill>
              </a:rPr>
              <a:t>continents</a:t>
            </a:r>
            <a:r>
              <a:rPr lang="en-US" sz="3600" dirty="0" smtClean="0">
                <a:solidFill>
                  <a:srgbClr val="FFFFFF"/>
                </a:solidFill>
              </a:rPr>
              <a:t>, from greatest to least “average” life expectancy.   </a:t>
            </a:r>
            <a:endParaRPr lang="en-US" sz="3600" dirty="0">
              <a:solidFill>
                <a:srgbClr val="FFFFFF"/>
              </a:solidFill>
            </a:endParaRPr>
          </a:p>
        </p:txBody>
      </p:sp>
      <p:sp>
        <p:nvSpPr>
          <p:cNvPr id="4" name="TextBox 3"/>
          <p:cNvSpPr txBox="1"/>
          <p:nvPr/>
        </p:nvSpPr>
        <p:spPr>
          <a:xfrm>
            <a:off x="0" y="0"/>
            <a:ext cx="8552310" cy="523220"/>
          </a:xfrm>
          <a:prstGeom prst="rect">
            <a:avLst/>
          </a:prstGeom>
          <a:noFill/>
        </p:spPr>
        <p:txBody>
          <a:bodyPr wrap="square" rtlCol="0">
            <a:spAutoFit/>
          </a:bodyPr>
          <a:lstStyle/>
          <a:p>
            <a:r>
              <a:rPr lang="en-US" sz="2800" dirty="0" smtClean="0">
                <a:solidFill>
                  <a:srgbClr val="FFFFFF"/>
                </a:solidFill>
              </a:rPr>
              <a:t>CHART OF AVERAGE LIFE EXPECTANCY</a:t>
            </a:r>
            <a:endParaRPr lang="en-US" sz="2800" dirty="0">
              <a:solidFill>
                <a:srgbClr val="FFFFFF"/>
              </a:solidFill>
            </a:endParaRPr>
          </a:p>
        </p:txBody>
      </p:sp>
    </p:spTree>
    <p:extLst>
      <p:ext uri="{BB962C8B-B14F-4D97-AF65-F5344CB8AC3E}">
        <p14:creationId xmlns:p14="http://schemas.microsoft.com/office/powerpoint/2010/main" xmlns="" val="1140774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le:Life Expectancy 2011 Estimates CIA World Factbook.png"/>
          <p:cNvPicPr/>
          <p:nvPr/>
        </p:nvPicPr>
        <p:blipFill>
          <a:blip r:embed="rId2">
            <a:extLst>
              <a:ext uri="{28A0092B-C50C-407E-A947-70E740481C1C}">
                <a14:useLocalDpi xmlns:a14="http://schemas.microsoft.com/office/drawing/2010/main" xmlns="" val="0"/>
              </a:ext>
            </a:extLst>
          </a:blip>
          <a:srcRect/>
          <a:stretch>
            <a:fillRect/>
          </a:stretch>
        </p:blipFill>
        <p:spPr bwMode="auto">
          <a:xfrm>
            <a:off x="259512" y="486209"/>
            <a:ext cx="6781933" cy="2702902"/>
          </a:xfrm>
          <a:prstGeom prst="rect">
            <a:avLst/>
          </a:prstGeom>
          <a:noFill/>
          <a:ln>
            <a:noFill/>
          </a:ln>
        </p:spPr>
      </p:pic>
      <p:sp>
        <p:nvSpPr>
          <p:cNvPr id="2" name="TextBox 1"/>
          <p:cNvSpPr txBox="1"/>
          <p:nvPr/>
        </p:nvSpPr>
        <p:spPr>
          <a:xfrm>
            <a:off x="-1" y="3266722"/>
            <a:ext cx="8974667" cy="1384995"/>
          </a:xfrm>
          <a:prstGeom prst="rect">
            <a:avLst/>
          </a:prstGeom>
          <a:noFill/>
        </p:spPr>
        <p:txBody>
          <a:bodyPr wrap="square" rtlCol="0">
            <a:spAutoFit/>
          </a:bodyPr>
          <a:lstStyle/>
          <a:p>
            <a:r>
              <a:rPr lang="en-US" sz="2800" dirty="0" smtClean="0">
                <a:solidFill>
                  <a:srgbClr val="FFFFFF"/>
                </a:solidFill>
              </a:rPr>
              <a:t>Which of the following in the correct ranking of the </a:t>
            </a:r>
            <a:r>
              <a:rPr lang="en-US" sz="2800" u="sng" dirty="0" smtClean="0">
                <a:solidFill>
                  <a:srgbClr val="FFFFFF"/>
                </a:solidFill>
              </a:rPr>
              <a:t>continents</a:t>
            </a:r>
            <a:r>
              <a:rPr lang="en-US" sz="2800" dirty="0" smtClean="0">
                <a:solidFill>
                  <a:srgbClr val="FFFFFF"/>
                </a:solidFill>
              </a:rPr>
              <a:t>, from greatest to least “average” life expectancy.   </a:t>
            </a:r>
            <a:endParaRPr lang="en-US" sz="2800" dirty="0">
              <a:solidFill>
                <a:srgbClr val="FFFFFF"/>
              </a:solidFill>
            </a:endParaRPr>
          </a:p>
        </p:txBody>
      </p:sp>
      <p:sp>
        <p:nvSpPr>
          <p:cNvPr id="4" name="TextBox 3"/>
          <p:cNvSpPr txBox="1"/>
          <p:nvPr/>
        </p:nvSpPr>
        <p:spPr>
          <a:xfrm>
            <a:off x="0" y="0"/>
            <a:ext cx="8552310" cy="523220"/>
          </a:xfrm>
          <a:prstGeom prst="rect">
            <a:avLst/>
          </a:prstGeom>
          <a:noFill/>
        </p:spPr>
        <p:txBody>
          <a:bodyPr wrap="square" rtlCol="0">
            <a:spAutoFit/>
          </a:bodyPr>
          <a:lstStyle/>
          <a:p>
            <a:r>
              <a:rPr lang="en-US" sz="2800" dirty="0" smtClean="0">
                <a:solidFill>
                  <a:srgbClr val="FFFFFF"/>
                </a:solidFill>
              </a:rPr>
              <a:t>CHART OF AVERAGE LIFE EXPECTANCY</a:t>
            </a:r>
            <a:endParaRPr lang="en-US" sz="2800" dirty="0">
              <a:solidFill>
                <a:srgbClr val="FFFFFF"/>
              </a:solidFill>
            </a:endParaRPr>
          </a:p>
        </p:txBody>
      </p:sp>
      <p:sp>
        <p:nvSpPr>
          <p:cNvPr id="5" name="TextBox 4"/>
          <p:cNvSpPr txBox="1"/>
          <p:nvPr/>
        </p:nvSpPr>
        <p:spPr>
          <a:xfrm>
            <a:off x="0" y="4816122"/>
            <a:ext cx="8974667" cy="1938992"/>
          </a:xfrm>
          <a:prstGeom prst="rect">
            <a:avLst/>
          </a:prstGeom>
          <a:noFill/>
        </p:spPr>
        <p:txBody>
          <a:bodyPr wrap="square" rtlCol="0">
            <a:spAutoFit/>
          </a:bodyPr>
          <a:lstStyle/>
          <a:p>
            <a:pPr marL="514350" indent="-514350">
              <a:buFont typeface="+mj-lt"/>
              <a:buAutoNum type="alphaUcPeriod"/>
            </a:pPr>
            <a:r>
              <a:rPr lang="en-US" sz="2400" dirty="0" smtClean="0">
                <a:solidFill>
                  <a:srgbClr val="FFFFFF"/>
                </a:solidFill>
              </a:rPr>
              <a:t>Australia, North America, Europe, South America, Asia, Africa</a:t>
            </a:r>
          </a:p>
          <a:p>
            <a:pPr marL="514350" indent="-514350">
              <a:buFont typeface="+mj-lt"/>
              <a:buAutoNum type="alphaUcPeriod"/>
            </a:pPr>
            <a:r>
              <a:rPr lang="en-US" sz="2400" dirty="0" smtClean="0">
                <a:solidFill>
                  <a:srgbClr val="FFFFFF"/>
                </a:solidFill>
              </a:rPr>
              <a:t>North America, Australia, Europe, South America, Asia, Africa</a:t>
            </a:r>
          </a:p>
          <a:p>
            <a:pPr marL="514350" indent="-514350">
              <a:buFont typeface="+mj-lt"/>
              <a:buAutoNum type="alphaUcPeriod"/>
            </a:pPr>
            <a:r>
              <a:rPr lang="en-US" sz="2400" dirty="0">
                <a:solidFill>
                  <a:srgbClr val="FFFFFF"/>
                </a:solidFill>
              </a:rPr>
              <a:t>Africa, Asia, South America, Europe, North </a:t>
            </a:r>
            <a:r>
              <a:rPr lang="en-US" sz="2400" dirty="0" smtClean="0">
                <a:solidFill>
                  <a:srgbClr val="FFFFFF"/>
                </a:solidFill>
              </a:rPr>
              <a:t>America, Australia</a:t>
            </a:r>
          </a:p>
          <a:p>
            <a:pPr marL="514350" indent="-514350">
              <a:buFont typeface="+mj-lt"/>
              <a:buAutoNum type="alphaUcPeriod"/>
            </a:pPr>
            <a:r>
              <a:rPr lang="en-US" sz="2400" dirty="0" smtClean="0">
                <a:solidFill>
                  <a:srgbClr val="FFFFFF"/>
                </a:solidFill>
              </a:rPr>
              <a:t>Europe, Australia</a:t>
            </a:r>
            <a:r>
              <a:rPr lang="en-US" sz="2400" dirty="0">
                <a:solidFill>
                  <a:srgbClr val="FFFFFF"/>
                </a:solidFill>
              </a:rPr>
              <a:t>, North </a:t>
            </a:r>
            <a:r>
              <a:rPr lang="en-US" sz="2400" dirty="0" smtClean="0">
                <a:solidFill>
                  <a:srgbClr val="FFFFFF"/>
                </a:solidFill>
              </a:rPr>
              <a:t>America, </a:t>
            </a:r>
            <a:r>
              <a:rPr lang="en-US" sz="2400" dirty="0">
                <a:solidFill>
                  <a:srgbClr val="FFFFFF"/>
                </a:solidFill>
              </a:rPr>
              <a:t>South America, Asia, </a:t>
            </a:r>
            <a:r>
              <a:rPr lang="en-US" sz="2400" dirty="0" smtClean="0">
                <a:solidFill>
                  <a:srgbClr val="FFFFFF"/>
                </a:solidFill>
              </a:rPr>
              <a:t>Africa</a:t>
            </a:r>
          </a:p>
          <a:p>
            <a:pPr marL="514350" indent="-514350">
              <a:buFont typeface="+mj-lt"/>
              <a:buAutoNum type="alphaUcPeriod"/>
            </a:pPr>
            <a:r>
              <a:rPr lang="en-US" sz="2400" dirty="0" smtClean="0">
                <a:solidFill>
                  <a:srgbClr val="FFFFFF"/>
                </a:solidFill>
              </a:rPr>
              <a:t>None of the above is correct</a:t>
            </a:r>
            <a:endParaRPr lang="en-US" sz="2400" dirty="0">
              <a:solidFill>
                <a:srgbClr val="FFFFFF"/>
              </a:solidFill>
            </a:endParaRPr>
          </a:p>
        </p:txBody>
      </p:sp>
    </p:spTree>
    <p:extLst>
      <p:ext uri="{BB962C8B-B14F-4D97-AF65-F5344CB8AC3E}">
        <p14:creationId xmlns:p14="http://schemas.microsoft.com/office/powerpoint/2010/main" xmlns="" val="3953171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5214"/>
            <a:ext cx="9144000" cy="523073"/>
          </a:xfrm>
        </p:spPr>
        <p:txBody>
          <a:bodyPr/>
          <a:lstStyle/>
          <a:p>
            <a:r>
              <a:rPr lang="en-US" sz="2600" dirty="0" smtClean="0">
                <a:solidFill>
                  <a:srgbClr val="F49100"/>
                </a:solidFill>
              </a:rPr>
              <a:t>Idealized (&amp; shorthand) Implementation of Think-Pair-Share</a:t>
            </a:r>
            <a:endParaRPr lang="en-US" sz="2600" dirty="0">
              <a:solidFill>
                <a:srgbClr val="F49100"/>
              </a:solidFill>
            </a:endParaRPr>
          </a:p>
        </p:txBody>
      </p:sp>
      <p:sp>
        <p:nvSpPr>
          <p:cNvPr id="3" name="Content Placeholder 2"/>
          <p:cNvSpPr>
            <a:spLocks noGrp="1"/>
          </p:cNvSpPr>
          <p:nvPr>
            <p:ph idx="1"/>
          </p:nvPr>
        </p:nvSpPr>
        <p:spPr>
          <a:xfrm>
            <a:off x="0" y="594223"/>
            <a:ext cx="9144000" cy="3638550"/>
          </a:xfrm>
        </p:spPr>
        <p:txBody>
          <a:bodyPr/>
          <a:lstStyle/>
          <a:p>
            <a:pPr lvl="0"/>
            <a:r>
              <a:rPr lang="en-US" sz="2000" dirty="0">
                <a:latin typeface="Arial"/>
                <a:cs typeface="Arial"/>
              </a:rPr>
              <a:t>Create a cognitively engaging multiple-choice question that challenges students thinking and has the ability to foster deep discussion amongst your students. </a:t>
            </a:r>
          </a:p>
          <a:p>
            <a:pPr lvl="0"/>
            <a:r>
              <a:rPr lang="en-US" sz="2000" dirty="0">
                <a:latin typeface="Arial"/>
                <a:cs typeface="Arial"/>
              </a:rPr>
              <a:t>Present question to students.</a:t>
            </a:r>
          </a:p>
          <a:p>
            <a:pPr lvl="0"/>
            <a:r>
              <a:rPr lang="en-US" sz="2000" dirty="0">
                <a:latin typeface="Arial"/>
                <a:cs typeface="Arial"/>
              </a:rPr>
              <a:t>Ask students to "think" individually about the question </a:t>
            </a:r>
            <a:r>
              <a:rPr lang="en-US" sz="2000" dirty="0" smtClean="0">
                <a:latin typeface="Arial"/>
                <a:cs typeface="Arial"/>
              </a:rPr>
              <a:t>(and find the best answer)</a:t>
            </a:r>
            <a:endParaRPr lang="en-US" sz="2000" dirty="0">
              <a:latin typeface="Arial"/>
              <a:cs typeface="Arial"/>
            </a:endParaRPr>
          </a:p>
          <a:p>
            <a:pPr lvl="0"/>
            <a:r>
              <a:rPr lang="en-US" sz="2000" dirty="0">
                <a:latin typeface="Arial"/>
                <a:cs typeface="Arial"/>
              </a:rPr>
              <a:t>Have students </a:t>
            </a:r>
            <a:r>
              <a:rPr lang="en-US" sz="2000" dirty="0" smtClean="0">
                <a:latin typeface="Arial"/>
                <a:cs typeface="Arial"/>
              </a:rPr>
              <a:t>anonymously and simultaneously vote on their </a:t>
            </a:r>
            <a:r>
              <a:rPr lang="en-US" sz="2000" dirty="0">
                <a:latin typeface="Arial"/>
                <a:cs typeface="Arial"/>
              </a:rPr>
              <a:t>answer to the </a:t>
            </a:r>
            <a:r>
              <a:rPr lang="en-US" sz="2000" dirty="0" smtClean="0">
                <a:latin typeface="Arial"/>
                <a:cs typeface="Arial"/>
              </a:rPr>
              <a:t>question.</a:t>
            </a:r>
            <a:endParaRPr lang="en-US" sz="2000" dirty="0">
              <a:latin typeface="Arial"/>
              <a:cs typeface="Arial"/>
            </a:endParaRPr>
          </a:p>
          <a:p>
            <a:pPr lvl="0"/>
            <a:r>
              <a:rPr lang="en-US" sz="2000" dirty="0">
                <a:latin typeface="Arial"/>
                <a:cs typeface="Arial"/>
              </a:rPr>
              <a:t>Decide if students should "share” their answers with each other. Is so then…</a:t>
            </a:r>
          </a:p>
          <a:p>
            <a:pPr lvl="0"/>
            <a:r>
              <a:rPr lang="en-US" sz="2000" dirty="0">
                <a:latin typeface="Arial"/>
                <a:cs typeface="Arial"/>
              </a:rPr>
              <a:t>Ask students to “pair” with someone next to them and to “share” their answers with each other with the goal of trying to convince their partner that their own answer is the correct one</a:t>
            </a:r>
            <a:r>
              <a:rPr lang="en-US" sz="2000" dirty="0" smtClean="0">
                <a:latin typeface="Arial"/>
                <a:cs typeface="Arial"/>
              </a:rPr>
              <a:t>. </a:t>
            </a:r>
          </a:p>
          <a:p>
            <a:pPr marL="630238" lvl="0" indent="0">
              <a:buNone/>
            </a:pPr>
            <a:r>
              <a:rPr lang="en-US" sz="2000" i="1" dirty="0" smtClean="0">
                <a:solidFill>
                  <a:srgbClr val="FE9900"/>
                </a:solidFill>
                <a:latin typeface="Arial"/>
                <a:cs typeface="Arial"/>
              </a:rPr>
              <a:t>“Turn to your neighbor and convince them that you are right, just because you have the same answer that does NOT mean you are right, so be sure to explain your reasoning”</a:t>
            </a:r>
            <a:endParaRPr lang="en-US" sz="2000" i="1" dirty="0">
              <a:solidFill>
                <a:srgbClr val="FE9900"/>
              </a:solidFill>
              <a:latin typeface="Arial"/>
              <a:cs typeface="Arial"/>
            </a:endParaRPr>
          </a:p>
          <a:p>
            <a:pPr lvl="0"/>
            <a:r>
              <a:rPr lang="en-US" sz="2000" dirty="0">
                <a:latin typeface="Arial"/>
                <a:cs typeface="Arial"/>
              </a:rPr>
              <a:t>Again have students anonymously </a:t>
            </a:r>
            <a:r>
              <a:rPr lang="en-US" sz="2000" dirty="0" smtClean="0">
                <a:latin typeface="Arial"/>
                <a:cs typeface="Arial"/>
              </a:rPr>
              <a:t>and simultaneously vote on their </a:t>
            </a:r>
            <a:r>
              <a:rPr lang="en-US" sz="2000" dirty="0">
                <a:latin typeface="Arial"/>
                <a:cs typeface="Arial"/>
              </a:rPr>
              <a:t>answer to the </a:t>
            </a:r>
            <a:r>
              <a:rPr lang="en-US" sz="2000" dirty="0" smtClean="0">
                <a:latin typeface="Arial"/>
                <a:cs typeface="Arial"/>
              </a:rPr>
              <a:t>question.</a:t>
            </a:r>
            <a:endParaRPr lang="en-US" sz="2000" dirty="0">
              <a:latin typeface="Arial"/>
              <a:cs typeface="Arial"/>
            </a:endParaRPr>
          </a:p>
          <a:p>
            <a:pPr lvl="0"/>
            <a:r>
              <a:rPr lang="en-US" sz="2000" dirty="0" smtClean="0">
                <a:latin typeface="Arial"/>
                <a:cs typeface="Arial"/>
              </a:rPr>
              <a:t>Debrief the </a:t>
            </a:r>
            <a:r>
              <a:rPr lang="en-US" sz="2000" dirty="0">
                <a:latin typeface="Arial"/>
                <a:cs typeface="Arial"/>
              </a:rPr>
              <a:t>results and correct answer to your students.</a:t>
            </a:r>
          </a:p>
          <a:p>
            <a:pPr marL="0" indent="0">
              <a:buNone/>
            </a:pPr>
            <a:endParaRPr lang="en-US" sz="2000" dirty="0">
              <a:latin typeface="Arial"/>
              <a:cs typeface="Arial"/>
            </a:endParaRPr>
          </a:p>
        </p:txBody>
      </p:sp>
    </p:spTree>
    <p:extLst>
      <p:ext uri="{BB962C8B-B14F-4D97-AF65-F5344CB8AC3E}">
        <p14:creationId xmlns:p14="http://schemas.microsoft.com/office/powerpoint/2010/main" xmlns="" val="3996502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44033" name="Group 88"/>
          <p:cNvGrpSpPr>
            <a:grpSpLocks/>
          </p:cNvGrpSpPr>
          <p:nvPr/>
        </p:nvGrpSpPr>
        <p:grpSpPr bwMode="auto">
          <a:xfrm>
            <a:off x="331788" y="704850"/>
            <a:ext cx="3170237" cy="1452563"/>
            <a:chOff x="1337472" y="919716"/>
            <a:chExt cx="3170259" cy="1453229"/>
          </a:xfrm>
        </p:grpSpPr>
        <p:grpSp>
          <p:nvGrpSpPr>
            <p:cNvPr id="44100" name="Group 2"/>
            <p:cNvGrpSpPr>
              <a:grpSpLocks/>
            </p:cNvGrpSpPr>
            <p:nvPr/>
          </p:nvGrpSpPr>
          <p:grpSpPr bwMode="auto">
            <a:xfrm>
              <a:off x="3136198" y="919716"/>
              <a:ext cx="1371533" cy="1371600"/>
              <a:chOff x="2496655" y="792456"/>
              <a:chExt cx="1371533" cy="1371600"/>
            </a:xfrm>
          </p:grpSpPr>
          <p:sp>
            <p:nvSpPr>
              <p:cNvPr id="44108" name="TextBox 3"/>
              <p:cNvSpPr txBox="1">
                <a:spLocks noChangeArrowheads="1"/>
              </p:cNvSpPr>
              <p:nvPr/>
            </p:nvSpPr>
            <p:spPr bwMode="auto">
              <a:xfrm>
                <a:off x="2996031" y="1267672"/>
                <a:ext cx="37988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2</a:t>
                </a:r>
              </a:p>
            </p:txBody>
          </p:sp>
          <p:sp>
            <p:nvSpPr>
              <p:cNvPr id="4" name="Rectangle 3"/>
              <p:cNvSpPr>
                <a:spLocks noChangeAspect="1"/>
              </p:cNvSpPr>
              <p:nvPr/>
            </p:nvSpPr>
            <p:spPr>
              <a:xfrm>
                <a:off x="2496578" y="792456"/>
                <a:ext cx="1371610" cy="137222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4101" name="Group 11"/>
            <p:cNvGrpSpPr>
              <a:grpSpLocks/>
            </p:cNvGrpSpPr>
            <p:nvPr/>
          </p:nvGrpSpPr>
          <p:grpSpPr bwMode="auto">
            <a:xfrm rot="-1927105">
              <a:off x="1337472" y="1700879"/>
              <a:ext cx="1800486" cy="672066"/>
              <a:chOff x="924125" y="1210266"/>
              <a:chExt cx="1800486" cy="672066"/>
            </a:xfrm>
          </p:grpSpPr>
          <p:grpSp>
            <p:nvGrpSpPr>
              <p:cNvPr id="44102" name="Group 9"/>
              <p:cNvGrpSpPr>
                <a:grpSpLocks/>
              </p:cNvGrpSpPr>
              <p:nvPr/>
            </p:nvGrpSpPr>
            <p:grpSpPr bwMode="auto">
              <a:xfrm>
                <a:off x="924125" y="1328699"/>
                <a:ext cx="1800486" cy="553633"/>
                <a:chOff x="924125" y="1328699"/>
                <a:chExt cx="1800486" cy="553633"/>
              </a:xfrm>
            </p:grpSpPr>
            <p:grpSp>
              <p:nvGrpSpPr>
                <p:cNvPr id="44104" name="Group 5"/>
                <p:cNvGrpSpPr>
                  <a:grpSpLocks/>
                </p:cNvGrpSpPr>
                <p:nvPr/>
              </p:nvGrpSpPr>
              <p:grpSpPr bwMode="auto">
                <a:xfrm>
                  <a:off x="924125" y="1328699"/>
                  <a:ext cx="553606" cy="553633"/>
                  <a:chOff x="1259183" y="792456"/>
                  <a:chExt cx="553606" cy="553633"/>
                </a:xfrm>
              </p:grpSpPr>
              <p:sp>
                <p:nvSpPr>
                  <p:cNvPr id="2" name="Rectangle 1"/>
                  <p:cNvSpPr/>
                  <p:nvPr/>
                </p:nvSpPr>
                <p:spPr>
                  <a:xfrm>
                    <a:off x="1255807" y="787424"/>
                    <a:ext cx="554041" cy="55111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107" name="TextBox 3"/>
                  <p:cNvSpPr txBox="1">
                    <a:spLocks noChangeArrowheads="1"/>
                  </p:cNvSpPr>
                  <p:nvPr/>
                </p:nvSpPr>
                <p:spPr bwMode="auto">
                  <a:xfrm>
                    <a:off x="1346496" y="884120"/>
                    <a:ext cx="36859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1</a:t>
                    </a:r>
                  </a:p>
                </p:txBody>
              </p:sp>
            </p:grpSp>
            <p:cxnSp>
              <p:nvCxnSpPr>
                <p:cNvPr id="8" name="Straight Arrow Connector 7"/>
                <p:cNvCxnSpPr/>
                <p:nvPr/>
              </p:nvCxnSpPr>
              <p:spPr>
                <a:xfrm>
                  <a:off x="1571117" y="1601603"/>
                  <a:ext cx="1150946"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103" name="TextBox 10"/>
              <p:cNvSpPr txBox="1">
                <a:spLocks noChangeArrowheads="1"/>
              </p:cNvSpPr>
              <p:nvPr/>
            </p:nvSpPr>
            <p:spPr bwMode="auto">
              <a:xfrm>
                <a:off x="1792526" y="1210266"/>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A,i</a:t>
                </a:r>
                <a:endParaRPr lang="en-US" sz="1800" i="1">
                  <a:latin typeface="Arial" charset="0"/>
                  <a:cs typeface="Arial" charset="0"/>
                </a:endParaRPr>
              </a:p>
            </p:txBody>
          </p:sp>
        </p:grpSp>
      </p:grpSp>
      <p:grpSp>
        <p:nvGrpSpPr>
          <p:cNvPr id="44034" name="Group 18"/>
          <p:cNvGrpSpPr>
            <a:grpSpLocks/>
          </p:cNvGrpSpPr>
          <p:nvPr/>
        </p:nvGrpSpPr>
        <p:grpSpPr bwMode="auto">
          <a:xfrm>
            <a:off x="377825" y="3162300"/>
            <a:ext cx="3582988" cy="1371600"/>
            <a:chOff x="924125" y="2660648"/>
            <a:chExt cx="3583606" cy="1371600"/>
          </a:xfrm>
        </p:grpSpPr>
        <p:grpSp>
          <p:nvGrpSpPr>
            <p:cNvPr id="44090" name="Group 19"/>
            <p:cNvGrpSpPr>
              <a:grpSpLocks/>
            </p:cNvGrpSpPr>
            <p:nvPr/>
          </p:nvGrpSpPr>
          <p:grpSpPr bwMode="auto">
            <a:xfrm>
              <a:off x="3136198" y="2660648"/>
              <a:ext cx="1371533" cy="1371600"/>
              <a:chOff x="2496655" y="792456"/>
              <a:chExt cx="1371533" cy="1371600"/>
            </a:xfrm>
          </p:grpSpPr>
          <p:sp>
            <p:nvSpPr>
              <p:cNvPr id="44098" name="TextBox 3"/>
              <p:cNvSpPr txBox="1">
                <a:spLocks noChangeArrowheads="1"/>
              </p:cNvSpPr>
              <p:nvPr/>
            </p:nvSpPr>
            <p:spPr bwMode="auto">
              <a:xfrm>
                <a:off x="2996031" y="1267672"/>
                <a:ext cx="37988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2</a:t>
                </a:r>
              </a:p>
            </p:txBody>
          </p:sp>
          <p:sp>
            <p:nvSpPr>
              <p:cNvPr id="22" name="Rectangle 21"/>
              <p:cNvSpPr>
                <a:spLocks noChangeAspect="1"/>
              </p:cNvSpPr>
              <p:nvPr/>
            </p:nvSpPr>
            <p:spPr>
              <a:xfrm>
                <a:off x="2496351" y="792456"/>
                <a:ext cx="1371837" cy="1371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4091" name="Group 22"/>
            <p:cNvGrpSpPr>
              <a:grpSpLocks/>
            </p:cNvGrpSpPr>
            <p:nvPr/>
          </p:nvGrpSpPr>
          <p:grpSpPr bwMode="auto">
            <a:xfrm>
              <a:off x="924125" y="2951198"/>
              <a:ext cx="1800486" cy="672066"/>
              <a:chOff x="924125" y="1210266"/>
              <a:chExt cx="1800486" cy="672066"/>
            </a:xfrm>
          </p:grpSpPr>
          <p:grpSp>
            <p:nvGrpSpPr>
              <p:cNvPr id="44092" name="Group 23"/>
              <p:cNvGrpSpPr>
                <a:grpSpLocks/>
              </p:cNvGrpSpPr>
              <p:nvPr/>
            </p:nvGrpSpPr>
            <p:grpSpPr bwMode="auto">
              <a:xfrm>
                <a:off x="924125" y="1328699"/>
                <a:ext cx="1800486" cy="553633"/>
                <a:chOff x="924125" y="1328699"/>
                <a:chExt cx="1800486" cy="553633"/>
              </a:xfrm>
            </p:grpSpPr>
            <p:grpSp>
              <p:nvGrpSpPr>
                <p:cNvPr id="44094" name="Group 25"/>
                <p:cNvGrpSpPr>
                  <a:grpSpLocks/>
                </p:cNvGrpSpPr>
                <p:nvPr/>
              </p:nvGrpSpPr>
              <p:grpSpPr bwMode="auto">
                <a:xfrm>
                  <a:off x="924125" y="1328699"/>
                  <a:ext cx="553606" cy="553633"/>
                  <a:chOff x="1259183" y="792456"/>
                  <a:chExt cx="553606" cy="553633"/>
                </a:xfrm>
              </p:grpSpPr>
              <p:sp>
                <p:nvSpPr>
                  <p:cNvPr id="28" name="Rectangle 27"/>
                  <p:cNvSpPr/>
                  <p:nvPr/>
                </p:nvSpPr>
                <p:spPr>
                  <a:xfrm>
                    <a:off x="1259183" y="793048"/>
                    <a:ext cx="554133" cy="55245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97" name="TextBox 3"/>
                  <p:cNvSpPr txBox="1">
                    <a:spLocks noChangeArrowheads="1"/>
                  </p:cNvSpPr>
                  <p:nvPr/>
                </p:nvSpPr>
                <p:spPr bwMode="auto">
                  <a:xfrm>
                    <a:off x="1346496" y="884120"/>
                    <a:ext cx="36859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1</a:t>
                    </a:r>
                  </a:p>
                </p:txBody>
              </p:sp>
            </p:grpSp>
            <p:cxnSp>
              <p:nvCxnSpPr>
                <p:cNvPr id="27" name="Straight Arrow Connector 26"/>
                <p:cNvCxnSpPr/>
                <p:nvPr/>
              </p:nvCxnSpPr>
              <p:spPr>
                <a:xfrm>
                  <a:off x="1573525" y="1605516"/>
                  <a:ext cx="115113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93" name="TextBox 24"/>
              <p:cNvSpPr txBox="1">
                <a:spLocks noChangeArrowheads="1"/>
              </p:cNvSpPr>
              <p:nvPr/>
            </p:nvSpPr>
            <p:spPr bwMode="auto">
              <a:xfrm>
                <a:off x="1792526" y="1210266"/>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A,i</a:t>
                </a:r>
                <a:endParaRPr lang="en-US" sz="1800" i="1">
                  <a:latin typeface="Arial" charset="0"/>
                  <a:cs typeface="Arial" charset="0"/>
                </a:endParaRPr>
              </a:p>
            </p:txBody>
          </p:sp>
        </p:grpSp>
      </p:grpSp>
      <p:grpSp>
        <p:nvGrpSpPr>
          <p:cNvPr id="44035" name="Group 30"/>
          <p:cNvGrpSpPr>
            <a:grpSpLocks/>
          </p:cNvGrpSpPr>
          <p:nvPr/>
        </p:nvGrpSpPr>
        <p:grpSpPr bwMode="auto">
          <a:xfrm>
            <a:off x="377825" y="5232400"/>
            <a:ext cx="3582988" cy="1371600"/>
            <a:chOff x="924125" y="2660648"/>
            <a:chExt cx="3583606" cy="1371600"/>
          </a:xfrm>
        </p:grpSpPr>
        <p:grpSp>
          <p:nvGrpSpPr>
            <p:cNvPr id="44080" name="Group 31"/>
            <p:cNvGrpSpPr>
              <a:grpSpLocks/>
            </p:cNvGrpSpPr>
            <p:nvPr/>
          </p:nvGrpSpPr>
          <p:grpSpPr bwMode="auto">
            <a:xfrm>
              <a:off x="3136198" y="2660648"/>
              <a:ext cx="1371533" cy="1371600"/>
              <a:chOff x="2496655" y="792456"/>
              <a:chExt cx="1371533" cy="1371600"/>
            </a:xfrm>
          </p:grpSpPr>
          <p:sp>
            <p:nvSpPr>
              <p:cNvPr id="44088" name="TextBox 3"/>
              <p:cNvSpPr txBox="1">
                <a:spLocks noChangeArrowheads="1"/>
              </p:cNvSpPr>
              <p:nvPr/>
            </p:nvSpPr>
            <p:spPr bwMode="auto">
              <a:xfrm>
                <a:off x="2996031" y="1267672"/>
                <a:ext cx="37988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2</a:t>
                </a:r>
              </a:p>
            </p:txBody>
          </p:sp>
          <p:sp>
            <p:nvSpPr>
              <p:cNvPr id="41" name="Rectangle 40"/>
              <p:cNvSpPr>
                <a:spLocks noChangeAspect="1"/>
              </p:cNvSpPr>
              <p:nvPr/>
            </p:nvSpPr>
            <p:spPr>
              <a:xfrm>
                <a:off x="2496351" y="792456"/>
                <a:ext cx="1371837" cy="1371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4081" name="Group 32"/>
            <p:cNvGrpSpPr>
              <a:grpSpLocks/>
            </p:cNvGrpSpPr>
            <p:nvPr/>
          </p:nvGrpSpPr>
          <p:grpSpPr bwMode="auto">
            <a:xfrm>
              <a:off x="924125" y="2951198"/>
              <a:ext cx="1800486" cy="672066"/>
              <a:chOff x="924125" y="1210266"/>
              <a:chExt cx="1800486" cy="672066"/>
            </a:xfrm>
          </p:grpSpPr>
          <p:grpSp>
            <p:nvGrpSpPr>
              <p:cNvPr id="44082" name="Group 33"/>
              <p:cNvGrpSpPr>
                <a:grpSpLocks/>
              </p:cNvGrpSpPr>
              <p:nvPr/>
            </p:nvGrpSpPr>
            <p:grpSpPr bwMode="auto">
              <a:xfrm>
                <a:off x="924125" y="1328699"/>
                <a:ext cx="1800486" cy="553633"/>
                <a:chOff x="924125" y="1328699"/>
                <a:chExt cx="1800486" cy="553633"/>
              </a:xfrm>
            </p:grpSpPr>
            <p:grpSp>
              <p:nvGrpSpPr>
                <p:cNvPr id="44084" name="Group 35"/>
                <p:cNvGrpSpPr>
                  <a:grpSpLocks/>
                </p:cNvGrpSpPr>
                <p:nvPr/>
              </p:nvGrpSpPr>
              <p:grpSpPr bwMode="auto">
                <a:xfrm>
                  <a:off x="924125" y="1328699"/>
                  <a:ext cx="553606" cy="553633"/>
                  <a:chOff x="1259183" y="792456"/>
                  <a:chExt cx="553606" cy="553633"/>
                </a:xfrm>
              </p:grpSpPr>
              <p:sp>
                <p:nvSpPr>
                  <p:cNvPr id="38" name="Rectangle 37"/>
                  <p:cNvSpPr/>
                  <p:nvPr/>
                </p:nvSpPr>
                <p:spPr>
                  <a:xfrm>
                    <a:off x="1259183" y="793048"/>
                    <a:ext cx="554133" cy="55245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87" name="TextBox 3"/>
                  <p:cNvSpPr txBox="1">
                    <a:spLocks noChangeArrowheads="1"/>
                  </p:cNvSpPr>
                  <p:nvPr/>
                </p:nvSpPr>
                <p:spPr bwMode="auto">
                  <a:xfrm>
                    <a:off x="1346496" y="884120"/>
                    <a:ext cx="36859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1</a:t>
                    </a:r>
                  </a:p>
                </p:txBody>
              </p:sp>
            </p:grpSp>
            <p:cxnSp>
              <p:nvCxnSpPr>
                <p:cNvPr id="37" name="Straight Arrow Connector 36"/>
                <p:cNvCxnSpPr/>
                <p:nvPr/>
              </p:nvCxnSpPr>
              <p:spPr>
                <a:xfrm>
                  <a:off x="1573525" y="1605516"/>
                  <a:ext cx="115113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83" name="TextBox 34"/>
              <p:cNvSpPr txBox="1">
                <a:spLocks noChangeArrowheads="1"/>
              </p:cNvSpPr>
              <p:nvPr/>
            </p:nvSpPr>
            <p:spPr bwMode="auto">
              <a:xfrm>
                <a:off x="1792526" y="1210266"/>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A,i</a:t>
                </a:r>
                <a:endParaRPr lang="en-US" sz="1800" i="1">
                  <a:latin typeface="Arial" charset="0"/>
                  <a:cs typeface="Arial" charset="0"/>
                </a:endParaRPr>
              </a:p>
            </p:txBody>
          </p:sp>
        </p:grpSp>
      </p:grpSp>
      <p:grpSp>
        <p:nvGrpSpPr>
          <p:cNvPr id="44036" name="Group 58"/>
          <p:cNvGrpSpPr>
            <a:grpSpLocks/>
          </p:cNvGrpSpPr>
          <p:nvPr/>
        </p:nvGrpSpPr>
        <p:grpSpPr bwMode="auto">
          <a:xfrm>
            <a:off x="5125941" y="3252788"/>
            <a:ext cx="3740248" cy="1371600"/>
            <a:chOff x="5357709" y="3208683"/>
            <a:chExt cx="3740679" cy="1371600"/>
          </a:xfrm>
        </p:grpSpPr>
        <p:grpSp>
          <p:nvGrpSpPr>
            <p:cNvPr id="44066" name="Group 57"/>
            <p:cNvGrpSpPr>
              <a:grpSpLocks/>
            </p:cNvGrpSpPr>
            <p:nvPr/>
          </p:nvGrpSpPr>
          <p:grpSpPr bwMode="auto">
            <a:xfrm>
              <a:off x="5357709" y="3208683"/>
              <a:ext cx="3358047" cy="1371600"/>
              <a:chOff x="5357709" y="3208683"/>
              <a:chExt cx="3358047" cy="1371600"/>
            </a:xfrm>
          </p:grpSpPr>
          <p:grpSp>
            <p:nvGrpSpPr>
              <p:cNvPr id="44068" name="Group 41"/>
              <p:cNvGrpSpPr>
                <a:grpSpLocks/>
              </p:cNvGrpSpPr>
              <p:nvPr/>
            </p:nvGrpSpPr>
            <p:grpSpPr bwMode="auto">
              <a:xfrm>
                <a:off x="5357709" y="3208683"/>
                <a:ext cx="3199375" cy="1371600"/>
                <a:chOff x="1308356" y="2660648"/>
                <a:chExt cx="3199375" cy="1371600"/>
              </a:xfrm>
            </p:grpSpPr>
            <p:grpSp>
              <p:nvGrpSpPr>
                <p:cNvPr id="44070" name="Group 42"/>
                <p:cNvGrpSpPr>
                  <a:grpSpLocks/>
                </p:cNvGrpSpPr>
                <p:nvPr/>
              </p:nvGrpSpPr>
              <p:grpSpPr bwMode="auto">
                <a:xfrm>
                  <a:off x="3136198" y="2660648"/>
                  <a:ext cx="1371533" cy="1371600"/>
                  <a:chOff x="2496655" y="792456"/>
                  <a:chExt cx="1371533" cy="1371600"/>
                </a:xfrm>
              </p:grpSpPr>
              <p:sp>
                <p:nvSpPr>
                  <p:cNvPr id="44078" name="TextBox 3"/>
                  <p:cNvSpPr txBox="1">
                    <a:spLocks noChangeArrowheads="1"/>
                  </p:cNvSpPr>
                  <p:nvPr/>
                </p:nvSpPr>
                <p:spPr bwMode="auto">
                  <a:xfrm>
                    <a:off x="2996031" y="1267672"/>
                    <a:ext cx="37988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2</a:t>
                    </a:r>
                  </a:p>
                </p:txBody>
              </p:sp>
              <p:sp>
                <p:nvSpPr>
                  <p:cNvPr id="52" name="Rectangle 51"/>
                  <p:cNvSpPr>
                    <a:spLocks noChangeAspect="1"/>
                  </p:cNvSpPr>
                  <p:nvPr/>
                </p:nvSpPr>
                <p:spPr>
                  <a:xfrm>
                    <a:off x="2496334" y="792456"/>
                    <a:ext cx="1371758" cy="1371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4071" name="Group 43"/>
                <p:cNvGrpSpPr>
                  <a:grpSpLocks/>
                </p:cNvGrpSpPr>
                <p:nvPr/>
              </p:nvGrpSpPr>
              <p:grpSpPr bwMode="auto">
                <a:xfrm>
                  <a:off x="1308356" y="2951198"/>
                  <a:ext cx="1570103" cy="677664"/>
                  <a:chOff x="1308356" y="1210266"/>
                  <a:chExt cx="1570103" cy="677664"/>
                </a:xfrm>
              </p:grpSpPr>
              <p:grpSp>
                <p:nvGrpSpPr>
                  <p:cNvPr id="44072" name="Group 44"/>
                  <p:cNvGrpSpPr>
                    <a:grpSpLocks/>
                  </p:cNvGrpSpPr>
                  <p:nvPr/>
                </p:nvGrpSpPr>
                <p:grpSpPr bwMode="auto">
                  <a:xfrm>
                    <a:off x="1308356" y="1334297"/>
                    <a:ext cx="1570103" cy="553633"/>
                    <a:chOff x="1308356" y="1334297"/>
                    <a:chExt cx="1570103" cy="553633"/>
                  </a:xfrm>
                </p:grpSpPr>
                <p:grpSp>
                  <p:nvGrpSpPr>
                    <p:cNvPr id="44074" name="Group 46"/>
                    <p:cNvGrpSpPr>
                      <a:grpSpLocks/>
                    </p:cNvGrpSpPr>
                    <p:nvPr/>
                  </p:nvGrpSpPr>
                  <p:grpSpPr bwMode="auto">
                    <a:xfrm>
                      <a:off x="2324853" y="1334297"/>
                      <a:ext cx="553606" cy="553633"/>
                      <a:chOff x="2659911" y="798054"/>
                      <a:chExt cx="553606" cy="553633"/>
                    </a:xfrm>
                  </p:grpSpPr>
                  <p:sp>
                    <p:nvSpPr>
                      <p:cNvPr id="49" name="Rectangle 48"/>
                      <p:cNvSpPr/>
                      <p:nvPr/>
                    </p:nvSpPr>
                    <p:spPr>
                      <a:xfrm>
                        <a:off x="2659629" y="797810"/>
                        <a:ext cx="554101" cy="55403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77" name="TextBox 3"/>
                      <p:cNvSpPr txBox="1">
                        <a:spLocks noChangeArrowheads="1"/>
                      </p:cNvSpPr>
                      <p:nvPr/>
                    </p:nvSpPr>
                    <p:spPr bwMode="auto">
                      <a:xfrm>
                        <a:off x="2767603" y="884120"/>
                        <a:ext cx="36859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1</a:t>
                        </a:r>
                      </a:p>
                    </p:txBody>
                  </p:sp>
                </p:grpSp>
                <p:cxnSp>
                  <p:nvCxnSpPr>
                    <p:cNvPr id="48" name="Straight Arrow Connector 47"/>
                    <p:cNvCxnSpPr/>
                    <p:nvPr/>
                  </p:nvCxnSpPr>
                  <p:spPr>
                    <a:xfrm flipH="1">
                      <a:off x="1308356" y="1605516"/>
                      <a:ext cx="927306"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73" name="TextBox 45"/>
                  <p:cNvSpPr txBox="1">
                    <a:spLocks noChangeArrowheads="1"/>
                  </p:cNvSpPr>
                  <p:nvPr/>
                </p:nvSpPr>
                <p:spPr bwMode="auto">
                  <a:xfrm>
                    <a:off x="1401746" y="1210266"/>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A,f</a:t>
                    </a:r>
                    <a:endParaRPr lang="en-US" sz="1800" i="1">
                      <a:latin typeface="Arial" charset="0"/>
                      <a:cs typeface="Arial" charset="0"/>
                    </a:endParaRPr>
                  </a:p>
                </p:txBody>
              </p:sp>
            </p:grpSp>
          </p:grpSp>
          <p:cxnSp>
            <p:nvCxnSpPr>
              <p:cNvPr id="57" name="Straight Arrow Connector 56"/>
              <p:cNvCxnSpPr/>
              <p:nvPr/>
            </p:nvCxnSpPr>
            <p:spPr>
              <a:xfrm flipV="1">
                <a:off x="8579215" y="3937345"/>
                <a:ext cx="136541"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67" name="TextBox 59"/>
            <p:cNvSpPr txBox="1">
              <a:spLocks noChangeArrowheads="1"/>
            </p:cNvSpPr>
            <p:nvPr/>
          </p:nvSpPr>
          <p:spPr bwMode="auto">
            <a:xfrm>
              <a:off x="8578794" y="3512610"/>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B,f</a:t>
              </a:r>
              <a:endParaRPr lang="en-US" sz="1800" i="1">
                <a:latin typeface="Arial" charset="0"/>
                <a:cs typeface="Arial" charset="0"/>
              </a:endParaRPr>
            </a:p>
          </p:txBody>
        </p:sp>
      </p:grpSp>
      <p:grpSp>
        <p:nvGrpSpPr>
          <p:cNvPr id="44037" name="Group 74"/>
          <p:cNvGrpSpPr>
            <a:grpSpLocks/>
          </p:cNvGrpSpPr>
          <p:nvPr/>
        </p:nvGrpSpPr>
        <p:grpSpPr bwMode="auto">
          <a:xfrm>
            <a:off x="5603874" y="5302250"/>
            <a:ext cx="2809478" cy="1371600"/>
            <a:chOff x="5517205" y="4861107"/>
            <a:chExt cx="2809573" cy="1371600"/>
          </a:xfrm>
        </p:grpSpPr>
        <p:grpSp>
          <p:nvGrpSpPr>
            <p:cNvPr id="44056" name="Group 73"/>
            <p:cNvGrpSpPr>
              <a:grpSpLocks/>
            </p:cNvGrpSpPr>
            <p:nvPr/>
          </p:nvGrpSpPr>
          <p:grpSpPr bwMode="auto">
            <a:xfrm>
              <a:off x="5517205" y="4861107"/>
              <a:ext cx="2743293" cy="1371600"/>
              <a:chOff x="5517205" y="4861107"/>
              <a:chExt cx="2743293" cy="1371600"/>
            </a:xfrm>
          </p:grpSpPr>
          <p:grpSp>
            <p:nvGrpSpPr>
              <p:cNvPr id="44058" name="Group 61"/>
              <p:cNvGrpSpPr>
                <a:grpSpLocks/>
              </p:cNvGrpSpPr>
              <p:nvPr/>
            </p:nvGrpSpPr>
            <p:grpSpPr bwMode="auto">
              <a:xfrm>
                <a:off x="5517205" y="4861107"/>
                <a:ext cx="1922788" cy="1371600"/>
                <a:chOff x="2584943" y="2660648"/>
                <a:chExt cx="1922788" cy="1371600"/>
              </a:xfrm>
            </p:grpSpPr>
            <p:grpSp>
              <p:nvGrpSpPr>
                <p:cNvPr id="44060" name="Group 62"/>
                <p:cNvGrpSpPr>
                  <a:grpSpLocks/>
                </p:cNvGrpSpPr>
                <p:nvPr/>
              </p:nvGrpSpPr>
              <p:grpSpPr bwMode="auto">
                <a:xfrm>
                  <a:off x="3136198" y="2660648"/>
                  <a:ext cx="1371533" cy="1371600"/>
                  <a:chOff x="2496655" y="792456"/>
                  <a:chExt cx="1371533" cy="1371600"/>
                </a:xfrm>
              </p:grpSpPr>
              <p:sp>
                <p:nvSpPr>
                  <p:cNvPr id="44064" name="TextBox 3"/>
                  <p:cNvSpPr txBox="1">
                    <a:spLocks noChangeArrowheads="1"/>
                  </p:cNvSpPr>
                  <p:nvPr/>
                </p:nvSpPr>
                <p:spPr bwMode="auto">
                  <a:xfrm>
                    <a:off x="2996031" y="1267672"/>
                    <a:ext cx="37988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2</a:t>
                    </a:r>
                  </a:p>
                </p:txBody>
              </p:sp>
              <p:sp>
                <p:nvSpPr>
                  <p:cNvPr id="72" name="Rectangle 71"/>
                  <p:cNvSpPr>
                    <a:spLocks noChangeAspect="1"/>
                  </p:cNvSpPr>
                  <p:nvPr/>
                </p:nvSpPr>
                <p:spPr>
                  <a:xfrm>
                    <a:off x="2496282" y="792456"/>
                    <a:ext cx="1371646" cy="1371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4061" name="Group 66"/>
                <p:cNvGrpSpPr>
                  <a:grpSpLocks/>
                </p:cNvGrpSpPr>
                <p:nvPr/>
              </p:nvGrpSpPr>
              <p:grpSpPr bwMode="auto">
                <a:xfrm>
                  <a:off x="2584943" y="3057858"/>
                  <a:ext cx="553606" cy="553633"/>
                  <a:chOff x="2920001" y="780683"/>
                  <a:chExt cx="553606" cy="553633"/>
                </a:xfrm>
              </p:grpSpPr>
              <p:sp>
                <p:nvSpPr>
                  <p:cNvPr id="69" name="Rectangle 68"/>
                  <p:cNvSpPr/>
                  <p:nvPr/>
                </p:nvSpPr>
                <p:spPr>
                  <a:xfrm>
                    <a:off x="2920001" y="780348"/>
                    <a:ext cx="554057" cy="55403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63" name="TextBox 3"/>
                  <p:cNvSpPr txBox="1">
                    <a:spLocks noChangeArrowheads="1"/>
                  </p:cNvSpPr>
                  <p:nvPr/>
                </p:nvSpPr>
                <p:spPr bwMode="auto">
                  <a:xfrm>
                    <a:off x="3007314" y="872347"/>
                    <a:ext cx="36859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1</a:t>
                    </a:r>
                  </a:p>
                </p:txBody>
              </p:sp>
            </p:grpSp>
          </p:grpSp>
          <p:cxnSp>
            <p:nvCxnSpPr>
              <p:cNvPr id="73" name="Straight Arrow Connector 72"/>
              <p:cNvCxnSpPr/>
              <p:nvPr/>
            </p:nvCxnSpPr>
            <p:spPr>
              <a:xfrm>
                <a:off x="7511172" y="5569132"/>
                <a:ext cx="749326"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57" name="TextBox 75"/>
            <p:cNvSpPr txBox="1">
              <a:spLocks noChangeArrowheads="1"/>
            </p:cNvSpPr>
            <p:nvPr/>
          </p:nvSpPr>
          <p:spPr bwMode="auto">
            <a:xfrm>
              <a:off x="7567356" y="5135446"/>
              <a:ext cx="75942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A+B,f</a:t>
              </a:r>
              <a:endParaRPr lang="en-US" sz="1800" i="1">
                <a:latin typeface="Arial" charset="0"/>
                <a:cs typeface="Arial" charset="0"/>
              </a:endParaRPr>
            </a:p>
          </p:txBody>
        </p:sp>
      </p:grpSp>
      <p:grpSp>
        <p:nvGrpSpPr>
          <p:cNvPr id="44038" name="Group 84"/>
          <p:cNvGrpSpPr>
            <a:grpSpLocks/>
          </p:cNvGrpSpPr>
          <p:nvPr/>
        </p:nvGrpSpPr>
        <p:grpSpPr bwMode="auto">
          <a:xfrm>
            <a:off x="7067434" y="1368425"/>
            <a:ext cx="2052638" cy="1371600"/>
            <a:chOff x="6373302" y="1579598"/>
            <a:chExt cx="2052301" cy="1371600"/>
          </a:xfrm>
        </p:grpSpPr>
        <p:grpSp>
          <p:nvGrpSpPr>
            <p:cNvPr id="44050" name="Group 83"/>
            <p:cNvGrpSpPr>
              <a:grpSpLocks/>
            </p:cNvGrpSpPr>
            <p:nvPr/>
          </p:nvGrpSpPr>
          <p:grpSpPr bwMode="auto">
            <a:xfrm>
              <a:off x="6373302" y="1579598"/>
              <a:ext cx="1728504" cy="1371600"/>
              <a:chOff x="6373302" y="1579598"/>
              <a:chExt cx="1728504" cy="1371600"/>
            </a:xfrm>
          </p:grpSpPr>
          <p:grpSp>
            <p:nvGrpSpPr>
              <p:cNvPr id="44052" name="Group 13"/>
              <p:cNvGrpSpPr>
                <a:grpSpLocks/>
              </p:cNvGrpSpPr>
              <p:nvPr/>
            </p:nvGrpSpPr>
            <p:grpSpPr bwMode="auto">
              <a:xfrm>
                <a:off x="6373302" y="1579598"/>
                <a:ext cx="1371533" cy="1371600"/>
                <a:chOff x="2496655" y="792456"/>
                <a:chExt cx="1371533" cy="1371600"/>
              </a:xfrm>
            </p:grpSpPr>
            <p:sp>
              <p:nvSpPr>
                <p:cNvPr id="44054" name="TextBox 3"/>
                <p:cNvSpPr txBox="1">
                  <a:spLocks noChangeArrowheads="1"/>
                </p:cNvSpPr>
                <p:nvPr/>
              </p:nvSpPr>
              <p:spPr bwMode="auto">
                <a:xfrm>
                  <a:off x="2996031" y="1267672"/>
                  <a:ext cx="37988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2</a:t>
                  </a:r>
                </a:p>
              </p:txBody>
            </p:sp>
            <p:sp>
              <p:nvSpPr>
                <p:cNvPr id="16" name="Rectangle 15"/>
                <p:cNvSpPr>
                  <a:spLocks noChangeAspect="1"/>
                </p:cNvSpPr>
                <p:nvPr/>
              </p:nvSpPr>
              <p:spPr>
                <a:xfrm>
                  <a:off x="2496655" y="792456"/>
                  <a:ext cx="1371375" cy="1371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80" name="Straight Arrow Connector 79"/>
              <p:cNvCxnSpPr/>
              <p:nvPr/>
            </p:nvCxnSpPr>
            <p:spPr>
              <a:xfrm flipV="1">
                <a:off x="7831975" y="2162331"/>
                <a:ext cx="269831" cy="4433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51" name="TextBox 85"/>
            <p:cNvSpPr txBox="1">
              <a:spLocks noChangeArrowheads="1"/>
            </p:cNvSpPr>
            <p:nvPr/>
          </p:nvSpPr>
          <p:spPr bwMode="auto">
            <a:xfrm>
              <a:off x="7906009" y="1646720"/>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dirty="0" err="1">
                  <a:latin typeface="Arial" charset="0"/>
                  <a:cs typeface="Arial" charset="0"/>
                </a:rPr>
                <a:t>v</a:t>
              </a:r>
              <a:r>
                <a:rPr lang="en-US" sz="1800" i="1" baseline="-25000" dirty="0" err="1">
                  <a:latin typeface="Arial" charset="0"/>
                  <a:cs typeface="Arial" charset="0"/>
                </a:rPr>
                <a:t>B,f</a:t>
              </a:r>
              <a:endParaRPr lang="en-US" sz="1800" i="1" dirty="0">
                <a:latin typeface="Arial" charset="0"/>
                <a:cs typeface="Arial" charset="0"/>
              </a:endParaRPr>
            </a:p>
          </p:txBody>
        </p:sp>
      </p:grpSp>
      <p:grpSp>
        <p:nvGrpSpPr>
          <p:cNvPr id="44039" name="Group 86"/>
          <p:cNvGrpSpPr>
            <a:grpSpLocks/>
          </p:cNvGrpSpPr>
          <p:nvPr/>
        </p:nvGrpSpPr>
        <p:grpSpPr bwMode="auto">
          <a:xfrm>
            <a:off x="6218238" y="373063"/>
            <a:ext cx="1458912" cy="668337"/>
            <a:chOff x="6395486" y="412511"/>
            <a:chExt cx="1457426" cy="666932"/>
          </a:xfrm>
        </p:grpSpPr>
        <p:grpSp>
          <p:nvGrpSpPr>
            <p:cNvPr id="44044" name="Group 82"/>
            <p:cNvGrpSpPr>
              <a:grpSpLocks/>
            </p:cNvGrpSpPr>
            <p:nvPr/>
          </p:nvGrpSpPr>
          <p:grpSpPr bwMode="auto">
            <a:xfrm>
              <a:off x="6395486" y="412511"/>
              <a:ext cx="1436189" cy="666932"/>
              <a:chOff x="6395486" y="412511"/>
              <a:chExt cx="1436189" cy="666932"/>
            </a:xfrm>
          </p:grpSpPr>
          <p:grpSp>
            <p:nvGrpSpPr>
              <p:cNvPr id="44046" name="Group 12"/>
              <p:cNvGrpSpPr>
                <a:grpSpLocks/>
              </p:cNvGrpSpPr>
              <p:nvPr/>
            </p:nvGrpSpPr>
            <p:grpSpPr bwMode="auto">
              <a:xfrm>
                <a:off x="6395486" y="525810"/>
                <a:ext cx="553606" cy="553633"/>
                <a:chOff x="1076525" y="1481099"/>
                <a:chExt cx="553606" cy="553633"/>
              </a:xfrm>
            </p:grpSpPr>
            <p:sp>
              <p:nvSpPr>
                <p:cNvPr id="17" name="Rectangle 16"/>
                <p:cNvSpPr/>
                <p:nvPr/>
              </p:nvSpPr>
              <p:spPr>
                <a:xfrm>
                  <a:off x="1076525" y="1481859"/>
                  <a:ext cx="553473" cy="552873"/>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049" name="TextBox 3"/>
                <p:cNvSpPr txBox="1">
                  <a:spLocks noChangeArrowheads="1"/>
                </p:cNvSpPr>
                <p:nvPr/>
              </p:nvSpPr>
              <p:spPr bwMode="auto">
                <a:xfrm>
                  <a:off x="1163838" y="1572763"/>
                  <a:ext cx="36859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dirty="0">
                      <a:latin typeface="Arial" charset="0"/>
                      <a:cs typeface="Arial" charset="0"/>
                    </a:rPr>
                    <a:t>1</a:t>
                  </a:r>
                </a:p>
              </p:txBody>
            </p:sp>
          </p:grpSp>
          <p:cxnSp>
            <p:nvCxnSpPr>
              <p:cNvPr id="78" name="Straight Arrow Connector 77"/>
              <p:cNvCxnSpPr/>
              <p:nvPr/>
            </p:nvCxnSpPr>
            <p:spPr>
              <a:xfrm flipV="1">
                <a:off x="7036183" y="412511"/>
                <a:ext cx="796113" cy="20435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4045" name="TextBox 87"/>
            <p:cNvSpPr txBox="1">
              <a:spLocks noChangeArrowheads="1"/>
            </p:cNvSpPr>
            <p:nvPr/>
          </p:nvSpPr>
          <p:spPr bwMode="auto">
            <a:xfrm>
              <a:off x="7333318" y="471530"/>
              <a:ext cx="51959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i="1">
                  <a:latin typeface="Arial" charset="0"/>
                  <a:cs typeface="Arial" charset="0"/>
                </a:rPr>
                <a:t>v</a:t>
              </a:r>
              <a:r>
                <a:rPr lang="en-US" sz="1800" i="1" baseline="-25000">
                  <a:latin typeface="Arial" charset="0"/>
                  <a:cs typeface="Arial" charset="0"/>
                </a:rPr>
                <a:t>A,f</a:t>
              </a:r>
              <a:endParaRPr lang="en-US" sz="1800" i="1">
                <a:latin typeface="Arial" charset="0"/>
                <a:cs typeface="Arial" charset="0"/>
              </a:endParaRPr>
            </a:p>
          </p:txBody>
        </p:sp>
      </p:grpSp>
      <p:cxnSp>
        <p:nvCxnSpPr>
          <p:cNvPr id="91" name="Straight Connector 90"/>
          <p:cNvCxnSpPr/>
          <p:nvPr/>
        </p:nvCxnSpPr>
        <p:spPr>
          <a:xfrm flipV="1">
            <a:off x="173038" y="2876550"/>
            <a:ext cx="8793162"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173038" y="4972050"/>
            <a:ext cx="8793162"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4042" name="TextBox 92"/>
          <p:cNvSpPr txBox="1">
            <a:spLocks noChangeArrowheads="1"/>
          </p:cNvSpPr>
          <p:nvPr/>
        </p:nvSpPr>
        <p:spPr bwMode="auto">
          <a:xfrm>
            <a:off x="2332038" y="96838"/>
            <a:ext cx="9096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a:solidFill>
                  <a:srgbClr val="0000FF"/>
                </a:solidFill>
                <a:latin typeface="Arial" charset="0"/>
                <a:cs typeface="Arial" charset="0"/>
              </a:rPr>
              <a:t>Before</a:t>
            </a:r>
          </a:p>
        </p:txBody>
      </p:sp>
      <p:sp>
        <p:nvSpPr>
          <p:cNvPr id="44043" name="TextBox 95"/>
          <p:cNvSpPr txBox="1">
            <a:spLocks noChangeArrowheads="1"/>
          </p:cNvSpPr>
          <p:nvPr/>
        </p:nvSpPr>
        <p:spPr bwMode="auto">
          <a:xfrm>
            <a:off x="6157913" y="79375"/>
            <a:ext cx="7286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1800">
                <a:solidFill>
                  <a:srgbClr val="0000FF"/>
                </a:solidFill>
                <a:latin typeface="Arial" charset="0"/>
                <a:cs typeface="Arial" charset="0"/>
              </a:rPr>
              <a:t>After</a:t>
            </a:r>
          </a:p>
        </p:txBody>
      </p:sp>
      <p:sp>
        <p:nvSpPr>
          <p:cNvPr id="9" name="TextBox 8"/>
          <p:cNvSpPr txBox="1"/>
          <p:nvPr/>
        </p:nvSpPr>
        <p:spPr>
          <a:xfrm>
            <a:off x="4175676" y="704850"/>
            <a:ext cx="950265" cy="646331"/>
          </a:xfrm>
          <a:prstGeom prst="rect">
            <a:avLst/>
          </a:prstGeom>
          <a:noFill/>
        </p:spPr>
        <p:txBody>
          <a:bodyPr wrap="square" rtlCol="0">
            <a:spAutoFit/>
          </a:bodyPr>
          <a:lstStyle/>
          <a:p>
            <a:r>
              <a:rPr lang="en-US" sz="3600" dirty="0" smtClean="0">
                <a:solidFill>
                  <a:srgbClr val="FF0000"/>
                </a:solidFill>
              </a:rPr>
              <a:t>A</a:t>
            </a:r>
            <a:endParaRPr lang="en-US" sz="3600" dirty="0">
              <a:solidFill>
                <a:srgbClr val="FF0000"/>
              </a:solidFill>
            </a:endParaRPr>
          </a:p>
        </p:txBody>
      </p:sp>
      <p:sp>
        <p:nvSpPr>
          <p:cNvPr id="84" name="TextBox 83"/>
          <p:cNvSpPr txBox="1"/>
          <p:nvPr/>
        </p:nvSpPr>
        <p:spPr>
          <a:xfrm>
            <a:off x="4254976" y="3162300"/>
            <a:ext cx="950265" cy="646331"/>
          </a:xfrm>
          <a:prstGeom prst="rect">
            <a:avLst/>
          </a:prstGeom>
          <a:noFill/>
        </p:spPr>
        <p:txBody>
          <a:bodyPr wrap="square" rtlCol="0">
            <a:spAutoFit/>
          </a:bodyPr>
          <a:lstStyle/>
          <a:p>
            <a:r>
              <a:rPr lang="en-US" sz="3600" dirty="0">
                <a:solidFill>
                  <a:srgbClr val="FF0000"/>
                </a:solidFill>
              </a:rPr>
              <a:t>B</a:t>
            </a:r>
          </a:p>
        </p:txBody>
      </p:sp>
      <p:sp>
        <p:nvSpPr>
          <p:cNvPr id="85" name="TextBox 84"/>
          <p:cNvSpPr txBox="1"/>
          <p:nvPr/>
        </p:nvSpPr>
        <p:spPr>
          <a:xfrm>
            <a:off x="4175676" y="5409881"/>
            <a:ext cx="950265" cy="646331"/>
          </a:xfrm>
          <a:prstGeom prst="rect">
            <a:avLst/>
          </a:prstGeom>
          <a:noFill/>
        </p:spPr>
        <p:txBody>
          <a:bodyPr wrap="square" rtlCol="0">
            <a:spAutoFit/>
          </a:bodyPr>
          <a:lstStyle/>
          <a:p>
            <a:r>
              <a:rPr lang="en-US" sz="3600" dirty="0" smtClean="0">
                <a:solidFill>
                  <a:srgbClr val="FF0000"/>
                </a:solidFill>
              </a:rPr>
              <a:t>C</a:t>
            </a:r>
            <a:endParaRPr lang="en-US" sz="3600" dirty="0">
              <a:solidFill>
                <a:srgbClr val="FF0000"/>
              </a:solidFill>
            </a:endParaRPr>
          </a:p>
        </p:txBody>
      </p:sp>
    </p:spTree>
    <p:extLst>
      <p:ext uri="{BB962C8B-B14F-4D97-AF65-F5344CB8AC3E}">
        <p14:creationId xmlns:p14="http://schemas.microsoft.com/office/powerpoint/2010/main" xmlns="" val="12070965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0969" name="Text Box 30"/>
          <p:cNvSpPr txBox="1">
            <a:spLocks noChangeArrowheads="1"/>
          </p:cNvSpPr>
          <p:nvPr/>
        </p:nvSpPr>
        <p:spPr bwMode="auto">
          <a:xfrm>
            <a:off x="598488" y="1912938"/>
            <a:ext cx="9448800" cy="3230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spcBef>
                <a:spcPct val="50000"/>
              </a:spcBef>
              <a:buFontTx/>
              <a:buAutoNum type="alphaUcPeriod"/>
              <a:defRPr/>
            </a:pPr>
            <a:r>
              <a:rPr lang="en-US" sz="2400" b="0" dirty="0" smtClean="0">
                <a:solidFill>
                  <a:schemeClr val="tx1"/>
                </a:solidFill>
                <a:latin typeface="+mn-lt"/>
                <a:cs typeface="Arial" charset="0"/>
              </a:rPr>
              <a:t> 3&gt;2&gt;1</a:t>
            </a:r>
          </a:p>
          <a:p>
            <a:pPr eaLnBrk="1" hangingPunct="1">
              <a:spcBef>
                <a:spcPct val="50000"/>
              </a:spcBef>
              <a:buFontTx/>
              <a:buAutoNum type="alphaUcPeriod"/>
              <a:defRPr/>
            </a:pPr>
            <a:r>
              <a:rPr lang="en-US" sz="2400" b="0" dirty="0" smtClean="0">
                <a:solidFill>
                  <a:schemeClr val="tx1"/>
                </a:solidFill>
                <a:latin typeface="+mn-lt"/>
                <a:cs typeface="Arial" charset="0"/>
              </a:rPr>
              <a:t> 3=</a:t>
            </a:r>
            <a:r>
              <a:rPr lang="en-US" sz="2400" b="0" dirty="0">
                <a:solidFill>
                  <a:schemeClr val="tx1"/>
                </a:solidFill>
                <a:latin typeface="+mn-lt"/>
                <a:cs typeface="Arial" charset="0"/>
              </a:rPr>
              <a:t>2</a:t>
            </a:r>
            <a:r>
              <a:rPr lang="en-US" sz="2400" b="0" dirty="0" smtClean="0">
                <a:solidFill>
                  <a:schemeClr val="tx1"/>
                </a:solidFill>
                <a:latin typeface="+mn-lt"/>
                <a:cs typeface="Arial" charset="0"/>
              </a:rPr>
              <a:t>&gt;</a:t>
            </a:r>
            <a:r>
              <a:rPr lang="en-US" sz="2400" b="0" dirty="0">
                <a:solidFill>
                  <a:schemeClr val="tx1"/>
                </a:solidFill>
                <a:latin typeface="+mn-lt"/>
                <a:cs typeface="Arial" charset="0"/>
              </a:rPr>
              <a:t>1</a:t>
            </a:r>
            <a:endParaRPr lang="en-US" sz="2400" b="0" dirty="0" smtClean="0">
              <a:solidFill>
                <a:schemeClr val="tx1"/>
              </a:solidFill>
              <a:latin typeface="+mn-lt"/>
              <a:cs typeface="Arial" charset="0"/>
            </a:endParaRPr>
          </a:p>
          <a:p>
            <a:pPr eaLnBrk="1" hangingPunct="1">
              <a:spcBef>
                <a:spcPct val="50000"/>
              </a:spcBef>
              <a:buFontTx/>
              <a:buAutoNum type="alphaUcPeriod"/>
              <a:defRPr/>
            </a:pPr>
            <a:r>
              <a:rPr lang="en-US" sz="2400" b="0" dirty="0" smtClean="0">
                <a:solidFill>
                  <a:schemeClr val="tx1"/>
                </a:solidFill>
                <a:latin typeface="+mn-lt"/>
                <a:cs typeface="Arial" charset="0"/>
              </a:rPr>
              <a:t> 3&gt;</a:t>
            </a:r>
            <a:r>
              <a:rPr lang="en-US" sz="2400" b="0" dirty="0">
                <a:solidFill>
                  <a:schemeClr val="tx1"/>
                </a:solidFill>
                <a:latin typeface="+mn-lt"/>
                <a:cs typeface="Arial" charset="0"/>
              </a:rPr>
              <a:t>2</a:t>
            </a:r>
            <a:r>
              <a:rPr lang="en-US" sz="2400" b="0" dirty="0" smtClean="0">
                <a:solidFill>
                  <a:schemeClr val="tx1"/>
                </a:solidFill>
                <a:latin typeface="+mn-lt"/>
                <a:cs typeface="Arial" charset="0"/>
              </a:rPr>
              <a:t>=</a:t>
            </a:r>
            <a:r>
              <a:rPr lang="en-US" sz="2400" b="0" dirty="0">
                <a:solidFill>
                  <a:schemeClr val="tx1"/>
                </a:solidFill>
                <a:latin typeface="+mn-lt"/>
                <a:cs typeface="Arial" charset="0"/>
              </a:rPr>
              <a:t>1</a:t>
            </a:r>
            <a:endParaRPr lang="en-US" sz="2400" b="0" dirty="0" smtClean="0">
              <a:solidFill>
                <a:schemeClr val="tx1"/>
              </a:solidFill>
              <a:latin typeface="+mn-lt"/>
              <a:cs typeface="Arial" charset="0"/>
            </a:endParaRPr>
          </a:p>
          <a:p>
            <a:pPr eaLnBrk="1" hangingPunct="1">
              <a:spcBef>
                <a:spcPct val="50000"/>
              </a:spcBef>
              <a:buFontTx/>
              <a:buAutoNum type="alphaUcPeriod"/>
              <a:defRPr/>
            </a:pPr>
            <a:r>
              <a:rPr lang="en-US" sz="2400" b="0" dirty="0" smtClean="0">
                <a:solidFill>
                  <a:schemeClr val="tx1"/>
                </a:solidFill>
                <a:latin typeface="+mn-lt"/>
                <a:cs typeface="Arial" charset="0"/>
              </a:rPr>
              <a:t> 1=</a:t>
            </a:r>
            <a:r>
              <a:rPr lang="en-US" sz="2400" b="0" dirty="0">
                <a:solidFill>
                  <a:schemeClr val="tx1"/>
                </a:solidFill>
                <a:latin typeface="+mn-lt"/>
                <a:cs typeface="Arial" charset="0"/>
              </a:rPr>
              <a:t>2</a:t>
            </a:r>
            <a:r>
              <a:rPr lang="en-US" sz="2400" b="0" dirty="0" smtClean="0">
                <a:solidFill>
                  <a:schemeClr val="tx1"/>
                </a:solidFill>
                <a:latin typeface="+mn-lt"/>
                <a:cs typeface="Arial" charset="0"/>
              </a:rPr>
              <a:t>&gt;</a:t>
            </a:r>
            <a:r>
              <a:rPr lang="en-US" sz="2400" b="0" dirty="0">
                <a:solidFill>
                  <a:schemeClr val="tx1"/>
                </a:solidFill>
                <a:latin typeface="+mn-lt"/>
                <a:cs typeface="Arial" charset="0"/>
              </a:rPr>
              <a:t>3</a:t>
            </a:r>
            <a:endParaRPr lang="en-US" sz="2400" b="0" dirty="0" smtClean="0">
              <a:solidFill>
                <a:schemeClr val="tx1"/>
              </a:solidFill>
              <a:latin typeface="+mn-lt"/>
              <a:cs typeface="Arial" charset="0"/>
            </a:endParaRPr>
          </a:p>
          <a:p>
            <a:pPr eaLnBrk="1" hangingPunct="1">
              <a:spcBef>
                <a:spcPct val="50000"/>
              </a:spcBef>
              <a:buFontTx/>
              <a:buAutoNum type="alphaUcPeriod"/>
              <a:defRPr/>
            </a:pPr>
            <a:r>
              <a:rPr lang="en-US" altLang="ja-JP" sz="2400" b="0" dirty="0" smtClean="0">
                <a:solidFill>
                  <a:schemeClr val="tx1"/>
                </a:solidFill>
                <a:latin typeface="+mn-lt"/>
                <a:cs typeface="Arial" charset="0"/>
              </a:rPr>
              <a:t> 3=</a:t>
            </a:r>
            <a:r>
              <a:rPr lang="en-US" altLang="ja-JP" sz="2400" b="0" dirty="0">
                <a:solidFill>
                  <a:schemeClr val="tx1"/>
                </a:solidFill>
                <a:latin typeface="+mn-lt"/>
                <a:cs typeface="Arial" charset="0"/>
              </a:rPr>
              <a:t>1</a:t>
            </a:r>
            <a:r>
              <a:rPr lang="en-US" altLang="ja-JP" sz="2400" b="0" dirty="0" smtClean="0">
                <a:solidFill>
                  <a:schemeClr val="tx1"/>
                </a:solidFill>
                <a:latin typeface="+mn-lt"/>
                <a:cs typeface="Arial" charset="0"/>
              </a:rPr>
              <a:t>&gt;</a:t>
            </a:r>
            <a:r>
              <a:rPr lang="en-US" altLang="ja-JP" sz="2400" b="0" dirty="0">
                <a:solidFill>
                  <a:schemeClr val="tx1"/>
                </a:solidFill>
                <a:latin typeface="+mn-lt"/>
                <a:cs typeface="Arial" charset="0"/>
              </a:rPr>
              <a:t>2</a:t>
            </a:r>
          </a:p>
          <a:p>
            <a:pPr eaLnBrk="1" hangingPunct="1">
              <a:spcBef>
                <a:spcPct val="50000"/>
              </a:spcBef>
              <a:defRPr/>
            </a:pPr>
            <a:endParaRPr lang="en-US" sz="2400" b="0" dirty="0">
              <a:solidFill>
                <a:schemeClr val="tx1"/>
              </a:solidFill>
              <a:latin typeface="+mn-lt"/>
              <a:cs typeface="Arial" charset="0"/>
            </a:endParaRPr>
          </a:p>
        </p:txBody>
      </p:sp>
      <p:sp>
        <p:nvSpPr>
          <p:cNvPr id="210970" name="Text Box 31"/>
          <p:cNvSpPr txBox="1">
            <a:spLocks noChangeArrowheads="1"/>
          </p:cNvSpPr>
          <p:nvPr/>
        </p:nvSpPr>
        <p:spPr bwMode="auto">
          <a:xfrm>
            <a:off x="468313" y="104775"/>
            <a:ext cx="77851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spcBef>
                <a:spcPct val="50000"/>
              </a:spcBef>
              <a:defRPr/>
            </a:pPr>
            <a:r>
              <a:rPr lang="en-US" sz="2400" b="0" dirty="0" smtClean="0">
                <a:solidFill>
                  <a:schemeClr val="tx1"/>
                </a:solidFill>
                <a:latin typeface="+mn-lt"/>
                <a:cs typeface="Arial" charset="0"/>
              </a:rPr>
              <a:t>Which of the following is the best ranking (from </a:t>
            </a:r>
            <a:r>
              <a:rPr lang="en-US" sz="2400" b="0" dirty="0">
                <a:solidFill>
                  <a:schemeClr val="tx1"/>
                </a:solidFill>
                <a:latin typeface="+mn-lt"/>
                <a:cs typeface="Arial" charset="0"/>
              </a:rPr>
              <a:t>greatest to </a:t>
            </a:r>
            <a:r>
              <a:rPr lang="en-US" sz="2400" b="0" dirty="0" smtClean="0">
                <a:solidFill>
                  <a:schemeClr val="tx1"/>
                </a:solidFill>
                <a:latin typeface="+mn-lt"/>
                <a:cs typeface="Arial" charset="0"/>
              </a:rPr>
              <a:t>least), for the gravitational force exerted on asteroids 1, 2 and 3 by their partner asteroids?</a:t>
            </a:r>
            <a:endParaRPr lang="en-US" sz="2400" b="0" dirty="0">
              <a:solidFill>
                <a:schemeClr val="tx1"/>
              </a:solidFill>
              <a:latin typeface="+mn-lt"/>
              <a:cs typeface="Arial" charset="0"/>
            </a:endParaRPr>
          </a:p>
        </p:txBody>
      </p:sp>
      <p:pic>
        <p:nvPicPr>
          <p:cNvPr id="71684" name="Picture 3" descr="rocks1"/>
          <p:cNvPicPr>
            <a:picLocks noChangeAspect="1" noChangeArrowheads="1"/>
          </p:cNvPicPr>
          <p:nvPr/>
        </p:nvPicPr>
        <p:blipFill>
          <a:blip r:embed="rId2">
            <a:extLst>
              <a:ext uri="{28A0092B-C50C-407E-A947-70E740481C1C}">
                <a14:useLocalDpi xmlns:a14="http://schemas.microsoft.com/office/drawing/2010/main" xmlns="" val="0"/>
              </a:ext>
            </a:extLst>
          </a:blip>
          <a:srcRect l="24088" t="24242" r="58394" b="21303"/>
          <a:stretch>
            <a:fillRect/>
          </a:stretch>
        </p:blipFill>
        <p:spPr bwMode="auto">
          <a:xfrm>
            <a:off x="3603625" y="2781300"/>
            <a:ext cx="6858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5" name="Picture 4" descr="rocks1"/>
          <p:cNvPicPr>
            <a:picLocks noChangeAspect="1" noChangeArrowheads="1"/>
          </p:cNvPicPr>
          <p:nvPr/>
        </p:nvPicPr>
        <p:blipFill>
          <a:blip r:embed="rId2">
            <a:extLst>
              <a:ext uri="{28A0092B-C50C-407E-A947-70E740481C1C}">
                <a14:useLocalDpi xmlns:a14="http://schemas.microsoft.com/office/drawing/2010/main" xmlns="" val="0"/>
              </a:ext>
            </a:extLst>
          </a:blip>
          <a:srcRect l="49635" r="29927" b="18573"/>
          <a:stretch>
            <a:fillRect/>
          </a:stretch>
        </p:blipFill>
        <p:spPr bwMode="auto">
          <a:xfrm>
            <a:off x="3590925" y="1258031"/>
            <a:ext cx="8001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Picture 5" descr="rocks1"/>
          <p:cNvPicPr>
            <a:picLocks noChangeAspect="1" noChangeArrowheads="1"/>
          </p:cNvPicPr>
          <p:nvPr/>
        </p:nvPicPr>
        <p:blipFill>
          <a:blip r:embed="rId2">
            <a:extLst>
              <a:ext uri="{28A0092B-C50C-407E-A947-70E740481C1C}">
                <a14:useLocalDpi xmlns:a14="http://schemas.microsoft.com/office/drawing/2010/main" xmlns="" val="0"/>
              </a:ext>
            </a:extLst>
          </a:blip>
          <a:srcRect l="24088" t="24242" r="58394" b="21303"/>
          <a:stretch>
            <a:fillRect/>
          </a:stretch>
        </p:blipFill>
        <p:spPr bwMode="auto">
          <a:xfrm>
            <a:off x="6308725" y="1502506"/>
            <a:ext cx="6858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7" name="Picture 6" descr="rocks1"/>
          <p:cNvPicPr>
            <a:picLocks noChangeAspect="1" noChangeArrowheads="1"/>
          </p:cNvPicPr>
          <p:nvPr/>
        </p:nvPicPr>
        <p:blipFill>
          <a:blip r:embed="rId2">
            <a:extLst>
              <a:ext uri="{28A0092B-C50C-407E-A947-70E740481C1C}">
                <a14:useLocalDpi xmlns:a14="http://schemas.microsoft.com/office/drawing/2010/main" xmlns="" val="0"/>
              </a:ext>
            </a:extLst>
          </a:blip>
          <a:srcRect l="49635" r="29927" b="18573"/>
          <a:stretch>
            <a:fillRect/>
          </a:stretch>
        </p:blipFill>
        <p:spPr bwMode="auto">
          <a:xfrm>
            <a:off x="6289675" y="4044964"/>
            <a:ext cx="8001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8" name="Picture 7" descr="rocks1"/>
          <p:cNvPicPr>
            <a:picLocks noChangeAspect="1" noChangeArrowheads="1"/>
          </p:cNvPicPr>
          <p:nvPr/>
        </p:nvPicPr>
        <p:blipFill>
          <a:blip r:embed="rId2">
            <a:extLst>
              <a:ext uri="{28A0092B-C50C-407E-A947-70E740481C1C}">
                <a14:useLocalDpi xmlns:a14="http://schemas.microsoft.com/office/drawing/2010/main" xmlns="" val="0"/>
              </a:ext>
            </a:extLst>
          </a:blip>
          <a:srcRect l="49635" r="29927" b="18573"/>
          <a:stretch>
            <a:fillRect/>
          </a:stretch>
        </p:blipFill>
        <p:spPr bwMode="auto">
          <a:xfrm>
            <a:off x="3590925" y="4048139"/>
            <a:ext cx="8001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Line 8"/>
          <p:cNvSpPr>
            <a:spLocks noChangeShapeType="1"/>
          </p:cNvSpPr>
          <p:nvPr/>
        </p:nvSpPr>
        <p:spPr bwMode="auto">
          <a:xfrm>
            <a:off x="3940175" y="1708881"/>
            <a:ext cx="2705100" cy="0"/>
          </a:xfrm>
          <a:prstGeom prst="line">
            <a:avLst/>
          </a:prstGeom>
          <a:noFill/>
          <a:ln w="9525">
            <a:solidFill>
              <a:srgbClr val="000000"/>
            </a:solidFill>
            <a:prstDash val="dash"/>
            <a:round/>
            <a:headEnd type="oval" w="med" len="med"/>
            <a:tailEnd type="oval" w="med" len="med"/>
          </a:ln>
          <a:extLst>
            <a:ext uri="{909E8E84-426E-40dd-AFC4-6F175D3DCCD1}">
              <a14:hiddenFill xmlns:a14="http://schemas.microsoft.com/office/drawing/2010/main" xmlns="">
                <a:noFill/>
              </a14:hiddenFill>
            </a:ext>
          </a:extLst>
        </p:spPr>
        <p:txBody>
          <a:bodyPr/>
          <a:lstStyle/>
          <a:p>
            <a:pPr>
              <a:lnSpc>
                <a:spcPct val="90000"/>
              </a:lnSpc>
              <a:spcBef>
                <a:spcPct val="65000"/>
              </a:spcBef>
              <a:defRPr/>
            </a:pPr>
            <a:endParaRPr lang="en-US" dirty="0">
              <a:latin typeface="+mn-lt"/>
            </a:endParaRPr>
          </a:p>
        </p:txBody>
      </p:sp>
      <p:sp>
        <p:nvSpPr>
          <p:cNvPr id="34" name="Line 9"/>
          <p:cNvSpPr>
            <a:spLocks noChangeShapeType="1"/>
          </p:cNvSpPr>
          <p:nvPr/>
        </p:nvSpPr>
        <p:spPr bwMode="auto">
          <a:xfrm>
            <a:off x="3946525" y="4514864"/>
            <a:ext cx="2705100" cy="0"/>
          </a:xfrm>
          <a:prstGeom prst="line">
            <a:avLst/>
          </a:prstGeom>
          <a:noFill/>
          <a:ln w="9525">
            <a:solidFill>
              <a:srgbClr val="000000"/>
            </a:solidFill>
            <a:prstDash val="dash"/>
            <a:round/>
            <a:headEnd type="oval" w="med" len="med"/>
            <a:tailEnd type="oval" w="med" len="med"/>
          </a:ln>
          <a:extLst>
            <a:ext uri="{909E8E84-426E-40dd-AFC4-6F175D3DCCD1}">
              <a14:hiddenFill xmlns:a14="http://schemas.microsoft.com/office/drawing/2010/main" xmlns="">
                <a:noFill/>
              </a14:hiddenFill>
            </a:ext>
          </a:extLst>
        </p:spPr>
        <p:txBody>
          <a:bodyPr/>
          <a:lstStyle/>
          <a:p>
            <a:pPr>
              <a:lnSpc>
                <a:spcPct val="90000"/>
              </a:lnSpc>
              <a:spcBef>
                <a:spcPct val="65000"/>
              </a:spcBef>
              <a:defRPr/>
            </a:pPr>
            <a:endParaRPr lang="en-US" dirty="0">
              <a:latin typeface="+mn-lt"/>
            </a:endParaRPr>
          </a:p>
        </p:txBody>
      </p:sp>
      <p:sp>
        <p:nvSpPr>
          <p:cNvPr id="35" name="Text Box 10"/>
          <p:cNvSpPr txBox="1">
            <a:spLocks noChangeArrowheads="1"/>
          </p:cNvSpPr>
          <p:nvPr/>
        </p:nvSpPr>
        <p:spPr bwMode="auto">
          <a:xfrm>
            <a:off x="5038725" y="1689831"/>
            <a:ext cx="914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d = 1</a:t>
            </a:r>
            <a:endParaRPr lang="en-US" sz="2000" b="0" dirty="0">
              <a:solidFill>
                <a:schemeClr val="tx1"/>
              </a:solidFill>
              <a:latin typeface="+mn-lt"/>
              <a:cs typeface="Arial" charset="0"/>
            </a:endParaRPr>
          </a:p>
        </p:txBody>
      </p:sp>
      <p:sp>
        <p:nvSpPr>
          <p:cNvPr id="36" name="Text Box 11"/>
          <p:cNvSpPr txBox="1">
            <a:spLocks noChangeArrowheads="1"/>
          </p:cNvSpPr>
          <p:nvPr/>
        </p:nvSpPr>
        <p:spPr bwMode="auto">
          <a:xfrm>
            <a:off x="5038725" y="2933700"/>
            <a:ext cx="914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d = 1</a:t>
            </a:r>
            <a:endParaRPr lang="en-US" sz="2000" b="0" dirty="0">
              <a:solidFill>
                <a:schemeClr val="tx1"/>
              </a:solidFill>
              <a:latin typeface="+mn-lt"/>
              <a:cs typeface="Arial" charset="0"/>
            </a:endParaRPr>
          </a:p>
        </p:txBody>
      </p:sp>
      <p:sp>
        <p:nvSpPr>
          <p:cNvPr id="37" name="Text Box 12"/>
          <p:cNvSpPr txBox="1">
            <a:spLocks noChangeArrowheads="1"/>
          </p:cNvSpPr>
          <p:nvPr/>
        </p:nvSpPr>
        <p:spPr bwMode="auto">
          <a:xfrm>
            <a:off x="5038725" y="4479939"/>
            <a:ext cx="9144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d = 1</a:t>
            </a:r>
            <a:endParaRPr lang="en-US" sz="2000" b="0" dirty="0">
              <a:solidFill>
                <a:schemeClr val="tx1"/>
              </a:solidFill>
              <a:latin typeface="+mn-lt"/>
              <a:cs typeface="Arial" charset="0"/>
            </a:endParaRPr>
          </a:p>
        </p:txBody>
      </p:sp>
      <p:sp>
        <p:nvSpPr>
          <p:cNvPr id="38" name="Text Box 13"/>
          <p:cNvSpPr txBox="1">
            <a:spLocks noChangeArrowheads="1"/>
          </p:cNvSpPr>
          <p:nvPr/>
        </p:nvSpPr>
        <p:spPr bwMode="auto">
          <a:xfrm>
            <a:off x="3660775" y="1962136"/>
            <a:ext cx="685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m = 5</a:t>
            </a:r>
            <a:endParaRPr lang="en-US" sz="2000" b="0" dirty="0">
              <a:solidFill>
                <a:schemeClr val="tx1"/>
              </a:solidFill>
              <a:latin typeface="+mn-lt"/>
              <a:cs typeface="Arial" charset="0"/>
            </a:endParaRPr>
          </a:p>
        </p:txBody>
      </p:sp>
      <p:sp>
        <p:nvSpPr>
          <p:cNvPr id="39" name="Text Box 14"/>
          <p:cNvSpPr txBox="1">
            <a:spLocks noChangeArrowheads="1"/>
          </p:cNvSpPr>
          <p:nvPr/>
        </p:nvSpPr>
        <p:spPr bwMode="auto">
          <a:xfrm>
            <a:off x="6372225" y="1740631"/>
            <a:ext cx="685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m = 3</a:t>
            </a:r>
            <a:endParaRPr lang="en-US" sz="2000" b="0" dirty="0">
              <a:solidFill>
                <a:schemeClr val="tx1"/>
              </a:solidFill>
              <a:latin typeface="+mn-lt"/>
              <a:cs typeface="Arial" charset="0"/>
            </a:endParaRPr>
          </a:p>
        </p:txBody>
      </p:sp>
      <p:sp>
        <p:nvSpPr>
          <p:cNvPr id="40" name="Text Box 15"/>
          <p:cNvSpPr txBox="1">
            <a:spLocks noChangeArrowheads="1"/>
          </p:cNvSpPr>
          <p:nvPr/>
        </p:nvSpPr>
        <p:spPr bwMode="auto">
          <a:xfrm>
            <a:off x="3667125" y="4752989"/>
            <a:ext cx="685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m = 5</a:t>
            </a:r>
            <a:endParaRPr lang="en-US" sz="2000" b="0" dirty="0">
              <a:solidFill>
                <a:schemeClr val="tx1"/>
              </a:solidFill>
              <a:latin typeface="+mn-lt"/>
              <a:cs typeface="Arial" charset="0"/>
            </a:endParaRPr>
          </a:p>
        </p:txBody>
      </p:sp>
      <p:sp>
        <p:nvSpPr>
          <p:cNvPr id="41" name="Text Box 16"/>
          <p:cNvSpPr txBox="1">
            <a:spLocks noChangeArrowheads="1"/>
          </p:cNvSpPr>
          <p:nvPr/>
        </p:nvSpPr>
        <p:spPr bwMode="auto">
          <a:xfrm>
            <a:off x="6308725" y="4730764"/>
            <a:ext cx="685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m = 5</a:t>
            </a:r>
            <a:endParaRPr lang="en-US" sz="2000" b="0" dirty="0">
              <a:solidFill>
                <a:schemeClr val="tx1"/>
              </a:solidFill>
              <a:latin typeface="+mn-lt"/>
              <a:cs typeface="Arial" charset="0"/>
            </a:endParaRPr>
          </a:p>
        </p:txBody>
      </p:sp>
      <p:sp>
        <p:nvSpPr>
          <p:cNvPr id="42" name="Text Box 18"/>
          <p:cNvSpPr txBox="1">
            <a:spLocks noChangeArrowheads="1"/>
          </p:cNvSpPr>
          <p:nvPr/>
        </p:nvSpPr>
        <p:spPr bwMode="auto">
          <a:xfrm>
            <a:off x="7032625" y="2435225"/>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800" dirty="0" smtClean="0">
                <a:solidFill>
                  <a:schemeClr val="tx1"/>
                </a:solidFill>
                <a:latin typeface="+mn-lt"/>
                <a:cs typeface="Arial" charset="0"/>
              </a:rPr>
              <a:t>2</a:t>
            </a:r>
            <a:endParaRPr lang="en-US" b="0" dirty="0">
              <a:solidFill>
                <a:schemeClr val="tx1"/>
              </a:solidFill>
              <a:latin typeface="+mn-lt"/>
              <a:cs typeface="Arial" charset="0"/>
            </a:endParaRPr>
          </a:p>
        </p:txBody>
      </p:sp>
      <p:sp>
        <p:nvSpPr>
          <p:cNvPr id="43" name="Text Box 19"/>
          <p:cNvSpPr txBox="1">
            <a:spLocks noChangeArrowheads="1"/>
          </p:cNvSpPr>
          <p:nvPr/>
        </p:nvSpPr>
        <p:spPr bwMode="auto">
          <a:xfrm>
            <a:off x="7043738" y="1178656"/>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800" dirty="0" smtClean="0">
                <a:solidFill>
                  <a:schemeClr val="tx1"/>
                </a:solidFill>
                <a:latin typeface="+mn-lt"/>
                <a:cs typeface="Arial" charset="0"/>
              </a:rPr>
              <a:t>1</a:t>
            </a:r>
            <a:endParaRPr lang="en-US" b="0" dirty="0">
              <a:solidFill>
                <a:schemeClr val="tx1"/>
              </a:solidFill>
              <a:latin typeface="+mn-lt"/>
              <a:cs typeface="Arial" charset="0"/>
            </a:endParaRPr>
          </a:p>
        </p:txBody>
      </p:sp>
      <p:pic>
        <p:nvPicPr>
          <p:cNvPr id="71700" name="Picture 20" descr="rocks1"/>
          <p:cNvPicPr>
            <a:picLocks noChangeAspect="1" noChangeArrowheads="1"/>
          </p:cNvPicPr>
          <p:nvPr/>
        </p:nvPicPr>
        <p:blipFill>
          <a:blip r:embed="rId2">
            <a:extLst>
              <a:ext uri="{28A0092B-C50C-407E-A947-70E740481C1C}">
                <a14:useLocalDpi xmlns:a14="http://schemas.microsoft.com/office/drawing/2010/main" xmlns="" val="0"/>
              </a:ext>
            </a:extLst>
          </a:blip>
          <a:srcRect l="49635" r="29927" b="18573"/>
          <a:stretch>
            <a:fillRect/>
          </a:stretch>
        </p:blipFill>
        <p:spPr bwMode="auto">
          <a:xfrm>
            <a:off x="6299200" y="2514600"/>
            <a:ext cx="8001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Line 21"/>
          <p:cNvSpPr>
            <a:spLocks noChangeShapeType="1"/>
          </p:cNvSpPr>
          <p:nvPr/>
        </p:nvSpPr>
        <p:spPr bwMode="auto">
          <a:xfrm>
            <a:off x="3940175" y="2978150"/>
            <a:ext cx="2705100" cy="0"/>
          </a:xfrm>
          <a:prstGeom prst="line">
            <a:avLst/>
          </a:prstGeom>
          <a:noFill/>
          <a:ln w="9525">
            <a:solidFill>
              <a:srgbClr val="000000"/>
            </a:solidFill>
            <a:prstDash val="dash"/>
            <a:round/>
            <a:headEnd type="oval" w="med" len="med"/>
            <a:tailEnd type="oval" w="med" len="med"/>
          </a:ln>
          <a:extLst>
            <a:ext uri="{909E8E84-426E-40dd-AFC4-6F175D3DCCD1}">
              <a14:hiddenFill xmlns:a14="http://schemas.microsoft.com/office/drawing/2010/main" xmlns="">
                <a:noFill/>
              </a14:hiddenFill>
            </a:ext>
          </a:extLst>
        </p:spPr>
        <p:txBody>
          <a:bodyPr/>
          <a:lstStyle/>
          <a:p>
            <a:pPr>
              <a:lnSpc>
                <a:spcPct val="90000"/>
              </a:lnSpc>
              <a:spcBef>
                <a:spcPct val="65000"/>
              </a:spcBef>
              <a:defRPr/>
            </a:pPr>
            <a:endParaRPr lang="en-US" dirty="0">
              <a:latin typeface="+mn-lt"/>
            </a:endParaRPr>
          </a:p>
        </p:txBody>
      </p:sp>
      <p:sp>
        <p:nvSpPr>
          <p:cNvPr id="46" name="Text Box 22"/>
          <p:cNvSpPr txBox="1">
            <a:spLocks noChangeArrowheads="1"/>
          </p:cNvSpPr>
          <p:nvPr/>
        </p:nvSpPr>
        <p:spPr bwMode="auto">
          <a:xfrm>
            <a:off x="3667125" y="3187700"/>
            <a:ext cx="685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m = 3</a:t>
            </a:r>
            <a:endParaRPr lang="en-US" sz="2000" b="0" dirty="0">
              <a:solidFill>
                <a:schemeClr val="tx1"/>
              </a:solidFill>
              <a:latin typeface="+mn-lt"/>
              <a:cs typeface="Arial" charset="0"/>
            </a:endParaRPr>
          </a:p>
        </p:txBody>
      </p:sp>
      <p:sp>
        <p:nvSpPr>
          <p:cNvPr id="49" name="Text Box 25"/>
          <p:cNvSpPr txBox="1">
            <a:spLocks noChangeArrowheads="1"/>
          </p:cNvSpPr>
          <p:nvPr/>
        </p:nvSpPr>
        <p:spPr bwMode="auto">
          <a:xfrm>
            <a:off x="6365875" y="3209925"/>
            <a:ext cx="685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200" b="0" dirty="0">
                <a:solidFill>
                  <a:schemeClr val="tx1"/>
                </a:solidFill>
                <a:latin typeface="+mn-lt"/>
                <a:cs typeface="Arial" charset="0"/>
              </a:rPr>
              <a:t>m = 5</a:t>
            </a:r>
            <a:endParaRPr lang="en-US" sz="2000" b="0" dirty="0">
              <a:solidFill>
                <a:schemeClr val="tx1"/>
              </a:solidFill>
              <a:latin typeface="+mn-lt"/>
              <a:cs typeface="Arial" charset="0"/>
            </a:endParaRPr>
          </a:p>
        </p:txBody>
      </p:sp>
      <p:sp>
        <p:nvSpPr>
          <p:cNvPr id="50" name="Line 27"/>
          <p:cNvSpPr>
            <a:spLocks noChangeShapeType="1"/>
          </p:cNvSpPr>
          <p:nvPr/>
        </p:nvSpPr>
        <p:spPr bwMode="auto">
          <a:xfrm flipH="1">
            <a:off x="6889750" y="2635250"/>
            <a:ext cx="180975" cy="171450"/>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nSpc>
                <a:spcPct val="90000"/>
              </a:lnSpc>
              <a:spcBef>
                <a:spcPct val="65000"/>
              </a:spcBef>
              <a:defRPr/>
            </a:pPr>
            <a:endParaRPr lang="en-US" dirty="0">
              <a:latin typeface="+mn-lt"/>
            </a:endParaRPr>
          </a:p>
        </p:txBody>
      </p:sp>
      <p:sp>
        <p:nvSpPr>
          <p:cNvPr id="51" name="Line 28"/>
          <p:cNvSpPr>
            <a:spLocks noChangeShapeType="1"/>
          </p:cNvSpPr>
          <p:nvPr/>
        </p:nvSpPr>
        <p:spPr bwMode="auto">
          <a:xfrm flipH="1">
            <a:off x="6829425" y="1429481"/>
            <a:ext cx="241300" cy="182563"/>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nSpc>
                <a:spcPct val="90000"/>
              </a:lnSpc>
              <a:spcBef>
                <a:spcPct val="65000"/>
              </a:spcBef>
              <a:defRPr/>
            </a:pPr>
            <a:endParaRPr lang="en-US" dirty="0">
              <a:latin typeface="+mn-lt"/>
            </a:endParaRPr>
          </a:p>
        </p:txBody>
      </p:sp>
      <p:sp>
        <p:nvSpPr>
          <p:cNvPr id="52" name="Text Box 19"/>
          <p:cNvSpPr txBox="1">
            <a:spLocks noChangeArrowheads="1"/>
          </p:cNvSpPr>
          <p:nvPr/>
        </p:nvSpPr>
        <p:spPr bwMode="auto">
          <a:xfrm>
            <a:off x="7110413" y="3957652"/>
            <a:ext cx="3429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defRPr/>
            </a:pPr>
            <a:r>
              <a:rPr lang="en-US" sz="1800" dirty="0">
                <a:solidFill>
                  <a:schemeClr val="tx1"/>
                </a:solidFill>
                <a:latin typeface="+mn-lt"/>
                <a:cs typeface="Arial" charset="0"/>
              </a:rPr>
              <a:t>3</a:t>
            </a:r>
            <a:endParaRPr lang="en-US" b="0" dirty="0">
              <a:solidFill>
                <a:schemeClr val="tx1"/>
              </a:solidFill>
              <a:latin typeface="+mn-lt"/>
              <a:cs typeface="Arial" charset="0"/>
            </a:endParaRPr>
          </a:p>
        </p:txBody>
      </p:sp>
      <p:sp>
        <p:nvSpPr>
          <p:cNvPr id="53" name="Line 28"/>
          <p:cNvSpPr>
            <a:spLocks noChangeShapeType="1"/>
          </p:cNvSpPr>
          <p:nvPr/>
        </p:nvSpPr>
        <p:spPr bwMode="auto">
          <a:xfrm flipH="1">
            <a:off x="6896100" y="4170377"/>
            <a:ext cx="241300" cy="182562"/>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a:lnSpc>
                <a:spcPct val="90000"/>
              </a:lnSpc>
              <a:spcBef>
                <a:spcPct val="65000"/>
              </a:spcBef>
              <a:defRPr/>
            </a:pPr>
            <a:endParaRPr lang="en-US" dirty="0">
              <a:latin typeface="+mn-lt"/>
            </a:endParaRPr>
          </a:p>
        </p:txBody>
      </p:sp>
    </p:spTree>
    <p:extLst>
      <p:ext uri="{BB962C8B-B14F-4D97-AF65-F5344CB8AC3E}">
        <p14:creationId xmlns:p14="http://schemas.microsoft.com/office/powerpoint/2010/main" xmlns="" val="4794577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normAutofit fontScale="90000"/>
          </a:bodyPr>
          <a:lstStyle/>
          <a:p>
            <a:r>
              <a:rPr lang="en-US" dirty="0" smtClean="0">
                <a:solidFill>
                  <a:srgbClr val="000000"/>
                </a:solidFill>
              </a:rPr>
              <a:t>How many of the Earth locations marked with an “X” would be experiencing Winter?</a:t>
            </a:r>
            <a:endParaRPr lang="en-US" dirty="0">
              <a:solidFill>
                <a:srgbClr val="000000"/>
              </a:solidFill>
            </a:endParaRPr>
          </a:p>
        </p:txBody>
      </p:sp>
      <p:sp>
        <p:nvSpPr>
          <p:cNvPr id="56" name="Title 1"/>
          <p:cNvSpPr txBox="1">
            <a:spLocks/>
          </p:cNvSpPr>
          <p:nvPr/>
        </p:nvSpPr>
        <p:spPr>
          <a:xfrm>
            <a:off x="5715000" y="2362200"/>
            <a:ext cx="3048000" cy="3048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lgn="l">
              <a:buFont typeface="+mj-lt"/>
              <a:buAutoNum type="alphaUcPeriod"/>
            </a:pPr>
            <a:r>
              <a:rPr lang="en-US" b="0" dirty="0" smtClean="0">
                <a:solidFill>
                  <a:srgbClr val="000000"/>
                </a:solidFill>
              </a:rPr>
              <a:t>Only one</a:t>
            </a:r>
          </a:p>
          <a:p>
            <a:pPr marL="742950" indent="-742950" algn="l">
              <a:buFont typeface="+mj-lt"/>
              <a:buAutoNum type="alphaUcPeriod"/>
            </a:pPr>
            <a:r>
              <a:rPr lang="en-US" b="0" dirty="0" smtClean="0">
                <a:solidFill>
                  <a:srgbClr val="000000"/>
                </a:solidFill>
              </a:rPr>
              <a:t>Two</a:t>
            </a:r>
          </a:p>
          <a:p>
            <a:pPr marL="742950" indent="-742950" algn="l">
              <a:buFont typeface="+mj-lt"/>
              <a:buAutoNum type="alphaUcPeriod"/>
            </a:pPr>
            <a:r>
              <a:rPr lang="en-US" b="0" dirty="0" smtClean="0">
                <a:solidFill>
                  <a:srgbClr val="000000"/>
                </a:solidFill>
              </a:rPr>
              <a:t>Three</a:t>
            </a:r>
          </a:p>
          <a:p>
            <a:pPr marL="742950" indent="-742950" algn="l">
              <a:buFont typeface="+mj-lt"/>
              <a:buAutoNum type="alphaUcPeriod"/>
            </a:pPr>
            <a:r>
              <a:rPr lang="en-US" b="0" dirty="0" smtClean="0">
                <a:solidFill>
                  <a:srgbClr val="000000"/>
                </a:solidFill>
              </a:rPr>
              <a:t>Four</a:t>
            </a:r>
          </a:p>
          <a:p>
            <a:pPr marL="742950" indent="-742950" algn="l">
              <a:buFont typeface="+mj-lt"/>
              <a:buAutoNum type="alphaUcPeriod"/>
            </a:pPr>
            <a:r>
              <a:rPr lang="en-US" b="0" dirty="0" smtClean="0">
                <a:solidFill>
                  <a:srgbClr val="000000"/>
                </a:solidFill>
              </a:rPr>
              <a:t>All Five</a:t>
            </a:r>
            <a:endParaRPr lang="en-US" b="0" dirty="0">
              <a:solidFill>
                <a:srgbClr val="000000"/>
              </a:solidFill>
            </a:endParaRPr>
          </a:p>
        </p:txBody>
      </p:sp>
      <p:grpSp>
        <p:nvGrpSpPr>
          <p:cNvPr id="3" name="Group 1"/>
          <p:cNvGrpSpPr>
            <a:grpSpLocks/>
          </p:cNvGrpSpPr>
          <p:nvPr/>
        </p:nvGrpSpPr>
        <p:grpSpPr bwMode="auto">
          <a:xfrm>
            <a:off x="533400" y="2438400"/>
            <a:ext cx="4495800" cy="2942843"/>
            <a:chOff x="6301" y="10277"/>
            <a:chExt cx="4480" cy="2933"/>
          </a:xfrm>
        </p:grpSpPr>
        <p:grpSp>
          <p:nvGrpSpPr>
            <p:cNvPr id="4" name="Group 17"/>
            <p:cNvGrpSpPr>
              <a:grpSpLocks/>
            </p:cNvGrpSpPr>
            <p:nvPr/>
          </p:nvGrpSpPr>
          <p:grpSpPr bwMode="auto">
            <a:xfrm>
              <a:off x="6301" y="10277"/>
              <a:ext cx="4480" cy="2933"/>
              <a:chOff x="0" y="0"/>
              <a:chExt cx="2844591" cy="1862455"/>
            </a:xfrm>
          </p:grpSpPr>
          <p:grpSp>
            <p:nvGrpSpPr>
              <p:cNvPr id="57" name="Group 7"/>
              <p:cNvGrpSpPr>
                <a:grpSpLocks/>
              </p:cNvGrpSpPr>
              <p:nvPr/>
            </p:nvGrpSpPr>
            <p:grpSpPr bwMode="auto">
              <a:xfrm>
                <a:off x="1456690" y="0"/>
                <a:ext cx="1387901" cy="1862455"/>
                <a:chOff x="0" y="0"/>
                <a:chExt cx="1387901" cy="1862455"/>
              </a:xfrm>
            </p:grpSpPr>
            <p:cxnSp>
              <p:nvCxnSpPr>
                <p:cNvPr id="63" name="Straight Connector 5"/>
                <p:cNvCxnSpPr>
                  <a:cxnSpLocks noChangeShapeType="1"/>
                </p:cNvCxnSpPr>
                <p:nvPr/>
              </p:nvCxnSpPr>
              <p:spPr bwMode="auto">
                <a:xfrm flipV="1">
                  <a:off x="317500" y="0"/>
                  <a:ext cx="764424" cy="1862455"/>
                </a:xfrm>
                <a:prstGeom prst="line">
                  <a:avLst/>
                </a:prstGeom>
                <a:noFill/>
                <a:ln w="25400">
                  <a:solidFill>
                    <a:srgbClr val="000000"/>
                  </a:solidFill>
                  <a:prstDash val="sysDash"/>
                  <a:round/>
                  <a:headEnd/>
                  <a:tailEnd/>
                </a:ln>
                <a:extLst>
                  <a:ext uri="{909E8E84-426E-40dd-AFC4-6F175D3DCCD1}">
                    <a14:hiddenFill xmlns:a14="http://schemas.microsoft.com/office/drawing/2010/main" xmlns="">
                      <a:noFill/>
                    </a14:hiddenFill>
                  </a:ext>
                </a:extLst>
              </p:spPr>
            </p:cxnSp>
            <p:sp>
              <p:nvSpPr>
                <p:cNvPr id="64" name="Oval 4"/>
                <p:cNvSpPr>
                  <a:spLocks noChangeArrowheads="1"/>
                </p:cNvSpPr>
                <p:nvPr/>
              </p:nvSpPr>
              <p:spPr bwMode="auto">
                <a:xfrm>
                  <a:off x="0" y="222250"/>
                  <a:ext cx="1381550" cy="1381760"/>
                </a:xfrm>
                <a:prstGeom prst="ellipse">
                  <a:avLst/>
                </a:prstGeom>
                <a:solidFill>
                  <a:srgbClr val="FFFFFF"/>
                </a:solidFill>
                <a:ln w="1905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en-US"/>
                </a:p>
              </p:txBody>
            </p:sp>
            <p:sp>
              <p:nvSpPr>
                <p:cNvPr id="65" name="Arc 6"/>
                <p:cNvSpPr>
                  <a:spLocks/>
                </p:cNvSpPr>
                <p:nvPr/>
              </p:nvSpPr>
              <p:spPr bwMode="auto">
                <a:xfrm rot="10800000">
                  <a:off x="6985" y="230505"/>
                  <a:ext cx="1362710" cy="1358900"/>
                </a:xfrm>
                <a:custGeom>
                  <a:avLst/>
                  <a:gdLst>
                    <a:gd name="T0" fmla="*/ 681355 w 1362710"/>
                    <a:gd name="T1" fmla="*/ 1358900 h 1358900"/>
                    <a:gd name="T2" fmla="*/ 90681 w 1362710"/>
                    <a:gd name="T3" fmla="*/ 1018130 h 1358900"/>
                    <a:gd name="T4" fmla="*/ 93749 w 1362710"/>
                    <a:gd name="T5" fmla="*/ 335504 h 1358900"/>
                    <a:gd name="T6" fmla="*/ 687437 w 1362710"/>
                    <a:gd name="T7" fmla="*/ 27 h 13589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2710" h="1358900" stroke="0">
                      <a:moveTo>
                        <a:pt x="681355" y="1358900"/>
                      </a:moveTo>
                      <a:cubicBezTo>
                        <a:pt x="437498" y="1358900"/>
                        <a:pt x="212234" y="1228941"/>
                        <a:pt x="90681" y="1018130"/>
                      </a:cubicBezTo>
                      <a:cubicBezTo>
                        <a:pt x="-31314" y="806553"/>
                        <a:pt x="-30143" y="545982"/>
                        <a:pt x="93749" y="335504"/>
                      </a:cubicBezTo>
                      <a:cubicBezTo>
                        <a:pt x="217188" y="125796"/>
                        <a:pt x="443599" y="-2143"/>
                        <a:pt x="687437" y="27"/>
                      </a:cubicBezTo>
                      <a:cubicBezTo>
                        <a:pt x="685410" y="226501"/>
                        <a:pt x="683382" y="452976"/>
                        <a:pt x="681355" y="679450"/>
                      </a:cubicBezTo>
                      <a:lnTo>
                        <a:pt x="681355" y="1358900"/>
                      </a:lnTo>
                      <a:close/>
                    </a:path>
                    <a:path w="1362710" h="1358900" fill="none">
                      <a:moveTo>
                        <a:pt x="681355" y="1358900"/>
                      </a:moveTo>
                      <a:cubicBezTo>
                        <a:pt x="437498" y="1358900"/>
                        <a:pt x="212234" y="1228941"/>
                        <a:pt x="90681" y="1018130"/>
                      </a:cubicBezTo>
                      <a:cubicBezTo>
                        <a:pt x="-31314" y="806553"/>
                        <a:pt x="-30143" y="545982"/>
                        <a:pt x="93749" y="335504"/>
                      </a:cubicBezTo>
                      <a:cubicBezTo>
                        <a:pt x="217188" y="125796"/>
                        <a:pt x="443599" y="-2143"/>
                        <a:pt x="687437" y="27"/>
                      </a:cubicBezTo>
                    </a:path>
                  </a:pathLst>
                </a:custGeom>
                <a:solidFill>
                  <a:srgbClr val="A6A6A6"/>
                </a:solidFill>
                <a:ln>
                  <a:noFill/>
                </a:ln>
                <a:effectLst>
                  <a:outerShdw blurRad="40000" dist="20000" dir="5400000" rotWithShape="0">
                    <a:srgbClr val="000000">
                      <a:alpha val="37999"/>
                    </a:srgbClr>
                  </a:outerShdw>
                </a:effectLst>
                <a:extLst>
                  <a:ext uri="{91240B29-F687-4f45-9708-019B960494DF}">
                    <a14:hiddenLine xmlns:a14="http://schemas.microsoft.com/office/drawing/2010/main" xmlns="" w="25400" cap="flat" cmpd="sng">
                      <a:solidFill>
                        <a:srgbClr val="000000"/>
                      </a:solidFill>
                      <a:prstDash val="solid"/>
                      <a:round/>
                      <a:headEnd/>
                      <a:tailEnd/>
                    </a14:hiddenLine>
                  </a:ext>
                </a:extLst>
              </p:spPr>
              <p:txBody>
                <a:bodyPr vert="horz" wrap="square" lIns="91440" tIns="45720" rIns="91440" bIns="45720" numCol="1" anchor="ctr" anchorCtr="0" compatLnSpc="1">
                  <a:prstTxWarp prst="textNoShape">
                    <a:avLst/>
                  </a:prstTxWarp>
                </a:bodyPr>
                <a:lstStyle/>
                <a:p>
                  <a:endParaRPr lang="en-US"/>
                </a:p>
              </p:txBody>
            </p:sp>
            <p:sp>
              <p:nvSpPr>
                <p:cNvPr id="66" name="Arc 8"/>
                <p:cNvSpPr>
                  <a:spLocks/>
                </p:cNvSpPr>
                <p:nvPr/>
              </p:nvSpPr>
              <p:spPr bwMode="auto">
                <a:xfrm rot="1485600">
                  <a:off x="10160" y="756285"/>
                  <a:ext cx="1377741" cy="279400"/>
                </a:xfrm>
                <a:custGeom>
                  <a:avLst/>
                  <a:gdLst>
                    <a:gd name="T0" fmla="*/ 1377051 w 1377741"/>
                    <a:gd name="T1" fmla="*/ 145951 h 279400"/>
                    <a:gd name="T2" fmla="*/ 688850 w 1377741"/>
                    <a:gd name="T3" fmla="*/ 279400 h 279400"/>
                    <a:gd name="T4" fmla="*/ 646 w 1377741"/>
                    <a:gd name="T5" fmla="*/ 145756 h 279400"/>
                    <a:gd name="T6" fmla="*/ 0 60000 65536"/>
                    <a:gd name="T7" fmla="*/ 0 60000 65536"/>
                    <a:gd name="T8" fmla="*/ 0 60000 65536"/>
                  </a:gdLst>
                  <a:ahLst/>
                  <a:cxnLst>
                    <a:cxn ang="T6">
                      <a:pos x="T0" y="T1"/>
                    </a:cxn>
                    <a:cxn ang="T7">
                      <a:pos x="T2" y="T3"/>
                    </a:cxn>
                    <a:cxn ang="T8">
                      <a:pos x="T4" y="T5"/>
                    </a:cxn>
                  </a:cxnLst>
                  <a:rect l="0" t="0" r="r" b="b"/>
                  <a:pathLst>
                    <a:path w="1377741" h="279400" stroke="0">
                      <a:moveTo>
                        <a:pt x="1377051" y="145951"/>
                      </a:moveTo>
                      <a:cubicBezTo>
                        <a:pt x="1360563" y="220601"/>
                        <a:pt x="1057324" y="279402"/>
                        <a:pt x="688850" y="279400"/>
                      </a:cubicBezTo>
                      <a:cubicBezTo>
                        <a:pt x="320019" y="279398"/>
                        <a:pt x="16635" y="220483"/>
                        <a:pt x="646" y="145756"/>
                      </a:cubicBezTo>
                      <a:lnTo>
                        <a:pt x="688871" y="139700"/>
                      </a:lnTo>
                      <a:lnTo>
                        <a:pt x="1377051" y="145951"/>
                      </a:lnTo>
                      <a:close/>
                    </a:path>
                    <a:path w="1377741" h="279400" fill="none">
                      <a:moveTo>
                        <a:pt x="1377051" y="145951"/>
                      </a:moveTo>
                      <a:cubicBezTo>
                        <a:pt x="1360563" y="220601"/>
                        <a:pt x="1057324" y="279402"/>
                        <a:pt x="688850" y="279400"/>
                      </a:cubicBezTo>
                      <a:cubicBezTo>
                        <a:pt x="320019" y="279398"/>
                        <a:pt x="16635" y="220483"/>
                        <a:pt x="646" y="145756"/>
                      </a:cubicBezTo>
                    </a:path>
                  </a:pathLst>
                </a:custGeom>
                <a:noFill/>
                <a:ln w="25400" cap="flat" cmpd="sng">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grpSp>
          <p:grpSp>
            <p:nvGrpSpPr>
              <p:cNvPr id="58" name="Group 19"/>
              <p:cNvGrpSpPr>
                <a:grpSpLocks/>
              </p:cNvGrpSpPr>
              <p:nvPr/>
            </p:nvGrpSpPr>
            <p:grpSpPr bwMode="auto">
              <a:xfrm>
                <a:off x="0" y="599440"/>
                <a:ext cx="1029335" cy="561340"/>
                <a:chOff x="0" y="0"/>
                <a:chExt cx="995680" cy="561340"/>
              </a:xfrm>
            </p:grpSpPr>
            <p:cxnSp>
              <p:nvCxnSpPr>
                <p:cNvPr id="60" name="Straight Arrow Connector 9"/>
                <p:cNvCxnSpPr>
                  <a:cxnSpLocks noChangeShapeType="1"/>
                </p:cNvCxnSpPr>
                <p:nvPr/>
              </p:nvCxnSpPr>
              <p:spPr bwMode="auto">
                <a:xfrm>
                  <a:off x="0" y="0"/>
                  <a:ext cx="995680" cy="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61" name="Straight Arrow Connector 10"/>
                <p:cNvCxnSpPr>
                  <a:cxnSpLocks noChangeShapeType="1"/>
                </p:cNvCxnSpPr>
                <p:nvPr/>
              </p:nvCxnSpPr>
              <p:spPr bwMode="auto">
                <a:xfrm>
                  <a:off x="0" y="280670"/>
                  <a:ext cx="995680" cy="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cxnSp>
              <p:nvCxnSpPr>
                <p:cNvPr id="62" name="Straight Arrow Connector 11"/>
                <p:cNvCxnSpPr>
                  <a:cxnSpLocks noChangeShapeType="1"/>
                </p:cNvCxnSpPr>
                <p:nvPr/>
              </p:nvCxnSpPr>
              <p:spPr bwMode="auto">
                <a:xfrm>
                  <a:off x="0" y="561340"/>
                  <a:ext cx="995680" cy="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xmlns="">
                      <a:noFill/>
                    </a14:hiddenFill>
                  </a:ext>
                </a:extLst>
              </p:spPr>
            </p:cxnSp>
          </p:grpSp>
          <p:sp>
            <p:nvSpPr>
              <p:cNvPr id="59" name="Text Box 12"/>
              <p:cNvSpPr txBox="1">
                <a:spLocks noChangeArrowheads="1"/>
              </p:cNvSpPr>
              <p:nvPr/>
            </p:nvSpPr>
            <p:spPr bwMode="auto">
              <a:xfrm>
                <a:off x="121920" y="321945"/>
                <a:ext cx="744855" cy="318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Cambria" charset="0"/>
                    <a:ea typeface="ÇlÇr ñæí©" charset="0"/>
                  </a:rPr>
                  <a:t>Sunlight</a:t>
                </a:r>
                <a:endParaRPr kumimoji="0" lang="en-US" sz="2400" b="0" i="0" u="none" strike="noStrike" cap="none" normalizeH="0" baseline="0">
                  <a:ln>
                    <a:noFill/>
                  </a:ln>
                  <a:solidFill>
                    <a:schemeClr val="tx1"/>
                  </a:solidFill>
                  <a:effectLst/>
                  <a:latin typeface="Arial" charset="0"/>
                  <a:ea typeface="ＭＳ Ｐゴシック" charset="0"/>
                </a:endParaRPr>
              </a:p>
            </p:txBody>
          </p:sp>
        </p:grpSp>
        <p:sp>
          <p:nvSpPr>
            <p:cNvPr id="5" name="Text Box 13"/>
            <p:cNvSpPr txBox="1">
              <a:spLocks noChangeArrowheads="1"/>
            </p:cNvSpPr>
            <p:nvPr/>
          </p:nvSpPr>
          <p:spPr bwMode="auto">
            <a:xfrm>
              <a:off x="8959" y="10961"/>
              <a:ext cx="427"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dirty="0">
                  <a:latin typeface="Cambria" charset="0"/>
                  <a:ea typeface="ÇlÇr ñæí©" charset="0"/>
                </a:rPr>
                <a:t>X</a:t>
              </a:r>
              <a:endParaRPr kumimoji="0" lang="en-US" sz="3600" b="1" i="0" u="none" strike="noStrike" cap="none" normalizeH="0" baseline="0" dirty="0">
                <a:ln>
                  <a:noFill/>
                </a:ln>
                <a:solidFill>
                  <a:schemeClr val="tx1"/>
                </a:solidFill>
                <a:effectLst/>
              </a:endParaRPr>
            </a:p>
          </p:txBody>
        </p:sp>
        <p:sp>
          <p:nvSpPr>
            <p:cNvPr id="6" name="Text Box 14"/>
            <p:cNvSpPr txBox="1">
              <a:spLocks noChangeArrowheads="1"/>
            </p:cNvSpPr>
            <p:nvPr/>
          </p:nvSpPr>
          <p:spPr bwMode="auto">
            <a:xfrm>
              <a:off x="9794" y="10733"/>
              <a:ext cx="427"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dirty="0" smtClean="0">
                  <a:latin typeface="Cambria" charset="0"/>
                  <a:ea typeface="ÇlÇr ñæí©" charset="0"/>
                </a:rPr>
                <a:t>X</a:t>
              </a:r>
              <a:endParaRPr kumimoji="0" lang="en-US" sz="3600" b="1" i="0" u="none" strike="noStrike" cap="none" normalizeH="0" baseline="0" dirty="0">
                <a:ln>
                  <a:noFill/>
                </a:ln>
                <a:solidFill>
                  <a:schemeClr val="tx1"/>
                </a:solidFill>
                <a:effectLst/>
              </a:endParaRPr>
            </a:p>
          </p:txBody>
        </p:sp>
        <p:sp>
          <p:nvSpPr>
            <p:cNvPr id="7" name="Text Box 15"/>
            <p:cNvSpPr txBox="1">
              <a:spLocks noChangeArrowheads="1"/>
            </p:cNvSpPr>
            <p:nvPr/>
          </p:nvSpPr>
          <p:spPr bwMode="auto">
            <a:xfrm>
              <a:off x="10249" y="11492"/>
              <a:ext cx="427"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mbria" charset="0"/>
                  <a:ea typeface="ÇlÇr ñæí©" charset="0"/>
                </a:rPr>
                <a:t>X</a:t>
              </a:r>
              <a:endParaRPr kumimoji="0" lang="en-US" sz="3600" b="1" i="0" u="none" strike="noStrike" cap="none" normalizeH="0" baseline="0" dirty="0">
                <a:ln>
                  <a:noFill/>
                </a:ln>
                <a:solidFill>
                  <a:schemeClr val="tx1"/>
                </a:solidFill>
                <a:effectLst/>
              </a:endParaRPr>
            </a:p>
          </p:txBody>
        </p:sp>
        <p:sp>
          <p:nvSpPr>
            <p:cNvPr id="8" name="Text Box 16"/>
            <p:cNvSpPr txBox="1">
              <a:spLocks noChangeArrowheads="1"/>
            </p:cNvSpPr>
            <p:nvPr/>
          </p:nvSpPr>
          <p:spPr bwMode="auto">
            <a:xfrm>
              <a:off x="8731" y="11720"/>
              <a:ext cx="427"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dirty="0" smtClean="0">
                  <a:latin typeface="Cambria" charset="0"/>
                  <a:ea typeface="ÇlÇr ñæí©" charset="0"/>
                </a:rPr>
                <a:t>X</a:t>
              </a:r>
              <a:endParaRPr kumimoji="0" lang="en-US" sz="3600" b="1" i="0" u="none" strike="noStrike" cap="none" normalizeH="0" baseline="0" dirty="0">
                <a:ln>
                  <a:noFill/>
                </a:ln>
                <a:solidFill>
                  <a:schemeClr val="tx1"/>
                </a:solidFill>
                <a:effectLst/>
              </a:endParaRPr>
            </a:p>
          </p:txBody>
        </p:sp>
        <p:sp>
          <p:nvSpPr>
            <p:cNvPr id="9" name="Text Box 18"/>
            <p:cNvSpPr txBox="1">
              <a:spLocks noChangeArrowheads="1"/>
            </p:cNvSpPr>
            <p:nvPr/>
          </p:nvSpPr>
          <p:spPr bwMode="auto">
            <a:xfrm>
              <a:off x="9731" y="12297"/>
              <a:ext cx="427"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Cambria" charset="0"/>
                  <a:ea typeface="ÇlÇr ñæí©" charset="0"/>
                </a:rPr>
                <a:t>X</a:t>
              </a:r>
              <a:endParaRPr kumimoji="0" lang="en-US" sz="3600" b="1"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xmlns="" val="2810630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0969" name="Text Box 30"/>
          <p:cNvSpPr txBox="1">
            <a:spLocks noChangeArrowheads="1"/>
          </p:cNvSpPr>
          <p:nvPr/>
        </p:nvSpPr>
        <p:spPr bwMode="auto">
          <a:xfrm>
            <a:off x="245711" y="2011717"/>
            <a:ext cx="4241623"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marL="457200" lvl="0" indent="-457200">
              <a:buFont typeface="+mj-lt"/>
              <a:buAutoNum type="alphaUcPeriod"/>
            </a:pPr>
            <a:r>
              <a:rPr lang="en-US" sz="2400" dirty="0">
                <a:solidFill>
                  <a:srgbClr val="000090"/>
                </a:solidFill>
              </a:rPr>
              <a:t>only one </a:t>
            </a:r>
          </a:p>
          <a:p>
            <a:pPr marL="457200" lvl="0" indent="-457200">
              <a:buFont typeface="+mj-lt"/>
              <a:buAutoNum type="alphaUcPeriod"/>
            </a:pPr>
            <a:r>
              <a:rPr lang="en-US" sz="2400" dirty="0">
                <a:solidFill>
                  <a:srgbClr val="000090"/>
                </a:solidFill>
              </a:rPr>
              <a:t>two</a:t>
            </a:r>
          </a:p>
          <a:p>
            <a:pPr marL="457200" lvl="0" indent="-457200">
              <a:buFont typeface="+mj-lt"/>
              <a:buAutoNum type="alphaUcPeriod"/>
            </a:pPr>
            <a:r>
              <a:rPr lang="en-US" sz="2400" dirty="0">
                <a:solidFill>
                  <a:srgbClr val="000090"/>
                </a:solidFill>
              </a:rPr>
              <a:t>three</a:t>
            </a:r>
          </a:p>
          <a:p>
            <a:pPr marL="457200" lvl="0" indent="-457200">
              <a:buFont typeface="+mj-lt"/>
              <a:buAutoNum type="alphaUcPeriod"/>
            </a:pPr>
            <a:r>
              <a:rPr lang="en-US" sz="2400" dirty="0">
                <a:solidFill>
                  <a:srgbClr val="000090"/>
                </a:solidFill>
              </a:rPr>
              <a:t>four</a:t>
            </a:r>
          </a:p>
          <a:p>
            <a:pPr marL="457200" lvl="0" indent="-457200">
              <a:buFont typeface="+mj-lt"/>
              <a:buAutoNum type="alphaUcPeriod"/>
            </a:pPr>
            <a:r>
              <a:rPr lang="en-US" sz="2400" dirty="0">
                <a:solidFill>
                  <a:srgbClr val="000090"/>
                </a:solidFill>
              </a:rPr>
              <a:t>all the positions </a:t>
            </a:r>
            <a:r>
              <a:rPr lang="en-US" sz="2400" dirty="0" smtClean="0">
                <a:solidFill>
                  <a:srgbClr val="000090"/>
                </a:solidFill>
              </a:rPr>
              <a:t/>
            </a:r>
            <a:br>
              <a:rPr lang="en-US" sz="2400" dirty="0" smtClean="0">
                <a:solidFill>
                  <a:srgbClr val="000090"/>
                </a:solidFill>
              </a:rPr>
            </a:br>
            <a:r>
              <a:rPr lang="en-US" sz="2400" dirty="0" smtClean="0">
                <a:solidFill>
                  <a:srgbClr val="000090"/>
                </a:solidFill>
              </a:rPr>
              <a:t>are experiencing</a:t>
            </a:r>
            <a:br>
              <a:rPr lang="en-US" sz="2400" dirty="0" smtClean="0">
                <a:solidFill>
                  <a:srgbClr val="000090"/>
                </a:solidFill>
              </a:rPr>
            </a:br>
            <a:r>
              <a:rPr lang="en-US" sz="2400" dirty="0" smtClean="0">
                <a:solidFill>
                  <a:srgbClr val="000090"/>
                </a:solidFill>
              </a:rPr>
              <a:t> </a:t>
            </a:r>
            <a:r>
              <a:rPr lang="en-US" sz="2400" dirty="0">
                <a:solidFill>
                  <a:srgbClr val="000090"/>
                </a:solidFill>
              </a:rPr>
              <a:t>Summer</a:t>
            </a:r>
            <a:r>
              <a:rPr lang="en-US" sz="2400" dirty="0" smtClean="0">
                <a:solidFill>
                  <a:srgbClr val="000090"/>
                </a:solidFill>
              </a:rPr>
              <a:t>.</a:t>
            </a:r>
            <a:endParaRPr lang="en-US" sz="2400" dirty="0">
              <a:solidFill>
                <a:srgbClr val="000090"/>
              </a:solidFill>
            </a:endParaRPr>
          </a:p>
        </p:txBody>
      </p:sp>
      <p:sp>
        <p:nvSpPr>
          <p:cNvPr id="210970" name="Text Box 31"/>
          <p:cNvSpPr txBox="1">
            <a:spLocks noChangeArrowheads="1"/>
          </p:cNvSpPr>
          <p:nvPr/>
        </p:nvSpPr>
        <p:spPr bwMode="auto">
          <a:xfrm>
            <a:off x="256646" y="84666"/>
            <a:ext cx="77851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lvl="0"/>
            <a:r>
              <a:rPr lang="en-US" sz="2800" dirty="0">
                <a:solidFill>
                  <a:srgbClr val="000090"/>
                </a:solidFill>
              </a:rPr>
              <a:t>How many of the locations (A-F) would be experiencing </a:t>
            </a:r>
            <a:r>
              <a:rPr lang="en-US" sz="2800" dirty="0" smtClean="0">
                <a:solidFill>
                  <a:srgbClr val="000090"/>
                </a:solidFill>
              </a:rPr>
              <a:t>Winter? </a:t>
            </a:r>
            <a:endParaRPr lang="en-US" sz="3000" dirty="0">
              <a:solidFill>
                <a:srgbClr val="000090"/>
              </a:solidFill>
            </a:endParaRPr>
          </a:p>
        </p:txBody>
      </p:sp>
      <p:pic>
        <p:nvPicPr>
          <p:cNvPr id="3" name="Picture 2"/>
          <p:cNvPicPr>
            <a:picLocks noChangeAspect="1"/>
          </p:cNvPicPr>
          <p:nvPr/>
        </p:nvPicPr>
        <p:blipFill>
          <a:blip r:embed="rId2"/>
          <a:stretch>
            <a:fillRect/>
          </a:stretch>
        </p:blipFill>
        <p:spPr>
          <a:xfrm>
            <a:off x="3309056" y="955322"/>
            <a:ext cx="5792611" cy="5257908"/>
          </a:xfrm>
          <a:prstGeom prst="rect">
            <a:avLst/>
          </a:prstGeom>
        </p:spPr>
      </p:pic>
    </p:spTree>
    <p:extLst>
      <p:ext uri="{BB962C8B-B14F-4D97-AF65-F5344CB8AC3E}">
        <p14:creationId xmlns:p14="http://schemas.microsoft.com/office/powerpoint/2010/main" xmlns="" val="13006467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7105" name="TPQuestion"/>
          <p:cNvSpPr>
            <a:spLocks noGrp="1" noChangeArrowheads="1"/>
          </p:cNvSpPr>
          <p:nvPr>
            <p:ph type="title"/>
          </p:nvPr>
        </p:nvSpPr>
        <p:spPr>
          <a:xfrm>
            <a:off x="1219200" y="228600"/>
            <a:ext cx="7010400" cy="1143000"/>
          </a:xfrm>
        </p:spPr>
        <p:txBody>
          <a:bodyPr>
            <a:normAutofit fontScale="90000"/>
          </a:bodyPr>
          <a:lstStyle/>
          <a:p>
            <a:pPr eaLnBrk="1" hangingPunct="1"/>
            <a:r>
              <a:rPr lang="en-US" sz="3600" dirty="0">
                <a:solidFill>
                  <a:srgbClr val="000090"/>
                </a:solidFill>
                <a:latin typeface="Times New Roman" charset="0"/>
                <a:ea typeface="ＭＳ Ｐゴシック" charset="0"/>
                <a:cs typeface="Times New Roman" charset="0"/>
              </a:rPr>
              <a:t>Which atom has absorbed light with the shortest wavelength?</a:t>
            </a:r>
          </a:p>
        </p:txBody>
      </p:sp>
      <p:pic>
        <p:nvPicPr>
          <p:cNvPr id="47106" name="Picture 12" descr="RT_Chap6_Atoms%20and%20Photons_Part%20A_Imag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1524000"/>
            <a:ext cx="83915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ext Box 14"/>
          <p:cNvSpPr txBox="1">
            <a:spLocks noChangeArrowheads="1"/>
          </p:cNvSpPr>
          <p:nvPr/>
        </p:nvSpPr>
        <p:spPr bwMode="auto">
          <a:xfrm>
            <a:off x="2514600" y="4114800"/>
            <a:ext cx="4495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dirty="0" smtClean="0"/>
              <a:t>E</a:t>
            </a:r>
            <a:r>
              <a:rPr lang="en-US" sz="3200" dirty="0"/>
              <a:t>. None of the above</a:t>
            </a:r>
          </a:p>
        </p:txBody>
      </p:sp>
    </p:spTree>
    <p:custDataLst>
      <p:tags r:id="rId1"/>
    </p:custDataLst>
    <p:extLst>
      <p:ext uri="{BB962C8B-B14F-4D97-AF65-F5344CB8AC3E}">
        <p14:creationId xmlns:p14="http://schemas.microsoft.com/office/powerpoint/2010/main" xmlns="" val="31121371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7105" name="TPQuestion"/>
          <p:cNvSpPr>
            <a:spLocks noGrp="1" noChangeArrowheads="1"/>
          </p:cNvSpPr>
          <p:nvPr>
            <p:ph type="title"/>
          </p:nvPr>
        </p:nvSpPr>
        <p:spPr>
          <a:xfrm>
            <a:off x="1219200" y="228600"/>
            <a:ext cx="7010400" cy="1143000"/>
          </a:xfrm>
        </p:spPr>
        <p:txBody>
          <a:bodyPr>
            <a:normAutofit fontScale="90000"/>
          </a:bodyPr>
          <a:lstStyle/>
          <a:p>
            <a:pPr eaLnBrk="1" hangingPunct="1"/>
            <a:r>
              <a:rPr lang="en-US" sz="3600" dirty="0" smtClean="0">
                <a:solidFill>
                  <a:srgbClr val="000090"/>
                </a:solidFill>
                <a:latin typeface="Times New Roman" charset="0"/>
                <a:ea typeface="ＭＳ Ｐゴシック" charset="0"/>
                <a:cs typeface="Times New Roman" charset="0"/>
              </a:rPr>
              <a:t>Which atom will emit light with the longest wavelength?</a:t>
            </a:r>
            <a:endParaRPr lang="en-US" sz="3600" dirty="0">
              <a:solidFill>
                <a:srgbClr val="000090"/>
              </a:solidFill>
              <a:latin typeface="Times New Roman" charset="0"/>
              <a:ea typeface="ＭＳ Ｐゴシック" charset="0"/>
              <a:cs typeface="Times New Roman" charset="0"/>
            </a:endParaRPr>
          </a:p>
        </p:txBody>
      </p:sp>
      <p:pic>
        <p:nvPicPr>
          <p:cNvPr id="47106" name="Picture 12" descr="RT_Chap6_Atoms%20and%20Photons_Part%20A_Imag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1524000"/>
            <a:ext cx="83915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Text Box 14"/>
          <p:cNvSpPr txBox="1">
            <a:spLocks noChangeArrowheads="1"/>
          </p:cNvSpPr>
          <p:nvPr/>
        </p:nvSpPr>
        <p:spPr bwMode="auto">
          <a:xfrm>
            <a:off x="2514600" y="4114800"/>
            <a:ext cx="4495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dirty="0" smtClean="0"/>
              <a:t>E</a:t>
            </a:r>
            <a:r>
              <a:rPr lang="en-US" sz="3200" dirty="0"/>
              <a:t>. None of the above</a:t>
            </a:r>
          </a:p>
        </p:txBody>
      </p:sp>
    </p:spTree>
    <p:custDataLst>
      <p:tags r:id="rId1"/>
    </p:custDataLst>
    <p:extLst>
      <p:ext uri="{BB962C8B-B14F-4D97-AF65-F5344CB8AC3E}">
        <p14:creationId xmlns:p14="http://schemas.microsoft.com/office/powerpoint/2010/main" xmlns="" val="30631087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242888" y="111125"/>
            <a:ext cx="8440737" cy="431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0000"/>
              </a:lnSpc>
              <a:spcBef>
                <a:spcPct val="65000"/>
              </a:spcBef>
              <a:defRPr/>
            </a:pPr>
            <a:r>
              <a:rPr lang="en-US" b="0" dirty="0">
                <a:solidFill>
                  <a:srgbClr val="FF9007"/>
                </a:solidFill>
                <a:latin typeface="+mn-lt"/>
              </a:rPr>
              <a:t>Think-Pair-Share (TPS) aka Peer Instruction:</a:t>
            </a:r>
            <a:endParaRPr lang="en-US" sz="3600" b="0" dirty="0">
              <a:solidFill>
                <a:srgbClr val="FF9007"/>
              </a:solidFill>
              <a:latin typeface="+mn-lt"/>
            </a:endParaRPr>
          </a:p>
          <a:p>
            <a:pPr algn="ctr">
              <a:spcBef>
                <a:spcPct val="65000"/>
              </a:spcBef>
              <a:defRPr/>
            </a:pPr>
            <a:r>
              <a:rPr lang="en-US" sz="2800" b="0" dirty="0">
                <a:solidFill>
                  <a:srgbClr val="FFFFFF"/>
                </a:solidFill>
                <a:latin typeface="+mn-lt"/>
              </a:rPr>
              <a:t>A questioning in the classroom technique that makes use of a combination of conceptually challenging multiple choice questions, and classroom feedback designed to increase student-to-student discourse and provide insight into students’</a:t>
            </a:r>
            <a:r>
              <a:rPr lang="en-US" altLang="ja-JP" sz="2800" b="0" dirty="0">
                <a:solidFill>
                  <a:srgbClr val="FFFFFF"/>
                </a:solidFill>
                <a:latin typeface="+mn-lt"/>
              </a:rPr>
              <a:t> learning for you and them</a:t>
            </a:r>
          </a:p>
          <a:p>
            <a:pPr>
              <a:lnSpc>
                <a:spcPct val="90000"/>
              </a:lnSpc>
              <a:spcBef>
                <a:spcPct val="65000"/>
              </a:spcBef>
              <a:defRPr/>
            </a:pPr>
            <a:endParaRPr lang="en-US" sz="3600" b="0" dirty="0">
              <a:solidFill>
                <a:srgbClr val="FFFFFF"/>
              </a:solidFill>
              <a:latin typeface="+mn-lt"/>
            </a:endParaRPr>
          </a:p>
        </p:txBody>
      </p:sp>
      <p:sp>
        <p:nvSpPr>
          <p:cNvPr id="3" name="Rectangle 4"/>
          <p:cNvSpPr>
            <a:spLocks noChangeArrowheads="1"/>
          </p:cNvSpPr>
          <p:nvPr/>
        </p:nvSpPr>
        <p:spPr bwMode="auto">
          <a:xfrm>
            <a:off x="63500" y="3617913"/>
            <a:ext cx="87630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r>
              <a:rPr lang="en-US" sz="1200" b="0" dirty="0">
                <a:solidFill>
                  <a:srgbClr val="F49100"/>
                </a:solidFill>
                <a:latin typeface="+mn-lt"/>
                <a:cs typeface="Arial" charset="0"/>
              </a:rPr>
              <a:t>Crouch, C. H. &amp; Mazur, E. 2001, </a:t>
            </a:r>
            <a:r>
              <a:rPr lang="ja-JP" altLang="en-US" sz="1200" b="0" dirty="0">
                <a:solidFill>
                  <a:srgbClr val="F49100"/>
                </a:solidFill>
                <a:latin typeface="+mn-lt"/>
                <a:cs typeface="Arial" charset="0"/>
              </a:rPr>
              <a:t>“</a:t>
            </a:r>
            <a:r>
              <a:rPr lang="en-US" altLang="ja-JP" sz="1200" b="0" dirty="0">
                <a:solidFill>
                  <a:srgbClr val="F49100"/>
                </a:solidFill>
                <a:latin typeface="+mn-lt"/>
                <a:cs typeface="Arial" charset="0"/>
              </a:rPr>
              <a:t>Peer Instruction: Ten Years of Experience and Results,</a:t>
            </a:r>
            <a:r>
              <a:rPr lang="ja-JP" altLang="en-US" sz="1200" b="0" dirty="0">
                <a:solidFill>
                  <a:srgbClr val="F49100"/>
                </a:solidFill>
                <a:latin typeface="+mn-lt"/>
                <a:cs typeface="Arial" charset="0"/>
              </a:rPr>
              <a:t>”</a:t>
            </a:r>
            <a:r>
              <a:rPr lang="en-US" altLang="ja-JP" sz="1200" b="0" dirty="0">
                <a:solidFill>
                  <a:srgbClr val="F49100"/>
                </a:solidFill>
                <a:latin typeface="+mn-lt"/>
                <a:cs typeface="Arial" charset="0"/>
              </a:rPr>
              <a:t> </a:t>
            </a:r>
            <a:r>
              <a:rPr lang="en-US" altLang="ja-JP" sz="1200" b="0" i="1" dirty="0">
                <a:solidFill>
                  <a:srgbClr val="F49100"/>
                </a:solidFill>
                <a:latin typeface="+mn-lt"/>
                <a:cs typeface="Arial" charset="0"/>
              </a:rPr>
              <a:t>American Journal of Physics</a:t>
            </a:r>
            <a:r>
              <a:rPr lang="en-US" altLang="ja-JP" sz="1200" b="0" dirty="0">
                <a:solidFill>
                  <a:srgbClr val="F49100"/>
                </a:solidFill>
                <a:latin typeface="+mn-lt"/>
                <a:cs typeface="Arial" charset="0"/>
              </a:rPr>
              <a:t>, 69(9), 970, 2001 </a:t>
            </a:r>
          </a:p>
          <a:p>
            <a:pPr>
              <a:defRPr/>
            </a:pPr>
            <a:endParaRPr lang="en-US" sz="1200" b="0" dirty="0">
              <a:solidFill>
                <a:srgbClr val="F49100"/>
              </a:solidFill>
              <a:latin typeface="+mn-lt"/>
              <a:cs typeface="Arial" charset="0"/>
            </a:endParaRPr>
          </a:p>
          <a:p>
            <a:pPr>
              <a:defRPr/>
            </a:pPr>
            <a:r>
              <a:rPr lang="en-US" sz="1200" b="0" i="1" dirty="0">
                <a:solidFill>
                  <a:srgbClr val="F49100"/>
                </a:solidFill>
                <a:latin typeface="+mn-lt"/>
                <a:cs typeface="Arial" charset="0"/>
              </a:rPr>
              <a:t>Development and Application of a Situated Apprenticeship Approach to Professional Development of Astronomy Instructors, </a:t>
            </a:r>
            <a:r>
              <a:rPr lang="en-US" sz="1200" b="0" dirty="0">
                <a:solidFill>
                  <a:srgbClr val="F49100"/>
                </a:solidFill>
                <a:latin typeface="+mn-lt"/>
                <a:cs typeface="Arial" charset="0"/>
              </a:rPr>
              <a:t>Prather, E. E., and Brissenden, G. The Astronomy Education Review, 7(2), 2008 </a:t>
            </a:r>
          </a:p>
          <a:p>
            <a:pPr>
              <a:defRPr/>
            </a:pPr>
            <a:endParaRPr lang="en-US" sz="1200" b="0" dirty="0">
              <a:solidFill>
                <a:srgbClr val="F49100"/>
              </a:solidFill>
              <a:latin typeface="+mn-lt"/>
              <a:cs typeface="Arial" charset="0"/>
            </a:endParaRPr>
          </a:p>
          <a:p>
            <a:pPr>
              <a:defRPr/>
            </a:pPr>
            <a:r>
              <a:rPr lang="en-US" sz="1200" b="0" i="1" dirty="0">
                <a:solidFill>
                  <a:srgbClr val="F49100"/>
                </a:solidFill>
                <a:latin typeface="+mn-lt"/>
                <a:cs typeface="Arial" charset="0"/>
              </a:rPr>
              <a:t>Clickers as Data Gathering Tools and Students</a:t>
            </a:r>
            <a:r>
              <a:rPr lang="ja-JP" altLang="en-US" sz="1200" b="0" i="1" dirty="0">
                <a:solidFill>
                  <a:srgbClr val="F49100"/>
                </a:solidFill>
                <a:latin typeface="+mn-lt"/>
                <a:cs typeface="Arial" charset="0"/>
              </a:rPr>
              <a:t>’</a:t>
            </a:r>
            <a:r>
              <a:rPr lang="en-US" altLang="ja-JP" sz="1200" b="0" i="1" dirty="0">
                <a:solidFill>
                  <a:srgbClr val="F49100"/>
                </a:solidFill>
                <a:latin typeface="+mn-lt"/>
                <a:cs typeface="Arial" charset="0"/>
              </a:rPr>
              <a:t> Attitudes, Motivations, and Beliefs on Their Use in this Application, </a:t>
            </a:r>
            <a:r>
              <a:rPr lang="en-US" altLang="ja-JP" sz="1200" b="0" dirty="0">
                <a:solidFill>
                  <a:srgbClr val="F49100"/>
                </a:solidFill>
                <a:latin typeface="+mn-lt"/>
                <a:cs typeface="Arial" charset="0"/>
              </a:rPr>
              <a:t>Prather, E. E., Brissenden, G., </a:t>
            </a:r>
            <a:r>
              <a:rPr lang="en-US" altLang="ja-JP" sz="1200" b="0" dirty="0" smtClean="0">
                <a:solidFill>
                  <a:srgbClr val="F49100"/>
                </a:solidFill>
                <a:latin typeface="+mn-lt"/>
                <a:cs typeface="Arial" charset="0"/>
              </a:rPr>
              <a:t>The Astronomy Education Review, </a:t>
            </a:r>
            <a:r>
              <a:rPr lang="en-US" altLang="ja-JP" sz="1200" b="0" dirty="0">
                <a:solidFill>
                  <a:srgbClr val="F49100"/>
                </a:solidFill>
                <a:latin typeface="+mn-lt"/>
                <a:cs typeface="Arial" charset="0"/>
              </a:rPr>
              <a:t>8 (1), 2009 .</a:t>
            </a:r>
            <a:endParaRPr lang="en-US" sz="1200" b="0" dirty="0">
              <a:solidFill>
                <a:srgbClr val="F49100"/>
              </a:solidFill>
              <a:latin typeface="+mn-lt"/>
              <a:cs typeface="Arial"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3009" name="TPQuestion"/>
          <p:cNvSpPr>
            <a:spLocks noGrp="1" noChangeArrowheads="1"/>
          </p:cNvSpPr>
          <p:nvPr>
            <p:ph type="title"/>
          </p:nvPr>
        </p:nvSpPr>
        <p:spPr>
          <a:xfrm>
            <a:off x="228600" y="304800"/>
            <a:ext cx="8610600" cy="1143000"/>
          </a:xfrm>
        </p:spPr>
        <p:txBody>
          <a:bodyPr>
            <a:normAutofit fontScale="90000"/>
          </a:bodyPr>
          <a:lstStyle/>
          <a:p>
            <a:pPr eaLnBrk="1" hangingPunct="1"/>
            <a:r>
              <a:rPr lang="en-US" sz="3600">
                <a:solidFill>
                  <a:schemeClr val="accent2"/>
                </a:solidFill>
                <a:latin typeface="Times New Roman" charset="0"/>
                <a:ea typeface="ＭＳ Ｐゴシック" charset="0"/>
                <a:cs typeface="Times New Roman" charset="0"/>
              </a:rPr>
              <a:t>Which of these atoms:</a:t>
            </a:r>
            <a:br>
              <a:rPr lang="en-US" sz="3600">
                <a:solidFill>
                  <a:schemeClr val="accent2"/>
                </a:solidFill>
                <a:latin typeface="Times New Roman" charset="0"/>
                <a:ea typeface="ＭＳ Ｐゴシック" charset="0"/>
                <a:cs typeface="Times New Roman" charset="0"/>
              </a:rPr>
            </a:br>
            <a:endParaRPr lang="en-US" sz="3600">
              <a:solidFill>
                <a:schemeClr val="accent2"/>
              </a:solidFill>
              <a:latin typeface="Times New Roman" charset="0"/>
              <a:ea typeface="ＭＳ Ｐゴシック" charset="0"/>
              <a:cs typeface="Times New Roman" charset="0"/>
            </a:endParaRPr>
          </a:p>
        </p:txBody>
      </p:sp>
      <p:grpSp>
        <p:nvGrpSpPr>
          <p:cNvPr id="43010" name="Group 13"/>
          <p:cNvGrpSpPr>
            <a:grpSpLocks/>
          </p:cNvGrpSpPr>
          <p:nvPr/>
        </p:nvGrpSpPr>
        <p:grpSpPr bwMode="auto">
          <a:xfrm>
            <a:off x="1854200" y="1752600"/>
            <a:ext cx="4927600" cy="3886200"/>
            <a:chOff x="-542" y="3064"/>
            <a:chExt cx="6048" cy="4732"/>
          </a:xfrm>
        </p:grpSpPr>
        <p:grpSp>
          <p:nvGrpSpPr>
            <p:cNvPr id="43012" name="Group 14"/>
            <p:cNvGrpSpPr>
              <a:grpSpLocks/>
            </p:cNvGrpSpPr>
            <p:nvPr/>
          </p:nvGrpSpPr>
          <p:grpSpPr bwMode="auto">
            <a:xfrm>
              <a:off x="1598" y="3064"/>
              <a:ext cx="1874" cy="2284"/>
              <a:chOff x="4577" y="2704"/>
              <a:chExt cx="1874" cy="2284"/>
            </a:xfrm>
          </p:grpSpPr>
          <p:grpSp>
            <p:nvGrpSpPr>
              <p:cNvPr id="43079" name="Group 15"/>
              <p:cNvGrpSpPr>
                <a:grpSpLocks/>
              </p:cNvGrpSpPr>
              <p:nvPr/>
            </p:nvGrpSpPr>
            <p:grpSpPr bwMode="auto">
              <a:xfrm>
                <a:off x="4577" y="3114"/>
                <a:ext cx="1874" cy="1874"/>
                <a:chOff x="3827" y="9182"/>
                <a:chExt cx="1874" cy="1874"/>
              </a:xfrm>
            </p:grpSpPr>
            <p:grpSp>
              <p:nvGrpSpPr>
                <p:cNvPr id="43081" name="Group 16"/>
                <p:cNvGrpSpPr>
                  <a:grpSpLocks noChangeAspect="1"/>
                </p:cNvGrpSpPr>
                <p:nvPr/>
              </p:nvGrpSpPr>
              <p:grpSpPr bwMode="auto">
                <a:xfrm>
                  <a:off x="3827" y="9182"/>
                  <a:ext cx="1874" cy="1874"/>
                  <a:chOff x="3780" y="5040"/>
                  <a:chExt cx="2160" cy="2160"/>
                </a:xfrm>
              </p:grpSpPr>
              <p:sp>
                <p:nvSpPr>
                  <p:cNvPr id="43083" name="Oval 17"/>
                  <p:cNvSpPr>
                    <a:spLocks noChangeAspect="1" noChangeArrowheads="1"/>
                  </p:cNvSpPr>
                  <p:nvPr/>
                </p:nvSpPr>
                <p:spPr bwMode="auto">
                  <a:xfrm>
                    <a:off x="3780" y="5040"/>
                    <a:ext cx="2160" cy="2160"/>
                  </a:xfrm>
                  <a:prstGeom prst="ellipse">
                    <a:avLst/>
                  </a:prstGeom>
                  <a:solidFill>
                    <a:srgbClr val="FFFFFF"/>
                  </a:solidFill>
                  <a:ln w="9525">
                    <a:solidFill>
                      <a:srgbClr val="000000"/>
                    </a:solidFill>
                    <a:round/>
                    <a:headEnd/>
                    <a:tailEnd/>
                  </a:ln>
                </p:spPr>
                <p:txBody>
                  <a:bodyPr/>
                  <a:lstStyle/>
                  <a:p>
                    <a:endParaRPr lang="en-US"/>
                  </a:p>
                </p:txBody>
              </p:sp>
              <p:sp>
                <p:nvSpPr>
                  <p:cNvPr id="43084" name="Line 18"/>
                  <p:cNvSpPr>
                    <a:spLocks noChangeAspect="1" noChangeShapeType="1"/>
                  </p:cNvSpPr>
                  <p:nvPr/>
                </p:nvSpPr>
                <p:spPr bwMode="auto">
                  <a:xfrm>
                    <a:off x="4860" y="6055"/>
                    <a:ext cx="0" cy="13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85" name="Line 19"/>
                  <p:cNvSpPr>
                    <a:spLocks noChangeAspect="1" noChangeShapeType="1"/>
                  </p:cNvSpPr>
                  <p:nvPr/>
                </p:nvSpPr>
                <p:spPr bwMode="auto">
                  <a:xfrm>
                    <a:off x="4795" y="6120"/>
                    <a:ext cx="13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86" name="Oval 20"/>
                  <p:cNvSpPr>
                    <a:spLocks noChangeAspect="1" noChangeArrowheads="1"/>
                  </p:cNvSpPr>
                  <p:nvPr/>
                </p:nvSpPr>
                <p:spPr bwMode="auto">
                  <a:xfrm>
                    <a:off x="3888" y="5148"/>
                    <a:ext cx="1944" cy="1944"/>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87" name="Oval 21"/>
                  <p:cNvSpPr>
                    <a:spLocks noChangeAspect="1" noChangeArrowheads="1"/>
                  </p:cNvSpPr>
                  <p:nvPr/>
                </p:nvSpPr>
                <p:spPr bwMode="auto">
                  <a:xfrm>
                    <a:off x="4104" y="5364"/>
                    <a:ext cx="1512" cy="151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88" name="Oval 22"/>
                  <p:cNvSpPr>
                    <a:spLocks noChangeAspect="1" noChangeArrowheads="1"/>
                  </p:cNvSpPr>
                  <p:nvPr/>
                </p:nvSpPr>
                <p:spPr bwMode="auto">
                  <a:xfrm>
                    <a:off x="4644" y="5904"/>
                    <a:ext cx="432" cy="43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89" name="Oval 23"/>
                  <p:cNvSpPr>
                    <a:spLocks noChangeAspect="1" noChangeArrowheads="1"/>
                  </p:cNvSpPr>
                  <p:nvPr/>
                </p:nvSpPr>
                <p:spPr bwMode="auto">
                  <a:xfrm>
                    <a:off x="4845" y="5756"/>
                    <a:ext cx="259" cy="259"/>
                  </a:xfrm>
                  <a:prstGeom prst="ellipse">
                    <a:avLst/>
                  </a:prstGeom>
                  <a:solidFill>
                    <a:srgbClr val="FFFFFF"/>
                  </a:solidFill>
                  <a:ln w="9525">
                    <a:solidFill>
                      <a:srgbClr val="000000"/>
                    </a:solidFill>
                    <a:round/>
                    <a:headEnd/>
                    <a:tailEnd/>
                  </a:ln>
                </p:spPr>
                <p:txBody>
                  <a:bodyPr/>
                  <a:lstStyle/>
                  <a:p>
                    <a:endParaRPr lang="en-US"/>
                  </a:p>
                </p:txBody>
              </p:sp>
              <p:sp>
                <p:nvSpPr>
                  <p:cNvPr id="43090" name="Freeform 24"/>
                  <p:cNvSpPr>
                    <a:spLocks noChangeAspect="1"/>
                  </p:cNvSpPr>
                  <p:nvPr/>
                </p:nvSpPr>
                <p:spPr bwMode="auto">
                  <a:xfrm rot="10800000">
                    <a:off x="5031" y="5445"/>
                    <a:ext cx="210" cy="333"/>
                  </a:xfrm>
                  <a:custGeom>
                    <a:avLst/>
                    <a:gdLst>
                      <a:gd name="T0" fmla="*/ 1 w 300"/>
                      <a:gd name="T1" fmla="*/ 0 h 525"/>
                      <a:gd name="T2" fmla="*/ 0 w 300"/>
                      <a:gd name="T3" fmla="*/ 1 h 525"/>
                      <a:gd name="T4" fmla="*/ 0 60000 65536"/>
                      <a:gd name="T5" fmla="*/ 0 60000 65536"/>
                      <a:gd name="T6" fmla="*/ 0 w 300"/>
                      <a:gd name="T7" fmla="*/ 0 h 525"/>
                      <a:gd name="T8" fmla="*/ 300 w 300"/>
                      <a:gd name="T9" fmla="*/ 525 h 525"/>
                    </a:gdLst>
                    <a:ahLst/>
                    <a:cxnLst>
                      <a:cxn ang="T4">
                        <a:pos x="T0" y="T1"/>
                      </a:cxn>
                      <a:cxn ang="T5">
                        <a:pos x="T2" y="T3"/>
                      </a:cxn>
                    </a:cxnLst>
                    <a:rect l="T6" t="T7" r="T8" b="T9"/>
                    <a:pathLst>
                      <a:path w="300" h="525">
                        <a:moveTo>
                          <a:pt x="300" y="0"/>
                        </a:moveTo>
                        <a:lnTo>
                          <a:pt x="0" y="525"/>
                        </a:lnTo>
                      </a:path>
                    </a:pathLst>
                  </a:custGeom>
                  <a:noFill/>
                  <a:ln w="9525">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91" name="Oval 25"/>
                  <p:cNvSpPr>
                    <a:spLocks noChangeAspect="1" noChangeArrowheads="1"/>
                  </p:cNvSpPr>
                  <p:nvPr/>
                </p:nvSpPr>
                <p:spPr bwMode="auto">
                  <a:xfrm>
                    <a:off x="4752" y="6012"/>
                    <a:ext cx="216" cy="216"/>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3082" name="Text Box 26"/>
                <p:cNvSpPr txBox="1">
                  <a:spLocks noChangeAspect="1" noChangeArrowheads="1"/>
                </p:cNvSpPr>
                <p:nvPr/>
              </p:nvSpPr>
              <p:spPr bwMode="auto">
                <a:xfrm>
                  <a:off x="4645" y="9703"/>
                  <a:ext cx="468" cy="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a:t> e</a:t>
                  </a:r>
                  <a:r>
                    <a:rPr lang="en-US" sz="1200"/>
                    <a:t>-</a:t>
                  </a:r>
                  <a:endParaRPr lang="en-US"/>
                </a:p>
              </p:txBody>
            </p:sp>
          </p:grpSp>
          <p:sp>
            <p:nvSpPr>
              <p:cNvPr id="43080" name="Text Box 27"/>
              <p:cNvSpPr txBox="1">
                <a:spLocks noChangeArrowheads="1"/>
              </p:cNvSpPr>
              <p:nvPr/>
            </p:nvSpPr>
            <p:spPr bwMode="auto">
              <a:xfrm>
                <a:off x="5301" y="2704"/>
                <a:ext cx="467"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A</a:t>
                </a:r>
                <a:endParaRPr lang="en-US" sz="3600"/>
              </a:p>
            </p:txBody>
          </p:sp>
        </p:grpSp>
        <p:grpSp>
          <p:nvGrpSpPr>
            <p:cNvPr id="43013" name="Group 28"/>
            <p:cNvGrpSpPr>
              <a:grpSpLocks/>
            </p:cNvGrpSpPr>
            <p:nvPr/>
          </p:nvGrpSpPr>
          <p:grpSpPr bwMode="auto">
            <a:xfrm>
              <a:off x="-459" y="3194"/>
              <a:ext cx="1874" cy="2240"/>
              <a:chOff x="2520" y="2704"/>
              <a:chExt cx="1874" cy="2240"/>
            </a:xfrm>
          </p:grpSpPr>
          <p:grpSp>
            <p:nvGrpSpPr>
              <p:cNvPr id="43067" name="Group 29"/>
              <p:cNvGrpSpPr>
                <a:grpSpLocks/>
              </p:cNvGrpSpPr>
              <p:nvPr/>
            </p:nvGrpSpPr>
            <p:grpSpPr bwMode="auto">
              <a:xfrm>
                <a:off x="2520" y="2814"/>
                <a:ext cx="1874" cy="2130"/>
                <a:chOff x="2520" y="2561"/>
                <a:chExt cx="1874" cy="2130"/>
              </a:xfrm>
            </p:grpSpPr>
            <p:sp>
              <p:nvSpPr>
                <p:cNvPr id="43069" name="Oval 30"/>
                <p:cNvSpPr>
                  <a:spLocks noChangeAspect="1" noChangeArrowheads="1"/>
                </p:cNvSpPr>
                <p:nvPr/>
              </p:nvSpPr>
              <p:spPr bwMode="auto">
                <a:xfrm>
                  <a:off x="2520" y="2817"/>
                  <a:ext cx="1874" cy="1874"/>
                </a:xfrm>
                <a:prstGeom prst="ellipse">
                  <a:avLst/>
                </a:prstGeom>
                <a:solidFill>
                  <a:srgbClr val="FFFFFF"/>
                </a:solidFill>
                <a:ln w="9525">
                  <a:solidFill>
                    <a:srgbClr val="000000"/>
                  </a:solidFill>
                  <a:round/>
                  <a:headEnd/>
                  <a:tailEnd/>
                </a:ln>
              </p:spPr>
              <p:txBody>
                <a:bodyPr/>
                <a:lstStyle/>
                <a:p>
                  <a:endParaRPr lang="en-US"/>
                </a:p>
              </p:txBody>
            </p:sp>
            <p:sp>
              <p:nvSpPr>
                <p:cNvPr id="43070" name="Line 31"/>
                <p:cNvSpPr>
                  <a:spLocks noChangeAspect="1" noChangeShapeType="1"/>
                </p:cNvSpPr>
                <p:nvPr/>
              </p:nvSpPr>
              <p:spPr bwMode="auto">
                <a:xfrm>
                  <a:off x="3457" y="3698"/>
                  <a:ext cx="0" cy="112"/>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71" name="Line 32"/>
                <p:cNvSpPr>
                  <a:spLocks noChangeAspect="1" noChangeShapeType="1"/>
                </p:cNvSpPr>
                <p:nvPr/>
              </p:nvSpPr>
              <p:spPr bwMode="auto">
                <a:xfrm>
                  <a:off x="3401" y="3754"/>
                  <a:ext cx="112"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72" name="Oval 33"/>
                <p:cNvSpPr>
                  <a:spLocks noChangeAspect="1" noChangeArrowheads="1"/>
                </p:cNvSpPr>
                <p:nvPr/>
              </p:nvSpPr>
              <p:spPr bwMode="auto">
                <a:xfrm>
                  <a:off x="2614" y="2911"/>
                  <a:ext cx="1686" cy="1686"/>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73" name="Oval 34"/>
                <p:cNvSpPr>
                  <a:spLocks noChangeAspect="1" noChangeArrowheads="1"/>
                </p:cNvSpPr>
                <p:nvPr/>
              </p:nvSpPr>
              <p:spPr bwMode="auto">
                <a:xfrm>
                  <a:off x="2801" y="3098"/>
                  <a:ext cx="1312" cy="131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74" name="Oval 35"/>
                <p:cNvSpPr>
                  <a:spLocks noChangeAspect="1" noChangeArrowheads="1"/>
                </p:cNvSpPr>
                <p:nvPr/>
              </p:nvSpPr>
              <p:spPr bwMode="auto">
                <a:xfrm>
                  <a:off x="3270" y="3567"/>
                  <a:ext cx="374" cy="374"/>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75" name="Oval 36"/>
                <p:cNvSpPr>
                  <a:spLocks noChangeAspect="1" noChangeArrowheads="1"/>
                </p:cNvSpPr>
                <p:nvPr/>
              </p:nvSpPr>
              <p:spPr bwMode="auto">
                <a:xfrm>
                  <a:off x="3780" y="2821"/>
                  <a:ext cx="202" cy="202"/>
                </a:xfrm>
                <a:prstGeom prst="ellipse">
                  <a:avLst/>
                </a:prstGeom>
                <a:solidFill>
                  <a:srgbClr val="FFFFFF"/>
                </a:solidFill>
                <a:ln w="9525">
                  <a:solidFill>
                    <a:srgbClr val="000000"/>
                  </a:solidFill>
                  <a:round/>
                  <a:headEnd/>
                  <a:tailEnd/>
                </a:ln>
              </p:spPr>
              <p:txBody>
                <a:bodyPr/>
                <a:lstStyle/>
                <a:p>
                  <a:endParaRPr lang="en-US"/>
                </a:p>
              </p:txBody>
            </p:sp>
            <p:sp>
              <p:nvSpPr>
                <p:cNvPr id="43076" name="Freeform 37"/>
                <p:cNvSpPr>
                  <a:spLocks noChangeAspect="1"/>
                </p:cNvSpPr>
                <p:nvPr/>
              </p:nvSpPr>
              <p:spPr bwMode="auto">
                <a:xfrm rot="10800000">
                  <a:off x="3950" y="2561"/>
                  <a:ext cx="182" cy="289"/>
                </a:xfrm>
                <a:custGeom>
                  <a:avLst/>
                  <a:gdLst>
                    <a:gd name="T0" fmla="*/ 1 w 300"/>
                    <a:gd name="T1" fmla="*/ 0 h 525"/>
                    <a:gd name="T2" fmla="*/ 0 w 300"/>
                    <a:gd name="T3" fmla="*/ 1 h 525"/>
                    <a:gd name="T4" fmla="*/ 0 60000 65536"/>
                    <a:gd name="T5" fmla="*/ 0 60000 65536"/>
                    <a:gd name="T6" fmla="*/ 0 w 300"/>
                    <a:gd name="T7" fmla="*/ 0 h 525"/>
                    <a:gd name="T8" fmla="*/ 300 w 300"/>
                    <a:gd name="T9" fmla="*/ 525 h 525"/>
                  </a:gdLst>
                  <a:ahLst/>
                  <a:cxnLst>
                    <a:cxn ang="T4">
                      <a:pos x="T0" y="T1"/>
                    </a:cxn>
                    <a:cxn ang="T5">
                      <a:pos x="T2" y="T3"/>
                    </a:cxn>
                  </a:cxnLst>
                  <a:rect l="T6" t="T7" r="T8" b="T9"/>
                  <a:pathLst>
                    <a:path w="300" h="525">
                      <a:moveTo>
                        <a:pt x="300" y="0"/>
                      </a:moveTo>
                      <a:lnTo>
                        <a:pt x="0" y="525"/>
                      </a:lnTo>
                    </a:path>
                  </a:pathLst>
                </a:custGeom>
                <a:noFill/>
                <a:ln w="9525">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77" name="Oval 38"/>
                <p:cNvSpPr>
                  <a:spLocks noChangeAspect="1" noChangeArrowheads="1"/>
                </p:cNvSpPr>
                <p:nvPr/>
              </p:nvSpPr>
              <p:spPr bwMode="auto">
                <a:xfrm>
                  <a:off x="3363" y="3660"/>
                  <a:ext cx="188" cy="188"/>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78" name="Text Box 39"/>
                <p:cNvSpPr txBox="1">
                  <a:spLocks noChangeAspect="1" noChangeArrowheads="1"/>
                </p:cNvSpPr>
                <p:nvPr/>
              </p:nvSpPr>
              <p:spPr bwMode="auto">
                <a:xfrm>
                  <a:off x="3654" y="2695"/>
                  <a:ext cx="469" cy="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a:t>e</a:t>
                  </a:r>
                  <a:r>
                    <a:rPr lang="en-US" sz="1200"/>
                    <a:t>-</a:t>
                  </a:r>
                  <a:endParaRPr lang="en-US"/>
                </a:p>
              </p:txBody>
            </p:sp>
          </p:grpSp>
          <p:sp>
            <p:nvSpPr>
              <p:cNvPr id="43068" name="Text Box 40"/>
              <p:cNvSpPr txBox="1">
                <a:spLocks noChangeArrowheads="1"/>
              </p:cNvSpPr>
              <p:nvPr/>
            </p:nvSpPr>
            <p:spPr bwMode="auto">
              <a:xfrm>
                <a:off x="3230" y="2704"/>
                <a:ext cx="467"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grpSp>
        <p:grpSp>
          <p:nvGrpSpPr>
            <p:cNvPr id="43014" name="Group 41"/>
            <p:cNvGrpSpPr>
              <a:grpSpLocks/>
            </p:cNvGrpSpPr>
            <p:nvPr/>
          </p:nvGrpSpPr>
          <p:grpSpPr bwMode="auto">
            <a:xfrm>
              <a:off x="3632" y="3064"/>
              <a:ext cx="1874" cy="2307"/>
              <a:chOff x="6741" y="2704"/>
              <a:chExt cx="1874" cy="2307"/>
            </a:xfrm>
          </p:grpSpPr>
          <p:grpSp>
            <p:nvGrpSpPr>
              <p:cNvPr id="43055" name="Group 42"/>
              <p:cNvGrpSpPr>
                <a:grpSpLocks/>
              </p:cNvGrpSpPr>
              <p:nvPr/>
            </p:nvGrpSpPr>
            <p:grpSpPr bwMode="auto">
              <a:xfrm>
                <a:off x="6741" y="3107"/>
                <a:ext cx="1874" cy="1904"/>
                <a:chOff x="6741" y="2854"/>
                <a:chExt cx="1874" cy="1904"/>
              </a:xfrm>
            </p:grpSpPr>
            <p:sp>
              <p:nvSpPr>
                <p:cNvPr id="43057" name="Oval 43"/>
                <p:cNvSpPr>
                  <a:spLocks noChangeAspect="1" noChangeArrowheads="1"/>
                </p:cNvSpPr>
                <p:nvPr/>
              </p:nvSpPr>
              <p:spPr bwMode="auto">
                <a:xfrm>
                  <a:off x="6741" y="2884"/>
                  <a:ext cx="1874" cy="1874"/>
                </a:xfrm>
                <a:prstGeom prst="ellipse">
                  <a:avLst/>
                </a:prstGeom>
                <a:solidFill>
                  <a:srgbClr val="FFFFFF"/>
                </a:solidFill>
                <a:ln w="9525">
                  <a:solidFill>
                    <a:srgbClr val="000000"/>
                  </a:solidFill>
                  <a:round/>
                  <a:headEnd/>
                  <a:tailEnd/>
                </a:ln>
              </p:spPr>
              <p:txBody>
                <a:bodyPr/>
                <a:lstStyle/>
                <a:p>
                  <a:endParaRPr lang="en-US"/>
                </a:p>
              </p:txBody>
            </p:sp>
            <p:sp>
              <p:nvSpPr>
                <p:cNvPr id="43058" name="Line 44"/>
                <p:cNvSpPr>
                  <a:spLocks noChangeAspect="1" noChangeShapeType="1"/>
                </p:cNvSpPr>
                <p:nvPr/>
              </p:nvSpPr>
              <p:spPr bwMode="auto">
                <a:xfrm>
                  <a:off x="7678" y="3765"/>
                  <a:ext cx="0" cy="112"/>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59" name="Line 45"/>
                <p:cNvSpPr>
                  <a:spLocks noChangeAspect="1" noChangeShapeType="1"/>
                </p:cNvSpPr>
                <p:nvPr/>
              </p:nvSpPr>
              <p:spPr bwMode="auto">
                <a:xfrm>
                  <a:off x="7622" y="3821"/>
                  <a:ext cx="112"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60" name="Oval 46"/>
                <p:cNvSpPr>
                  <a:spLocks noChangeAspect="1" noChangeArrowheads="1"/>
                </p:cNvSpPr>
                <p:nvPr/>
              </p:nvSpPr>
              <p:spPr bwMode="auto">
                <a:xfrm>
                  <a:off x="6835" y="2978"/>
                  <a:ext cx="1686" cy="1686"/>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61" name="Oval 47"/>
                <p:cNvSpPr>
                  <a:spLocks noChangeAspect="1" noChangeArrowheads="1"/>
                </p:cNvSpPr>
                <p:nvPr/>
              </p:nvSpPr>
              <p:spPr bwMode="auto">
                <a:xfrm>
                  <a:off x="7022" y="3165"/>
                  <a:ext cx="1312" cy="131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62" name="Oval 48"/>
                <p:cNvSpPr>
                  <a:spLocks noChangeAspect="1" noChangeArrowheads="1"/>
                </p:cNvSpPr>
                <p:nvPr/>
              </p:nvSpPr>
              <p:spPr bwMode="auto">
                <a:xfrm>
                  <a:off x="7491" y="3634"/>
                  <a:ext cx="374" cy="374"/>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63" name="Oval 49"/>
                <p:cNvSpPr>
                  <a:spLocks noChangeAspect="1" noChangeArrowheads="1"/>
                </p:cNvSpPr>
                <p:nvPr/>
              </p:nvSpPr>
              <p:spPr bwMode="auto">
                <a:xfrm>
                  <a:off x="7932" y="2984"/>
                  <a:ext cx="225" cy="224"/>
                </a:xfrm>
                <a:prstGeom prst="ellipse">
                  <a:avLst/>
                </a:prstGeom>
                <a:solidFill>
                  <a:srgbClr val="FFFFFF"/>
                </a:solidFill>
                <a:ln w="9525">
                  <a:solidFill>
                    <a:srgbClr val="000000"/>
                  </a:solidFill>
                  <a:round/>
                  <a:headEnd/>
                  <a:tailEnd/>
                </a:ln>
              </p:spPr>
              <p:txBody>
                <a:bodyPr/>
                <a:lstStyle/>
                <a:p>
                  <a:endParaRPr lang="en-US"/>
                </a:p>
              </p:txBody>
            </p:sp>
            <p:sp>
              <p:nvSpPr>
                <p:cNvPr id="43064" name="Oval 50"/>
                <p:cNvSpPr>
                  <a:spLocks noChangeAspect="1" noChangeArrowheads="1"/>
                </p:cNvSpPr>
                <p:nvPr/>
              </p:nvSpPr>
              <p:spPr bwMode="auto">
                <a:xfrm>
                  <a:off x="7584" y="3727"/>
                  <a:ext cx="188" cy="188"/>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65" name="Text Box 51"/>
                <p:cNvSpPr txBox="1">
                  <a:spLocks noChangeAspect="1" noChangeArrowheads="1"/>
                </p:cNvSpPr>
                <p:nvPr/>
              </p:nvSpPr>
              <p:spPr bwMode="auto">
                <a:xfrm>
                  <a:off x="7806" y="2854"/>
                  <a:ext cx="469" cy="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a:t> e</a:t>
                  </a:r>
                  <a:r>
                    <a:rPr lang="en-US" sz="1200"/>
                    <a:t>-</a:t>
                  </a:r>
                  <a:endParaRPr lang="en-US"/>
                </a:p>
              </p:txBody>
            </p:sp>
            <p:sp>
              <p:nvSpPr>
                <p:cNvPr id="43066" name="Line 52"/>
                <p:cNvSpPr>
                  <a:spLocks noChangeShapeType="1"/>
                </p:cNvSpPr>
                <p:nvPr/>
              </p:nvSpPr>
              <p:spPr bwMode="auto">
                <a:xfrm flipH="1">
                  <a:off x="7743" y="3211"/>
                  <a:ext cx="233" cy="46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43056" name="Text Box 53"/>
              <p:cNvSpPr txBox="1">
                <a:spLocks noChangeArrowheads="1"/>
              </p:cNvSpPr>
              <p:nvPr/>
            </p:nvSpPr>
            <p:spPr bwMode="auto">
              <a:xfrm>
                <a:off x="7461" y="2704"/>
                <a:ext cx="467"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B</a:t>
                </a:r>
                <a:endParaRPr lang="en-US" sz="3600"/>
              </a:p>
            </p:txBody>
          </p:sp>
        </p:grpSp>
        <p:grpSp>
          <p:nvGrpSpPr>
            <p:cNvPr id="43015" name="Group 54"/>
            <p:cNvGrpSpPr>
              <a:grpSpLocks/>
            </p:cNvGrpSpPr>
            <p:nvPr/>
          </p:nvGrpSpPr>
          <p:grpSpPr bwMode="auto">
            <a:xfrm>
              <a:off x="-542" y="5551"/>
              <a:ext cx="1874" cy="2234"/>
              <a:chOff x="2421" y="6304"/>
              <a:chExt cx="1874" cy="2234"/>
            </a:xfrm>
          </p:grpSpPr>
          <p:grpSp>
            <p:nvGrpSpPr>
              <p:cNvPr id="43043" name="Group 55"/>
              <p:cNvGrpSpPr>
                <a:grpSpLocks/>
              </p:cNvGrpSpPr>
              <p:nvPr/>
            </p:nvGrpSpPr>
            <p:grpSpPr bwMode="auto">
              <a:xfrm>
                <a:off x="2421" y="6664"/>
                <a:ext cx="1874" cy="1874"/>
                <a:chOff x="2421" y="5690"/>
                <a:chExt cx="1874" cy="1874"/>
              </a:xfrm>
            </p:grpSpPr>
            <p:sp>
              <p:nvSpPr>
                <p:cNvPr id="43045" name="Oval 56"/>
                <p:cNvSpPr>
                  <a:spLocks noChangeAspect="1" noChangeArrowheads="1"/>
                </p:cNvSpPr>
                <p:nvPr/>
              </p:nvSpPr>
              <p:spPr bwMode="auto">
                <a:xfrm>
                  <a:off x="2421" y="5690"/>
                  <a:ext cx="1874" cy="1874"/>
                </a:xfrm>
                <a:prstGeom prst="ellipse">
                  <a:avLst/>
                </a:prstGeom>
                <a:solidFill>
                  <a:srgbClr val="FFFFFF"/>
                </a:solidFill>
                <a:ln w="9525">
                  <a:solidFill>
                    <a:srgbClr val="000000"/>
                  </a:solidFill>
                  <a:round/>
                  <a:headEnd/>
                  <a:tailEnd/>
                </a:ln>
              </p:spPr>
              <p:txBody>
                <a:bodyPr/>
                <a:lstStyle/>
                <a:p>
                  <a:endParaRPr lang="en-US"/>
                </a:p>
              </p:txBody>
            </p:sp>
            <p:sp>
              <p:nvSpPr>
                <p:cNvPr id="43046" name="Line 57"/>
                <p:cNvSpPr>
                  <a:spLocks noChangeAspect="1" noChangeShapeType="1"/>
                </p:cNvSpPr>
                <p:nvPr/>
              </p:nvSpPr>
              <p:spPr bwMode="auto">
                <a:xfrm>
                  <a:off x="3358" y="6571"/>
                  <a:ext cx="0" cy="112"/>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47" name="Line 58"/>
                <p:cNvSpPr>
                  <a:spLocks noChangeAspect="1" noChangeShapeType="1"/>
                </p:cNvSpPr>
                <p:nvPr/>
              </p:nvSpPr>
              <p:spPr bwMode="auto">
                <a:xfrm>
                  <a:off x="3302" y="6627"/>
                  <a:ext cx="112"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48" name="Oval 59"/>
                <p:cNvSpPr>
                  <a:spLocks noChangeAspect="1" noChangeArrowheads="1"/>
                </p:cNvSpPr>
                <p:nvPr/>
              </p:nvSpPr>
              <p:spPr bwMode="auto">
                <a:xfrm>
                  <a:off x="2515" y="5784"/>
                  <a:ext cx="1686" cy="1686"/>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49" name="Oval 60"/>
                <p:cNvSpPr>
                  <a:spLocks noChangeAspect="1" noChangeArrowheads="1"/>
                </p:cNvSpPr>
                <p:nvPr/>
              </p:nvSpPr>
              <p:spPr bwMode="auto">
                <a:xfrm>
                  <a:off x="2702" y="5971"/>
                  <a:ext cx="1312" cy="131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50" name="Oval 61"/>
                <p:cNvSpPr>
                  <a:spLocks noChangeAspect="1" noChangeArrowheads="1"/>
                </p:cNvSpPr>
                <p:nvPr/>
              </p:nvSpPr>
              <p:spPr bwMode="auto">
                <a:xfrm>
                  <a:off x="3171" y="6440"/>
                  <a:ext cx="374" cy="374"/>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51" name="Oval 62"/>
                <p:cNvSpPr>
                  <a:spLocks noChangeAspect="1" noChangeArrowheads="1"/>
                </p:cNvSpPr>
                <p:nvPr/>
              </p:nvSpPr>
              <p:spPr bwMode="auto">
                <a:xfrm>
                  <a:off x="3345" y="6311"/>
                  <a:ext cx="225" cy="225"/>
                </a:xfrm>
                <a:prstGeom prst="ellipse">
                  <a:avLst/>
                </a:prstGeom>
                <a:solidFill>
                  <a:srgbClr val="FFFFFF"/>
                </a:solidFill>
                <a:ln w="9525">
                  <a:solidFill>
                    <a:srgbClr val="000000"/>
                  </a:solidFill>
                  <a:round/>
                  <a:headEnd/>
                  <a:tailEnd/>
                </a:ln>
              </p:spPr>
              <p:txBody>
                <a:bodyPr/>
                <a:lstStyle/>
                <a:p>
                  <a:endParaRPr lang="en-US"/>
                </a:p>
              </p:txBody>
            </p:sp>
            <p:sp>
              <p:nvSpPr>
                <p:cNvPr id="43052" name="Freeform 63"/>
                <p:cNvSpPr>
                  <a:spLocks noChangeAspect="1"/>
                </p:cNvSpPr>
                <p:nvPr/>
              </p:nvSpPr>
              <p:spPr bwMode="auto">
                <a:xfrm rot="10800000">
                  <a:off x="3506" y="5803"/>
                  <a:ext cx="334" cy="527"/>
                </a:xfrm>
                <a:custGeom>
                  <a:avLst/>
                  <a:gdLst>
                    <a:gd name="T0" fmla="*/ 3943 w 300"/>
                    <a:gd name="T1" fmla="*/ 0 h 525"/>
                    <a:gd name="T2" fmla="*/ 0 w 300"/>
                    <a:gd name="T3" fmla="*/ 573 h 525"/>
                    <a:gd name="T4" fmla="*/ 0 60000 65536"/>
                    <a:gd name="T5" fmla="*/ 0 60000 65536"/>
                    <a:gd name="T6" fmla="*/ 0 w 300"/>
                    <a:gd name="T7" fmla="*/ 0 h 525"/>
                    <a:gd name="T8" fmla="*/ 300 w 300"/>
                    <a:gd name="T9" fmla="*/ 525 h 525"/>
                  </a:gdLst>
                  <a:ahLst/>
                  <a:cxnLst>
                    <a:cxn ang="T4">
                      <a:pos x="T0" y="T1"/>
                    </a:cxn>
                    <a:cxn ang="T5">
                      <a:pos x="T2" y="T3"/>
                    </a:cxn>
                  </a:cxnLst>
                  <a:rect l="T6" t="T7" r="T8" b="T9"/>
                  <a:pathLst>
                    <a:path w="300" h="525">
                      <a:moveTo>
                        <a:pt x="300" y="0"/>
                      </a:moveTo>
                      <a:lnTo>
                        <a:pt x="0" y="525"/>
                      </a:lnTo>
                    </a:path>
                  </a:pathLst>
                </a:custGeom>
                <a:noFill/>
                <a:ln w="9525">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53" name="Oval 64"/>
                <p:cNvSpPr>
                  <a:spLocks noChangeAspect="1" noChangeArrowheads="1"/>
                </p:cNvSpPr>
                <p:nvPr/>
              </p:nvSpPr>
              <p:spPr bwMode="auto">
                <a:xfrm>
                  <a:off x="3264" y="6533"/>
                  <a:ext cx="188" cy="188"/>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54" name="Text Box 65"/>
                <p:cNvSpPr txBox="1">
                  <a:spLocks noChangeAspect="1" noChangeArrowheads="1"/>
                </p:cNvSpPr>
                <p:nvPr/>
              </p:nvSpPr>
              <p:spPr bwMode="auto">
                <a:xfrm>
                  <a:off x="3239" y="6183"/>
                  <a:ext cx="468" cy="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a:t> e</a:t>
                  </a:r>
                  <a:r>
                    <a:rPr lang="en-US" sz="1200"/>
                    <a:t>-</a:t>
                  </a:r>
                  <a:endParaRPr lang="en-US"/>
                </a:p>
              </p:txBody>
            </p:sp>
          </p:grpSp>
          <p:sp>
            <p:nvSpPr>
              <p:cNvPr id="43044" name="Text Box 66"/>
              <p:cNvSpPr txBox="1">
                <a:spLocks noChangeArrowheads="1"/>
              </p:cNvSpPr>
              <p:nvPr/>
            </p:nvSpPr>
            <p:spPr bwMode="auto">
              <a:xfrm>
                <a:off x="3141" y="6304"/>
                <a:ext cx="467"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C</a:t>
                </a:r>
                <a:endParaRPr lang="en-US" sz="3600"/>
              </a:p>
            </p:txBody>
          </p:sp>
        </p:grpSp>
        <p:grpSp>
          <p:nvGrpSpPr>
            <p:cNvPr id="43016" name="Group 67"/>
            <p:cNvGrpSpPr>
              <a:grpSpLocks/>
            </p:cNvGrpSpPr>
            <p:nvPr/>
          </p:nvGrpSpPr>
          <p:grpSpPr bwMode="auto">
            <a:xfrm>
              <a:off x="1521" y="5584"/>
              <a:ext cx="1874" cy="2212"/>
              <a:chOff x="10161" y="3663"/>
              <a:chExt cx="1874" cy="2212"/>
            </a:xfrm>
          </p:grpSpPr>
          <p:grpSp>
            <p:nvGrpSpPr>
              <p:cNvPr id="43031" name="Group 68"/>
              <p:cNvGrpSpPr>
                <a:grpSpLocks/>
              </p:cNvGrpSpPr>
              <p:nvPr/>
            </p:nvGrpSpPr>
            <p:grpSpPr bwMode="auto">
              <a:xfrm>
                <a:off x="10161" y="3964"/>
                <a:ext cx="1874" cy="1911"/>
                <a:chOff x="4581" y="5653"/>
                <a:chExt cx="1874" cy="1911"/>
              </a:xfrm>
            </p:grpSpPr>
            <p:sp>
              <p:nvSpPr>
                <p:cNvPr id="43033" name="Oval 69"/>
                <p:cNvSpPr>
                  <a:spLocks noChangeAspect="1" noChangeArrowheads="1"/>
                </p:cNvSpPr>
                <p:nvPr/>
              </p:nvSpPr>
              <p:spPr bwMode="auto">
                <a:xfrm>
                  <a:off x="4581" y="5690"/>
                  <a:ext cx="1874" cy="1874"/>
                </a:xfrm>
                <a:prstGeom prst="ellipse">
                  <a:avLst/>
                </a:prstGeom>
                <a:solidFill>
                  <a:srgbClr val="FFFFFF"/>
                </a:solidFill>
                <a:ln w="9525">
                  <a:solidFill>
                    <a:srgbClr val="000000"/>
                  </a:solidFill>
                  <a:round/>
                  <a:headEnd/>
                  <a:tailEnd/>
                </a:ln>
              </p:spPr>
              <p:txBody>
                <a:bodyPr/>
                <a:lstStyle/>
                <a:p>
                  <a:endParaRPr lang="en-US"/>
                </a:p>
              </p:txBody>
            </p:sp>
            <p:sp>
              <p:nvSpPr>
                <p:cNvPr id="43034" name="Line 70"/>
                <p:cNvSpPr>
                  <a:spLocks noChangeAspect="1" noChangeShapeType="1"/>
                </p:cNvSpPr>
                <p:nvPr/>
              </p:nvSpPr>
              <p:spPr bwMode="auto">
                <a:xfrm>
                  <a:off x="5518" y="6571"/>
                  <a:ext cx="0" cy="112"/>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35" name="Line 71"/>
                <p:cNvSpPr>
                  <a:spLocks noChangeAspect="1" noChangeShapeType="1"/>
                </p:cNvSpPr>
                <p:nvPr/>
              </p:nvSpPr>
              <p:spPr bwMode="auto">
                <a:xfrm>
                  <a:off x="5462" y="6627"/>
                  <a:ext cx="112"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36" name="Oval 72"/>
                <p:cNvSpPr>
                  <a:spLocks noChangeAspect="1" noChangeArrowheads="1"/>
                </p:cNvSpPr>
                <p:nvPr/>
              </p:nvSpPr>
              <p:spPr bwMode="auto">
                <a:xfrm>
                  <a:off x="4675" y="5784"/>
                  <a:ext cx="1686" cy="1686"/>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37" name="Oval 73"/>
                <p:cNvSpPr>
                  <a:spLocks noChangeAspect="1" noChangeArrowheads="1"/>
                </p:cNvSpPr>
                <p:nvPr/>
              </p:nvSpPr>
              <p:spPr bwMode="auto">
                <a:xfrm>
                  <a:off x="4862" y="5971"/>
                  <a:ext cx="1312" cy="131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38" name="Oval 74"/>
                <p:cNvSpPr>
                  <a:spLocks noChangeAspect="1" noChangeArrowheads="1"/>
                </p:cNvSpPr>
                <p:nvPr/>
              </p:nvSpPr>
              <p:spPr bwMode="auto">
                <a:xfrm>
                  <a:off x="5331" y="6440"/>
                  <a:ext cx="374" cy="374"/>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39" name="Oval 75"/>
                <p:cNvSpPr>
                  <a:spLocks noChangeAspect="1" noChangeArrowheads="1"/>
                </p:cNvSpPr>
                <p:nvPr/>
              </p:nvSpPr>
              <p:spPr bwMode="auto">
                <a:xfrm>
                  <a:off x="5952" y="5740"/>
                  <a:ext cx="225" cy="224"/>
                </a:xfrm>
                <a:prstGeom prst="ellipse">
                  <a:avLst/>
                </a:prstGeom>
                <a:solidFill>
                  <a:srgbClr val="FFFFFF"/>
                </a:solidFill>
                <a:ln w="9525">
                  <a:solidFill>
                    <a:srgbClr val="000000"/>
                  </a:solidFill>
                  <a:round/>
                  <a:headEnd/>
                  <a:tailEnd/>
                </a:ln>
              </p:spPr>
              <p:txBody>
                <a:bodyPr/>
                <a:lstStyle/>
                <a:p>
                  <a:endParaRPr lang="en-US"/>
                </a:p>
              </p:txBody>
            </p:sp>
            <p:sp>
              <p:nvSpPr>
                <p:cNvPr id="43040" name="Freeform 76"/>
                <p:cNvSpPr>
                  <a:spLocks noChangeAspect="1"/>
                </p:cNvSpPr>
                <p:nvPr/>
              </p:nvSpPr>
              <p:spPr bwMode="auto">
                <a:xfrm>
                  <a:off x="5851" y="5912"/>
                  <a:ext cx="144" cy="228"/>
                </a:xfrm>
                <a:custGeom>
                  <a:avLst/>
                  <a:gdLst>
                    <a:gd name="T0" fmla="*/ 0 w 300"/>
                    <a:gd name="T1" fmla="*/ 0 h 525"/>
                    <a:gd name="T2" fmla="*/ 0 w 300"/>
                    <a:gd name="T3" fmla="*/ 0 h 525"/>
                    <a:gd name="T4" fmla="*/ 0 60000 65536"/>
                    <a:gd name="T5" fmla="*/ 0 60000 65536"/>
                    <a:gd name="T6" fmla="*/ 0 w 300"/>
                    <a:gd name="T7" fmla="*/ 0 h 525"/>
                    <a:gd name="T8" fmla="*/ 300 w 300"/>
                    <a:gd name="T9" fmla="*/ 525 h 525"/>
                  </a:gdLst>
                  <a:ahLst/>
                  <a:cxnLst>
                    <a:cxn ang="T4">
                      <a:pos x="T0" y="T1"/>
                    </a:cxn>
                    <a:cxn ang="T5">
                      <a:pos x="T2" y="T3"/>
                    </a:cxn>
                  </a:cxnLst>
                  <a:rect l="T6" t="T7" r="T8" b="T9"/>
                  <a:pathLst>
                    <a:path w="300" h="525">
                      <a:moveTo>
                        <a:pt x="300" y="0"/>
                      </a:moveTo>
                      <a:lnTo>
                        <a:pt x="0" y="525"/>
                      </a:lnTo>
                    </a:path>
                  </a:pathLst>
                </a:custGeom>
                <a:noFill/>
                <a:ln w="9525">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41" name="Oval 77"/>
                <p:cNvSpPr>
                  <a:spLocks noChangeAspect="1" noChangeArrowheads="1"/>
                </p:cNvSpPr>
                <p:nvPr/>
              </p:nvSpPr>
              <p:spPr bwMode="auto">
                <a:xfrm>
                  <a:off x="5424" y="6533"/>
                  <a:ext cx="188" cy="188"/>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42" name="Text Box 78"/>
                <p:cNvSpPr txBox="1">
                  <a:spLocks noChangeAspect="1" noChangeArrowheads="1"/>
                </p:cNvSpPr>
                <p:nvPr/>
              </p:nvSpPr>
              <p:spPr bwMode="auto">
                <a:xfrm>
                  <a:off x="5841" y="5653"/>
                  <a:ext cx="469" cy="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a:t> e</a:t>
                  </a:r>
                  <a:r>
                    <a:rPr lang="en-US" sz="1200"/>
                    <a:t>-</a:t>
                  </a:r>
                  <a:endParaRPr lang="en-US"/>
                </a:p>
              </p:txBody>
            </p:sp>
          </p:grpSp>
          <p:sp>
            <p:nvSpPr>
              <p:cNvPr id="43032" name="Text Box 79"/>
              <p:cNvSpPr txBox="1">
                <a:spLocks noChangeArrowheads="1"/>
              </p:cNvSpPr>
              <p:nvPr/>
            </p:nvSpPr>
            <p:spPr bwMode="auto">
              <a:xfrm>
                <a:off x="10831" y="3663"/>
                <a:ext cx="467"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D</a:t>
                </a:r>
                <a:endParaRPr lang="en-US" sz="3600"/>
              </a:p>
            </p:txBody>
          </p:sp>
        </p:grpSp>
        <p:grpSp>
          <p:nvGrpSpPr>
            <p:cNvPr id="43017" name="Group 80"/>
            <p:cNvGrpSpPr>
              <a:grpSpLocks/>
            </p:cNvGrpSpPr>
            <p:nvPr/>
          </p:nvGrpSpPr>
          <p:grpSpPr bwMode="auto">
            <a:xfrm>
              <a:off x="3590" y="5573"/>
              <a:ext cx="1874" cy="2212"/>
              <a:chOff x="12321" y="3626"/>
              <a:chExt cx="1874" cy="2212"/>
            </a:xfrm>
          </p:grpSpPr>
          <p:grpSp>
            <p:nvGrpSpPr>
              <p:cNvPr id="43018" name="Group 81"/>
              <p:cNvGrpSpPr>
                <a:grpSpLocks/>
              </p:cNvGrpSpPr>
              <p:nvPr/>
            </p:nvGrpSpPr>
            <p:grpSpPr bwMode="auto">
              <a:xfrm>
                <a:off x="12321" y="3964"/>
                <a:ext cx="1874" cy="1874"/>
                <a:chOff x="5857" y="9182"/>
                <a:chExt cx="1874" cy="1874"/>
              </a:xfrm>
            </p:grpSpPr>
            <p:grpSp>
              <p:nvGrpSpPr>
                <p:cNvPr id="43020" name="Group 82"/>
                <p:cNvGrpSpPr>
                  <a:grpSpLocks noChangeAspect="1"/>
                </p:cNvGrpSpPr>
                <p:nvPr/>
              </p:nvGrpSpPr>
              <p:grpSpPr bwMode="auto">
                <a:xfrm>
                  <a:off x="5857" y="9182"/>
                  <a:ext cx="1874" cy="1874"/>
                  <a:chOff x="6120" y="5040"/>
                  <a:chExt cx="2160" cy="2160"/>
                </a:xfrm>
              </p:grpSpPr>
              <p:sp>
                <p:nvSpPr>
                  <p:cNvPr id="43022" name="Oval 83"/>
                  <p:cNvSpPr>
                    <a:spLocks noChangeAspect="1" noChangeArrowheads="1"/>
                  </p:cNvSpPr>
                  <p:nvPr/>
                </p:nvSpPr>
                <p:spPr bwMode="auto">
                  <a:xfrm>
                    <a:off x="6120" y="5040"/>
                    <a:ext cx="2160" cy="2160"/>
                  </a:xfrm>
                  <a:prstGeom prst="ellipse">
                    <a:avLst/>
                  </a:prstGeom>
                  <a:solidFill>
                    <a:srgbClr val="FFFFFF"/>
                  </a:solidFill>
                  <a:ln w="9525">
                    <a:solidFill>
                      <a:srgbClr val="000000"/>
                    </a:solidFill>
                    <a:round/>
                    <a:headEnd/>
                    <a:tailEnd/>
                  </a:ln>
                </p:spPr>
                <p:txBody>
                  <a:bodyPr/>
                  <a:lstStyle/>
                  <a:p>
                    <a:endParaRPr lang="en-US"/>
                  </a:p>
                </p:txBody>
              </p:sp>
              <p:sp>
                <p:nvSpPr>
                  <p:cNvPr id="43023" name="Line 84"/>
                  <p:cNvSpPr>
                    <a:spLocks noChangeAspect="1" noChangeShapeType="1"/>
                  </p:cNvSpPr>
                  <p:nvPr/>
                </p:nvSpPr>
                <p:spPr bwMode="auto">
                  <a:xfrm>
                    <a:off x="7200" y="6055"/>
                    <a:ext cx="0" cy="13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24" name="Line 85"/>
                  <p:cNvSpPr>
                    <a:spLocks noChangeAspect="1" noChangeShapeType="1"/>
                  </p:cNvSpPr>
                  <p:nvPr/>
                </p:nvSpPr>
                <p:spPr bwMode="auto">
                  <a:xfrm>
                    <a:off x="7135" y="6120"/>
                    <a:ext cx="13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025" name="Oval 86"/>
                  <p:cNvSpPr>
                    <a:spLocks noChangeAspect="1" noChangeArrowheads="1"/>
                  </p:cNvSpPr>
                  <p:nvPr/>
                </p:nvSpPr>
                <p:spPr bwMode="auto">
                  <a:xfrm>
                    <a:off x="6228" y="5148"/>
                    <a:ext cx="1944" cy="1944"/>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26" name="Oval 87"/>
                  <p:cNvSpPr>
                    <a:spLocks noChangeAspect="1" noChangeArrowheads="1"/>
                  </p:cNvSpPr>
                  <p:nvPr/>
                </p:nvSpPr>
                <p:spPr bwMode="auto">
                  <a:xfrm>
                    <a:off x="6444" y="5364"/>
                    <a:ext cx="1512" cy="151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27" name="Oval 88"/>
                  <p:cNvSpPr>
                    <a:spLocks noChangeAspect="1" noChangeArrowheads="1"/>
                  </p:cNvSpPr>
                  <p:nvPr/>
                </p:nvSpPr>
                <p:spPr bwMode="auto">
                  <a:xfrm>
                    <a:off x="6984" y="5904"/>
                    <a:ext cx="432" cy="432"/>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28" name="Oval 89"/>
                  <p:cNvSpPr>
                    <a:spLocks noChangeAspect="1" noChangeArrowheads="1"/>
                  </p:cNvSpPr>
                  <p:nvPr/>
                </p:nvSpPr>
                <p:spPr bwMode="auto">
                  <a:xfrm>
                    <a:off x="7296" y="5277"/>
                    <a:ext cx="259" cy="259"/>
                  </a:xfrm>
                  <a:prstGeom prst="ellipse">
                    <a:avLst/>
                  </a:prstGeom>
                  <a:solidFill>
                    <a:srgbClr val="FFFFFF"/>
                  </a:solidFill>
                  <a:ln w="9525">
                    <a:solidFill>
                      <a:srgbClr val="000000"/>
                    </a:solidFill>
                    <a:round/>
                    <a:headEnd/>
                    <a:tailEnd/>
                  </a:ln>
                </p:spPr>
                <p:txBody>
                  <a:bodyPr/>
                  <a:lstStyle/>
                  <a:p>
                    <a:endParaRPr lang="en-US"/>
                  </a:p>
                </p:txBody>
              </p:sp>
              <p:sp>
                <p:nvSpPr>
                  <p:cNvPr id="43029" name="Freeform 90"/>
                  <p:cNvSpPr>
                    <a:spLocks noChangeAspect="1"/>
                  </p:cNvSpPr>
                  <p:nvPr/>
                </p:nvSpPr>
                <p:spPr bwMode="auto">
                  <a:xfrm rot="3366299">
                    <a:off x="7004" y="5203"/>
                    <a:ext cx="210" cy="333"/>
                  </a:xfrm>
                  <a:custGeom>
                    <a:avLst/>
                    <a:gdLst>
                      <a:gd name="T0" fmla="*/ 1 w 300"/>
                      <a:gd name="T1" fmla="*/ 0 h 525"/>
                      <a:gd name="T2" fmla="*/ 0 w 300"/>
                      <a:gd name="T3" fmla="*/ 1 h 525"/>
                      <a:gd name="T4" fmla="*/ 0 60000 65536"/>
                      <a:gd name="T5" fmla="*/ 0 60000 65536"/>
                      <a:gd name="T6" fmla="*/ 0 w 300"/>
                      <a:gd name="T7" fmla="*/ 0 h 525"/>
                      <a:gd name="T8" fmla="*/ 300 w 300"/>
                      <a:gd name="T9" fmla="*/ 525 h 525"/>
                    </a:gdLst>
                    <a:ahLst/>
                    <a:cxnLst>
                      <a:cxn ang="T4">
                        <a:pos x="T0" y="T1"/>
                      </a:cxn>
                      <a:cxn ang="T5">
                        <a:pos x="T2" y="T3"/>
                      </a:cxn>
                    </a:cxnLst>
                    <a:rect l="T6" t="T7" r="T8" b="T9"/>
                    <a:pathLst>
                      <a:path w="300" h="525">
                        <a:moveTo>
                          <a:pt x="300" y="0"/>
                        </a:moveTo>
                        <a:lnTo>
                          <a:pt x="0" y="525"/>
                        </a:lnTo>
                      </a:path>
                    </a:pathLst>
                  </a:custGeom>
                  <a:noFill/>
                  <a:ln w="9525">
                    <a:solidFill>
                      <a:srgbClr val="00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030" name="Oval 91"/>
                  <p:cNvSpPr>
                    <a:spLocks noChangeAspect="1" noChangeArrowheads="1"/>
                  </p:cNvSpPr>
                  <p:nvPr/>
                </p:nvSpPr>
                <p:spPr bwMode="auto">
                  <a:xfrm>
                    <a:off x="7092" y="6012"/>
                    <a:ext cx="216" cy="216"/>
                  </a:xfrm>
                  <a:prstGeom prst="ellipse">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3021" name="Text Box 92"/>
                <p:cNvSpPr txBox="1">
                  <a:spLocks noChangeAspect="1" noChangeArrowheads="1"/>
                </p:cNvSpPr>
                <p:nvPr/>
              </p:nvSpPr>
              <p:spPr bwMode="auto">
                <a:xfrm>
                  <a:off x="6766" y="9273"/>
                  <a:ext cx="468" cy="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100"/>
                    <a:t> e</a:t>
                  </a:r>
                  <a:r>
                    <a:rPr lang="en-US" sz="1200"/>
                    <a:t>-</a:t>
                  </a:r>
                  <a:endParaRPr lang="en-US"/>
                </a:p>
              </p:txBody>
            </p:sp>
          </p:grpSp>
          <p:sp>
            <p:nvSpPr>
              <p:cNvPr id="43019" name="Text Box 93"/>
              <p:cNvSpPr txBox="1">
                <a:spLocks noChangeArrowheads="1"/>
              </p:cNvSpPr>
              <p:nvPr/>
            </p:nvSpPr>
            <p:spPr bwMode="auto">
              <a:xfrm>
                <a:off x="13041" y="3626"/>
                <a:ext cx="467" cy="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t>E</a:t>
                </a:r>
                <a:endParaRPr lang="en-US" sz="3600"/>
              </a:p>
            </p:txBody>
          </p:sp>
        </p:grpSp>
      </p:grpSp>
    </p:spTree>
    <p:custDataLst>
      <p:tags r:id="rId1"/>
    </p:custDataLst>
    <p:extLst>
      <p:ext uri="{BB962C8B-B14F-4D97-AF65-F5344CB8AC3E}">
        <p14:creationId xmlns:p14="http://schemas.microsoft.com/office/powerpoint/2010/main" xmlns="" val="5825327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62465" name="Rectangle 3"/>
          <p:cNvSpPr>
            <a:spLocks noGrp="1" noChangeArrowheads="1"/>
          </p:cNvSpPr>
          <p:nvPr>
            <p:ph type="subTitle" idx="1"/>
          </p:nvPr>
        </p:nvSpPr>
        <p:spPr>
          <a:xfrm>
            <a:off x="228600" y="3810000"/>
            <a:ext cx="8686800" cy="609600"/>
          </a:xfrm>
        </p:spPr>
        <p:txBody>
          <a:bodyPr/>
          <a:lstStyle/>
          <a:p>
            <a:pPr marL="61913" indent="17463" algn="l" eaLnBrk="1" hangingPunct="1">
              <a:buFont typeface="Wingdings" charset="0"/>
              <a:buNone/>
            </a:pPr>
            <a:r>
              <a:rPr lang="en-US" sz="3600" dirty="0">
                <a:latin typeface="Arial" charset="0"/>
                <a:cs typeface="ＭＳ Ｐゴシック" charset="0"/>
              </a:rPr>
              <a:t>Given the location marked with the orange dot on the star's radial velocity curve, at what location </a:t>
            </a:r>
            <a:r>
              <a:rPr lang="en-US" sz="3600" dirty="0" smtClean="0">
                <a:latin typeface="Arial" charset="0"/>
                <a:cs typeface="ＭＳ Ｐゴシック" charset="0"/>
              </a:rPr>
              <a:t>(A-D) would </a:t>
            </a:r>
            <a:r>
              <a:rPr lang="en-US" sz="3600" dirty="0">
                <a:latin typeface="Arial" charset="0"/>
                <a:cs typeface="ＭＳ Ｐゴシック" charset="0"/>
              </a:rPr>
              <a:t>you expect </a:t>
            </a:r>
            <a:r>
              <a:rPr lang="en-US" sz="3600" dirty="0" smtClean="0">
                <a:latin typeface="Arial" charset="0"/>
                <a:cs typeface="ＭＳ Ｐゴシック" charset="0"/>
              </a:rPr>
              <a:t>to find the planet?</a:t>
            </a:r>
            <a:endParaRPr lang="en-US" sz="3600" dirty="0">
              <a:latin typeface="Arial" charset="0"/>
              <a:cs typeface="ＭＳ Ｐゴシック" charset="0"/>
            </a:endParaRPr>
          </a:p>
          <a:p>
            <a:pPr marL="61913" indent="17463" algn="l" eaLnBrk="1" hangingPunct="1">
              <a:buFontTx/>
              <a:buChar char="•"/>
            </a:pPr>
            <a:endParaRPr lang="en-US" sz="3600" dirty="0">
              <a:latin typeface="Arial" charset="0"/>
              <a:cs typeface="ＭＳ Ｐゴシック" charset="0"/>
            </a:endParaRPr>
          </a:p>
        </p:txBody>
      </p:sp>
      <p:sp>
        <p:nvSpPr>
          <p:cNvPr id="62466" name="Oval 4"/>
          <p:cNvSpPr>
            <a:spLocks noChangeArrowheads="1"/>
          </p:cNvSpPr>
          <p:nvPr/>
        </p:nvSpPr>
        <p:spPr bwMode="auto">
          <a:xfrm>
            <a:off x="5765800" y="242888"/>
            <a:ext cx="2895600" cy="2895600"/>
          </a:xfrm>
          <a:prstGeom prst="ellipse">
            <a:avLst/>
          </a:prstGeom>
          <a:noFill/>
          <a:ln w="9525">
            <a:solidFill>
              <a:srgbClr val="FFFFFF"/>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6E6E6"/>
              </a:solidFill>
            </a:endParaRPr>
          </a:p>
        </p:txBody>
      </p:sp>
      <p:sp>
        <p:nvSpPr>
          <p:cNvPr id="62467" name="Oval 5"/>
          <p:cNvSpPr>
            <a:spLocks noChangeArrowheads="1"/>
          </p:cNvSpPr>
          <p:nvPr/>
        </p:nvSpPr>
        <p:spPr bwMode="auto">
          <a:xfrm>
            <a:off x="7137400" y="166688"/>
            <a:ext cx="152400" cy="152400"/>
          </a:xfrm>
          <a:prstGeom prst="ellipse">
            <a:avLst/>
          </a:prstGeom>
          <a:solidFill>
            <a:schemeClr val="accent3">
              <a:lumMod val="40000"/>
              <a:lumOff val="60000"/>
            </a:schemeClr>
          </a:solidFill>
          <a:ln w="9525">
            <a:solidFill>
              <a:srgbClr val="000000"/>
            </a:solidFill>
            <a:round/>
            <a:headEnd/>
            <a:tailEnd/>
          </a:ln>
        </p:spPr>
        <p:txBody>
          <a:bodyPr wrap="none" anchor="ctr"/>
          <a:lstStyle/>
          <a:p>
            <a:endParaRPr lang="en-US">
              <a:solidFill>
                <a:srgbClr val="E6E6E6"/>
              </a:solidFill>
            </a:endParaRPr>
          </a:p>
        </p:txBody>
      </p:sp>
      <p:sp>
        <p:nvSpPr>
          <p:cNvPr id="62468" name="Oval 6"/>
          <p:cNvSpPr>
            <a:spLocks noChangeArrowheads="1"/>
          </p:cNvSpPr>
          <p:nvPr/>
        </p:nvSpPr>
        <p:spPr bwMode="auto">
          <a:xfrm>
            <a:off x="5689600" y="1538288"/>
            <a:ext cx="152400" cy="152400"/>
          </a:xfrm>
          <a:prstGeom prst="ellipse">
            <a:avLst/>
          </a:prstGeom>
          <a:solidFill>
            <a:schemeClr val="accent3">
              <a:lumMod val="40000"/>
              <a:lumOff val="60000"/>
            </a:schemeClr>
          </a:solidFill>
          <a:ln w="9525">
            <a:solidFill>
              <a:srgbClr val="000000"/>
            </a:solidFill>
            <a:round/>
            <a:headEnd/>
            <a:tailEnd/>
          </a:ln>
        </p:spPr>
        <p:txBody>
          <a:bodyPr wrap="none" anchor="ctr"/>
          <a:lstStyle/>
          <a:p>
            <a:endParaRPr lang="en-US">
              <a:solidFill>
                <a:srgbClr val="E6E6E6"/>
              </a:solidFill>
            </a:endParaRPr>
          </a:p>
        </p:txBody>
      </p:sp>
      <p:sp>
        <p:nvSpPr>
          <p:cNvPr id="62469" name="Oval 7"/>
          <p:cNvSpPr>
            <a:spLocks noChangeArrowheads="1"/>
          </p:cNvSpPr>
          <p:nvPr/>
        </p:nvSpPr>
        <p:spPr bwMode="auto">
          <a:xfrm>
            <a:off x="8585200" y="1589088"/>
            <a:ext cx="152400" cy="152400"/>
          </a:xfrm>
          <a:prstGeom prst="ellipse">
            <a:avLst/>
          </a:prstGeom>
          <a:solidFill>
            <a:schemeClr val="accent3">
              <a:lumMod val="40000"/>
              <a:lumOff val="60000"/>
            </a:schemeClr>
          </a:solidFill>
          <a:ln w="9525">
            <a:solidFill>
              <a:srgbClr val="000000"/>
            </a:solidFill>
            <a:round/>
            <a:headEnd/>
            <a:tailEnd/>
          </a:ln>
        </p:spPr>
        <p:txBody>
          <a:bodyPr wrap="none" anchor="ctr"/>
          <a:lstStyle/>
          <a:p>
            <a:endParaRPr lang="en-US">
              <a:solidFill>
                <a:srgbClr val="E6E6E6"/>
              </a:solidFill>
            </a:endParaRPr>
          </a:p>
        </p:txBody>
      </p:sp>
      <p:sp>
        <p:nvSpPr>
          <p:cNvPr id="62470" name="Oval 8"/>
          <p:cNvSpPr>
            <a:spLocks noChangeArrowheads="1"/>
          </p:cNvSpPr>
          <p:nvPr/>
        </p:nvSpPr>
        <p:spPr bwMode="auto">
          <a:xfrm>
            <a:off x="7137400" y="3062288"/>
            <a:ext cx="152400" cy="152400"/>
          </a:xfrm>
          <a:prstGeom prst="ellipse">
            <a:avLst/>
          </a:prstGeom>
          <a:solidFill>
            <a:schemeClr val="accent3">
              <a:lumMod val="40000"/>
              <a:lumOff val="60000"/>
            </a:schemeClr>
          </a:solidFill>
          <a:ln w="9525">
            <a:solidFill>
              <a:srgbClr val="000000"/>
            </a:solidFill>
            <a:round/>
            <a:headEnd/>
            <a:tailEnd/>
          </a:ln>
        </p:spPr>
        <p:txBody>
          <a:bodyPr wrap="none" anchor="ctr"/>
          <a:lstStyle/>
          <a:p>
            <a:endParaRPr lang="en-US">
              <a:solidFill>
                <a:srgbClr val="E6E6E6"/>
              </a:solidFill>
            </a:endParaRPr>
          </a:p>
        </p:txBody>
      </p:sp>
      <p:sp>
        <p:nvSpPr>
          <p:cNvPr id="62471" name="Text Box 9"/>
          <p:cNvSpPr txBox="1">
            <a:spLocks noChangeArrowheads="1"/>
          </p:cNvSpPr>
          <p:nvPr/>
        </p:nvSpPr>
        <p:spPr bwMode="auto">
          <a:xfrm>
            <a:off x="8737600" y="1462088"/>
            <a:ext cx="381000" cy="3667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solidFill>
                  <a:srgbClr val="E6E6E6"/>
                </a:solidFill>
                <a:sym typeface="Wingdings 3" charset="0"/>
              </a:rPr>
              <a:t>B</a:t>
            </a:r>
          </a:p>
        </p:txBody>
      </p:sp>
      <p:sp>
        <p:nvSpPr>
          <p:cNvPr id="62472" name="Text Box 10"/>
          <p:cNvSpPr txBox="1">
            <a:spLocks noChangeArrowheads="1"/>
          </p:cNvSpPr>
          <p:nvPr/>
        </p:nvSpPr>
        <p:spPr bwMode="auto">
          <a:xfrm>
            <a:off x="7010400" y="266700"/>
            <a:ext cx="381000" cy="3667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solidFill>
                  <a:srgbClr val="E6E6E6"/>
                </a:solidFill>
                <a:sym typeface="Wingdings 3" charset="0"/>
              </a:rPr>
              <a:t>A</a:t>
            </a:r>
          </a:p>
        </p:txBody>
      </p:sp>
      <p:sp>
        <p:nvSpPr>
          <p:cNvPr id="62473" name="Text Box 11"/>
          <p:cNvSpPr txBox="1">
            <a:spLocks noChangeArrowheads="1"/>
          </p:cNvSpPr>
          <p:nvPr/>
        </p:nvSpPr>
        <p:spPr bwMode="auto">
          <a:xfrm>
            <a:off x="7048500" y="3214688"/>
            <a:ext cx="381000" cy="3667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solidFill>
                  <a:srgbClr val="E6E6E6"/>
                </a:solidFill>
                <a:sym typeface="Wingdings 3" charset="0"/>
              </a:rPr>
              <a:t>C</a:t>
            </a:r>
          </a:p>
        </p:txBody>
      </p:sp>
      <p:sp>
        <p:nvSpPr>
          <p:cNvPr id="62474" name="Text Box 12"/>
          <p:cNvSpPr txBox="1">
            <a:spLocks noChangeArrowheads="1"/>
          </p:cNvSpPr>
          <p:nvPr/>
        </p:nvSpPr>
        <p:spPr bwMode="auto">
          <a:xfrm>
            <a:off x="5364163" y="1423988"/>
            <a:ext cx="381000" cy="3667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solidFill>
                  <a:srgbClr val="E6E6E6"/>
                </a:solidFill>
                <a:sym typeface="Wingdings 3" charset="0"/>
              </a:rPr>
              <a:t>D</a:t>
            </a:r>
          </a:p>
        </p:txBody>
      </p:sp>
      <p:sp>
        <p:nvSpPr>
          <p:cNvPr id="62475" name="Oval 13"/>
          <p:cNvSpPr>
            <a:spLocks noChangeArrowheads="1"/>
          </p:cNvSpPr>
          <p:nvPr/>
        </p:nvSpPr>
        <p:spPr bwMode="auto">
          <a:xfrm>
            <a:off x="6819900" y="1320800"/>
            <a:ext cx="762000" cy="762000"/>
          </a:xfrm>
          <a:prstGeom prst="ellipse">
            <a:avLst/>
          </a:prstGeom>
          <a:noFill/>
          <a:ln w="9525">
            <a:solidFill>
              <a:srgbClr val="FFFFFF"/>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6E6E6"/>
              </a:solidFill>
            </a:endParaRPr>
          </a:p>
        </p:txBody>
      </p:sp>
      <p:sp>
        <p:nvSpPr>
          <p:cNvPr id="62476" name="Oval 17"/>
          <p:cNvSpPr>
            <a:spLocks noChangeAspect="1" noChangeArrowheads="1"/>
          </p:cNvSpPr>
          <p:nvPr/>
        </p:nvSpPr>
        <p:spPr bwMode="auto">
          <a:xfrm>
            <a:off x="2737253" y="2112963"/>
            <a:ext cx="173037" cy="173037"/>
          </a:xfrm>
          <a:prstGeom prst="ellipse">
            <a:avLst/>
          </a:prstGeom>
          <a:solidFill>
            <a:srgbClr val="D98200"/>
          </a:solidFill>
          <a:ln w="9525">
            <a:solidFill>
              <a:srgbClr val="000000"/>
            </a:solidFill>
            <a:round/>
            <a:headEnd/>
            <a:tailEnd/>
          </a:ln>
        </p:spPr>
        <p:txBody>
          <a:bodyPr wrap="none" anchor="ctr"/>
          <a:lstStyle/>
          <a:p>
            <a:endParaRPr lang="en-US" sz="3200">
              <a:solidFill>
                <a:srgbClr val="E6E6E6"/>
              </a:solidFill>
            </a:endParaRPr>
          </a:p>
        </p:txBody>
      </p:sp>
      <p:sp>
        <p:nvSpPr>
          <p:cNvPr id="62477" name="Text Box 18"/>
          <p:cNvSpPr txBox="1">
            <a:spLocks noChangeArrowheads="1"/>
          </p:cNvSpPr>
          <p:nvPr/>
        </p:nvSpPr>
        <p:spPr bwMode="auto">
          <a:xfrm>
            <a:off x="463953" y="1028700"/>
            <a:ext cx="1136650" cy="33655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sz="1600">
                <a:solidFill>
                  <a:srgbClr val="E6E6E6"/>
                </a:solidFill>
                <a:sym typeface="Wingdings 3" charset="0"/>
              </a:rPr>
              <a:t>+20</a:t>
            </a:r>
          </a:p>
        </p:txBody>
      </p:sp>
      <p:sp>
        <p:nvSpPr>
          <p:cNvPr id="62478" name="Text Box 19"/>
          <p:cNvSpPr txBox="1">
            <a:spLocks noChangeArrowheads="1"/>
          </p:cNvSpPr>
          <p:nvPr/>
        </p:nvSpPr>
        <p:spPr bwMode="auto">
          <a:xfrm>
            <a:off x="484590" y="2578100"/>
            <a:ext cx="1136650" cy="33655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spcBef>
                <a:spcPct val="50000"/>
              </a:spcBef>
            </a:pPr>
            <a:r>
              <a:rPr lang="en-US" sz="1600">
                <a:solidFill>
                  <a:srgbClr val="E6E6E6"/>
                </a:solidFill>
                <a:sym typeface="Wingdings 3" charset="0"/>
              </a:rPr>
              <a:t> -20</a:t>
            </a:r>
          </a:p>
        </p:txBody>
      </p:sp>
      <p:sp>
        <p:nvSpPr>
          <p:cNvPr id="62492" name="Text Box 21"/>
          <p:cNvSpPr txBox="1">
            <a:spLocks noChangeArrowheads="1"/>
          </p:cNvSpPr>
          <p:nvPr/>
        </p:nvSpPr>
        <p:spPr bwMode="auto">
          <a:xfrm>
            <a:off x="4222604" y="228598"/>
            <a:ext cx="1720996" cy="5842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3200" dirty="0">
                <a:solidFill>
                  <a:srgbClr val="E6E6E6"/>
                </a:solidFill>
                <a:sym typeface="Wingdings 3" charset="0"/>
              </a:rPr>
              <a:t>Earth</a:t>
            </a:r>
            <a:endParaRPr lang="en-US" sz="1800" dirty="0">
              <a:solidFill>
                <a:srgbClr val="E6E6E6"/>
              </a:solidFill>
              <a:sym typeface="Wingdings 3" charset="0"/>
            </a:endParaRPr>
          </a:p>
        </p:txBody>
      </p:sp>
      <p:sp>
        <p:nvSpPr>
          <p:cNvPr id="62493" name="Line 22"/>
          <p:cNvSpPr>
            <a:spLocks noChangeShapeType="1"/>
          </p:cNvSpPr>
          <p:nvPr/>
        </p:nvSpPr>
        <p:spPr bwMode="auto">
          <a:xfrm flipH="1" flipV="1">
            <a:off x="3381696" y="533398"/>
            <a:ext cx="795553" cy="1371"/>
          </a:xfrm>
          <a:prstGeom prst="line">
            <a:avLst/>
          </a:prstGeom>
          <a:noFill/>
          <a:ln w="57150">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sp>
        <p:nvSpPr>
          <p:cNvPr id="216084" name="Text Box 23"/>
          <p:cNvSpPr txBox="1">
            <a:spLocks noChangeArrowheads="1"/>
          </p:cNvSpPr>
          <p:nvPr/>
        </p:nvSpPr>
        <p:spPr bwMode="auto">
          <a:xfrm rot="16200000">
            <a:off x="-989880" y="1257111"/>
            <a:ext cx="2643187" cy="40011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spcBef>
                <a:spcPct val="50000"/>
              </a:spcBef>
              <a:defRPr/>
            </a:pPr>
            <a:r>
              <a:rPr lang="en-US" sz="2000" b="0" dirty="0">
                <a:solidFill>
                  <a:srgbClr val="E6E6E6"/>
                </a:solidFill>
                <a:sym typeface="Symbol" charset="0"/>
              </a:rPr>
              <a:t>Radial </a:t>
            </a:r>
            <a:r>
              <a:rPr lang="en-US" sz="2000" b="0" dirty="0">
                <a:solidFill>
                  <a:srgbClr val="E6E6E6"/>
                </a:solidFill>
                <a:latin typeface="+mn-lt"/>
                <a:sym typeface="Symbol" charset="0"/>
              </a:rPr>
              <a:t>Velocity</a:t>
            </a:r>
          </a:p>
        </p:txBody>
      </p:sp>
      <p:sp>
        <p:nvSpPr>
          <p:cNvPr id="216085" name="Text Box 24"/>
          <p:cNvSpPr txBox="1">
            <a:spLocks noChangeArrowheads="1"/>
          </p:cNvSpPr>
          <p:nvPr/>
        </p:nvSpPr>
        <p:spPr bwMode="auto">
          <a:xfrm>
            <a:off x="3138890" y="2286000"/>
            <a:ext cx="1447800" cy="46196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3200" b="1">
                <a:solidFill>
                  <a:srgbClr val="FFFF0F"/>
                </a:solidFill>
                <a:latin typeface="Times New Roman" charset="0"/>
                <a:ea typeface="ＭＳ Ｐゴシック" charset="0"/>
                <a:cs typeface="ＭＳ Ｐゴシック" charset="0"/>
                <a:sym typeface="Wingdings 3" charset="0"/>
              </a:defRPr>
            </a:lvl1pPr>
            <a:lvl2pPr marL="742950" indent="-285750" eaLnBrk="0" hangingPunct="0">
              <a:defRPr sz="3200" b="1">
                <a:solidFill>
                  <a:srgbClr val="FFFF0F"/>
                </a:solidFill>
                <a:latin typeface="Times New Roman" charset="0"/>
                <a:ea typeface="ＭＳ Ｐゴシック" charset="0"/>
                <a:sym typeface="Wingdings 3" charset="0"/>
              </a:defRPr>
            </a:lvl2pPr>
            <a:lvl3pPr marL="1143000" indent="-228600" eaLnBrk="0" hangingPunct="0">
              <a:defRPr sz="3200" b="1">
                <a:solidFill>
                  <a:srgbClr val="FFFF0F"/>
                </a:solidFill>
                <a:latin typeface="Times New Roman" charset="0"/>
                <a:ea typeface="ＭＳ Ｐゴシック" charset="0"/>
                <a:sym typeface="Wingdings 3" charset="0"/>
              </a:defRPr>
            </a:lvl3pPr>
            <a:lvl4pPr marL="1600200" indent="-228600" eaLnBrk="0" hangingPunct="0">
              <a:defRPr sz="3200" b="1">
                <a:solidFill>
                  <a:srgbClr val="FFFF0F"/>
                </a:solidFill>
                <a:latin typeface="Times New Roman" charset="0"/>
                <a:ea typeface="ＭＳ Ｐゴシック" charset="0"/>
                <a:sym typeface="Wingdings 3" charset="0"/>
              </a:defRPr>
            </a:lvl4pPr>
            <a:lvl5pPr marL="2057400" indent="-228600" eaLnBrk="0" hangingPunct="0">
              <a:defRPr sz="3200" b="1">
                <a:solidFill>
                  <a:srgbClr val="FFFF0F"/>
                </a:solidFill>
                <a:latin typeface="Times New Roman" charset="0"/>
                <a:ea typeface="ＭＳ Ｐゴシック" charset="0"/>
                <a:sym typeface="Wingdings 3" charset="0"/>
              </a:defRPr>
            </a:lvl5pPr>
            <a:lvl6pPr marL="25146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6pPr>
            <a:lvl7pPr marL="29718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7pPr>
            <a:lvl8pPr marL="34290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8pPr>
            <a:lvl9pPr marL="3886200" indent="-228600" eaLnBrk="0" fontAlgn="base" hangingPunct="0">
              <a:lnSpc>
                <a:spcPct val="90000"/>
              </a:lnSpc>
              <a:spcBef>
                <a:spcPct val="65000"/>
              </a:spcBef>
              <a:spcAft>
                <a:spcPct val="0"/>
              </a:spcAft>
              <a:defRPr sz="3200" b="1">
                <a:solidFill>
                  <a:srgbClr val="FFFF0F"/>
                </a:solidFill>
                <a:latin typeface="Times New Roman" charset="0"/>
                <a:ea typeface="ＭＳ Ｐゴシック" charset="0"/>
                <a:sym typeface="Wingdings 3" charset="0"/>
              </a:defRPr>
            </a:lvl9pPr>
          </a:lstStyle>
          <a:p>
            <a:pPr eaLnBrk="1" hangingPunct="1">
              <a:spcBef>
                <a:spcPct val="50000"/>
              </a:spcBef>
              <a:defRPr/>
            </a:pPr>
            <a:r>
              <a:rPr lang="en-US" sz="2400" b="0" dirty="0">
                <a:solidFill>
                  <a:srgbClr val="E6E6E6"/>
                </a:solidFill>
                <a:latin typeface="+mn-lt"/>
                <a:sym typeface="Symbol" charset="0"/>
              </a:rPr>
              <a:t>Time</a:t>
            </a:r>
          </a:p>
        </p:txBody>
      </p:sp>
      <p:sp>
        <p:nvSpPr>
          <p:cNvPr id="62482" name="Line 25"/>
          <p:cNvSpPr>
            <a:spLocks noChangeShapeType="1"/>
          </p:cNvSpPr>
          <p:nvPr/>
        </p:nvSpPr>
        <p:spPr bwMode="auto">
          <a:xfrm flipV="1">
            <a:off x="6019800" y="2884488"/>
            <a:ext cx="228600" cy="381000"/>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sp>
        <p:nvSpPr>
          <p:cNvPr id="62483" name="Text Box 26"/>
          <p:cNvSpPr txBox="1">
            <a:spLocks noChangeArrowheads="1"/>
          </p:cNvSpPr>
          <p:nvPr/>
        </p:nvSpPr>
        <p:spPr bwMode="auto">
          <a:xfrm>
            <a:off x="4724400" y="3290888"/>
            <a:ext cx="1981200" cy="3667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solidFill>
                  <a:srgbClr val="E6E6E6"/>
                </a:solidFill>
                <a:sym typeface="Wingdings 3" charset="0"/>
              </a:rPr>
              <a:t>Orbit of planet</a:t>
            </a:r>
          </a:p>
        </p:txBody>
      </p:sp>
      <p:sp>
        <p:nvSpPr>
          <p:cNvPr id="62484" name="Line 27"/>
          <p:cNvSpPr>
            <a:spLocks noChangeShapeType="1"/>
          </p:cNvSpPr>
          <p:nvPr/>
        </p:nvSpPr>
        <p:spPr bwMode="auto">
          <a:xfrm flipH="1">
            <a:off x="7594600" y="1168400"/>
            <a:ext cx="152400" cy="330200"/>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sp>
        <p:nvSpPr>
          <p:cNvPr id="62485" name="Text Box 28"/>
          <p:cNvSpPr txBox="1">
            <a:spLocks noChangeArrowheads="1"/>
          </p:cNvSpPr>
          <p:nvPr/>
        </p:nvSpPr>
        <p:spPr bwMode="auto">
          <a:xfrm>
            <a:off x="6705600" y="838200"/>
            <a:ext cx="1981200" cy="36671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spcBef>
                <a:spcPct val="50000"/>
              </a:spcBef>
            </a:pPr>
            <a:r>
              <a:rPr lang="en-US" sz="1800">
                <a:solidFill>
                  <a:srgbClr val="E6E6E6"/>
                </a:solidFill>
                <a:sym typeface="Wingdings 3" charset="0"/>
              </a:rPr>
              <a:t>Orbit of star</a:t>
            </a:r>
          </a:p>
        </p:txBody>
      </p:sp>
      <p:sp>
        <p:nvSpPr>
          <p:cNvPr id="62486" name="Line 29"/>
          <p:cNvSpPr>
            <a:spLocks noChangeAspect="1" noChangeShapeType="1"/>
          </p:cNvSpPr>
          <p:nvPr/>
        </p:nvSpPr>
        <p:spPr bwMode="auto">
          <a:xfrm flipH="1">
            <a:off x="6819900" y="1630363"/>
            <a:ext cx="0" cy="503237"/>
          </a:xfrm>
          <a:prstGeom prst="line">
            <a:avLst/>
          </a:prstGeom>
          <a:noFill/>
          <a:ln w="38100">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grpSp>
        <p:nvGrpSpPr>
          <p:cNvPr id="62487" name="Group 1"/>
          <p:cNvGrpSpPr>
            <a:grpSpLocks/>
          </p:cNvGrpSpPr>
          <p:nvPr/>
        </p:nvGrpSpPr>
        <p:grpSpPr bwMode="auto">
          <a:xfrm>
            <a:off x="967190" y="603250"/>
            <a:ext cx="4152900" cy="2978150"/>
            <a:chOff x="800100" y="755650"/>
            <a:chExt cx="2798763" cy="2260600"/>
          </a:xfrm>
        </p:grpSpPr>
        <p:sp>
          <p:nvSpPr>
            <p:cNvPr id="62488" name="Line 14"/>
            <p:cNvSpPr>
              <a:spLocks noChangeAspect="1" noChangeShapeType="1"/>
            </p:cNvSpPr>
            <p:nvPr/>
          </p:nvSpPr>
          <p:spPr bwMode="auto">
            <a:xfrm flipV="1">
              <a:off x="800100" y="755650"/>
              <a:ext cx="0" cy="1143000"/>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sp>
          <p:nvSpPr>
            <p:cNvPr id="62489" name="Line 15"/>
            <p:cNvSpPr>
              <a:spLocks noChangeAspect="1" noChangeShapeType="1"/>
            </p:cNvSpPr>
            <p:nvPr/>
          </p:nvSpPr>
          <p:spPr bwMode="auto">
            <a:xfrm>
              <a:off x="800100" y="1916113"/>
              <a:ext cx="0" cy="1100137"/>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sp>
          <p:nvSpPr>
            <p:cNvPr id="62490" name="Freeform 16"/>
            <p:cNvSpPr>
              <a:spLocks noChangeAspect="1"/>
            </p:cNvSpPr>
            <p:nvPr/>
          </p:nvSpPr>
          <p:spPr bwMode="auto">
            <a:xfrm>
              <a:off x="800100" y="1136650"/>
              <a:ext cx="2514600" cy="1711325"/>
            </a:xfrm>
            <a:custGeom>
              <a:avLst/>
              <a:gdLst>
                <a:gd name="T0" fmla="*/ 0 w 1547"/>
                <a:gd name="T1" fmla="*/ 2147483647 h 1078"/>
                <a:gd name="T2" fmla="*/ 2147483647 w 1547"/>
                <a:gd name="T3" fmla="*/ 2147483647 h 1078"/>
                <a:gd name="T4" fmla="*/ 2147483647 w 1547"/>
                <a:gd name="T5" fmla="*/ 2147483647 h 1078"/>
                <a:gd name="T6" fmla="*/ 2147483647 w 1547"/>
                <a:gd name="T7" fmla="*/ 2147483647 h 1078"/>
                <a:gd name="T8" fmla="*/ 2147483647 w 1547"/>
                <a:gd name="T9" fmla="*/ 2147483647 h 1078"/>
                <a:gd name="T10" fmla="*/ 2147483647 w 1547"/>
                <a:gd name="T11" fmla="*/ 2147483647 h 1078"/>
                <a:gd name="T12" fmla="*/ 2147483647 w 1547"/>
                <a:gd name="T13" fmla="*/ 2147483647 h 1078"/>
                <a:gd name="T14" fmla="*/ 2147483647 w 1547"/>
                <a:gd name="T15" fmla="*/ 2147483647 h 1078"/>
                <a:gd name="T16" fmla="*/ 2147483647 w 1547"/>
                <a:gd name="T17" fmla="*/ 2147483647 h 1078"/>
                <a:gd name="T18" fmla="*/ 2147483647 w 1547"/>
                <a:gd name="T19" fmla="*/ 2147483647 h 1078"/>
                <a:gd name="T20" fmla="*/ 2147483647 w 1547"/>
                <a:gd name="T21" fmla="*/ 2147483647 h 10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47"/>
                <a:gd name="T34" fmla="*/ 0 h 1078"/>
                <a:gd name="T35" fmla="*/ 1547 w 1547"/>
                <a:gd name="T36" fmla="*/ 1078 h 10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47" h="1078">
                  <a:moveTo>
                    <a:pt x="0" y="528"/>
                  </a:moveTo>
                  <a:cubicBezTo>
                    <a:pt x="46" y="440"/>
                    <a:pt x="92" y="353"/>
                    <a:pt x="136" y="279"/>
                  </a:cubicBezTo>
                  <a:cubicBezTo>
                    <a:pt x="180" y="205"/>
                    <a:pt x="217" y="128"/>
                    <a:pt x="262" y="82"/>
                  </a:cubicBezTo>
                  <a:cubicBezTo>
                    <a:pt x="307" y="36"/>
                    <a:pt x="358" y="6"/>
                    <a:pt x="404" y="3"/>
                  </a:cubicBezTo>
                  <a:cubicBezTo>
                    <a:pt x="450" y="0"/>
                    <a:pt x="489" y="3"/>
                    <a:pt x="539" y="66"/>
                  </a:cubicBezTo>
                  <a:cubicBezTo>
                    <a:pt x="589" y="129"/>
                    <a:pt x="628" y="232"/>
                    <a:pt x="704" y="382"/>
                  </a:cubicBezTo>
                  <a:cubicBezTo>
                    <a:pt x="780" y="532"/>
                    <a:pt x="924" y="854"/>
                    <a:pt x="996" y="966"/>
                  </a:cubicBezTo>
                  <a:cubicBezTo>
                    <a:pt x="1068" y="1078"/>
                    <a:pt x="1095" y="1052"/>
                    <a:pt x="1138" y="1053"/>
                  </a:cubicBezTo>
                  <a:cubicBezTo>
                    <a:pt x="1181" y="1054"/>
                    <a:pt x="1198" y="1040"/>
                    <a:pt x="1257" y="974"/>
                  </a:cubicBezTo>
                  <a:cubicBezTo>
                    <a:pt x="1316" y="908"/>
                    <a:pt x="1446" y="729"/>
                    <a:pt x="1493" y="658"/>
                  </a:cubicBezTo>
                  <a:cubicBezTo>
                    <a:pt x="1540" y="587"/>
                    <a:pt x="1547" y="560"/>
                    <a:pt x="1541" y="548"/>
                  </a:cubicBezTo>
                </a:path>
              </a:pathLst>
            </a:custGeom>
            <a:noFill/>
            <a:ln w="9525">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E6E6E6"/>
                </a:solidFill>
              </a:endParaRPr>
            </a:p>
          </p:txBody>
        </p:sp>
        <p:sp>
          <p:nvSpPr>
            <p:cNvPr id="62491" name="Line 30"/>
            <p:cNvSpPr>
              <a:spLocks noChangeAspect="1" noChangeShapeType="1"/>
            </p:cNvSpPr>
            <p:nvPr/>
          </p:nvSpPr>
          <p:spPr bwMode="auto">
            <a:xfrm>
              <a:off x="811213" y="1989138"/>
              <a:ext cx="2787650" cy="0"/>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E6E6E6"/>
                </a:solidFill>
              </a:endParaRPr>
            </a:p>
          </p:txBody>
        </p:sp>
      </p:grpSp>
    </p:spTree>
    <p:extLst>
      <p:ext uri="{BB962C8B-B14F-4D97-AF65-F5344CB8AC3E}">
        <p14:creationId xmlns:p14="http://schemas.microsoft.com/office/powerpoint/2010/main" xmlns="" val="21722225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66" r="14815" b="9954"/>
          <a:stretch/>
        </p:blipFill>
        <p:spPr>
          <a:xfrm>
            <a:off x="874889" y="0"/>
            <a:ext cx="7817556" cy="6849165"/>
          </a:xfrm>
          <a:prstGeom prst="rect">
            <a:avLst/>
          </a:prstGeom>
        </p:spPr>
      </p:pic>
    </p:spTree>
    <p:extLst>
      <p:ext uri="{BB962C8B-B14F-4D97-AF65-F5344CB8AC3E}">
        <p14:creationId xmlns:p14="http://schemas.microsoft.com/office/powerpoint/2010/main" xmlns="" val="2648727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p:cNvSpPr txBox="1"/>
          <p:nvPr/>
        </p:nvSpPr>
        <p:spPr>
          <a:xfrm>
            <a:off x="225778" y="308344"/>
            <a:ext cx="8720666" cy="2677656"/>
          </a:xfrm>
          <a:prstGeom prst="rect">
            <a:avLst/>
          </a:prstGeom>
          <a:noFill/>
        </p:spPr>
        <p:txBody>
          <a:bodyPr wrap="square" rtlCol="0">
            <a:spAutoFit/>
          </a:bodyPr>
          <a:lstStyle/>
          <a:p>
            <a:r>
              <a:rPr lang="en-US" sz="2400" b="1" dirty="0">
                <a:solidFill>
                  <a:schemeClr val="tx1"/>
                </a:solidFill>
              </a:rPr>
              <a:t>Your friend is interested in whether gluten causes weight gain in rats. He measured gluten metabolites in 3 randomly selected rats and their weights. The heaviest rats had the most metabolites, so he concludes gluten caused weight gain. </a:t>
            </a:r>
          </a:p>
          <a:p>
            <a:endParaRPr lang="en-US" sz="2400" b="1" dirty="0">
              <a:solidFill>
                <a:schemeClr val="tx1"/>
              </a:solidFill>
            </a:endParaRPr>
          </a:p>
          <a:p>
            <a:r>
              <a:rPr lang="en-US" sz="2400" b="1" dirty="0">
                <a:solidFill>
                  <a:schemeClr val="tx1"/>
                </a:solidFill>
              </a:rPr>
              <a:t>How many of the topics below could you use to convince him he needs more evidence?</a:t>
            </a:r>
          </a:p>
        </p:txBody>
      </p:sp>
      <p:sp>
        <p:nvSpPr>
          <p:cNvPr id="4" name="Content Placeholder 2"/>
          <p:cNvSpPr txBox="1">
            <a:spLocks/>
          </p:cNvSpPr>
          <p:nvPr/>
        </p:nvSpPr>
        <p:spPr>
          <a:xfrm>
            <a:off x="56444" y="3159998"/>
            <a:ext cx="4743893" cy="3178582"/>
          </a:xfrm>
          <a:prstGeom prst="rect">
            <a:avLst/>
          </a:prstGeom>
        </p:spPr>
        <p:txBody>
          <a:bodyPr/>
          <a:lstStyle>
            <a:lvl1pPr marL="342900" indent="-342900" algn="l" rtl="0" eaLnBrk="0" fontAlgn="base" hangingPunct="0">
              <a:spcBef>
                <a:spcPct val="20000"/>
              </a:spcBef>
              <a:spcAft>
                <a:spcPct val="0"/>
              </a:spcAft>
              <a:buChar char="•"/>
              <a:defRPr sz="3200">
                <a:solidFill>
                  <a:srgbClr val="FFFFFF"/>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09" charset="-128"/>
              </a:defRPr>
            </a:lvl5pPr>
            <a:lvl6pPr marL="2514600" indent="-228600" algn="l" rtl="0" fontAlgn="base">
              <a:spcBef>
                <a:spcPct val="20000"/>
              </a:spcBef>
              <a:spcAft>
                <a:spcPct val="0"/>
              </a:spcAft>
              <a:buChar char="»"/>
              <a:defRPr sz="2000">
                <a:solidFill>
                  <a:srgbClr val="FFFFFF"/>
                </a:solidFill>
                <a:latin typeface="+mn-lt"/>
                <a:ea typeface="ＭＳ Ｐゴシック" pitchFamily="-109" charset="-128"/>
              </a:defRPr>
            </a:lvl6pPr>
            <a:lvl7pPr marL="2971800" indent="-228600" algn="l" rtl="0" fontAlgn="base">
              <a:spcBef>
                <a:spcPct val="20000"/>
              </a:spcBef>
              <a:spcAft>
                <a:spcPct val="0"/>
              </a:spcAft>
              <a:buChar char="»"/>
              <a:defRPr sz="2000">
                <a:solidFill>
                  <a:srgbClr val="FFFFFF"/>
                </a:solidFill>
                <a:latin typeface="+mn-lt"/>
                <a:ea typeface="ＭＳ Ｐゴシック" pitchFamily="-109" charset="-128"/>
              </a:defRPr>
            </a:lvl7pPr>
            <a:lvl8pPr marL="3429000" indent="-228600" algn="l" rtl="0" fontAlgn="base">
              <a:spcBef>
                <a:spcPct val="20000"/>
              </a:spcBef>
              <a:spcAft>
                <a:spcPct val="0"/>
              </a:spcAft>
              <a:buChar char="»"/>
              <a:defRPr sz="2000">
                <a:solidFill>
                  <a:srgbClr val="FFFFFF"/>
                </a:solidFill>
                <a:latin typeface="+mn-lt"/>
                <a:ea typeface="ＭＳ Ｐゴシック" pitchFamily="-109" charset="-128"/>
              </a:defRPr>
            </a:lvl8pPr>
            <a:lvl9pPr marL="3886200" indent="-228600" algn="l" rtl="0" fontAlgn="base">
              <a:spcBef>
                <a:spcPct val="20000"/>
              </a:spcBef>
              <a:spcAft>
                <a:spcPct val="0"/>
              </a:spcAft>
              <a:buChar char="»"/>
              <a:defRPr sz="2000">
                <a:solidFill>
                  <a:srgbClr val="FFFFFF"/>
                </a:solidFill>
                <a:latin typeface="+mn-lt"/>
                <a:ea typeface="ＭＳ Ｐゴシック" pitchFamily="-109" charset="-128"/>
              </a:defRPr>
            </a:lvl9pPr>
          </a:lstStyle>
          <a:p>
            <a:pPr marL="514350" indent="-514350">
              <a:buFontTx/>
              <a:buAutoNum type="arabicPeriod"/>
            </a:pPr>
            <a:r>
              <a:rPr lang="en-US" sz="2800" b="0" smtClean="0">
                <a:solidFill>
                  <a:srgbClr val="000000"/>
                </a:solidFill>
              </a:rPr>
              <a:t>Sample size</a:t>
            </a:r>
          </a:p>
          <a:p>
            <a:pPr marL="514350" indent="-514350">
              <a:buFontTx/>
              <a:buAutoNum type="arabicPeriod"/>
            </a:pPr>
            <a:r>
              <a:rPr lang="en-US" sz="2800" b="0" smtClean="0">
                <a:solidFill>
                  <a:srgbClr val="000000"/>
                </a:solidFill>
              </a:rPr>
              <a:t>Correlation vs. causation</a:t>
            </a:r>
          </a:p>
          <a:p>
            <a:pPr marL="514350" indent="-514350">
              <a:buFontTx/>
              <a:buAutoNum type="arabicPeriod"/>
            </a:pPr>
            <a:r>
              <a:rPr lang="en-US" sz="2800" b="0" smtClean="0">
                <a:solidFill>
                  <a:srgbClr val="000000"/>
                </a:solidFill>
              </a:rPr>
              <a:t>Temporality</a:t>
            </a:r>
          </a:p>
          <a:p>
            <a:pPr marL="514350" indent="-514350">
              <a:buFontTx/>
              <a:buAutoNum type="arabicPeriod"/>
            </a:pPr>
            <a:r>
              <a:rPr lang="en-US" sz="2800" b="0" smtClean="0">
                <a:solidFill>
                  <a:srgbClr val="000000"/>
                </a:solidFill>
              </a:rPr>
              <a:t>Sampling bias</a:t>
            </a:r>
            <a:endParaRPr lang="en-US" sz="2800" b="0" dirty="0">
              <a:solidFill>
                <a:srgbClr val="000000"/>
              </a:solidFill>
            </a:endParaRPr>
          </a:p>
        </p:txBody>
      </p:sp>
      <p:sp>
        <p:nvSpPr>
          <p:cNvPr id="5" name="TextBox 4"/>
          <p:cNvSpPr txBox="1"/>
          <p:nvPr/>
        </p:nvSpPr>
        <p:spPr>
          <a:xfrm>
            <a:off x="5037089" y="3113636"/>
            <a:ext cx="4774019" cy="2246769"/>
          </a:xfrm>
          <a:prstGeom prst="rect">
            <a:avLst/>
          </a:prstGeom>
          <a:noFill/>
        </p:spPr>
        <p:txBody>
          <a:bodyPr wrap="square" rtlCol="0">
            <a:spAutoFit/>
          </a:bodyPr>
          <a:lstStyle/>
          <a:p>
            <a:pPr marL="514350" indent="-514350">
              <a:buAutoNum type="alphaUcPeriod"/>
            </a:pPr>
            <a:r>
              <a:rPr lang="en-US" sz="2800" dirty="0">
                <a:solidFill>
                  <a:srgbClr val="000000"/>
                </a:solidFill>
              </a:rPr>
              <a:t>0</a:t>
            </a:r>
          </a:p>
          <a:p>
            <a:pPr marL="514350" indent="-514350">
              <a:buAutoNum type="alphaUcPeriod"/>
            </a:pPr>
            <a:r>
              <a:rPr lang="en-US" sz="2800" dirty="0">
                <a:solidFill>
                  <a:srgbClr val="000000"/>
                </a:solidFill>
              </a:rPr>
              <a:t>1</a:t>
            </a:r>
          </a:p>
          <a:p>
            <a:pPr marL="514350" indent="-514350">
              <a:buAutoNum type="alphaUcPeriod"/>
            </a:pPr>
            <a:r>
              <a:rPr lang="en-US" sz="2800" dirty="0">
                <a:solidFill>
                  <a:srgbClr val="000000"/>
                </a:solidFill>
              </a:rPr>
              <a:t>2</a:t>
            </a:r>
          </a:p>
          <a:p>
            <a:pPr marL="514350" indent="-514350">
              <a:buAutoNum type="alphaUcPeriod"/>
            </a:pPr>
            <a:r>
              <a:rPr lang="en-US" sz="2800" dirty="0">
                <a:solidFill>
                  <a:srgbClr val="000000"/>
                </a:solidFill>
              </a:rPr>
              <a:t>3</a:t>
            </a:r>
          </a:p>
          <a:p>
            <a:pPr marL="514350" indent="-514350">
              <a:buAutoNum type="alphaUcPeriod"/>
            </a:pPr>
            <a:r>
              <a:rPr lang="en-US" sz="2800" dirty="0">
                <a:solidFill>
                  <a:srgbClr val="000000"/>
                </a:solidFill>
              </a:rPr>
              <a:t>4</a:t>
            </a:r>
          </a:p>
        </p:txBody>
      </p:sp>
      <p:pic>
        <p:nvPicPr>
          <p:cNvPr id="6" name="Picture 5" descr="Ratte, Nagetier, Maus, Schwarz, Tie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26076" y="2852447"/>
            <a:ext cx="2433303" cy="2894635"/>
          </a:xfrm>
          <a:prstGeom prst="rect">
            <a:avLst/>
          </a:prstGeom>
        </p:spPr>
      </p:pic>
    </p:spTree>
    <p:extLst>
      <p:ext uri="{BB962C8B-B14F-4D97-AF65-F5344CB8AC3E}">
        <p14:creationId xmlns:p14="http://schemas.microsoft.com/office/powerpoint/2010/main" xmlns="" val="3864029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6" name="TextBox 25"/>
          <p:cNvSpPr txBox="1"/>
          <p:nvPr/>
        </p:nvSpPr>
        <p:spPr>
          <a:xfrm>
            <a:off x="505577" y="0"/>
            <a:ext cx="8356202" cy="1384995"/>
          </a:xfrm>
          <a:prstGeom prst="rect">
            <a:avLst/>
          </a:prstGeom>
          <a:noFill/>
        </p:spPr>
        <p:txBody>
          <a:bodyPr wrap="square" rtlCol="0">
            <a:spAutoFit/>
          </a:bodyPr>
          <a:lstStyle/>
          <a:p>
            <a:pPr algn="ctr"/>
            <a:r>
              <a:rPr lang="en-US" sz="2800" dirty="0" smtClean="0">
                <a:solidFill>
                  <a:srgbClr val="000000"/>
                </a:solidFill>
              </a:rPr>
              <a:t>The following represent samples from a population of moths before and after the industrial revolution.  Which scenario is most likely?</a:t>
            </a:r>
            <a:endParaRPr lang="en-US" sz="2800" dirty="0">
              <a:solidFill>
                <a:srgbClr val="000000"/>
              </a:solidFill>
            </a:endParaRPr>
          </a:p>
        </p:txBody>
      </p:sp>
      <p:sp>
        <p:nvSpPr>
          <p:cNvPr id="8" name="TextBox 7"/>
          <p:cNvSpPr txBox="1"/>
          <p:nvPr/>
        </p:nvSpPr>
        <p:spPr>
          <a:xfrm>
            <a:off x="1751906" y="1557858"/>
            <a:ext cx="441146" cy="523220"/>
          </a:xfrm>
          <a:prstGeom prst="rect">
            <a:avLst/>
          </a:prstGeom>
          <a:noFill/>
        </p:spPr>
        <p:txBody>
          <a:bodyPr wrap="none" rtlCol="0">
            <a:spAutoFit/>
          </a:bodyPr>
          <a:lstStyle/>
          <a:p>
            <a:r>
              <a:rPr lang="en-US" sz="2800" b="1" dirty="0" smtClean="0">
                <a:solidFill>
                  <a:srgbClr val="000000"/>
                </a:solidFill>
              </a:rPr>
              <a:t>A</a:t>
            </a:r>
            <a:endParaRPr lang="en-US" sz="2800" b="1" dirty="0">
              <a:solidFill>
                <a:srgbClr val="000000"/>
              </a:solidFill>
            </a:endParaRPr>
          </a:p>
        </p:txBody>
      </p:sp>
      <p:grpSp>
        <p:nvGrpSpPr>
          <p:cNvPr id="121" name="Group 120"/>
          <p:cNvGrpSpPr/>
          <p:nvPr/>
        </p:nvGrpSpPr>
        <p:grpSpPr>
          <a:xfrm>
            <a:off x="2450360" y="4294615"/>
            <a:ext cx="3882589" cy="1001260"/>
            <a:chOff x="2467101" y="1248704"/>
            <a:chExt cx="3882589" cy="1001260"/>
          </a:xfrm>
        </p:grpSpPr>
        <p:sp>
          <p:nvSpPr>
            <p:cNvPr id="4" name="Rectangle 3"/>
            <p:cNvSpPr/>
            <p:nvPr/>
          </p:nvSpPr>
          <p:spPr>
            <a:xfrm>
              <a:off x="2467101" y="1248704"/>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552743" y="1749333"/>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2"/>
            <a:stretch>
              <a:fillRect/>
            </a:stretch>
          </p:blipFill>
          <p:spPr>
            <a:xfrm>
              <a:off x="2528785" y="1312835"/>
              <a:ext cx="317695" cy="317696"/>
            </a:xfrm>
            <a:prstGeom prst="rect">
              <a:avLst/>
            </a:prstGeom>
          </p:spPr>
        </p:pic>
        <p:pic>
          <p:nvPicPr>
            <p:cNvPr id="44" name="Picture 43"/>
            <p:cNvPicPr>
              <a:picLocks noChangeAspect="1"/>
            </p:cNvPicPr>
            <p:nvPr/>
          </p:nvPicPr>
          <p:blipFill>
            <a:blip r:embed="rId2"/>
            <a:stretch>
              <a:fillRect/>
            </a:stretch>
          </p:blipFill>
          <p:spPr>
            <a:xfrm>
              <a:off x="2810909" y="1600152"/>
              <a:ext cx="317695" cy="317696"/>
            </a:xfrm>
            <a:prstGeom prst="rect">
              <a:avLst/>
            </a:prstGeom>
          </p:spPr>
        </p:pic>
        <p:pic>
          <p:nvPicPr>
            <p:cNvPr id="45" name="Picture 44"/>
            <p:cNvPicPr>
              <a:picLocks noChangeAspect="1"/>
            </p:cNvPicPr>
            <p:nvPr/>
          </p:nvPicPr>
          <p:blipFill>
            <a:blip r:embed="rId2"/>
            <a:stretch>
              <a:fillRect/>
            </a:stretch>
          </p:blipFill>
          <p:spPr>
            <a:xfrm>
              <a:off x="2528785" y="1898186"/>
              <a:ext cx="317695" cy="317696"/>
            </a:xfrm>
            <a:prstGeom prst="rect">
              <a:avLst/>
            </a:prstGeom>
          </p:spPr>
        </p:pic>
        <p:pic>
          <p:nvPicPr>
            <p:cNvPr id="47" name="Picture 46"/>
            <p:cNvPicPr>
              <a:picLocks noChangeAspect="1"/>
            </p:cNvPicPr>
            <p:nvPr/>
          </p:nvPicPr>
          <p:blipFill>
            <a:blip r:embed="rId2"/>
            <a:stretch>
              <a:fillRect/>
            </a:stretch>
          </p:blipFill>
          <p:spPr>
            <a:xfrm>
              <a:off x="3065714" y="1898186"/>
              <a:ext cx="317695" cy="317696"/>
            </a:xfrm>
            <a:prstGeom prst="rect">
              <a:avLst/>
            </a:prstGeom>
          </p:spPr>
        </p:pic>
        <p:pic>
          <p:nvPicPr>
            <p:cNvPr id="78" name="Picture 77"/>
            <p:cNvPicPr>
              <a:picLocks noChangeAspect="1"/>
            </p:cNvPicPr>
            <p:nvPr/>
          </p:nvPicPr>
          <p:blipFill>
            <a:blip r:embed="rId2"/>
            <a:stretch>
              <a:fillRect/>
            </a:stretch>
          </p:blipFill>
          <p:spPr>
            <a:xfrm>
              <a:off x="3093033" y="1322031"/>
              <a:ext cx="317695" cy="317696"/>
            </a:xfrm>
            <a:prstGeom prst="rect">
              <a:avLst/>
            </a:prstGeom>
          </p:spPr>
        </p:pic>
        <p:grpSp>
          <p:nvGrpSpPr>
            <p:cNvPr id="103" name="Group 102"/>
            <p:cNvGrpSpPr/>
            <p:nvPr/>
          </p:nvGrpSpPr>
          <p:grpSpPr>
            <a:xfrm>
              <a:off x="5348430" y="1248704"/>
              <a:ext cx="1001260" cy="1001260"/>
              <a:chOff x="2516151" y="1406796"/>
              <a:chExt cx="1001260" cy="1001260"/>
            </a:xfrm>
          </p:grpSpPr>
          <p:sp>
            <p:nvSpPr>
              <p:cNvPr id="5" name="Rectangle 4"/>
              <p:cNvSpPr/>
              <p:nvPr/>
            </p:nvSpPr>
            <p:spPr>
              <a:xfrm>
                <a:off x="2516151" y="1406796"/>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3"/>
              <a:stretch>
                <a:fillRect/>
              </a:stretch>
            </p:blipFill>
            <p:spPr>
              <a:xfrm>
                <a:off x="3127823" y="1470927"/>
                <a:ext cx="317656" cy="317657"/>
              </a:xfrm>
              <a:prstGeom prst="rect">
                <a:avLst/>
              </a:prstGeom>
            </p:spPr>
          </p:pic>
          <p:pic>
            <p:nvPicPr>
              <p:cNvPr id="79" name="Picture 78"/>
              <p:cNvPicPr>
                <a:picLocks noChangeAspect="1"/>
              </p:cNvPicPr>
              <p:nvPr/>
            </p:nvPicPr>
            <p:blipFill>
              <a:blip r:embed="rId3"/>
              <a:stretch>
                <a:fillRect/>
              </a:stretch>
            </p:blipFill>
            <p:spPr>
              <a:xfrm>
                <a:off x="2596618" y="1480162"/>
                <a:ext cx="317656" cy="317657"/>
              </a:xfrm>
              <a:prstGeom prst="rect">
                <a:avLst/>
              </a:prstGeom>
            </p:spPr>
          </p:pic>
          <p:pic>
            <p:nvPicPr>
              <p:cNvPr id="80" name="Picture 79"/>
              <p:cNvPicPr>
                <a:picLocks noChangeAspect="1"/>
              </p:cNvPicPr>
              <p:nvPr/>
            </p:nvPicPr>
            <p:blipFill>
              <a:blip r:embed="rId3"/>
              <a:stretch>
                <a:fillRect/>
              </a:stretch>
            </p:blipFill>
            <p:spPr>
              <a:xfrm>
                <a:off x="2845509" y="1758244"/>
                <a:ext cx="317656" cy="317657"/>
              </a:xfrm>
              <a:prstGeom prst="rect">
                <a:avLst/>
              </a:prstGeom>
            </p:spPr>
          </p:pic>
          <p:pic>
            <p:nvPicPr>
              <p:cNvPr id="81" name="Picture 80"/>
              <p:cNvPicPr>
                <a:picLocks noChangeAspect="1"/>
              </p:cNvPicPr>
              <p:nvPr/>
            </p:nvPicPr>
            <p:blipFill>
              <a:blip r:embed="rId3"/>
              <a:stretch>
                <a:fillRect/>
              </a:stretch>
            </p:blipFill>
            <p:spPr>
              <a:xfrm>
                <a:off x="2618553" y="2065399"/>
                <a:ext cx="317656" cy="317657"/>
              </a:xfrm>
              <a:prstGeom prst="rect">
                <a:avLst/>
              </a:prstGeom>
            </p:spPr>
          </p:pic>
          <p:pic>
            <p:nvPicPr>
              <p:cNvPr id="82" name="Picture 81"/>
              <p:cNvPicPr>
                <a:picLocks noChangeAspect="1"/>
              </p:cNvPicPr>
              <p:nvPr/>
            </p:nvPicPr>
            <p:blipFill>
              <a:blip r:embed="rId3"/>
              <a:stretch>
                <a:fillRect/>
              </a:stretch>
            </p:blipFill>
            <p:spPr>
              <a:xfrm>
                <a:off x="3150544" y="2045562"/>
                <a:ext cx="317656" cy="317657"/>
              </a:xfrm>
              <a:prstGeom prst="rect">
                <a:avLst/>
              </a:prstGeom>
            </p:spPr>
          </p:pic>
        </p:grpSp>
        <p:pic>
          <p:nvPicPr>
            <p:cNvPr id="1028" name="Picture 4" descr="http://cache2.asset-cache.net/gc/466519530-factory-icon-gettyimages.jpg?v=1&amp;c=IWSAsset&amp;k=2&amp;d=IFqLnt%2F5mYl9M2X2ZdsYOZIHf7LurD8w4z%2B9YACaKUhRx3uiC94Nd%2FkOca4lCOy%2B"/>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522" t="13979" r="29891" b="38983"/>
            <a:stretch/>
          </p:blipFill>
          <p:spPr bwMode="auto">
            <a:xfrm>
              <a:off x="4054359" y="1422680"/>
              <a:ext cx="549567" cy="62159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1" name="Straight Arrow Connector 110"/>
            <p:cNvCxnSpPr/>
            <p:nvPr/>
          </p:nvCxnSpPr>
          <p:spPr>
            <a:xfrm>
              <a:off x="4745433" y="1774924"/>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753533" y="5954012"/>
            <a:ext cx="456801" cy="523220"/>
          </a:xfrm>
          <a:prstGeom prst="rect">
            <a:avLst/>
          </a:prstGeom>
          <a:noFill/>
        </p:spPr>
        <p:txBody>
          <a:bodyPr wrap="none" rtlCol="0">
            <a:spAutoFit/>
          </a:bodyPr>
          <a:lstStyle/>
          <a:p>
            <a:r>
              <a:rPr lang="en-US" sz="2800" b="1" dirty="0" smtClean="0">
                <a:solidFill>
                  <a:srgbClr val="000000"/>
                </a:solidFill>
              </a:rPr>
              <a:t>D</a:t>
            </a:r>
            <a:endParaRPr lang="en-US" sz="2800" b="1" dirty="0">
              <a:solidFill>
                <a:srgbClr val="000000"/>
              </a:solidFill>
            </a:endParaRPr>
          </a:p>
        </p:txBody>
      </p:sp>
      <p:grpSp>
        <p:nvGrpSpPr>
          <p:cNvPr id="122" name="Group 121"/>
          <p:cNvGrpSpPr/>
          <p:nvPr/>
        </p:nvGrpSpPr>
        <p:grpSpPr>
          <a:xfrm>
            <a:off x="2450360" y="1368813"/>
            <a:ext cx="3882589" cy="1037602"/>
            <a:chOff x="2468728" y="5608516"/>
            <a:chExt cx="3882589" cy="1037602"/>
          </a:xfrm>
        </p:grpSpPr>
        <p:sp>
          <p:nvSpPr>
            <p:cNvPr id="12" name="Rectangle 11"/>
            <p:cNvSpPr/>
            <p:nvPr/>
          </p:nvSpPr>
          <p:spPr>
            <a:xfrm>
              <a:off x="2468728" y="5644858"/>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3554370" y="6145488"/>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8" name="Picture 87"/>
            <p:cNvPicPr>
              <a:picLocks noChangeAspect="1"/>
            </p:cNvPicPr>
            <p:nvPr/>
          </p:nvPicPr>
          <p:blipFill>
            <a:blip r:embed="rId3"/>
            <a:stretch>
              <a:fillRect/>
            </a:stretch>
          </p:blipFill>
          <p:spPr>
            <a:xfrm>
              <a:off x="3065582" y="5699362"/>
              <a:ext cx="317657" cy="317657"/>
            </a:xfrm>
            <a:prstGeom prst="rect">
              <a:avLst/>
            </a:prstGeom>
          </p:spPr>
        </p:pic>
        <p:pic>
          <p:nvPicPr>
            <p:cNvPr id="89" name="Picture 88"/>
            <p:cNvPicPr>
              <a:picLocks noChangeAspect="1"/>
            </p:cNvPicPr>
            <p:nvPr/>
          </p:nvPicPr>
          <p:blipFill>
            <a:blip r:embed="rId3"/>
            <a:stretch>
              <a:fillRect/>
            </a:stretch>
          </p:blipFill>
          <p:spPr>
            <a:xfrm>
              <a:off x="2534377" y="5708597"/>
              <a:ext cx="317657" cy="317657"/>
            </a:xfrm>
            <a:prstGeom prst="rect">
              <a:avLst/>
            </a:prstGeom>
          </p:spPr>
        </p:pic>
        <p:pic>
          <p:nvPicPr>
            <p:cNvPr id="90" name="Picture 89"/>
            <p:cNvPicPr>
              <a:picLocks noChangeAspect="1"/>
            </p:cNvPicPr>
            <p:nvPr/>
          </p:nvPicPr>
          <p:blipFill>
            <a:blip r:embed="rId3"/>
            <a:stretch>
              <a:fillRect/>
            </a:stretch>
          </p:blipFill>
          <p:spPr>
            <a:xfrm>
              <a:off x="2783268" y="5986679"/>
              <a:ext cx="317657" cy="317657"/>
            </a:xfrm>
            <a:prstGeom prst="rect">
              <a:avLst/>
            </a:prstGeom>
          </p:spPr>
        </p:pic>
        <p:pic>
          <p:nvPicPr>
            <p:cNvPr id="91" name="Picture 90"/>
            <p:cNvPicPr>
              <a:picLocks noChangeAspect="1"/>
            </p:cNvPicPr>
            <p:nvPr/>
          </p:nvPicPr>
          <p:blipFill>
            <a:blip r:embed="rId3"/>
            <a:stretch>
              <a:fillRect/>
            </a:stretch>
          </p:blipFill>
          <p:spPr>
            <a:xfrm>
              <a:off x="2556312" y="6293834"/>
              <a:ext cx="317657" cy="317657"/>
            </a:xfrm>
            <a:prstGeom prst="rect">
              <a:avLst/>
            </a:prstGeom>
          </p:spPr>
        </p:pic>
        <p:pic>
          <p:nvPicPr>
            <p:cNvPr id="92" name="Picture 91"/>
            <p:cNvPicPr>
              <a:picLocks noChangeAspect="1"/>
            </p:cNvPicPr>
            <p:nvPr/>
          </p:nvPicPr>
          <p:blipFill>
            <a:blip r:embed="rId3"/>
            <a:stretch>
              <a:fillRect/>
            </a:stretch>
          </p:blipFill>
          <p:spPr>
            <a:xfrm>
              <a:off x="3088302" y="6273997"/>
              <a:ext cx="317657" cy="317657"/>
            </a:xfrm>
            <a:prstGeom prst="rect">
              <a:avLst/>
            </a:prstGeom>
          </p:spPr>
        </p:pic>
        <p:grpSp>
          <p:nvGrpSpPr>
            <p:cNvPr id="106" name="Group 105"/>
            <p:cNvGrpSpPr/>
            <p:nvPr/>
          </p:nvGrpSpPr>
          <p:grpSpPr>
            <a:xfrm>
              <a:off x="5350057" y="5608516"/>
              <a:ext cx="1001260" cy="1001260"/>
              <a:chOff x="3559076" y="5439881"/>
              <a:chExt cx="1001260" cy="1001260"/>
            </a:xfrm>
          </p:grpSpPr>
          <p:sp>
            <p:nvSpPr>
              <p:cNvPr id="13" name="Rectangle 12"/>
              <p:cNvSpPr/>
              <p:nvPr/>
            </p:nvSpPr>
            <p:spPr>
              <a:xfrm>
                <a:off x="3559076" y="5439881"/>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2"/>
              <a:stretch>
                <a:fillRect/>
              </a:stretch>
            </p:blipFill>
            <p:spPr>
              <a:xfrm>
                <a:off x="3641257" y="5494345"/>
                <a:ext cx="317695" cy="317696"/>
              </a:xfrm>
              <a:prstGeom prst="rect">
                <a:avLst/>
              </a:prstGeom>
            </p:spPr>
          </p:pic>
          <p:pic>
            <p:nvPicPr>
              <p:cNvPr id="76" name="Picture 75"/>
              <p:cNvPicPr>
                <a:picLocks noChangeAspect="1"/>
              </p:cNvPicPr>
              <p:nvPr/>
            </p:nvPicPr>
            <p:blipFill>
              <a:blip r:embed="rId3"/>
              <a:stretch>
                <a:fillRect/>
              </a:stretch>
            </p:blipFill>
            <p:spPr>
              <a:xfrm>
                <a:off x="4178225" y="5494345"/>
                <a:ext cx="317657" cy="317657"/>
              </a:xfrm>
              <a:prstGeom prst="rect">
                <a:avLst/>
              </a:prstGeom>
            </p:spPr>
          </p:pic>
          <p:pic>
            <p:nvPicPr>
              <p:cNvPr id="77" name="Picture 76"/>
              <p:cNvPicPr>
                <a:picLocks noChangeAspect="1"/>
              </p:cNvPicPr>
              <p:nvPr/>
            </p:nvPicPr>
            <p:blipFill>
              <a:blip r:embed="rId2"/>
              <a:stretch>
                <a:fillRect/>
              </a:stretch>
            </p:blipFill>
            <p:spPr>
              <a:xfrm>
                <a:off x="4178185" y="6079697"/>
                <a:ext cx="317695" cy="317696"/>
              </a:xfrm>
              <a:prstGeom prst="rect">
                <a:avLst/>
              </a:prstGeom>
            </p:spPr>
          </p:pic>
          <p:pic>
            <p:nvPicPr>
              <p:cNvPr id="93" name="Picture 92"/>
              <p:cNvPicPr>
                <a:picLocks noChangeAspect="1"/>
              </p:cNvPicPr>
              <p:nvPr/>
            </p:nvPicPr>
            <p:blipFill>
              <a:blip r:embed="rId3"/>
              <a:stretch>
                <a:fillRect/>
              </a:stretch>
            </p:blipFill>
            <p:spPr>
              <a:xfrm>
                <a:off x="3901906" y="5740669"/>
                <a:ext cx="317657" cy="317657"/>
              </a:xfrm>
              <a:prstGeom prst="rect">
                <a:avLst/>
              </a:prstGeom>
            </p:spPr>
          </p:pic>
          <p:pic>
            <p:nvPicPr>
              <p:cNvPr id="94" name="Picture 93"/>
              <p:cNvPicPr>
                <a:picLocks noChangeAspect="1"/>
              </p:cNvPicPr>
              <p:nvPr/>
            </p:nvPicPr>
            <p:blipFill>
              <a:blip r:embed="rId3"/>
              <a:stretch>
                <a:fillRect/>
              </a:stretch>
            </p:blipFill>
            <p:spPr>
              <a:xfrm>
                <a:off x="3674950" y="6047824"/>
                <a:ext cx="317657" cy="317657"/>
              </a:xfrm>
              <a:prstGeom prst="rect">
                <a:avLst/>
              </a:prstGeom>
            </p:spPr>
          </p:pic>
        </p:grpSp>
        <p:pic>
          <p:nvPicPr>
            <p:cNvPr id="110" name="Picture 4" descr="http://cache2.asset-cache.net/gc/466519530-factory-icon-gettyimages.jpg?v=1&amp;c=IWSAsset&amp;k=2&amp;d=IFqLnt%2F5mYl9M2X2ZdsYOZIHf7LurD8w4z%2B9YACaKUhRx3uiC94Nd%2FkOca4lCOy%2B"/>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522" t="13979" r="29891" b="38983"/>
            <a:stretch/>
          </p:blipFill>
          <p:spPr bwMode="auto">
            <a:xfrm>
              <a:off x="4065409" y="5790033"/>
              <a:ext cx="549567" cy="62159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2" name="Straight Arrow Connector 111"/>
            <p:cNvCxnSpPr/>
            <p:nvPr/>
          </p:nvCxnSpPr>
          <p:spPr>
            <a:xfrm>
              <a:off x="4747060" y="6171079"/>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751906" y="4488628"/>
            <a:ext cx="443977" cy="523220"/>
          </a:xfrm>
          <a:prstGeom prst="rect">
            <a:avLst/>
          </a:prstGeom>
          <a:noFill/>
        </p:spPr>
        <p:txBody>
          <a:bodyPr wrap="none" rtlCol="0">
            <a:spAutoFit/>
          </a:bodyPr>
          <a:lstStyle/>
          <a:p>
            <a:r>
              <a:rPr lang="en-US" sz="2800" b="1" dirty="0" smtClean="0">
                <a:solidFill>
                  <a:srgbClr val="000000"/>
                </a:solidFill>
              </a:rPr>
              <a:t>C</a:t>
            </a:r>
            <a:endParaRPr lang="en-US" sz="2800" b="1" dirty="0">
              <a:solidFill>
                <a:srgbClr val="000000"/>
              </a:solidFill>
            </a:endParaRPr>
          </a:p>
        </p:txBody>
      </p:sp>
      <p:sp>
        <p:nvSpPr>
          <p:cNvPr id="17" name="Rectangle 16"/>
          <p:cNvSpPr/>
          <p:nvPr/>
        </p:nvSpPr>
        <p:spPr>
          <a:xfrm>
            <a:off x="2467101" y="5772860"/>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3552743" y="6273489"/>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2"/>
          <a:stretch>
            <a:fillRect/>
          </a:stretch>
        </p:blipFill>
        <p:spPr>
          <a:xfrm>
            <a:off x="2535330" y="5836991"/>
            <a:ext cx="317695" cy="317696"/>
          </a:xfrm>
          <a:prstGeom prst="rect">
            <a:avLst/>
          </a:prstGeom>
        </p:spPr>
      </p:pic>
      <p:pic>
        <p:nvPicPr>
          <p:cNvPr id="59" name="Picture 58"/>
          <p:cNvPicPr>
            <a:picLocks noChangeAspect="1"/>
          </p:cNvPicPr>
          <p:nvPr/>
        </p:nvPicPr>
        <p:blipFill>
          <a:blip r:embed="rId2"/>
          <a:stretch>
            <a:fillRect/>
          </a:stretch>
        </p:blipFill>
        <p:spPr>
          <a:xfrm>
            <a:off x="2817453" y="6124308"/>
            <a:ext cx="317695" cy="317696"/>
          </a:xfrm>
          <a:prstGeom prst="rect">
            <a:avLst/>
          </a:prstGeom>
        </p:spPr>
      </p:pic>
      <p:pic>
        <p:nvPicPr>
          <p:cNvPr id="60" name="Picture 59"/>
          <p:cNvPicPr>
            <a:picLocks noChangeAspect="1"/>
          </p:cNvPicPr>
          <p:nvPr/>
        </p:nvPicPr>
        <p:blipFill>
          <a:blip r:embed="rId2"/>
          <a:stretch>
            <a:fillRect/>
          </a:stretch>
        </p:blipFill>
        <p:spPr>
          <a:xfrm>
            <a:off x="2535330" y="6422342"/>
            <a:ext cx="317695" cy="317696"/>
          </a:xfrm>
          <a:prstGeom prst="rect">
            <a:avLst/>
          </a:prstGeom>
        </p:spPr>
      </p:pic>
      <p:pic>
        <p:nvPicPr>
          <p:cNvPr id="61" name="Picture 60"/>
          <p:cNvPicPr>
            <a:picLocks noChangeAspect="1"/>
          </p:cNvPicPr>
          <p:nvPr/>
        </p:nvPicPr>
        <p:blipFill>
          <a:blip r:embed="rId3"/>
          <a:stretch>
            <a:fillRect/>
          </a:stretch>
        </p:blipFill>
        <p:spPr>
          <a:xfrm>
            <a:off x="3072298" y="5836991"/>
            <a:ext cx="317657" cy="317657"/>
          </a:xfrm>
          <a:prstGeom prst="rect">
            <a:avLst/>
          </a:prstGeom>
        </p:spPr>
      </p:pic>
      <p:pic>
        <p:nvPicPr>
          <p:cNvPr id="62" name="Picture 61"/>
          <p:cNvPicPr>
            <a:picLocks noChangeAspect="1"/>
          </p:cNvPicPr>
          <p:nvPr/>
        </p:nvPicPr>
        <p:blipFill>
          <a:blip r:embed="rId2"/>
          <a:stretch>
            <a:fillRect/>
          </a:stretch>
        </p:blipFill>
        <p:spPr>
          <a:xfrm>
            <a:off x="3072259" y="6422342"/>
            <a:ext cx="317695" cy="317696"/>
          </a:xfrm>
          <a:prstGeom prst="rect">
            <a:avLst/>
          </a:prstGeom>
        </p:spPr>
      </p:pic>
      <p:grpSp>
        <p:nvGrpSpPr>
          <p:cNvPr id="105" name="Group 104"/>
          <p:cNvGrpSpPr/>
          <p:nvPr/>
        </p:nvGrpSpPr>
        <p:grpSpPr>
          <a:xfrm>
            <a:off x="5348430" y="5736518"/>
            <a:ext cx="1001260" cy="1001260"/>
            <a:chOff x="3557449" y="4062896"/>
            <a:chExt cx="1001260" cy="1001260"/>
          </a:xfrm>
        </p:grpSpPr>
        <p:sp>
          <p:nvSpPr>
            <p:cNvPr id="18" name="Rectangle 17"/>
            <p:cNvSpPr/>
            <p:nvPr/>
          </p:nvSpPr>
          <p:spPr>
            <a:xfrm>
              <a:off x="3557449" y="4062896"/>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2"/>
            <a:stretch>
              <a:fillRect/>
            </a:stretch>
          </p:blipFill>
          <p:spPr>
            <a:xfrm>
              <a:off x="3616592" y="4109284"/>
              <a:ext cx="317695" cy="317696"/>
            </a:xfrm>
            <a:prstGeom prst="rect">
              <a:avLst/>
            </a:prstGeom>
          </p:spPr>
        </p:pic>
        <p:pic>
          <p:nvPicPr>
            <p:cNvPr id="64" name="Picture 63"/>
            <p:cNvPicPr>
              <a:picLocks noChangeAspect="1"/>
            </p:cNvPicPr>
            <p:nvPr/>
          </p:nvPicPr>
          <p:blipFill>
            <a:blip r:embed="rId2"/>
            <a:stretch>
              <a:fillRect/>
            </a:stretch>
          </p:blipFill>
          <p:spPr>
            <a:xfrm>
              <a:off x="3898716" y="4396602"/>
              <a:ext cx="317695" cy="317696"/>
            </a:xfrm>
            <a:prstGeom prst="rect">
              <a:avLst/>
            </a:prstGeom>
          </p:spPr>
        </p:pic>
        <p:pic>
          <p:nvPicPr>
            <p:cNvPr id="65" name="Picture 64"/>
            <p:cNvPicPr>
              <a:picLocks noChangeAspect="1"/>
            </p:cNvPicPr>
            <p:nvPr/>
          </p:nvPicPr>
          <p:blipFill>
            <a:blip r:embed="rId2"/>
            <a:stretch>
              <a:fillRect/>
            </a:stretch>
          </p:blipFill>
          <p:spPr>
            <a:xfrm>
              <a:off x="3616592" y="4694635"/>
              <a:ext cx="317695" cy="317696"/>
            </a:xfrm>
            <a:prstGeom prst="rect">
              <a:avLst/>
            </a:prstGeom>
          </p:spPr>
        </p:pic>
        <p:pic>
          <p:nvPicPr>
            <p:cNvPr id="66" name="Picture 65"/>
            <p:cNvPicPr>
              <a:picLocks noChangeAspect="1"/>
            </p:cNvPicPr>
            <p:nvPr/>
          </p:nvPicPr>
          <p:blipFill>
            <a:blip r:embed="rId3"/>
            <a:stretch>
              <a:fillRect/>
            </a:stretch>
          </p:blipFill>
          <p:spPr>
            <a:xfrm>
              <a:off x="4153561" y="4109284"/>
              <a:ext cx="317657" cy="317657"/>
            </a:xfrm>
            <a:prstGeom prst="rect">
              <a:avLst/>
            </a:prstGeom>
          </p:spPr>
        </p:pic>
        <p:pic>
          <p:nvPicPr>
            <p:cNvPr id="67" name="Picture 66"/>
            <p:cNvPicPr>
              <a:picLocks noChangeAspect="1"/>
            </p:cNvPicPr>
            <p:nvPr/>
          </p:nvPicPr>
          <p:blipFill>
            <a:blip r:embed="rId2"/>
            <a:stretch>
              <a:fillRect/>
            </a:stretch>
          </p:blipFill>
          <p:spPr>
            <a:xfrm>
              <a:off x="4153522" y="4694635"/>
              <a:ext cx="317695" cy="317696"/>
            </a:xfrm>
            <a:prstGeom prst="rect">
              <a:avLst/>
            </a:prstGeom>
          </p:spPr>
        </p:pic>
      </p:grpSp>
      <p:pic>
        <p:nvPicPr>
          <p:cNvPr id="109" name="Picture 4" descr="http://cache2.asset-cache.net/gc/466519530-factory-icon-gettyimages.jpg?v=1&amp;c=IWSAsset&amp;k=2&amp;d=IFqLnt%2F5mYl9M2X2ZdsYOZIHf7LurD8w4z%2B9YACaKUhRx3uiC94Nd%2FkOca4lCOy%2B"/>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522" t="13979" r="29891" b="38983"/>
          <a:stretch/>
        </p:blipFill>
        <p:spPr bwMode="auto">
          <a:xfrm>
            <a:off x="4058624" y="5874218"/>
            <a:ext cx="549567" cy="62159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3" name="Straight Arrow Connector 112"/>
          <p:cNvCxnSpPr/>
          <p:nvPr/>
        </p:nvCxnSpPr>
        <p:spPr>
          <a:xfrm>
            <a:off x="4745433" y="6299080"/>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67101" y="2855199"/>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3552743" y="3355829"/>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51906" y="3023243"/>
            <a:ext cx="428322" cy="523220"/>
          </a:xfrm>
          <a:prstGeom prst="rect">
            <a:avLst/>
          </a:prstGeom>
          <a:noFill/>
        </p:spPr>
        <p:txBody>
          <a:bodyPr wrap="none" rtlCol="0">
            <a:spAutoFit/>
          </a:bodyPr>
          <a:lstStyle/>
          <a:p>
            <a:r>
              <a:rPr lang="en-US" sz="2800" b="1" dirty="0">
                <a:solidFill>
                  <a:srgbClr val="000000"/>
                </a:solidFill>
              </a:rPr>
              <a:t>B</a:t>
            </a:r>
          </a:p>
        </p:txBody>
      </p:sp>
      <p:pic>
        <p:nvPicPr>
          <p:cNvPr id="30" name="Picture 29"/>
          <p:cNvPicPr>
            <a:picLocks noChangeAspect="1"/>
          </p:cNvPicPr>
          <p:nvPr/>
        </p:nvPicPr>
        <p:blipFill>
          <a:blip r:embed="rId2"/>
          <a:stretch>
            <a:fillRect/>
          </a:stretch>
        </p:blipFill>
        <p:spPr>
          <a:xfrm>
            <a:off x="2505352" y="2909663"/>
            <a:ext cx="317695" cy="317696"/>
          </a:xfrm>
          <a:prstGeom prst="rect">
            <a:avLst/>
          </a:prstGeom>
        </p:spPr>
      </p:pic>
      <p:pic>
        <p:nvPicPr>
          <p:cNvPr id="33" name="Picture 32"/>
          <p:cNvPicPr>
            <a:picLocks noChangeAspect="1"/>
          </p:cNvPicPr>
          <p:nvPr/>
        </p:nvPicPr>
        <p:blipFill>
          <a:blip r:embed="rId2"/>
          <a:stretch>
            <a:fillRect/>
          </a:stretch>
        </p:blipFill>
        <p:spPr>
          <a:xfrm>
            <a:off x="2787475" y="3196981"/>
            <a:ext cx="317695" cy="317696"/>
          </a:xfrm>
          <a:prstGeom prst="rect">
            <a:avLst/>
          </a:prstGeom>
        </p:spPr>
      </p:pic>
      <p:pic>
        <p:nvPicPr>
          <p:cNvPr id="34" name="Picture 33"/>
          <p:cNvPicPr>
            <a:picLocks noChangeAspect="1"/>
          </p:cNvPicPr>
          <p:nvPr/>
        </p:nvPicPr>
        <p:blipFill>
          <a:blip r:embed="rId2"/>
          <a:stretch>
            <a:fillRect/>
          </a:stretch>
        </p:blipFill>
        <p:spPr>
          <a:xfrm>
            <a:off x="2505352" y="3495015"/>
            <a:ext cx="317695" cy="317696"/>
          </a:xfrm>
          <a:prstGeom prst="rect">
            <a:avLst/>
          </a:prstGeom>
        </p:spPr>
      </p:pic>
      <p:pic>
        <p:nvPicPr>
          <p:cNvPr id="35" name="Picture 34"/>
          <p:cNvPicPr>
            <a:picLocks noChangeAspect="1"/>
          </p:cNvPicPr>
          <p:nvPr/>
        </p:nvPicPr>
        <p:blipFill>
          <a:blip r:embed="rId3"/>
          <a:stretch>
            <a:fillRect/>
          </a:stretch>
        </p:blipFill>
        <p:spPr>
          <a:xfrm>
            <a:off x="3042320" y="2909663"/>
            <a:ext cx="317657" cy="317657"/>
          </a:xfrm>
          <a:prstGeom prst="rect">
            <a:avLst/>
          </a:prstGeom>
        </p:spPr>
      </p:pic>
      <p:pic>
        <p:nvPicPr>
          <p:cNvPr id="36" name="Picture 35"/>
          <p:cNvPicPr>
            <a:picLocks noChangeAspect="1"/>
          </p:cNvPicPr>
          <p:nvPr/>
        </p:nvPicPr>
        <p:blipFill>
          <a:blip r:embed="rId2"/>
          <a:stretch>
            <a:fillRect/>
          </a:stretch>
        </p:blipFill>
        <p:spPr>
          <a:xfrm>
            <a:off x="3042281" y="3495015"/>
            <a:ext cx="317695" cy="317696"/>
          </a:xfrm>
          <a:prstGeom prst="rect">
            <a:avLst/>
          </a:prstGeom>
        </p:spPr>
      </p:pic>
      <p:grpSp>
        <p:nvGrpSpPr>
          <p:cNvPr id="104" name="Group 103"/>
          <p:cNvGrpSpPr/>
          <p:nvPr/>
        </p:nvGrpSpPr>
        <p:grpSpPr>
          <a:xfrm>
            <a:off x="5348430" y="2855199"/>
            <a:ext cx="1001260" cy="1001260"/>
            <a:chOff x="2516151" y="2783781"/>
            <a:chExt cx="1001260" cy="1001260"/>
          </a:xfrm>
        </p:grpSpPr>
        <p:sp>
          <p:nvSpPr>
            <p:cNvPr id="23" name="Rectangle 22"/>
            <p:cNvSpPr/>
            <p:nvPr/>
          </p:nvSpPr>
          <p:spPr>
            <a:xfrm>
              <a:off x="2516151" y="2783781"/>
              <a:ext cx="1001260" cy="10012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p:cNvPicPr>
              <a:picLocks noChangeAspect="1"/>
            </p:cNvPicPr>
            <p:nvPr/>
          </p:nvPicPr>
          <p:blipFill>
            <a:blip r:embed="rId3"/>
            <a:stretch>
              <a:fillRect/>
            </a:stretch>
          </p:blipFill>
          <p:spPr>
            <a:xfrm>
              <a:off x="3117847" y="2807753"/>
              <a:ext cx="317657" cy="317657"/>
            </a:xfrm>
            <a:prstGeom prst="rect">
              <a:avLst/>
            </a:prstGeom>
          </p:spPr>
        </p:pic>
        <p:pic>
          <p:nvPicPr>
            <p:cNvPr id="84" name="Picture 83"/>
            <p:cNvPicPr>
              <a:picLocks noChangeAspect="1"/>
            </p:cNvPicPr>
            <p:nvPr/>
          </p:nvPicPr>
          <p:blipFill>
            <a:blip r:embed="rId3"/>
            <a:stretch>
              <a:fillRect/>
            </a:stretch>
          </p:blipFill>
          <p:spPr>
            <a:xfrm>
              <a:off x="2586641" y="2816988"/>
              <a:ext cx="317657" cy="317657"/>
            </a:xfrm>
            <a:prstGeom prst="rect">
              <a:avLst/>
            </a:prstGeom>
          </p:spPr>
        </p:pic>
        <p:pic>
          <p:nvPicPr>
            <p:cNvPr id="85" name="Picture 84"/>
            <p:cNvPicPr>
              <a:picLocks noChangeAspect="1"/>
            </p:cNvPicPr>
            <p:nvPr/>
          </p:nvPicPr>
          <p:blipFill>
            <a:blip r:embed="rId3"/>
            <a:stretch>
              <a:fillRect/>
            </a:stretch>
          </p:blipFill>
          <p:spPr>
            <a:xfrm>
              <a:off x="2835533" y="3095071"/>
              <a:ext cx="317657" cy="317657"/>
            </a:xfrm>
            <a:prstGeom prst="rect">
              <a:avLst/>
            </a:prstGeom>
          </p:spPr>
        </p:pic>
        <p:pic>
          <p:nvPicPr>
            <p:cNvPr id="86" name="Picture 85"/>
            <p:cNvPicPr>
              <a:picLocks noChangeAspect="1"/>
            </p:cNvPicPr>
            <p:nvPr/>
          </p:nvPicPr>
          <p:blipFill>
            <a:blip r:embed="rId3"/>
            <a:stretch>
              <a:fillRect/>
            </a:stretch>
          </p:blipFill>
          <p:spPr>
            <a:xfrm>
              <a:off x="2608577" y="3402226"/>
              <a:ext cx="317657" cy="317657"/>
            </a:xfrm>
            <a:prstGeom prst="rect">
              <a:avLst/>
            </a:prstGeom>
          </p:spPr>
        </p:pic>
        <p:pic>
          <p:nvPicPr>
            <p:cNvPr id="87" name="Picture 86"/>
            <p:cNvPicPr>
              <a:picLocks noChangeAspect="1"/>
            </p:cNvPicPr>
            <p:nvPr/>
          </p:nvPicPr>
          <p:blipFill>
            <a:blip r:embed="rId3"/>
            <a:stretch>
              <a:fillRect/>
            </a:stretch>
          </p:blipFill>
          <p:spPr>
            <a:xfrm>
              <a:off x="3140567" y="3382388"/>
              <a:ext cx="317657" cy="317657"/>
            </a:xfrm>
            <a:prstGeom prst="rect">
              <a:avLst/>
            </a:prstGeom>
          </p:spPr>
        </p:pic>
      </p:grpSp>
      <p:pic>
        <p:nvPicPr>
          <p:cNvPr id="108" name="Picture 4" descr="http://cache2.asset-cache.net/gc/466519530-factory-icon-gettyimages.jpg?v=1&amp;c=IWSAsset&amp;k=2&amp;d=IFqLnt%2F5mYl9M2X2ZdsYOZIHf7LurD8w4z%2B9YACaKUhRx3uiC94Nd%2FkOca4lCOy%2B"/>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8522" t="13979" r="29891" b="38983"/>
          <a:stretch/>
        </p:blipFill>
        <p:spPr bwMode="auto">
          <a:xfrm>
            <a:off x="4060236" y="2998500"/>
            <a:ext cx="549567" cy="62159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4" name="Straight Arrow Connector 113"/>
          <p:cNvCxnSpPr/>
          <p:nvPr/>
        </p:nvCxnSpPr>
        <p:spPr>
          <a:xfrm>
            <a:off x="4745433" y="3381420"/>
            <a:ext cx="421149" cy="0"/>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037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descr="Screen Shot 2016-02-26 at 9.02.13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222" y="1219200"/>
            <a:ext cx="9144000" cy="4416661"/>
          </a:xfrm>
          <a:prstGeom prst="rect">
            <a:avLst/>
          </a:prstGeom>
        </p:spPr>
      </p:pic>
    </p:spTree>
    <p:extLst>
      <p:ext uri="{BB962C8B-B14F-4D97-AF65-F5344CB8AC3E}">
        <p14:creationId xmlns:p14="http://schemas.microsoft.com/office/powerpoint/2010/main" xmlns="" val="2435071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xmlns="" val="3106015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5214"/>
            <a:ext cx="9144000" cy="523073"/>
          </a:xfrm>
        </p:spPr>
        <p:txBody>
          <a:bodyPr/>
          <a:lstStyle/>
          <a:p>
            <a:r>
              <a:rPr lang="en-US" sz="2600" dirty="0" smtClean="0">
                <a:solidFill>
                  <a:srgbClr val="F49100"/>
                </a:solidFill>
              </a:rPr>
              <a:t>Idealized (&amp; shorthand) Implementation of Think-Pair-Share</a:t>
            </a:r>
            <a:endParaRPr lang="en-US" sz="2600" dirty="0">
              <a:solidFill>
                <a:srgbClr val="F49100"/>
              </a:solidFill>
            </a:endParaRPr>
          </a:p>
        </p:txBody>
      </p:sp>
      <p:sp>
        <p:nvSpPr>
          <p:cNvPr id="3" name="Content Placeholder 2"/>
          <p:cNvSpPr>
            <a:spLocks noGrp="1"/>
          </p:cNvSpPr>
          <p:nvPr>
            <p:ph idx="1"/>
          </p:nvPr>
        </p:nvSpPr>
        <p:spPr>
          <a:xfrm>
            <a:off x="0" y="594223"/>
            <a:ext cx="9144000" cy="3638550"/>
          </a:xfrm>
        </p:spPr>
        <p:txBody>
          <a:bodyPr/>
          <a:lstStyle/>
          <a:p>
            <a:pPr lvl="0"/>
            <a:r>
              <a:rPr lang="en-US" sz="2000" dirty="0">
                <a:latin typeface="Arial"/>
                <a:cs typeface="Arial"/>
              </a:rPr>
              <a:t>Create a cognitively engaging multiple-choice question that challenges students thinking and has the ability to foster deep discussion amongst your students. </a:t>
            </a:r>
          </a:p>
          <a:p>
            <a:pPr lvl="0"/>
            <a:r>
              <a:rPr lang="en-US" sz="2000" dirty="0">
                <a:latin typeface="Arial"/>
                <a:cs typeface="Arial"/>
              </a:rPr>
              <a:t>Present question to students.</a:t>
            </a:r>
          </a:p>
          <a:p>
            <a:pPr lvl="0"/>
            <a:r>
              <a:rPr lang="en-US" sz="2000" dirty="0">
                <a:latin typeface="Arial"/>
                <a:cs typeface="Arial"/>
              </a:rPr>
              <a:t>Ask students to "think" individually about the question </a:t>
            </a:r>
            <a:r>
              <a:rPr lang="en-US" sz="2000" dirty="0" smtClean="0">
                <a:latin typeface="Arial"/>
                <a:cs typeface="Arial"/>
              </a:rPr>
              <a:t>(and find the best answer)</a:t>
            </a:r>
            <a:endParaRPr lang="en-US" sz="2000" dirty="0">
              <a:latin typeface="Arial"/>
              <a:cs typeface="Arial"/>
            </a:endParaRPr>
          </a:p>
          <a:p>
            <a:pPr lvl="0"/>
            <a:r>
              <a:rPr lang="en-US" sz="2000" dirty="0">
                <a:latin typeface="Arial"/>
                <a:cs typeface="Arial"/>
              </a:rPr>
              <a:t>Have students </a:t>
            </a:r>
            <a:r>
              <a:rPr lang="en-US" sz="2000" dirty="0" smtClean="0">
                <a:latin typeface="Arial"/>
                <a:cs typeface="Arial"/>
              </a:rPr>
              <a:t>anonymously and simultaneously vote on their </a:t>
            </a:r>
            <a:r>
              <a:rPr lang="en-US" sz="2000" dirty="0">
                <a:latin typeface="Arial"/>
                <a:cs typeface="Arial"/>
              </a:rPr>
              <a:t>answer to the </a:t>
            </a:r>
            <a:r>
              <a:rPr lang="en-US" sz="2000" dirty="0" smtClean="0">
                <a:latin typeface="Arial"/>
                <a:cs typeface="Arial"/>
              </a:rPr>
              <a:t>question.</a:t>
            </a:r>
            <a:endParaRPr lang="en-US" sz="2000" dirty="0">
              <a:latin typeface="Arial"/>
              <a:cs typeface="Arial"/>
            </a:endParaRPr>
          </a:p>
          <a:p>
            <a:pPr lvl="0"/>
            <a:r>
              <a:rPr lang="en-US" sz="2000" dirty="0">
                <a:latin typeface="Arial"/>
                <a:cs typeface="Arial"/>
              </a:rPr>
              <a:t>Decide if students should "share” their answers with each other. Is so then…</a:t>
            </a:r>
          </a:p>
          <a:p>
            <a:pPr lvl="0"/>
            <a:r>
              <a:rPr lang="en-US" sz="2000" dirty="0">
                <a:latin typeface="Arial"/>
                <a:cs typeface="Arial"/>
              </a:rPr>
              <a:t>Ask students to “pair” with someone next to them and to “share” their answers with each other with the goal of trying to convince their partner that their own answer is the correct one</a:t>
            </a:r>
            <a:r>
              <a:rPr lang="en-US" sz="2000" dirty="0" smtClean="0">
                <a:latin typeface="Arial"/>
                <a:cs typeface="Arial"/>
              </a:rPr>
              <a:t>. </a:t>
            </a:r>
          </a:p>
          <a:p>
            <a:pPr marL="630238" lvl="0" indent="0">
              <a:buNone/>
            </a:pPr>
            <a:r>
              <a:rPr lang="en-US" sz="2000" i="1" dirty="0" smtClean="0">
                <a:solidFill>
                  <a:srgbClr val="FE9900"/>
                </a:solidFill>
                <a:latin typeface="Arial"/>
                <a:cs typeface="Arial"/>
              </a:rPr>
              <a:t>“Turn to your neighbor and convince them that you are right, just because you have the same answer that does NOT mean you are right, so be sure to explain your reasoning”</a:t>
            </a:r>
            <a:endParaRPr lang="en-US" sz="2000" i="1" dirty="0">
              <a:solidFill>
                <a:srgbClr val="FE9900"/>
              </a:solidFill>
              <a:latin typeface="Arial"/>
              <a:cs typeface="Arial"/>
            </a:endParaRPr>
          </a:p>
          <a:p>
            <a:pPr lvl="0"/>
            <a:r>
              <a:rPr lang="en-US" sz="2000" dirty="0">
                <a:latin typeface="Arial"/>
                <a:cs typeface="Arial"/>
              </a:rPr>
              <a:t>Again have students anonymously </a:t>
            </a:r>
            <a:r>
              <a:rPr lang="en-US" sz="2000" dirty="0" smtClean="0">
                <a:latin typeface="Arial"/>
                <a:cs typeface="Arial"/>
              </a:rPr>
              <a:t>and simultaneously vote on their </a:t>
            </a:r>
            <a:r>
              <a:rPr lang="en-US" sz="2000" dirty="0">
                <a:latin typeface="Arial"/>
                <a:cs typeface="Arial"/>
              </a:rPr>
              <a:t>answer to the </a:t>
            </a:r>
            <a:r>
              <a:rPr lang="en-US" sz="2000" dirty="0" smtClean="0">
                <a:latin typeface="Arial"/>
                <a:cs typeface="Arial"/>
              </a:rPr>
              <a:t>question.</a:t>
            </a:r>
            <a:endParaRPr lang="en-US" sz="2000" dirty="0">
              <a:latin typeface="Arial"/>
              <a:cs typeface="Arial"/>
            </a:endParaRPr>
          </a:p>
          <a:p>
            <a:pPr lvl="0"/>
            <a:r>
              <a:rPr lang="en-US" sz="2000" dirty="0" smtClean="0">
                <a:latin typeface="Arial"/>
                <a:cs typeface="Arial"/>
              </a:rPr>
              <a:t>Debrief the </a:t>
            </a:r>
            <a:r>
              <a:rPr lang="en-US" sz="2000" dirty="0">
                <a:latin typeface="Arial"/>
                <a:cs typeface="Arial"/>
              </a:rPr>
              <a:t>results and correct answer to your students.</a:t>
            </a:r>
          </a:p>
          <a:p>
            <a:pPr marL="0" indent="0">
              <a:buNone/>
            </a:pPr>
            <a:endParaRPr lang="en-US" sz="2000" dirty="0">
              <a:latin typeface="Arial"/>
              <a:cs typeface="Arial"/>
            </a:endParaRPr>
          </a:p>
        </p:txBody>
      </p:sp>
    </p:spTree>
    <p:extLst>
      <p:ext uri="{BB962C8B-B14F-4D97-AF65-F5344CB8AC3E}">
        <p14:creationId xmlns:p14="http://schemas.microsoft.com/office/powerpoint/2010/main" xmlns="" val="3554986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7" descr="Whole Class Vote.jpg"/>
          <p:cNvPicPr>
            <a:picLocks noChangeAspect="1"/>
          </p:cNvPicPr>
          <p:nvPr/>
        </p:nvPicPr>
        <p:blipFill>
          <a:blip r:embed="rId2">
            <a:extLst>
              <a:ext uri="{28A0092B-C50C-407E-A947-70E740481C1C}">
                <a14:useLocalDpi xmlns:a14="http://schemas.microsoft.com/office/drawing/2010/main" xmlns="" val="0"/>
              </a:ext>
            </a:extLst>
          </a:blip>
          <a:srcRect t="9904"/>
          <a:stretch>
            <a:fillRect/>
          </a:stretch>
        </p:blipFill>
        <p:spPr bwMode="auto">
          <a:xfrm>
            <a:off x="322263" y="723900"/>
            <a:ext cx="8601075" cy="581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a:spLocks noChangeArrowheads="1"/>
          </p:cNvSpPr>
          <p:nvPr/>
        </p:nvSpPr>
        <p:spPr bwMode="auto">
          <a:xfrm>
            <a:off x="587389" y="13943"/>
            <a:ext cx="9067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buSzPct val="75000"/>
              <a:buFont typeface="Wingdings" charset="0"/>
              <a:buNone/>
            </a:pPr>
            <a:r>
              <a:rPr lang="en-US" sz="4000" b="0" dirty="0">
                <a:solidFill>
                  <a:srgbClr val="FE9900"/>
                </a:solidFill>
                <a:latin typeface="+mj-lt"/>
              </a:rPr>
              <a:t>Techniques for all </a:t>
            </a:r>
            <a:r>
              <a:rPr lang="en-US" sz="4000" b="0" dirty="0" smtClean="0">
                <a:solidFill>
                  <a:srgbClr val="FE9900"/>
                </a:solidFill>
                <a:latin typeface="+mj-lt"/>
              </a:rPr>
              <a:t>classes</a:t>
            </a:r>
            <a:endParaRPr lang="en-US" sz="4000" b="0" dirty="0">
              <a:solidFill>
                <a:srgbClr val="FE9900"/>
              </a:solidFill>
              <a:latin typeface="+mj-lt"/>
            </a:endParaRPr>
          </a:p>
        </p:txBody>
      </p:sp>
    </p:spTree>
    <p:extLst>
      <p:ext uri="{BB962C8B-B14F-4D97-AF65-F5344CB8AC3E}">
        <p14:creationId xmlns:p14="http://schemas.microsoft.com/office/powerpoint/2010/main" xmlns="" val="36688997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97282" name="Content Placeholder 3" descr="Mixed Votes.jpg"/>
          <p:cNvPicPr>
            <a:picLocks noGrp="1" noChangeAspect="1"/>
          </p:cNvPicPr>
          <p:nvPr>
            <p:ph idx="1"/>
          </p:nvPr>
        </p:nvPicPr>
        <p:blipFill>
          <a:blip r:embed="rId2">
            <a:extLst>
              <a:ext uri="{28A0092B-C50C-407E-A947-70E740481C1C}">
                <a14:useLocalDpi xmlns:a14="http://schemas.microsoft.com/office/drawing/2010/main" xmlns="" val="0"/>
              </a:ext>
            </a:extLst>
          </a:blip>
          <a:srcRect t="2983" b="-467"/>
          <a:stretch>
            <a:fillRect/>
          </a:stretch>
        </p:blipFill>
        <p:spPr>
          <a:xfrm>
            <a:off x="0" y="0"/>
            <a:ext cx="9109880" cy="6858000"/>
          </a:xfrm>
        </p:spPr>
      </p:pic>
    </p:spTree>
    <p:extLst>
      <p:ext uri="{BB962C8B-B14F-4D97-AF65-F5344CB8AC3E}">
        <p14:creationId xmlns:p14="http://schemas.microsoft.com/office/powerpoint/2010/main" xmlns="" val="34790216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98306" name="Content Placeholder 3" descr="Pair Share discussion active.jpg"/>
          <p:cNvPicPr>
            <a:picLocks noGrp="1" noChangeAspect="1"/>
          </p:cNvPicPr>
          <p:nvPr>
            <p:ph idx="1"/>
          </p:nvPr>
        </p:nvPicPr>
        <p:blipFill>
          <a:blip r:embed="rId2">
            <a:extLst>
              <a:ext uri="{28A0092B-C50C-407E-A947-70E740481C1C}">
                <a14:useLocalDpi xmlns:a14="http://schemas.microsoft.com/office/drawing/2010/main" xmlns="" val="0"/>
              </a:ext>
            </a:extLst>
          </a:blip>
          <a:srcRect t="-218" b="2361"/>
          <a:stretch>
            <a:fillRect/>
          </a:stretch>
        </p:blipFill>
        <p:spPr>
          <a:xfrm>
            <a:off x="0" y="0"/>
            <a:ext cx="9144000" cy="6710363"/>
          </a:xfrm>
        </p:spPr>
      </p:pic>
    </p:spTree>
    <p:extLst>
      <p:ext uri="{BB962C8B-B14F-4D97-AF65-F5344CB8AC3E}">
        <p14:creationId xmlns:p14="http://schemas.microsoft.com/office/powerpoint/2010/main" xmlns="" val="33722118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endParaRPr lang="en-US">
              <a:latin typeface="Arial" charset="0"/>
              <a:ea typeface="ＭＳ Ｐゴシック" charset="0"/>
              <a:cs typeface="ＭＳ Ｐゴシック" charset="0"/>
            </a:endParaRPr>
          </a:p>
        </p:txBody>
      </p:sp>
      <p:pic>
        <p:nvPicPr>
          <p:cNvPr id="99330" name="Content Placeholder 3" descr="Green Votes.jpg"/>
          <p:cNvPicPr>
            <a:picLocks noGrp="1" noChangeAspect="1"/>
          </p:cNvPicPr>
          <p:nvPr>
            <p:ph idx="1"/>
          </p:nvPr>
        </p:nvPicPr>
        <p:blipFill>
          <a:blip r:embed="rId2">
            <a:extLst>
              <a:ext uri="{28A0092B-C50C-407E-A947-70E740481C1C}">
                <a14:useLocalDpi xmlns:a14="http://schemas.microsoft.com/office/drawing/2010/main" xmlns="" val="0"/>
              </a:ext>
            </a:extLst>
          </a:blip>
          <a:srcRect t="-1060" b="-1009"/>
          <a:stretch>
            <a:fillRect/>
          </a:stretch>
        </p:blipFill>
        <p:spPr>
          <a:xfrm>
            <a:off x="0" y="-69850"/>
            <a:ext cx="9144000" cy="7000875"/>
          </a:xfrm>
        </p:spPr>
      </p:pic>
    </p:spTree>
    <p:extLst>
      <p:ext uri="{BB962C8B-B14F-4D97-AF65-F5344CB8AC3E}">
        <p14:creationId xmlns:p14="http://schemas.microsoft.com/office/powerpoint/2010/main" xmlns="" val="19455181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ile:Life Expectancy 2011 Estimates CIA World Factbook.png"/>
          <p:cNvPicPr/>
          <p:nvPr/>
        </p:nvPicPr>
        <p:blipFill>
          <a:blip r:embed="rId2">
            <a:extLst>
              <a:ext uri="{28A0092B-C50C-407E-A947-70E740481C1C}">
                <a14:useLocalDpi xmlns:a14="http://schemas.microsoft.com/office/drawing/2010/main" xmlns="" val="0"/>
              </a:ext>
            </a:extLst>
          </a:blip>
          <a:srcRect/>
          <a:stretch>
            <a:fillRect/>
          </a:stretch>
        </p:blipFill>
        <p:spPr bwMode="auto">
          <a:xfrm>
            <a:off x="541734" y="697876"/>
            <a:ext cx="7857057" cy="3378294"/>
          </a:xfrm>
          <a:prstGeom prst="rect">
            <a:avLst/>
          </a:prstGeom>
          <a:noFill/>
          <a:ln>
            <a:noFill/>
          </a:ln>
        </p:spPr>
      </p:pic>
      <p:sp>
        <p:nvSpPr>
          <p:cNvPr id="7" name="TextBox 6"/>
          <p:cNvSpPr txBox="1"/>
          <p:nvPr/>
        </p:nvSpPr>
        <p:spPr>
          <a:xfrm>
            <a:off x="843691" y="-23011"/>
            <a:ext cx="8552310" cy="707886"/>
          </a:xfrm>
          <a:prstGeom prst="rect">
            <a:avLst/>
          </a:prstGeom>
          <a:noFill/>
        </p:spPr>
        <p:txBody>
          <a:bodyPr wrap="square" rtlCol="0">
            <a:spAutoFit/>
          </a:bodyPr>
          <a:lstStyle/>
          <a:p>
            <a:r>
              <a:rPr lang="en-US" sz="4000" dirty="0" smtClean="0">
                <a:solidFill>
                  <a:srgbClr val="FFFFFF"/>
                </a:solidFill>
              </a:rPr>
              <a:t>What does this chart represent?</a:t>
            </a:r>
            <a:endParaRPr lang="en-US" sz="4000" dirty="0">
              <a:solidFill>
                <a:srgbClr val="FFFFFF"/>
              </a:solidFill>
            </a:endParaRPr>
          </a:p>
        </p:txBody>
      </p:sp>
      <p:sp>
        <p:nvSpPr>
          <p:cNvPr id="8" name="Rectangle 7"/>
          <p:cNvSpPr/>
          <p:nvPr/>
        </p:nvSpPr>
        <p:spPr bwMode="auto">
          <a:xfrm>
            <a:off x="564396" y="2226547"/>
            <a:ext cx="830916" cy="18188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68275" marR="0" indent="-168275" algn="l" defTabSz="914400" rtl="0" eaLnBrk="1" fontAlgn="base" latinLnBrk="0" hangingPunct="1">
              <a:lnSpc>
                <a:spcPct val="90000"/>
              </a:lnSpc>
              <a:spcBef>
                <a:spcPct val="65000"/>
              </a:spcBef>
              <a:spcAft>
                <a:spcPct val="0"/>
              </a:spcAft>
              <a:buClrTx/>
              <a:buSzTx/>
              <a:buFontTx/>
              <a:buNone/>
              <a:tabLst/>
            </a:pPr>
            <a:endParaRPr kumimoji="0" lang="en-US" sz="3200" b="1" i="0" u="none" strike="noStrike" cap="none" normalizeH="0" baseline="0">
              <a:ln>
                <a:noFill/>
              </a:ln>
              <a:solidFill>
                <a:srgbClr val="FFFF0F"/>
              </a:solidFill>
              <a:effectLst/>
              <a:latin typeface="Times New Roman" pitchFamily="-109" charset="0"/>
              <a:sym typeface="Wingdings 3" pitchFamily="-109" charset="2"/>
            </a:endParaRPr>
          </a:p>
        </p:txBody>
      </p:sp>
      <p:sp>
        <p:nvSpPr>
          <p:cNvPr id="9" name="Rectangle 8"/>
          <p:cNvSpPr/>
          <p:nvPr/>
        </p:nvSpPr>
        <p:spPr bwMode="auto">
          <a:xfrm>
            <a:off x="565150" y="2012951"/>
            <a:ext cx="584199" cy="27039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68275" marR="0" indent="-168275" algn="l" defTabSz="914400" rtl="0" eaLnBrk="1" fontAlgn="base" latinLnBrk="0" hangingPunct="1">
              <a:lnSpc>
                <a:spcPct val="90000"/>
              </a:lnSpc>
              <a:spcBef>
                <a:spcPct val="65000"/>
              </a:spcBef>
              <a:spcAft>
                <a:spcPct val="0"/>
              </a:spcAft>
              <a:buClrTx/>
              <a:buSzTx/>
              <a:buFontTx/>
              <a:buNone/>
              <a:tabLst/>
            </a:pPr>
            <a:endParaRPr kumimoji="0" lang="en-US" sz="3200" b="1" i="0" u="none" strike="noStrike" cap="none" normalizeH="0" baseline="0" dirty="0">
              <a:ln>
                <a:noFill/>
              </a:ln>
              <a:solidFill>
                <a:srgbClr val="FFFF0F"/>
              </a:solidFill>
              <a:effectLst/>
              <a:latin typeface="Times New Roman" pitchFamily="-109" charset="0"/>
              <a:sym typeface="Wingdings 3" pitchFamily="-109" charset="2"/>
            </a:endParaRPr>
          </a:p>
        </p:txBody>
      </p:sp>
      <p:sp>
        <p:nvSpPr>
          <p:cNvPr id="10" name="TextBox 9"/>
          <p:cNvSpPr txBox="1"/>
          <p:nvPr/>
        </p:nvSpPr>
        <p:spPr>
          <a:xfrm>
            <a:off x="132490" y="4256889"/>
            <a:ext cx="9024210" cy="2308324"/>
          </a:xfrm>
          <a:prstGeom prst="rect">
            <a:avLst/>
          </a:prstGeom>
          <a:noFill/>
        </p:spPr>
        <p:txBody>
          <a:bodyPr wrap="square" rtlCol="0">
            <a:spAutoFit/>
          </a:bodyPr>
          <a:lstStyle/>
          <a:p>
            <a:r>
              <a:rPr lang="en-US" sz="3600" dirty="0" smtClean="0">
                <a:solidFill>
                  <a:srgbClr val="FE9900"/>
                </a:solidFill>
              </a:rPr>
              <a:t>Work with your partner and write a multiple choice question that would provoke a thoughtful discussion amongst students about this false color map?</a:t>
            </a:r>
            <a:endParaRPr lang="en-US" sz="3600" dirty="0">
              <a:solidFill>
                <a:srgbClr val="FE9900"/>
              </a:solidFill>
            </a:endParaRPr>
          </a:p>
        </p:txBody>
      </p:sp>
    </p:spTree>
    <p:extLst>
      <p:ext uri="{BB962C8B-B14F-4D97-AF65-F5344CB8AC3E}">
        <p14:creationId xmlns:p14="http://schemas.microsoft.com/office/powerpoint/2010/main" xmlns="" val="394752665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49300" y="4292600"/>
            <a:ext cx="8877300" cy="2862322"/>
          </a:xfrm>
          <a:prstGeom prst="rect">
            <a:avLst/>
          </a:prstGeom>
          <a:noFill/>
        </p:spPr>
        <p:txBody>
          <a:bodyPr wrap="square" rtlCol="0">
            <a:spAutoFit/>
          </a:bodyPr>
          <a:lstStyle/>
          <a:p>
            <a:pPr marL="292100" indent="-292100">
              <a:buFont typeface="Arial"/>
              <a:buChar char="•"/>
            </a:pPr>
            <a:r>
              <a:rPr lang="en-US" sz="3000" b="0" dirty="0" smtClean="0">
                <a:solidFill>
                  <a:srgbClr val="FFFFFF"/>
                </a:solidFill>
              </a:rPr>
              <a:t> Average household income</a:t>
            </a:r>
          </a:p>
          <a:p>
            <a:pPr marL="292100" indent="-292100">
              <a:buFont typeface="Arial"/>
              <a:buChar char="•"/>
            </a:pPr>
            <a:r>
              <a:rPr lang="en-US" sz="3000" b="0" dirty="0" smtClean="0">
                <a:solidFill>
                  <a:srgbClr val="FFFFFF"/>
                </a:solidFill>
              </a:rPr>
              <a:t> Infant mortality rate</a:t>
            </a:r>
          </a:p>
          <a:p>
            <a:pPr marL="292100" indent="-292100">
              <a:buFont typeface="Arial"/>
              <a:buChar char="•"/>
            </a:pPr>
            <a:r>
              <a:rPr lang="en-US" sz="3000" b="0" dirty="0" smtClean="0">
                <a:solidFill>
                  <a:srgbClr val="FFFFFF"/>
                </a:solidFill>
              </a:rPr>
              <a:t> Emission of Greenhouse gasses</a:t>
            </a:r>
          </a:p>
          <a:p>
            <a:pPr marL="292100" indent="-292100">
              <a:buFont typeface="Arial"/>
              <a:buChar char="•"/>
            </a:pPr>
            <a:r>
              <a:rPr lang="en-US" sz="3000" b="0" dirty="0" smtClean="0">
                <a:solidFill>
                  <a:srgbClr val="FFFFFF"/>
                </a:solidFill>
              </a:rPr>
              <a:t> Average life expectancy</a:t>
            </a:r>
          </a:p>
          <a:p>
            <a:pPr marL="292100" indent="-292100">
              <a:buFont typeface="Arial"/>
              <a:buChar char="•"/>
            </a:pPr>
            <a:r>
              <a:rPr lang="en-US" sz="3000" b="0" dirty="0" smtClean="0">
                <a:solidFill>
                  <a:srgbClr val="FFFFFF"/>
                </a:solidFill>
              </a:rPr>
              <a:t> Percent of citizenry with a college degree</a:t>
            </a:r>
          </a:p>
          <a:p>
            <a:pPr marL="292100" indent="-292100">
              <a:buFont typeface="Arial"/>
              <a:buChar char="•"/>
            </a:pPr>
            <a:endParaRPr lang="en-US" sz="3000" b="0" dirty="0">
              <a:solidFill>
                <a:srgbClr val="FFFFFF"/>
              </a:solidFill>
            </a:endParaRPr>
          </a:p>
        </p:txBody>
      </p:sp>
      <p:sp>
        <p:nvSpPr>
          <p:cNvPr id="7" name="TextBox 6"/>
          <p:cNvSpPr txBox="1"/>
          <p:nvPr/>
        </p:nvSpPr>
        <p:spPr>
          <a:xfrm>
            <a:off x="482600" y="0"/>
            <a:ext cx="8991600" cy="1015663"/>
          </a:xfrm>
          <a:prstGeom prst="rect">
            <a:avLst/>
          </a:prstGeom>
          <a:noFill/>
        </p:spPr>
        <p:txBody>
          <a:bodyPr wrap="square" rtlCol="0">
            <a:spAutoFit/>
          </a:bodyPr>
          <a:lstStyle/>
          <a:p>
            <a:r>
              <a:rPr lang="en-US" sz="3000" dirty="0" smtClean="0">
                <a:solidFill>
                  <a:srgbClr val="FFFFFF"/>
                </a:solidFill>
              </a:rPr>
              <a:t>Could any of the items listed below be represented </a:t>
            </a:r>
            <a:br>
              <a:rPr lang="en-US" sz="3000" dirty="0" smtClean="0">
                <a:solidFill>
                  <a:srgbClr val="FFFFFF"/>
                </a:solidFill>
              </a:rPr>
            </a:br>
            <a:r>
              <a:rPr lang="en-US" sz="3000" dirty="0" smtClean="0">
                <a:solidFill>
                  <a:srgbClr val="FFFFFF"/>
                </a:solidFill>
              </a:rPr>
              <a:t>by this false color image?</a:t>
            </a:r>
            <a:endParaRPr lang="en-US" sz="3000" dirty="0">
              <a:solidFill>
                <a:srgbClr val="FFFFFF"/>
              </a:solidFill>
            </a:endParaRPr>
          </a:p>
        </p:txBody>
      </p:sp>
      <p:grpSp>
        <p:nvGrpSpPr>
          <p:cNvPr id="2" name="Group 1"/>
          <p:cNvGrpSpPr/>
          <p:nvPr/>
        </p:nvGrpSpPr>
        <p:grpSpPr>
          <a:xfrm>
            <a:off x="330201" y="1054100"/>
            <a:ext cx="8204200" cy="3263900"/>
            <a:chOff x="541734" y="697876"/>
            <a:chExt cx="7857057" cy="3378294"/>
          </a:xfrm>
        </p:grpSpPr>
        <p:pic>
          <p:nvPicPr>
            <p:cNvPr id="5" name="Picture 4" descr="ile:Life Expectancy 2011 Estimates CIA World Factbook.png"/>
            <p:cNvPicPr/>
            <p:nvPr/>
          </p:nvPicPr>
          <p:blipFill>
            <a:blip r:embed="rId2">
              <a:extLst>
                <a:ext uri="{28A0092B-C50C-407E-A947-70E740481C1C}">
                  <a14:useLocalDpi xmlns:a14="http://schemas.microsoft.com/office/drawing/2010/main" xmlns="" val="0"/>
                </a:ext>
              </a:extLst>
            </a:blip>
            <a:srcRect/>
            <a:stretch>
              <a:fillRect/>
            </a:stretch>
          </p:blipFill>
          <p:spPr bwMode="auto">
            <a:xfrm>
              <a:off x="541734" y="697876"/>
              <a:ext cx="7857057" cy="3378294"/>
            </a:xfrm>
            <a:prstGeom prst="rect">
              <a:avLst/>
            </a:prstGeom>
            <a:noFill/>
            <a:ln>
              <a:noFill/>
            </a:ln>
          </p:spPr>
        </p:pic>
        <p:sp>
          <p:nvSpPr>
            <p:cNvPr id="8" name="Rectangle 7"/>
            <p:cNvSpPr/>
            <p:nvPr/>
          </p:nvSpPr>
          <p:spPr bwMode="auto">
            <a:xfrm>
              <a:off x="564396" y="2226547"/>
              <a:ext cx="830916" cy="18188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68275" marR="0" indent="-168275" algn="l" defTabSz="914400" rtl="0" eaLnBrk="1" fontAlgn="base" latinLnBrk="0" hangingPunct="1">
                <a:lnSpc>
                  <a:spcPct val="90000"/>
                </a:lnSpc>
                <a:spcBef>
                  <a:spcPct val="65000"/>
                </a:spcBef>
                <a:spcAft>
                  <a:spcPct val="0"/>
                </a:spcAft>
                <a:buClrTx/>
                <a:buSzTx/>
                <a:buFontTx/>
                <a:buNone/>
                <a:tabLst/>
              </a:pPr>
              <a:endParaRPr kumimoji="0" lang="en-US" sz="3200" b="1" i="0" u="none" strike="noStrike" cap="none" normalizeH="0" baseline="0">
                <a:ln>
                  <a:noFill/>
                </a:ln>
                <a:solidFill>
                  <a:srgbClr val="FFFF0F"/>
                </a:solidFill>
                <a:effectLst/>
                <a:latin typeface="Times New Roman" pitchFamily="-109" charset="0"/>
                <a:sym typeface="Wingdings 3" pitchFamily="-109" charset="2"/>
              </a:endParaRPr>
            </a:p>
          </p:txBody>
        </p:sp>
        <p:sp>
          <p:nvSpPr>
            <p:cNvPr id="9" name="Rectangle 8"/>
            <p:cNvSpPr/>
            <p:nvPr/>
          </p:nvSpPr>
          <p:spPr bwMode="auto">
            <a:xfrm>
              <a:off x="565150" y="2012951"/>
              <a:ext cx="584199" cy="27039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68275" marR="0" indent="-168275" algn="l" defTabSz="914400" rtl="0" eaLnBrk="1" fontAlgn="base" latinLnBrk="0" hangingPunct="1">
                <a:lnSpc>
                  <a:spcPct val="90000"/>
                </a:lnSpc>
                <a:spcBef>
                  <a:spcPct val="65000"/>
                </a:spcBef>
                <a:spcAft>
                  <a:spcPct val="0"/>
                </a:spcAft>
                <a:buClrTx/>
                <a:buSzTx/>
                <a:buFontTx/>
                <a:buNone/>
                <a:tabLst/>
              </a:pPr>
              <a:endParaRPr kumimoji="0" lang="en-US" sz="3200" b="1" i="0" u="none" strike="noStrike" cap="none" normalizeH="0" baseline="0" dirty="0">
                <a:ln>
                  <a:noFill/>
                </a:ln>
                <a:solidFill>
                  <a:srgbClr val="FFFF0F"/>
                </a:solidFill>
                <a:effectLst/>
                <a:latin typeface="Times New Roman" pitchFamily="-109" charset="0"/>
                <a:sym typeface="Wingdings 3" pitchFamily="-109" charset="2"/>
              </a:endParaRPr>
            </a:p>
          </p:txBody>
        </p:sp>
      </p:grpSp>
    </p:spTree>
    <p:extLst>
      <p:ext uri="{BB962C8B-B14F-4D97-AF65-F5344CB8AC3E}">
        <p14:creationId xmlns:p14="http://schemas.microsoft.com/office/powerpoint/2010/main" xmlns="" val="428929613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GUID" val="B95AE07330554E53B911C9B666747637"/>
  <p:tag name="SLIDEID" val="B95AE07330554E53B911C9B666747637"/>
  <p:tag name="SLIDEORDER" val="1"/>
  <p:tag name="SLIDETYPE" val="Q"/>
  <p:tag name="DEMOGRAPHIC" val="False"/>
  <p:tag name="SPEEDSCORING" val="False"/>
  <p:tag name="QUESTIONALIAS" val="Imagine that you observe the Sun while in the space shuttle in an orbit high above Earth’s atmosphere. Which of the following spectra would you observe by analyzing the sunlight?"/>
  <p:tag name="ANSWERSALIAS" val="dark line absorption spectrum¤bright line emission spectrum¤continuous spectrum"/>
</p:tagLst>
</file>

<file path=ppt/tags/tag2.xml><?xml version="1.0" encoding="utf-8"?>
<p:tagLst xmlns:a="http://schemas.openxmlformats.org/drawingml/2006/main" xmlns:r="http://schemas.openxmlformats.org/officeDocument/2006/relationships" xmlns:p="http://schemas.openxmlformats.org/presentationml/2006/main">
  <p:tag name="SLIDEGUID" val="B95AE07330554E53B911C9B666747637"/>
  <p:tag name="SLIDEID" val="B95AE07330554E53B911C9B666747637"/>
  <p:tag name="SLIDEORDER" val="1"/>
  <p:tag name="SLIDETYPE" val="Q"/>
  <p:tag name="DEMOGRAPHIC" val="False"/>
  <p:tag name="SPEEDSCORING" val="False"/>
  <p:tag name="QUESTIONALIAS" val="Imagine that you observe the Sun while in the space shuttle in an orbit high above Earth’s atmosphere. Which of the following spectra would you observe by analyzing the sunlight?"/>
  <p:tag name="ANSWERSALIAS" val="dark line absorption spectrum¤bright line emission spectrum¤continuous spectrum"/>
</p:tagLst>
</file>

<file path=ppt/tags/tag3.xml><?xml version="1.0" encoding="utf-8"?>
<p:tagLst xmlns:a="http://schemas.openxmlformats.org/drawingml/2006/main" xmlns:r="http://schemas.openxmlformats.org/officeDocument/2006/relationships" xmlns:p="http://schemas.openxmlformats.org/presentationml/2006/main">
  <p:tag name="SLIDEGUID" val="B95AE07330554E53B911C9B666747637"/>
  <p:tag name="SLIDEID" val="B95AE07330554E53B911C9B666747637"/>
  <p:tag name="SLIDEORDER" val="1"/>
  <p:tag name="SLIDETYPE" val="Q"/>
  <p:tag name="DEMOGRAPHIC" val="False"/>
  <p:tag name="SPEEDSCORING" val="False"/>
  <p:tag name="QUESTIONALIAS" val="Imagine that you observe the Sun while in the space shuttle in an orbit high above Earth’s atmosphere. Which of the following spectra would you observe by analyzing the sunlight?"/>
  <p:tag name="ANSWERSALIAS" val="dark line absorption spectrum¤bright line emission spectrum¤continuous spectrum"/>
</p:tagLst>
</file>

<file path=ppt/theme/theme1.xml><?xml version="1.0" encoding="utf-8"?>
<a:theme xmlns:a="http://schemas.openxmlformats.org/drawingml/2006/main" name="CAE2">
  <a:themeElements>
    <a:clrScheme name="">
      <a:dk1>
        <a:srgbClr val="000000"/>
      </a:dk1>
      <a:lt1>
        <a:srgbClr val="223B82"/>
      </a:lt1>
      <a:dk2>
        <a:srgbClr val="000000"/>
      </a:dk2>
      <a:lt2>
        <a:srgbClr val="808080"/>
      </a:lt2>
      <a:accent1>
        <a:srgbClr val="BBE0E3"/>
      </a:accent1>
      <a:accent2>
        <a:srgbClr val="333399"/>
      </a:accent2>
      <a:accent3>
        <a:srgbClr val="ABAFC1"/>
      </a:accent3>
      <a:accent4>
        <a:srgbClr val="000000"/>
      </a:accent4>
      <a:accent5>
        <a:srgbClr val="DAEDEF"/>
      </a:accent5>
      <a:accent6>
        <a:srgbClr val="2D2D8A"/>
      </a:accent6>
      <a:hlink>
        <a:srgbClr val="F6F62C"/>
      </a:hlink>
      <a:folHlink>
        <a:srgbClr val="F6F62C"/>
      </a:folHlink>
    </a:clrScheme>
    <a:fontScheme name="CAE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168275" marR="0" indent="-168275" algn="l" defTabSz="914400" rtl="0" eaLnBrk="1" fontAlgn="base" latinLnBrk="0" hangingPunct="1">
          <a:lnSpc>
            <a:spcPct val="90000"/>
          </a:lnSpc>
          <a:spcBef>
            <a:spcPct val="65000"/>
          </a:spcBef>
          <a:spcAft>
            <a:spcPct val="0"/>
          </a:spcAft>
          <a:buClrTx/>
          <a:buSzTx/>
          <a:buFontTx/>
          <a:buNone/>
          <a:tabLst/>
          <a:defRPr kumimoji="0" lang="en-US" sz="3200" b="1" i="0" u="none" strike="noStrike" cap="none" normalizeH="0" baseline="0">
            <a:ln>
              <a:noFill/>
            </a:ln>
            <a:solidFill>
              <a:srgbClr val="FFFF0F"/>
            </a:solidFill>
            <a:effectLst/>
            <a:latin typeface="Times New Roman" pitchFamily="-109" charset="0"/>
            <a:sym typeface="Wingdings 3" pitchFamily="-109" charset="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168275" marR="0" indent="-168275" algn="l" defTabSz="914400" rtl="0" eaLnBrk="1" fontAlgn="base" latinLnBrk="0" hangingPunct="1">
          <a:lnSpc>
            <a:spcPct val="90000"/>
          </a:lnSpc>
          <a:spcBef>
            <a:spcPct val="65000"/>
          </a:spcBef>
          <a:spcAft>
            <a:spcPct val="0"/>
          </a:spcAft>
          <a:buClrTx/>
          <a:buSzTx/>
          <a:buFontTx/>
          <a:buNone/>
          <a:tabLst/>
          <a:defRPr kumimoji="0" lang="en-US" sz="3200" b="1" i="0" u="none" strike="noStrike" cap="none" normalizeH="0" baseline="0">
            <a:ln>
              <a:noFill/>
            </a:ln>
            <a:solidFill>
              <a:srgbClr val="FFFF0F"/>
            </a:solidFill>
            <a:effectLst/>
            <a:latin typeface="Times New Roman" pitchFamily="-109" charset="0"/>
            <a:sym typeface="Wingdings 3" pitchFamily="-109" charset="2"/>
          </a:defRPr>
        </a:defPPr>
      </a:lstStyle>
    </a:lnDef>
  </a:objectDefaults>
  <a:extraClrSchemeLst>
    <a:extraClrScheme>
      <a:clrScheme name="CA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AE2 13">
        <a:dk1>
          <a:srgbClr val="000000"/>
        </a:dk1>
        <a:lt1>
          <a:srgbClr val="3333FF"/>
        </a:lt1>
        <a:dk2>
          <a:srgbClr val="000000"/>
        </a:dk2>
        <a:lt2>
          <a:srgbClr val="808080"/>
        </a:lt2>
        <a:accent1>
          <a:srgbClr val="BBE0E3"/>
        </a:accent1>
        <a:accent2>
          <a:srgbClr val="333399"/>
        </a:accent2>
        <a:accent3>
          <a:srgbClr val="ADAD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14">
        <a:dk1>
          <a:srgbClr val="000000"/>
        </a:dk1>
        <a:lt1>
          <a:srgbClr val="0000FF"/>
        </a:lt1>
        <a:dk2>
          <a:srgbClr val="000000"/>
        </a:dk2>
        <a:lt2>
          <a:srgbClr val="808080"/>
        </a:lt2>
        <a:accent1>
          <a:srgbClr val="BBE0E3"/>
        </a:accent1>
        <a:accent2>
          <a:srgbClr val="333399"/>
        </a:accent2>
        <a:accent3>
          <a:srgbClr val="AAAA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15">
        <a:dk1>
          <a:srgbClr val="000000"/>
        </a:dk1>
        <a:lt1>
          <a:srgbClr val="000099"/>
        </a:lt1>
        <a:dk2>
          <a:srgbClr val="000000"/>
        </a:dk2>
        <a:lt2>
          <a:srgbClr val="808080"/>
        </a:lt2>
        <a:accent1>
          <a:srgbClr val="BBE0E3"/>
        </a:accent1>
        <a:accent2>
          <a:srgbClr val="333399"/>
        </a:accent2>
        <a:accent3>
          <a:srgbClr val="AAAAC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E2 16">
        <a:dk1>
          <a:srgbClr val="000000"/>
        </a:dk1>
        <a:lt1>
          <a:srgbClr val="003399"/>
        </a:lt1>
        <a:dk2>
          <a:srgbClr val="000000"/>
        </a:dk2>
        <a:lt2>
          <a:srgbClr val="808080"/>
        </a:lt2>
        <a:accent1>
          <a:srgbClr val="BBE0E3"/>
        </a:accent1>
        <a:accent2>
          <a:srgbClr val="333399"/>
        </a:accent2>
        <a:accent3>
          <a:srgbClr val="AAADC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7391669</TotalTime>
  <Words>1108</Words>
  <Application>Microsoft Office PowerPoint</Application>
  <PresentationFormat>On-screen Show (4:3)</PresentationFormat>
  <Paragraphs>169</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CAE2</vt:lpstr>
      <vt:lpstr>Slide 1</vt:lpstr>
      <vt:lpstr>Slide 2</vt:lpstr>
      <vt:lpstr>Idealized (&amp; shorthand) Implementation of Think-Pair-Share</vt:lpstr>
      <vt:lpstr>Slide 4</vt:lpstr>
      <vt:lpstr>Slide 5</vt:lpstr>
      <vt:lpstr>Slide 6</vt:lpstr>
      <vt:lpstr>Slide 7</vt:lpstr>
      <vt:lpstr>Slide 8</vt:lpstr>
      <vt:lpstr>Slide 9</vt:lpstr>
      <vt:lpstr>Slide 10</vt:lpstr>
      <vt:lpstr>Slide 11</vt:lpstr>
      <vt:lpstr>Slide 12</vt:lpstr>
      <vt:lpstr>Idealized (&amp; shorthand) Implementation of Think-Pair-Share</vt:lpstr>
      <vt:lpstr>Slide 14</vt:lpstr>
      <vt:lpstr>Slide 15</vt:lpstr>
      <vt:lpstr>How many of the Earth locations marked with an “X” would be experiencing Winter?</vt:lpstr>
      <vt:lpstr>Slide 17</vt:lpstr>
      <vt:lpstr>Which atom has absorbed light with the shortest wavelength?</vt:lpstr>
      <vt:lpstr>Which atom will emit light with the longest wavelength?</vt:lpstr>
      <vt:lpstr>Which of these atoms: </vt:lpstr>
      <vt:lpstr>Slide 21</vt:lpstr>
      <vt:lpstr>Slide 22</vt:lpstr>
      <vt:lpstr>Slide 23</vt:lpstr>
      <vt:lpstr>Slide 24</vt:lpstr>
      <vt:lpstr>Slide 25</vt:lpstr>
      <vt:lpstr>Slide 26</vt:lpstr>
    </vt:vector>
  </TitlesOfParts>
  <Company>Biosphere 2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Chautauqua Astronomy Teaching Workshop:  Critical Questions</dc:title>
  <dc:creator>Win98 SE</dc:creator>
  <cp:lastModifiedBy>rhilborn</cp:lastModifiedBy>
  <cp:revision>1484</cp:revision>
  <cp:lastPrinted>2014-11-01T14:40:59Z</cp:lastPrinted>
  <dcterms:created xsi:type="dcterms:W3CDTF">2010-09-17T22:18:38Z</dcterms:created>
  <dcterms:modified xsi:type="dcterms:W3CDTF">2017-11-16T19:34:32Z</dcterms:modified>
</cp:coreProperties>
</file>