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Default Extension="pdf" ContentType="application/pdf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Default Extension="pict" ContentType="image/pict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0"/>
  </p:notesMasterIdLst>
  <p:sldIdLst>
    <p:sldId id="256" r:id="rId2"/>
    <p:sldId id="722" r:id="rId3"/>
    <p:sldId id="675" r:id="rId4"/>
    <p:sldId id="669" r:id="rId5"/>
    <p:sldId id="479" r:id="rId6"/>
    <p:sldId id="752" r:id="rId7"/>
    <p:sldId id="294" r:id="rId8"/>
    <p:sldId id="445" r:id="rId9"/>
    <p:sldId id="331" r:id="rId10"/>
    <p:sldId id="406" r:id="rId11"/>
    <p:sldId id="455" r:id="rId12"/>
    <p:sldId id="690" r:id="rId13"/>
    <p:sldId id="717" r:id="rId14"/>
    <p:sldId id="736" r:id="rId15"/>
    <p:sldId id="554" r:id="rId16"/>
    <p:sldId id="496" r:id="rId17"/>
    <p:sldId id="618" r:id="rId18"/>
    <p:sldId id="671" r:id="rId19"/>
    <p:sldId id="670" r:id="rId20"/>
    <p:sldId id="712" r:id="rId21"/>
    <p:sldId id="719" r:id="rId22"/>
    <p:sldId id="734" r:id="rId23"/>
    <p:sldId id="706" r:id="rId24"/>
    <p:sldId id="707" r:id="rId25"/>
    <p:sldId id="708" r:id="rId26"/>
    <p:sldId id="709" r:id="rId27"/>
    <p:sldId id="710" r:id="rId28"/>
    <p:sldId id="711" r:id="rId29"/>
    <p:sldId id="737" r:id="rId30"/>
    <p:sldId id="620" r:id="rId31"/>
    <p:sldId id="600" r:id="rId32"/>
    <p:sldId id="474" r:id="rId33"/>
    <p:sldId id="475" r:id="rId34"/>
    <p:sldId id="699" r:id="rId35"/>
    <p:sldId id="697" r:id="rId36"/>
    <p:sldId id="698" r:id="rId37"/>
    <p:sldId id="738" r:id="rId38"/>
    <p:sldId id="700" r:id="rId39"/>
    <p:sldId id="503" r:id="rId40"/>
    <p:sldId id="285" r:id="rId41"/>
    <p:sldId id="378" r:id="rId42"/>
    <p:sldId id="755" r:id="rId43"/>
    <p:sldId id="724" r:id="rId44"/>
    <p:sldId id="683" r:id="rId45"/>
    <p:sldId id="702" r:id="rId46"/>
    <p:sldId id="623" r:id="rId47"/>
    <p:sldId id="739" r:id="rId48"/>
    <p:sldId id="720" r:id="rId49"/>
    <p:sldId id="721" r:id="rId50"/>
    <p:sldId id="602" r:id="rId51"/>
    <p:sldId id="756" r:id="rId52"/>
    <p:sldId id="740" r:id="rId53"/>
    <p:sldId id="741" r:id="rId54"/>
    <p:sldId id="742" r:id="rId55"/>
    <p:sldId id="743" r:id="rId56"/>
    <p:sldId id="744" r:id="rId57"/>
    <p:sldId id="745" r:id="rId58"/>
    <p:sldId id="746" r:id="rId59"/>
    <p:sldId id="747" r:id="rId60"/>
    <p:sldId id="651" r:id="rId61"/>
    <p:sldId id="641" r:id="rId62"/>
    <p:sldId id="642" r:id="rId63"/>
    <p:sldId id="643" r:id="rId64"/>
    <p:sldId id="644" r:id="rId65"/>
    <p:sldId id="645" r:id="rId66"/>
    <p:sldId id="750" r:id="rId67"/>
    <p:sldId id="751" r:id="rId68"/>
    <p:sldId id="757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A86"/>
    <a:srgbClr val="4E8537"/>
    <a:srgbClr val="1F3E05"/>
    <a:srgbClr val="30F6B2"/>
    <a:srgbClr val="B7F636"/>
    <a:srgbClr val="FF0000"/>
    <a:srgbClr val="C0C0C0"/>
    <a:srgbClr val="FFFF00"/>
    <a:srgbClr val="FF8000"/>
    <a:srgbClr val="003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ronthornton:Documents:Documents:Papers:ICPE%202008%20Chapt:Figures%20ICPE2008RKT:FMCEgainsFig2forICPEcha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Geneva"/>
                <a:ea typeface="Geneva"/>
                <a:cs typeface="Geneva"/>
              </a:defRPr>
            </a:pPr>
            <a:r>
              <a:rPr lang="en-US"/>
              <a:t>Comparison of FMCE Gains</a:t>
            </a:r>
          </a:p>
        </c:rich>
      </c:tx>
      <c:layout>
        <c:manualLayout>
          <c:xMode val="edge"/>
          <c:yMode val="edge"/>
          <c:x val="0.37857187851518603"/>
          <c:y val="7.3260073260073208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49571489083500209"/>
          <c:y val="6.2271131881470008E-2"/>
          <c:w val="0.47857201276578004"/>
          <c:h val="0.83333426488437801"/>
        </c:manualLayout>
      </c:layout>
      <c:barChart>
        <c:barDir val="bar"/>
        <c:grouping val="clustered"/>
        <c:ser>
          <c:idx val="0"/>
          <c:order val="0"/>
          <c:tx>
            <c:strRef>
              <c:f>'Gains (4)'!$G$3</c:f>
              <c:strCache>
                <c:ptCount val="1"/>
                <c:pt idx="0">
                  <c:v>&lt;g&gt;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DD080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pattFill prst="pct25">
                <a:fgClr>
                  <a:srgbClr val="003366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DD080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pattFill prst="dkVert">
                <a:fgClr>
                  <a:srgbClr val="993366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pattFill prst="pct25">
                <a:fgClr>
                  <a:srgbClr val="006411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33CC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DD080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DD080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DD080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DD080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pattFill prst="ltDnDiag">
                <a:fgClr>
                  <a:srgbClr val="666699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2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3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4"/>
            <c:spPr>
              <a:solidFill>
                <a:schemeClr val="tx1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'Gains (4)'!$F$4:$F$18</c:f>
              <c:strCache>
                <c:ptCount val="15"/>
                <c:pt idx="0">
                  <c:v>Tufts Agebra + ILDs 1994, 1996, 1997 (N=325)</c:v>
                </c:pt>
                <c:pt idx="1">
                  <c:v>Oregon Algebra RTP labs F1991-94, Pre from 1989 (N=613)</c:v>
                </c:pt>
                <c:pt idx="2">
                  <c:v>Oregon Algebra + ILDs F1991, Pre from 1989 (N=79)</c:v>
                </c:pt>
                <c:pt idx="3">
                  <c:v>Dickinson Workshop Physics F1997-2000 (N=203)</c:v>
                </c:pt>
                <c:pt idx="4">
                  <c:v>Joliet Junior College Calculus RTP labs1997-2003 (N=199)</c:v>
                </c:pt>
                <c:pt idx="5">
                  <c:v>CU Calc +Peer &amp; UW Tutorial S2004 (N=391)</c:v>
                </c:pt>
                <c:pt idx="6">
                  <c:v>Muhlenberg Col. Calculus + ILDs F1997 (N=87)  </c:v>
                </c:pt>
                <c:pt idx="7">
                  <c:v>RPI Studio Physics + ILDs S1999 (N=311)</c:v>
                </c:pt>
                <c:pt idx="8">
                  <c:v>Mt. Ararat H.S. ILDs S1998 (N=33)</c:v>
                </c:pt>
                <c:pt idx="9">
                  <c:v>Sydney Calculus + ILDs 1999 (N=60)</c:v>
                </c:pt>
                <c:pt idx="10">
                  <c:v>Minnesota Calculus-based with CGPS 1996 (N=325)</c:v>
                </c:pt>
                <c:pt idx="11">
                  <c:v>RPI Studio Physics S1998 (N=145)</c:v>
                </c:pt>
                <c:pt idx="12">
                  <c:v>Sydney Traditional Calculus 1995 (N=472)</c:v>
                </c:pt>
                <c:pt idx="13">
                  <c:v>SUNY Albany Traditional Calculus F1998 (N=73)</c:v>
                </c:pt>
                <c:pt idx="14">
                  <c:v>Oregon Traditional Algebra 1988-1989 (N=236)</c:v>
                </c:pt>
              </c:strCache>
            </c:strRef>
          </c:cat>
          <c:val>
            <c:numRef>
              <c:f>'Gains (4)'!$G$4:$G$18</c:f>
              <c:numCache>
                <c:formatCode>0%</c:formatCode>
                <c:ptCount val="15"/>
                <c:pt idx="0">
                  <c:v>0.925600125677005</c:v>
                </c:pt>
                <c:pt idx="1">
                  <c:v>0.78</c:v>
                </c:pt>
                <c:pt idx="2">
                  <c:v>0.73018402193720189</c:v>
                </c:pt>
                <c:pt idx="3">
                  <c:v>0.68582677165354322</c:v>
                </c:pt>
                <c:pt idx="4">
                  <c:v>0.66000000000000014</c:v>
                </c:pt>
                <c:pt idx="5">
                  <c:v>0.65000000000000013</c:v>
                </c:pt>
                <c:pt idx="6">
                  <c:v>0.60503842869342417</c:v>
                </c:pt>
                <c:pt idx="7">
                  <c:v>0.56000000000000005</c:v>
                </c:pt>
                <c:pt idx="8">
                  <c:v>0.36000000000000004</c:v>
                </c:pt>
                <c:pt idx="9">
                  <c:v>0.34132420091324117</c:v>
                </c:pt>
                <c:pt idx="10">
                  <c:v>0.33000000000000007</c:v>
                </c:pt>
                <c:pt idx="11">
                  <c:v>0.22000000000000003</c:v>
                </c:pt>
                <c:pt idx="12">
                  <c:v>0.16329001330078402</c:v>
                </c:pt>
                <c:pt idx="13">
                  <c:v>0.15400000000000003</c:v>
                </c:pt>
                <c:pt idx="14">
                  <c:v>8.0000000000000016E-2</c:v>
                </c:pt>
              </c:numCache>
            </c:numRef>
          </c:val>
        </c:ser>
        <c:gapWidth val="250"/>
        <c:axId val="49386240"/>
        <c:axId val="49387776"/>
      </c:barChart>
      <c:catAx>
        <c:axId val="49386240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387776"/>
        <c:crosses val="autoZero"/>
        <c:lblAlgn val="ctr"/>
        <c:lblOffset val="100"/>
        <c:tickLblSkip val="1"/>
        <c:tickMarkSkip val="1"/>
      </c:catAx>
      <c:valAx>
        <c:axId val="49387776"/>
        <c:scaling>
          <c:orientation val="minMax"/>
          <c:max val="1"/>
          <c:min val="0"/>
        </c:scaling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200" b="1" i="0" strike="noStrike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rPr>
                  <a:t>&lt;g&gt; (% Normalized Gain) </a:t>
                </a:r>
                <a:r>
                  <a:rPr lang="en-US" sz="100" b="1" i="0" strike="noStrike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rPr>
                  <a:t>.</a:t>
                </a:r>
              </a:p>
            </c:rich>
          </c:tx>
          <c:layout>
            <c:manualLayout>
              <c:xMode val="edge"/>
              <c:yMode val="edge"/>
              <c:x val="0.62571507311586017"/>
              <c:y val="0.95421346370165283"/>
            </c:manualLayout>
          </c:layout>
          <c:spPr>
            <a:noFill/>
            <a:ln w="25400">
              <a:noFill/>
            </a:ln>
          </c:spPr>
        </c:title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49386240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0.68684</cdr:x>
      <cdr:y>0.08688</cdr:y>
    </cdr:from>
    <cdr:to>
      <cdr:x>0.71774</cdr:x>
      <cdr:y>0.10437</cdr:y>
    </cdr:to>
    <cdr:sp macro="" textlink="">
      <cdr:nvSpPr>
        <cdr:cNvPr id="2049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14758" y="603558"/>
          <a:ext cx="275034" cy="121504"/>
        </a:xfrm>
        <a:prstGeom xmlns:a="http://schemas.openxmlformats.org/drawingml/2006/main" prst="rect">
          <a:avLst/>
        </a:prstGeom>
        <a:solidFill xmlns:a="http://schemas.openxmlformats.org/drawingml/2006/main">
          <a:srgbClr val="00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</cdr:sp>
  </cdr:relSizeAnchor>
  <cdr:relSizeAnchor xmlns:cdr="http://schemas.openxmlformats.org/drawingml/2006/chartDrawing">
    <cdr:from>
      <cdr:x>0.68684</cdr:x>
      <cdr:y>0.23493</cdr:y>
    </cdr:from>
    <cdr:to>
      <cdr:x>0.71774</cdr:x>
      <cdr:y>0.25242</cdr:y>
    </cdr:to>
    <cdr:sp macro="" textlink="">
      <cdr:nvSpPr>
        <cdr:cNvPr id="2050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14758" y="1632064"/>
          <a:ext cx="275034" cy="121504"/>
        </a:xfrm>
        <a:prstGeom xmlns:a="http://schemas.openxmlformats.org/drawingml/2006/main" prst="rect">
          <a:avLst/>
        </a:prstGeom>
        <a:solidFill xmlns:a="http://schemas.openxmlformats.org/drawingml/2006/main">
          <a:srgbClr val="DD0806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</cdr:sp>
  </cdr:relSizeAnchor>
  <cdr:relSizeAnchor xmlns:cdr="http://schemas.openxmlformats.org/drawingml/2006/chartDrawing">
    <cdr:from>
      <cdr:x>0.68684</cdr:x>
      <cdr:y>0.13516</cdr:y>
    </cdr:from>
    <cdr:to>
      <cdr:x>0.71774</cdr:x>
      <cdr:y>0.15192</cdr:y>
    </cdr:to>
    <cdr:sp macro="" textlink="">
      <cdr:nvSpPr>
        <cdr:cNvPr id="2051" name="Rectangle 3" descr="25%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14758" y="938978"/>
          <a:ext cx="275034" cy="116370"/>
        </a:xfrm>
        <a:prstGeom xmlns:a="http://schemas.openxmlformats.org/drawingml/2006/main" prst="rect">
          <a:avLst/>
        </a:prstGeom>
        <a:pattFill xmlns:a="http://schemas.openxmlformats.org/drawingml/2006/main" prst="pct25">
          <a:fgClr>
            <a:srgbClr val="000000"/>
          </a:fgClr>
          <a:bgClr>
            <a:srgbClr val="FFFFFF"/>
          </a:bgClr>
        </a:patt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</cdr:sp>
  </cdr:relSizeAnchor>
  <cdr:relSizeAnchor xmlns:cdr="http://schemas.openxmlformats.org/drawingml/2006/chartDrawing">
    <cdr:from>
      <cdr:x>0.68684</cdr:x>
      <cdr:y>0.18345</cdr:y>
    </cdr:from>
    <cdr:to>
      <cdr:x>0.71774</cdr:x>
      <cdr:y>0.20094</cdr:y>
    </cdr:to>
    <cdr:sp macro="" textlink="">
      <cdr:nvSpPr>
        <cdr:cNvPr id="2052" name="Rectangle 4" descr="Dark vertical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14758" y="1274397"/>
          <a:ext cx="275034" cy="121504"/>
        </a:xfrm>
        <a:prstGeom xmlns:a="http://schemas.openxmlformats.org/drawingml/2006/main" prst="rect">
          <a:avLst/>
        </a:prstGeom>
        <a:pattFill xmlns:a="http://schemas.openxmlformats.org/drawingml/2006/main" prst="dkVert">
          <a:fgClr>
            <a:srgbClr val="993366"/>
          </a:fgClr>
          <a:bgClr>
            <a:srgbClr val="FFFFFF"/>
          </a:bgClr>
        </a:patt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</cdr:sp>
  </cdr:relSizeAnchor>
  <cdr:relSizeAnchor xmlns:cdr="http://schemas.openxmlformats.org/drawingml/2006/chartDrawing">
    <cdr:from>
      <cdr:x>0.73603</cdr:x>
      <cdr:y>0.07703</cdr:y>
    </cdr:from>
    <cdr:to>
      <cdr:x>0.98564</cdr:x>
      <cdr:y>0.11176</cdr:y>
    </cdr:to>
    <cdr:sp macro="" textlink="">
      <cdr:nvSpPr>
        <cdr:cNvPr id="205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52613" y="535105"/>
          <a:ext cx="2222277" cy="2412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00" b="1" i="0" strike="noStrike">
              <a:solidFill>
                <a:srgbClr val="000000"/>
              </a:solidFill>
              <a:latin typeface="Geneva"/>
              <a:ea typeface="Geneva"/>
              <a:cs typeface="Geneva"/>
            </a:rPr>
            <a:t>Traditional Instruction          </a:t>
          </a:r>
        </a:p>
      </cdr:txBody>
    </cdr:sp>
  </cdr:relSizeAnchor>
  <cdr:relSizeAnchor xmlns:cdr="http://schemas.openxmlformats.org/drawingml/2006/chartDrawing">
    <cdr:from>
      <cdr:x>0.7422</cdr:x>
      <cdr:y>0.13098</cdr:y>
    </cdr:from>
    <cdr:to>
      <cdr:x>0.95772</cdr:x>
      <cdr:y>0.16571</cdr:y>
    </cdr:to>
    <cdr:sp macro="" textlink="">
      <cdr:nvSpPr>
        <cdr:cNvPr id="205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07620" y="909885"/>
          <a:ext cx="1918639" cy="2412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00" b="1" i="0" strike="noStrike">
              <a:solidFill>
                <a:srgbClr val="000000"/>
              </a:solidFill>
              <a:latin typeface="Geneva"/>
              <a:ea typeface="Geneva"/>
              <a:cs typeface="Geneva"/>
            </a:rPr>
            <a:t>RealTime Physics        </a:t>
          </a:r>
        </a:p>
      </cdr:txBody>
    </cdr:sp>
  </cdr:relSizeAnchor>
  <cdr:relSizeAnchor xmlns:cdr="http://schemas.openxmlformats.org/drawingml/2006/chartDrawing">
    <cdr:from>
      <cdr:x>0.7422</cdr:x>
      <cdr:y>0.17926</cdr:y>
    </cdr:from>
    <cdr:to>
      <cdr:x>0.96464</cdr:x>
      <cdr:y>0.21399</cdr:y>
    </cdr:to>
    <cdr:sp macro="" textlink="">
      <cdr:nvSpPr>
        <cdr:cNvPr id="205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07620" y="1245305"/>
          <a:ext cx="1980247" cy="2412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00" b="1" i="0" strike="noStrike">
              <a:solidFill>
                <a:srgbClr val="000000"/>
              </a:solidFill>
              <a:latin typeface="Geneva"/>
              <a:ea typeface="Geneva"/>
              <a:cs typeface="Geneva"/>
            </a:rPr>
            <a:t>Workshop Physics       </a:t>
          </a:r>
        </a:p>
      </cdr:txBody>
    </cdr:sp>
  </cdr:relSizeAnchor>
  <cdr:relSizeAnchor xmlns:cdr="http://schemas.openxmlformats.org/drawingml/2006/chartDrawing">
    <cdr:from>
      <cdr:x>0.7422</cdr:x>
      <cdr:y>0.23173</cdr:y>
    </cdr:from>
    <cdr:to>
      <cdr:x>0.97897</cdr:x>
      <cdr:y>0.26647</cdr:y>
    </cdr:to>
    <cdr:sp macro="" textlink="">
      <cdr:nvSpPr>
        <cdr:cNvPr id="205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07620" y="1609817"/>
          <a:ext cx="2107863" cy="2412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00" b="1" i="0" strike="noStrike">
              <a:solidFill>
                <a:srgbClr val="000000"/>
              </a:solidFill>
              <a:latin typeface="Geneva"/>
              <a:ea typeface="Geneva"/>
              <a:cs typeface="Geneva"/>
            </a:rPr>
            <a:t>ILDs                 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C1AD77D7-9755-A74E-ADDF-329A3543E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FC76D-436D-F042-84B5-94323231F070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92573-7E44-FF46-BEBD-961BD44F6BB2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EEB30-7899-0A49-98DD-2B912CA2DCA3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12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92AEB-02C7-4C4D-B115-57E8DA85EDA6}" type="slidenum">
              <a:rPr lang="en-US"/>
              <a:pPr/>
              <a:t>14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F07D4E-EC14-734E-B9E1-6A3956089B20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33736-3F8C-8341-8246-4B8F76BA67D8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B29A80-0FE4-F74B-BD23-893B2D763045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F0343-0C92-E444-8351-9C8785EBED15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18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6A009-CA8C-B848-ACB1-DFBB9213627F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19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8F8B7B-493B-C94F-B970-F32F0DD5EC53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23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5C7A13-DFF1-DA4E-A057-FA7BB5519499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24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C4DBD-AE96-1F44-8568-54C4894BBA34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D379C3-024B-A44A-8E42-14A2913B1D02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25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A4006-63C3-3444-AC0A-368862DD5F0F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26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0E6F30-125C-B24A-9462-A48E76E7E158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27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4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58CFD-6C87-984D-9202-B0F8C2B6E626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28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7DFB3-8573-7D4E-9D2C-93B27D918F28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30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28571-C5D7-654C-8DBD-324DF3B733CD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31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673DEC-D8D1-8C42-99D4-36DC211E5DCF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32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1A929-F0A4-2A46-92E6-3D78202483A5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33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326AB-AC5B-DF43-BBA3-57C9F6146D54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34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3A99B-5B2D-7C44-ADFF-BEFF53263743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35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5DCED-0426-2042-B832-FBD410C5217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D3682-8073-524D-8A75-6CFEF133F0BE}" type="slidenum">
              <a:rPr lang="en-US"/>
              <a:pPr/>
              <a:t>37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5E2E1-9263-FC41-B07F-BB56CFB14087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38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1410F-8FB1-9A41-A8E9-13F741040A50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39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60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238F2-8543-6840-9052-2A355CCA41B3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40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37615-CE63-2140-87F3-ECB529FEF16D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9B578C-F82F-CE40-8748-D71572F07635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42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FC76D-436D-F042-84B5-94323231F070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43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BB61D-264F-E44E-8CEA-F06ECE0D4499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44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211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0563"/>
            <a:ext cx="4556125" cy="3416300"/>
          </a:xfrm>
          <a:solidFill>
            <a:srgbClr val="FFFFFF"/>
          </a:solidFill>
          <a:ln/>
        </p:spPr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612A8-2E8A-0840-B263-4CA9D40EB820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45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FAFA3-FD0B-104E-A0C8-E5E70DEA7F67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46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0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A2B9D-5903-6949-ACF1-1840D31797D1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B74BDA-675A-1846-8544-F12D2C7068A9}" type="slidenum">
              <a:rPr lang="en-US"/>
              <a:pPr/>
              <a:t>47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75DAA-8898-764D-AC2B-C8D5EC0C0513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48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FFE7B9-4809-1846-A42F-4417EF78B1C1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49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53B2CF-9BFB-4140-9A59-5083F307C9FF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50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64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F5B12-FC4C-3A49-BFD9-77C9DA2720AE}" type="slidenum">
              <a:rPr lang="en-US"/>
              <a:pPr/>
              <a:t>52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C18E4-EC3F-574E-A018-F6077C010595}" type="slidenum">
              <a:rPr lang="en-US"/>
              <a:pPr/>
              <a:t>53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2857A-8EC8-FB4B-8785-EB7B3902161C}" type="slidenum">
              <a:rPr lang="en-US"/>
              <a:pPr/>
              <a:t>54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8E067-6867-DC4A-9A23-97B179CEDDD7}" type="slidenum">
              <a:rPr lang="en-US"/>
              <a:pPr/>
              <a:t>55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726D3-D0EF-E643-B81A-E52887717CF8}" type="slidenum">
              <a:rPr lang="en-US"/>
              <a:pPr/>
              <a:t>56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40578-1630-1D4F-9365-D34791FAF2B7}" type="slidenum">
              <a:rPr lang="en-US"/>
              <a:pPr/>
              <a:t>57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B8BBC-9EBC-D347-8EDE-B28867D19C6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6C745B-0097-0A4A-9703-B3ECE43B8D23}" type="slidenum">
              <a:rPr lang="en-US"/>
              <a:pPr/>
              <a:t>58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ADBEB-7455-684B-B158-14BCD38138F8}" type="slidenum">
              <a:rPr lang="en-US"/>
              <a:pPr/>
              <a:t>59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87A6F-87A9-594A-99E3-F3EE94A6C2B4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60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8547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0563"/>
            <a:ext cx="4556125" cy="3416300"/>
          </a:xfrm>
          <a:solidFill>
            <a:srgbClr val="FFFFFF"/>
          </a:solidFill>
          <a:ln/>
        </p:spPr>
      </p:sp>
      <p:sp>
        <p:nvSpPr>
          <p:cNvPr id="1085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2692F-ACBE-044D-900C-8B29A1650564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61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05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5488B-018C-E649-A8C6-B7947A472AB7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62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6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C61F2-B26F-1946-9A98-C0D6754D66AB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63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46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719B5-58FC-9D41-A5B1-C33A303E459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64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67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228BF-19ED-9D49-9385-343BADCBCAB4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65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7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75D69-2132-3048-97FD-1392E0DBAB0D}" type="slidenum">
              <a:rPr lang="en-US"/>
              <a:pPr/>
              <a:t>67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EF0BC-7A22-F143-9CE4-3B96E29D09FA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68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192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0DD93F-E30A-5F43-9367-D47B6BC7D1A9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2230A-6934-5B40-84FF-9B6BBA9DAB4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16707-AB23-D841-8450-6AC0CE914F8E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A690F-5D3A-AA45-8EEF-B1E57CF09D10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28EEA-C807-EE4C-B539-AE178CB1D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51C18-4269-994C-8658-EC5063A9B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72148-8EE3-8449-96C4-C4F90304C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78BC9-6227-3848-82E6-3F0B28F7E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CA0AA-28E1-D048-B206-5118EEA54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537F1-97B5-6E4C-B94E-145A3E9D6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C62E-BAB1-2243-A109-59BD59299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AE802-937F-174D-9040-1C015B68E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1DA06-EDEB-5B43-B631-DE6939DE2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13F1B-4839-9F49-B24B-E1BF70C14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4E6DD-6393-034D-A8E1-86E613531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F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0CFA6461-8390-6A4E-9EF5-F9239BECC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ict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David's\TALKS%20&amp;%20WORKSHOPS\NFW\NFW615\NFWPowerpoint15\N1&amp;2shortclip.mov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0.pd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1.doc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2.doc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Word_97_-_2003_Document3.doc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images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73500"/>
            <a:ext cx="6400800" cy="1752600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06400" y="1663700"/>
            <a:ext cx="82423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Active Learning with </a:t>
            </a:r>
            <a:b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36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Interactive Lecture Demonstrations</a:t>
            </a: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</a:t>
            </a:r>
            <a:b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and </a:t>
            </a:r>
            <a:r>
              <a:rPr lang="en-US" sz="36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RealTime</a:t>
            </a:r>
            <a:r>
              <a:rPr lang="en-US" sz="36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Physics</a:t>
            </a: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labs</a:t>
            </a:r>
            <a:b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/>
            </a:r>
            <a:b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New Faculty Workshop </a:t>
            </a:r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/>
            </a:r>
            <a:b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June 23, 2015</a:t>
            </a:r>
            <a:b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/>
            </a:r>
            <a:b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David Sokoloff, University of Oregon</a:t>
            </a:r>
            <a:b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Ronald Thornton, Tufts University</a:t>
            </a:r>
            <a:endParaRPr lang="en-US" dirty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1748" name="Picture 4" descr="FMT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5913"/>
            <a:ext cx="9144000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9900" y="1981200"/>
            <a:ext cx="41783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“Underachiever . . .</a:t>
            </a:r>
          </a:p>
          <a:p>
            <a:pPr eaLnBrk="1" hangingPunct="1">
              <a:buFontTx/>
              <a:buNone/>
            </a:pPr>
            <a:r>
              <a:rPr lang="en-US"/>
              <a:t>and proud of it, man!”</a:t>
            </a:r>
          </a:p>
        </p:txBody>
      </p:sp>
      <p:pic>
        <p:nvPicPr>
          <p:cNvPr id="33796" name="Picture 4" descr="381~Bart-Simpson-Post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3" y="609600"/>
            <a:ext cx="3279775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87400" y="7239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The Proposed Solution . . .</a:t>
            </a:r>
          </a:p>
        </p:txBody>
      </p:sp>
      <p:sp>
        <p:nvSpPr>
          <p:cNvPr id="86323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17550" y="2705100"/>
            <a:ext cx="8039100" cy="1447800"/>
          </a:xfrm>
        </p:spPr>
        <p:txBody>
          <a:bodyPr/>
          <a:lstStyle/>
          <a:p>
            <a:pPr algn="l" eaLnBrk="1" hangingPunct="1"/>
            <a:r>
              <a:rPr lang="en-US" sz="4400" i="1" dirty="0" smtClean="0"/>
              <a:t>Active Learning </a:t>
            </a:r>
            <a:r>
              <a:rPr lang="en-US" sz="4400" dirty="0" smtClean="0"/>
              <a:t>environments</a:t>
            </a:r>
            <a:endParaRPr lang="en-US" sz="4400" dirty="0"/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590550" y="3429000"/>
            <a:ext cx="82931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complementing</a:t>
            </a:r>
            <a:r>
              <a:rPr kumimoji="0" lang="en-US" sz="4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but not replacing more quantitative work.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5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89230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Active Learning in the Laboratory:</a:t>
            </a:r>
          </a:p>
          <a:p>
            <a:pPr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i="1" dirty="0" err="1" smtClean="0"/>
              <a:t>RealTime</a:t>
            </a:r>
            <a:r>
              <a:rPr lang="en-US" sz="3600" i="1" dirty="0" smtClean="0"/>
              <a:t> Physics </a:t>
            </a:r>
            <a:r>
              <a:rPr lang="en-US" sz="3600" dirty="0" smtClean="0"/>
              <a:t>labs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7400" y="4279900"/>
            <a:ext cx="779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You will work on an example in the breakout sessions.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“Prof. Sokoloff, may I be excused?</a:t>
            </a:r>
            <a:br>
              <a:rPr lang="en-US" sz="3200" dirty="0" smtClean="0"/>
            </a:br>
            <a:r>
              <a:rPr lang="en-US" sz="3200" dirty="0" smtClean="0"/>
              <a:t>My brain is full!”</a:t>
            </a:r>
          </a:p>
        </p:txBody>
      </p:sp>
      <p:pic>
        <p:nvPicPr>
          <p:cNvPr id="65539" name="Picture 3" descr="coffee-mug-far-side-my-brain-is-fu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201" y="1403351"/>
            <a:ext cx="5562599" cy="444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190500"/>
            <a:ext cx="772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But most students spend the majority of their time in a lecture, often a large one!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74700" y="965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Can an active learning environment be created in a large (or small) lecture?</a:t>
            </a:r>
          </a:p>
        </p:txBody>
      </p:sp>
      <p:sp>
        <p:nvSpPr>
          <p:cNvPr id="628739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/>
              <a:t>Yes, through the use of </a:t>
            </a:r>
            <a:r>
              <a:rPr lang="en-US" b="1" i="1"/>
              <a:t>Interactive Lecture Demonstrations (ILDs)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4700" y="2413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Example of</a:t>
            </a:r>
            <a:br>
              <a:rPr lang="en-US" dirty="0"/>
            </a:br>
            <a:r>
              <a:rPr lang="en-US" i="1" dirty="0" err="1"/>
              <a:t>ILDs</a:t>
            </a:r>
            <a:r>
              <a:rPr lang="en-US" dirty="0"/>
              <a:t> in Mechanics</a:t>
            </a:r>
            <a:endParaRPr lang="en-US" sz="6000" dirty="0">
              <a:latin typeface="Helvetica" charset="0"/>
            </a:endParaRP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0400" y="1638300"/>
            <a:ext cx="8026400" cy="1752600"/>
          </a:xfrm>
        </p:spPr>
        <p:txBody>
          <a:bodyPr/>
          <a:lstStyle/>
          <a:p>
            <a:pPr marL="342900" lvl="1" indent="-228600" algn="l" eaLnBrk="1" hangingPunct="1">
              <a:buFont typeface="Times" charset="0"/>
              <a:buChar char="•"/>
            </a:pPr>
            <a:r>
              <a:rPr lang="en-US" sz="2400" dirty="0" smtClean="0"/>
              <a:t>You will be our introductory physics class for the next 15 minutes or so. </a:t>
            </a:r>
          </a:p>
          <a:p>
            <a:pPr marL="342900" lvl="1" indent="-228600" algn="l" eaLnBrk="1" hangingPunct="1">
              <a:buFont typeface="Times" charset="0"/>
              <a:buChar char="•"/>
            </a:pPr>
            <a:r>
              <a:rPr lang="en-US" sz="2400" dirty="0" smtClean="0"/>
              <a:t>We </a:t>
            </a:r>
            <a:r>
              <a:rPr lang="en-US" sz="2400" dirty="0"/>
              <a:t>will show you demonstrations and ask you to make predictions on a Prediction </a:t>
            </a:r>
            <a:r>
              <a:rPr lang="en-US" sz="2400" dirty="0" smtClean="0"/>
              <a:t>Sheet, found in your folder. Note that </a:t>
            </a:r>
            <a:r>
              <a:rPr lang="en-US" sz="2400" u="sng" dirty="0" smtClean="0"/>
              <a:t>predictions are never graded</a:t>
            </a:r>
            <a:r>
              <a:rPr lang="en-US" sz="2400" dirty="0" smtClean="0"/>
              <a:t>, but you will receive 1 point out of the 100 points for this class for participating today. </a:t>
            </a:r>
            <a:endParaRPr lang="en-US" sz="2400" dirty="0"/>
          </a:p>
          <a:p>
            <a:pPr marL="342900" lvl="1" indent="-228600" algn="l" eaLnBrk="1" hangingPunct="1">
              <a:buFont typeface="Times" charset="0"/>
              <a:buChar char="•"/>
            </a:pPr>
            <a:r>
              <a:rPr lang="en-US" sz="2400" dirty="0"/>
              <a:t>Then we will ask you to discuss your predictions with your nearest </a:t>
            </a:r>
            <a:r>
              <a:rPr lang="en-US" sz="2400" dirty="0" err="1"/>
              <a:t>neighbor(s</a:t>
            </a:r>
            <a:r>
              <a:rPr lang="en-US" sz="2400" dirty="0" smtClean="0"/>
              <a:t>), and see if </a:t>
            </a:r>
            <a:r>
              <a:rPr lang="en-US" sz="2400" dirty="0"/>
              <a:t>your small group can reach a consensus on the</a:t>
            </a:r>
            <a:r>
              <a:rPr lang="en-US" sz="2400" dirty="0" smtClean="0"/>
              <a:t> prediction</a:t>
            </a:r>
            <a:r>
              <a:rPr lang="en-US" sz="2400" dirty="0"/>
              <a:t>.</a:t>
            </a:r>
          </a:p>
          <a:p>
            <a:pPr marL="342900" lvl="1" indent="-228600" algn="l" eaLnBrk="1" hangingPunct="1">
              <a:buFont typeface="Times" charset="0"/>
              <a:buChar char="•"/>
            </a:pPr>
            <a:r>
              <a:rPr lang="en-US" sz="2400" dirty="0"/>
              <a:t>Finally, we will do the demonstrations with the results displayed.  We will ask</a:t>
            </a:r>
            <a:r>
              <a:rPr lang="en-US" sz="2400" dirty="0" smtClean="0"/>
              <a:t> for volunteers to </a:t>
            </a:r>
            <a:r>
              <a:rPr lang="en-US" sz="2400" dirty="0"/>
              <a:t>discuss what you observe with the whole group.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988" name="Picture 5" descr="MechDemo1&amp;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465138"/>
            <a:ext cx="8534400" cy="639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2887" name="Rectangle 7"/>
          <p:cNvSpPr>
            <a:spLocks noChangeArrowheads="1"/>
          </p:cNvSpPr>
          <p:nvPr/>
        </p:nvSpPr>
        <p:spPr bwMode="auto">
          <a:xfrm>
            <a:off x="482600" y="2082800"/>
            <a:ext cx="8102600" cy="2286000"/>
          </a:xfrm>
          <a:prstGeom prst="rect">
            <a:avLst/>
          </a:prstGeom>
          <a:gradFill rotWithShape="0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shade val="84314"/>
                  <a:invGamma/>
                  <a:alpha val="39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9999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431800" y="0"/>
            <a:ext cx="808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Find this </a:t>
            </a:r>
            <a:r>
              <a:rPr lang="en-US" i="1"/>
              <a:t>ILD</a:t>
            </a:r>
            <a:r>
              <a:rPr lang="en-US"/>
              <a:t> Prediction Sheet in your packet: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90500" y="1714500"/>
            <a:ext cx="86614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4037" name="Picture 5" descr="MechDemo1&amp;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1430" name="Rectangle 6"/>
          <p:cNvSpPr>
            <a:spLocks noChangeArrowheads="1"/>
          </p:cNvSpPr>
          <p:nvPr/>
        </p:nvSpPr>
        <p:spPr bwMode="auto">
          <a:xfrm>
            <a:off x="0" y="4279900"/>
            <a:ext cx="8864600" cy="2578100"/>
          </a:xfrm>
          <a:prstGeom prst="rect">
            <a:avLst/>
          </a:prstGeom>
          <a:gradFill rotWithShape="0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shade val="84314"/>
                  <a:invGamma/>
                  <a:alpha val="39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9999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7772400" cy="661987"/>
          </a:xfrm>
        </p:spPr>
        <p:txBody>
          <a:bodyPr/>
          <a:lstStyle/>
          <a:p>
            <a:pPr eaLnBrk="1" hangingPunct="1"/>
            <a:r>
              <a:rPr lang="en-US" sz="2800" b="1" i="1">
                <a:latin typeface="Helvetica" charset="0"/>
              </a:rPr>
              <a:t>Interactive Lecture Demonstrations (ILDs)</a:t>
            </a:r>
            <a:endParaRPr lang="en-US" b="1" i="1">
              <a:latin typeface="Helvetica" charset="0"/>
            </a:endParaRP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939800"/>
            <a:ext cx="7772400" cy="3744913"/>
          </a:xfrm>
        </p:spPr>
        <p:txBody>
          <a:bodyPr/>
          <a:lstStyle/>
          <a:p>
            <a:pPr marL="557213" lvl="2" indent="-295275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000" dirty="0">
                <a:latin typeface="Helvetica" charset="0"/>
              </a:rPr>
              <a:t>Describe the demonstration and do it for the class without results displayed.</a:t>
            </a:r>
          </a:p>
          <a:p>
            <a:pPr marL="557213" lvl="2" indent="-295275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000" dirty="0">
                <a:latin typeface="Helvetica" charset="0"/>
              </a:rPr>
              <a:t>2. Ask students to record individual predictions on the Prediction Sheet.</a:t>
            </a:r>
          </a:p>
          <a:p>
            <a:pPr marL="557213" lvl="2" indent="-295275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000" dirty="0">
                <a:latin typeface="Helvetica" charset="0"/>
              </a:rPr>
              <a:t>3.	Have the class engage in small group discussions.</a:t>
            </a:r>
          </a:p>
          <a:p>
            <a:pPr marL="557213" lvl="2" indent="-295275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AutoNum type="arabicPeriod" startAt="4"/>
            </a:pPr>
            <a:r>
              <a:rPr lang="en-US" sz="2000" dirty="0">
                <a:latin typeface="Helvetica" charset="0"/>
              </a:rPr>
              <a:t>Elicit common student predictions from the whole class.</a:t>
            </a:r>
            <a:endParaRPr lang="en-US" sz="2000" dirty="0" smtClean="0">
              <a:latin typeface="Helvetica" charset="0"/>
            </a:endParaRPr>
          </a:p>
          <a:p>
            <a:pPr marL="557213" lvl="2" indent="-295275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AutoNum type="arabicPeriod" startAt="4"/>
            </a:pPr>
            <a:r>
              <a:rPr lang="en-US" sz="2000" smtClean="0">
                <a:latin typeface="Helvetica" charset="0"/>
              </a:rPr>
              <a:t>Students </a:t>
            </a:r>
            <a:r>
              <a:rPr lang="en-US" sz="2000" dirty="0">
                <a:latin typeface="Helvetica" charset="0"/>
              </a:rPr>
              <a:t>record final prediction on the Prediction Sheet (which will be collected).</a:t>
            </a:r>
          </a:p>
          <a:p>
            <a:pPr marL="557213" lvl="2" indent="-295275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000" dirty="0">
                <a:latin typeface="Helvetica" charset="0"/>
              </a:rPr>
              <a:t>6.	Carry out the demonstration and display the results.</a:t>
            </a:r>
          </a:p>
          <a:p>
            <a:pPr marL="557213" lvl="2" indent="-295275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000" dirty="0">
                <a:latin typeface="Helvetica" charset="0"/>
              </a:rPr>
              <a:t>7.	Ask a few students to describe the results and discuss them in the context of the demonstration. Students may fill out the Results Sheet.</a:t>
            </a:r>
          </a:p>
          <a:p>
            <a:pPr marL="557213" lvl="2" indent="-295275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000" dirty="0">
                <a:latin typeface="Helvetica" charset="0"/>
              </a:rPr>
              <a:t>8.	If appropriate, discuss analogous physical situations with different "surface" features.</a:t>
            </a:r>
            <a:r>
              <a:rPr lang="en-US" sz="2000" dirty="0">
                <a:solidFill>
                  <a:srgbClr val="30F6B2"/>
                </a:solidFill>
                <a:latin typeface="Helvetica" charset="0"/>
              </a:rPr>
              <a:t>.  </a:t>
            </a:r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dirty="0">
                <a:latin typeface="Helvetica" charset="0"/>
              </a:rPr>
              <a:t>This procedure is followed for each of the short lecture</a:t>
            </a:r>
            <a:r>
              <a:rPr lang="en-US" sz="2000" dirty="0" smtClean="0">
                <a:latin typeface="Helvetica" charset="0"/>
              </a:rPr>
              <a:t> demonstrations </a:t>
            </a:r>
            <a:r>
              <a:rPr lang="en-US" sz="2000" dirty="0">
                <a:latin typeface="Helvetica" charset="0"/>
              </a:rPr>
              <a:t>in each </a:t>
            </a:r>
            <a:r>
              <a:rPr lang="en-US" sz="2000" i="1" dirty="0">
                <a:latin typeface="Helvetica" charset="0"/>
              </a:rPr>
              <a:t>ILD</a:t>
            </a:r>
            <a:r>
              <a:rPr lang="en-US" sz="2000" dirty="0">
                <a:latin typeface="Helvetica" charset="0"/>
              </a:rPr>
              <a:t> sequence.</a:t>
            </a:r>
            <a:r>
              <a:rPr lang="en-US" sz="1600" dirty="0"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8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>
            <a:off x="-53727" y="0"/>
            <a:ext cx="9263093" cy="7010400"/>
            <a:chOff x="-53727" y="0"/>
            <a:chExt cx="9263093" cy="7010400"/>
          </a:xfrm>
        </p:grpSpPr>
        <p:pic>
          <p:nvPicPr>
            <p:cNvPr id="4" name="Picture 3" descr="Goducks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3727" y="0"/>
              <a:ext cx="9263093" cy="7010400"/>
            </a:xfrm>
            <a:prstGeom prst="rect">
              <a:avLst/>
            </a:prstGeom>
          </p:spPr>
        </p:pic>
        <p:pic>
          <p:nvPicPr>
            <p:cNvPr id="5" name="Picture 4" descr="1.tif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200" y="26988"/>
              <a:ext cx="2565400" cy="2944812"/>
            </a:xfrm>
            <a:prstGeom prst="rect">
              <a:avLst/>
            </a:prstGeom>
          </p:spPr>
        </p:pic>
        <p:pic>
          <p:nvPicPr>
            <p:cNvPr id="7" name="Picture 6" descr="1.tif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787900"/>
              <a:ext cx="9209366" cy="22225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54000" y="209818"/>
            <a:ext cx="889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Being from the University of Oregon and </a:t>
            </a:r>
            <a:r>
              <a:rPr lang="en-US" sz="40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Helvetica" charset="0"/>
              </a:rPr>
              <a:t>a native born Oregonian since 1978 </a:t>
            </a:r>
            <a:r>
              <a:rPr lang="en-US" sz="40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 am required to say . . .</a:t>
            </a:r>
            <a:endParaRPr lang="en-US" sz="4000" i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13"/>
              </a:spcAft>
            </a:pPr>
            <a:r>
              <a:rPr lang="en-US" dirty="0" smtClean="0"/>
              <a:t>What does an </a:t>
            </a:r>
            <a:r>
              <a:rPr lang="en-US" i="1" dirty="0" smtClean="0"/>
              <a:t>ILD</a:t>
            </a:r>
            <a:r>
              <a:rPr lang="en-US" dirty="0" smtClean="0"/>
              <a:t> look like in a large lecture class?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Demonstration 3: </a:t>
            </a:r>
            <a:r>
              <a:rPr lang="en-US" sz="2400" dirty="0" smtClean="0"/>
              <a:t>The cart has equal and opposite forces acting on it. The frictional force is very small and can be ignored. The cart is given a quick push away from the motion detector and released. Sketch on the axes your predictions of the velocity and acceleration of the cart </a:t>
            </a:r>
            <a:r>
              <a:rPr lang="en-US" sz="2400" i="1" dirty="0" smtClean="0"/>
              <a:t>after it is released</a:t>
            </a:r>
            <a:r>
              <a:rPr lang="en-US" sz="2400" dirty="0" smtClean="0"/>
              <a:t>. 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536700" y="3429000"/>
            <a:ext cx="5903912" cy="1404937"/>
            <a:chOff x="1536700" y="3429000"/>
            <a:chExt cx="5903912" cy="140493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rcRect/>
                <a:stretch>
                  <a:fillRect/>
                </a:stretch>
              </p:blipFill>
            </mc:Choice>
            <mc:Fallback>
              <p:blipFill>
                <a:blip r:embed="rId3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03387" y="3429000"/>
              <a:ext cx="5737225" cy="14049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 bwMode="auto">
            <a:xfrm>
              <a:off x="1536700" y="3429000"/>
              <a:ext cx="2108200" cy="457200"/>
            </a:xfrm>
            <a:prstGeom prst="rect">
              <a:avLst/>
            </a:prstGeom>
            <a:solidFill>
              <a:srgbClr val="30F6B2"/>
            </a:solidFill>
            <a:ln w="9525" cap="flat" cmpd="sng" algn="ctr">
              <a:solidFill>
                <a:srgbClr val="30F6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11200" y="5076736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382F28"/>
                </a:solidFill>
              </a:rPr>
              <a:t>Tufts Physics 1, algebra-trig. based physics (approximately 170 students)  Fall 98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1&amp;2shortclip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8100" y="355600"/>
            <a:ext cx="9182100" cy="612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0"/>
            <a:ext cx="8712200" cy="1143000"/>
          </a:xfrm>
        </p:spPr>
        <p:txBody>
          <a:bodyPr/>
          <a:lstStyle/>
          <a:p>
            <a:pPr eaLnBrk="1" hangingPunct="1"/>
            <a:r>
              <a:rPr lang="en-US" sz="3600"/>
              <a:t>Passive vs. Active Learning Environments</a:t>
            </a: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2400">
              <a:latin typeface="Helvetica" charset="0"/>
            </a:endParaRPr>
          </a:p>
        </p:txBody>
      </p:sp>
      <p:graphicFrame>
        <p:nvGraphicFramePr>
          <p:cNvPr id="848938" name="Group 42"/>
          <p:cNvGraphicFramePr>
            <a:graphicFrameLocks noGrp="1"/>
          </p:cNvGraphicFramePr>
          <p:nvPr/>
        </p:nvGraphicFramePr>
        <p:xfrm>
          <a:off x="241300" y="990600"/>
          <a:ext cx="8724900" cy="5097463"/>
        </p:xfrm>
        <a:graphic>
          <a:graphicData uri="http://schemas.openxmlformats.org/drawingml/2006/table">
            <a:tbl>
              <a:tblPr/>
              <a:tblGrid>
                <a:gridCol w="4362450"/>
                <a:gridCol w="436245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Passive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Active Learning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Instructor’s role is authority.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The physical world is the authority. Instructor’s role is guide.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Students' naïve beliefs not challenged.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Learning cycle: prediction/ observation/comparison. Challenges students’ beliefs.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Collaboration with peers often discouraged.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Collaboration and shared learning with peers is encouraged.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Experimental results are often presented as facts in lecture.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Results from real experiments are observed in understandable ways—often in real time with microcomputer-based tools.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Laboratory work, if any, is used to confirm theories "learned" in lecture.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Laboratory work is used to learn basic concepts.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0"/>
            <a:ext cx="8712200" cy="1143000"/>
          </a:xfrm>
        </p:spPr>
        <p:txBody>
          <a:bodyPr/>
          <a:lstStyle/>
          <a:p>
            <a:pPr eaLnBrk="1" hangingPunct="1"/>
            <a:r>
              <a:rPr lang="en-US" sz="3600"/>
              <a:t>Passive vs. Active Learning Environments</a:t>
            </a: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2400">
              <a:latin typeface="Helvetica" charset="0"/>
            </a:endParaRPr>
          </a:p>
        </p:txBody>
      </p:sp>
      <p:graphicFrame>
        <p:nvGraphicFramePr>
          <p:cNvPr id="850948" name="Group 4"/>
          <p:cNvGraphicFramePr>
            <a:graphicFrameLocks noGrp="1"/>
          </p:cNvGraphicFramePr>
          <p:nvPr/>
        </p:nvGraphicFramePr>
        <p:xfrm>
          <a:off x="241300" y="990600"/>
          <a:ext cx="8724900" cy="5097463"/>
        </p:xfrm>
        <a:graphic>
          <a:graphicData uri="http://schemas.openxmlformats.org/drawingml/2006/table">
            <a:tbl>
              <a:tblPr/>
              <a:tblGrid>
                <a:gridCol w="4362450"/>
                <a:gridCol w="436245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Passive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Active Learning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Instructor’s role is authority.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The physical world is the authority. Instructor’s role is guide.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Students' naïve beliefs not challenged.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Learning cycle: prediction/ observation/comparison. Challenges students’ beliefs.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Collaboration with peers often discouraged.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Collaboration and shared learning with peers is encouraged.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Experimental results are often presented as facts in lecture.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Results from real experiments are observed in understandable ways—often in real time with microcomputer-based tools.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Laboratory work, if any, is used to confirm theories "learned" in lecture.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Laboratory work is used to learn basic concepts.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0"/>
            <a:ext cx="8712200" cy="1143000"/>
          </a:xfrm>
        </p:spPr>
        <p:txBody>
          <a:bodyPr/>
          <a:lstStyle/>
          <a:p>
            <a:pPr eaLnBrk="1" hangingPunct="1"/>
            <a:r>
              <a:rPr lang="en-US" sz="3600"/>
              <a:t>Passive vs. Active Learning Environments</a:t>
            </a: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2400">
              <a:latin typeface="Helvetica" charset="0"/>
            </a:endParaRPr>
          </a:p>
        </p:txBody>
      </p:sp>
      <p:graphicFrame>
        <p:nvGraphicFramePr>
          <p:cNvPr id="852996" name="Group 4"/>
          <p:cNvGraphicFramePr>
            <a:graphicFrameLocks noGrp="1"/>
          </p:cNvGraphicFramePr>
          <p:nvPr/>
        </p:nvGraphicFramePr>
        <p:xfrm>
          <a:off x="241300" y="990600"/>
          <a:ext cx="8724900" cy="5097463"/>
        </p:xfrm>
        <a:graphic>
          <a:graphicData uri="http://schemas.openxmlformats.org/drawingml/2006/table">
            <a:tbl>
              <a:tblPr/>
              <a:tblGrid>
                <a:gridCol w="4362450"/>
                <a:gridCol w="436245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Passive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Active Learning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Instructor’s role is authority.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The physical world is the authority. Instructor’s role is guide.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Students' naïve beliefs not challenged.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Learning cycle: prediction/ observation/comparison. Challenges students’ beliefs.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Collaboration with peers often discouraged.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Collaboration and shared learning with peers is encouraged.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Experimental results are often presented as facts in lecture.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Results from real experiments are observed in understandable ways—often in real time with microcomputer-based tools.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Laboratory work, if any, is used to confirm theories "learned" in lecture.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Laboratory work is used to learn basic concepts.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0"/>
            <a:ext cx="8712200" cy="1143000"/>
          </a:xfrm>
        </p:spPr>
        <p:txBody>
          <a:bodyPr/>
          <a:lstStyle/>
          <a:p>
            <a:pPr eaLnBrk="1" hangingPunct="1"/>
            <a:r>
              <a:rPr lang="en-US" sz="3600"/>
              <a:t>Passive vs. Active Learning Environments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2400">
              <a:latin typeface="Helvetica" charset="0"/>
            </a:endParaRPr>
          </a:p>
        </p:txBody>
      </p:sp>
      <p:graphicFrame>
        <p:nvGraphicFramePr>
          <p:cNvPr id="855044" name="Group 4"/>
          <p:cNvGraphicFramePr>
            <a:graphicFrameLocks noGrp="1"/>
          </p:cNvGraphicFramePr>
          <p:nvPr/>
        </p:nvGraphicFramePr>
        <p:xfrm>
          <a:off x="241300" y="990600"/>
          <a:ext cx="8724900" cy="5097463"/>
        </p:xfrm>
        <a:graphic>
          <a:graphicData uri="http://schemas.openxmlformats.org/drawingml/2006/table">
            <a:tbl>
              <a:tblPr/>
              <a:tblGrid>
                <a:gridCol w="4362450"/>
                <a:gridCol w="436245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Passive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Active Learning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Instructor’s role is authority.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The physical world is the authority. Instructor’s role is guide.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Students' naïve beliefs not challenged.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Learning cycle: prediction/ observation/comparison. Challenges students’ beliefs.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Collaboration with peers often discouraged.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Collaboration and shared learning with peers is encouraged.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Experimental results are often presented as facts in lecture.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Results from real experiments are observed in understandable ways—often in real time with microcomputer-based tools.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Laboratory work, if any, is used to confirm theories "learned" in lecture.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Laboratory work is used to learn basic concepts.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0"/>
            <a:ext cx="8712200" cy="1143000"/>
          </a:xfrm>
        </p:spPr>
        <p:txBody>
          <a:bodyPr/>
          <a:lstStyle/>
          <a:p>
            <a:pPr eaLnBrk="1" hangingPunct="1"/>
            <a:r>
              <a:rPr lang="en-US" sz="3600"/>
              <a:t>Passive vs. Active Learning Environments</a:t>
            </a: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2400">
              <a:latin typeface="Helvetica" charset="0"/>
            </a:endParaRPr>
          </a:p>
        </p:txBody>
      </p:sp>
      <p:graphicFrame>
        <p:nvGraphicFramePr>
          <p:cNvPr id="857092" name="Group 4"/>
          <p:cNvGraphicFramePr>
            <a:graphicFrameLocks noGrp="1"/>
          </p:cNvGraphicFramePr>
          <p:nvPr/>
        </p:nvGraphicFramePr>
        <p:xfrm>
          <a:off x="241300" y="990600"/>
          <a:ext cx="8724900" cy="5097463"/>
        </p:xfrm>
        <a:graphic>
          <a:graphicData uri="http://schemas.openxmlformats.org/drawingml/2006/table">
            <a:tbl>
              <a:tblPr/>
              <a:tblGrid>
                <a:gridCol w="4362450"/>
                <a:gridCol w="436245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Passive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Active Learning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Instructor’s role is authority.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The physical world is the authority. Instructor’s role is guide.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Students' naïve beliefs not challenged.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Learning cycle: prediction/ observation/comparison. Challenges students’ beliefs.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Collaboration with peers often discouraged.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Collaboration and shared learning with peers is encouraged.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Experimental results are often presented as facts in lecture.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Results from real experiments are observed in understandable ways—often in real time with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 computer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-based tools.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Laboratory work, if any, is used to confirm theories "learned" in lecture.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0F6B2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Laboratory work is used to learn basic concepts.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66700" y="0"/>
            <a:ext cx="8712200" cy="1143000"/>
          </a:xfrm>
        </p:spPr>
        <p:txBody>
          <a:bodyPr/>
          <a:lstStyle/>
          <a:p>
            <a:pPr eaLnBrk="1" hangingPunct="1"/>
            <a:r>
              <a:rPr lang="en-US" sz="3600"/>
              <a:t>Passive vs. Active Learning Environments</a:t>
            </a:r>
            <a:endParaRPr lang="en-US"/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2400">
              <a:latin typeface="Helvetica" charset="0"/>
            </a:endParaRPr>
          </a:p>
        </p:txBody>
      </p:sp>
      <p:graphicFrame>
        <p:nvGraphicFramePr>
          <p:cNvPr id="859140" name="Group 1028"/>
          <p:cNvGraphicFramePr>
            <a:graphicFrameLocks noGrp="1"/>
          </p:cNvGraphicFramePr>
          <p:nvPr/>
        </p:nvGraphicFramePr>
        <p:xfrm>
          <a:off x="241300" y="990600"/>
          <a:ext cx="8724900" cy="5097463"/>
        </p:xfrm>
        <a:graphic>
          <a:graphicData uri="http://schemas.openxmlformats.org/drawingml/2006/table">
            <a:tbl>
              <a:tblPr/>
              <a:tblGrid>
                <a:gridCol w="4362450"/>
                <a:gridCol w="436245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Passive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Active Learning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Instructor’s role is authority.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The physical world is the authority. Instructor’s role is guide.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Students' naïve beliefs not challenged.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Learning cycle: prediction/ observation/comparison. Challenges students’ beliefs.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Collaboration with peers often discouraged.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Collaboration and shared learning with peers is encouraged.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Experimental results are often presented as facts in lecture.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Results from real experiments are observed in understandable ways—often in real time with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 computer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-based tools.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Laboratory work, if any, is used to confirm theories "learned" in lecture.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Laboratory work is used to learn basic concepts.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84150" y="0"/>
            <a:ext cx="8775700" cy="1143000"/>
          </a:xfrm>
        </p:spPr>
        <p:txBody>
          <a:bodyPr/>
          <a:lstStyle/>
          <a:p>
            <a:pPr algn="l"/>
            <a:r>
              <a:rPr lang="en-US" sz="3200" dirty="0" smtClean="0"/>
              <a:t>Some confuse “active learning” and “hands-on”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4676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i="1" dirty="0" smtClean="0"/>
              <a:t>Active learning </a:t>
            </a:r>
            <a:r>
              <a:rPr lang="en-US" dirty="0" smtClean="0"/>
              <a:t>requires much, much more than hands-on! </a:t>
            </a:r>
          </a:p>
          <a:p>
            <a:pPr marL="0" indent="0">
              <a:buFontTx/>
              <a:buNone/>
            </a:pPr>
            <a:endParaRPr lang="en-US" sz="2400" dirty="0" smtClean="0"/>
          </a:p>
          <a:p>
            <a:pPr marL="0" indent="0">
              <a:buFontTx/>
              <a:buNone/>
            </a:pPr>
            <a:r>
              <a:rPr lang="en-US" sz="2400" dirty="0" smtClean="0"/>
              <a:t>Examples: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400" dirty="0" smtClean="0"/>
              <a:t>Doing the most fun, exciting and compelling lab experiment (or lecture demonstration) is hands-on, but </a:t>
            </a:r>
            <a:r>
              <a:rPr lang="en-US" sz="2400" b="1" i="1" dirty="0" smtClean="0"/>
              <a:t>is not </a:t>
            </a:r>
            <a:r>
              <a:rPr lang="en-US" sz="2400" dirty="0" smtClean="0"/>
              <a:t>active learning if the students are not engaged by predictions and discussion.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400" dirty="0" smtClean="0"/>
              <a:t>Eric Mazur’s </a:t>
            </a:r>
            <a:r>
              <a:rPr lang="en-US" sz="2400" i="1" dirty="0" smtClean="0"/>
              <a:t>Peer Learning usually </a:t>
            </a:r>
            <a:r>
              <a:rPr lang="en-US" sz="2400" dirty="0" smtClean="0"/>
              <a:t>involves no hands-on, yet it </a:t>
            </a:r>
            <a:r>
              <a:rPr lang="en-US" sz="2400" b="1" i="1" dirty="0" smtClean="0"/>
              <a:t>is</a:t>
            </a:r>
            <a:r>
              <a:rPr lang="en-US" sz="2400" dirty="0" smtClean="0"/>
              <a:t> active learning.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b="1" i="1" dirty="0" smtClean="0"/>
              <a:t>Hands-on/Minds-on </a:t>
            </a:r>
            <a:r>
              <a:rPr lang="en-US" dirty="0" smtClean="0"/>
              <a:t>is more accurate.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B26B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B26B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B26B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B26B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B26B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0" descr="DSCF347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227638" y="3884613"/>
            <a:ext cx="2424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9461" name="Picture 10" descr="LawsPictu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0"/>
            <a:ext cx="449580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7" name="Text Box 13"/>
          <p:cNvSpPr txBox="1">
            <a:spLocks noGrp="1" noChangeArrowheads="1"/>
          </p:cNvSpPr>
          <p:nvPr>
            <p:ph type="title"/>
          </p:nvPr>
        </p:nvSpPr>
        <p:spPr>
          <a:xfrm>
            <a:off x="4572000" y="241300"/>
            <a:ext cx="43942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>
                <a:solidFill>
                  <a:srgbClr val="FF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Priscilla Laws</a:t>
            </a:r>
            <a:br>
              <a:rPr lang="en-US" sz="3200">
                <a:solidFill>
                  <a:srgbClr val="FF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>
                <a:solidFill>
                  <a:srgbClr val="FF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Dickinson College</a:t>
            </a:r>
            <a:endParaRPr lang="en-US" sz="32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0" y="5715000"/>
            <a:ext cx="34163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David Sokoloff 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University of Oregon</a:t>
            </a: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9464" name="Picture 8" descr="thornton@S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352800"/>
            <a:ext cx="449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0"/>
          <a:ext cx="4587875" cy="1447800"/>
        </p:xfrm>
        <a:graphic>
          <a:graphicData uri="http://schemas.openxmlformats.org/presentationml/2006/ole">
            <p:oleObj spid="_x0000_s19458" name="Picture" r:id="rId7" imgW="4480560" imgH="1584960" progId="Word.Picture.8">
              <p:embed/>
            </p:oleObj>
          </a:graphicData>
        </a:graphic>
      </p:graphicFrame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5545138" y="4841875"/>
            <a:ext cx="35988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Ronald Thornton</a:t>
            </a:r>
          </a:p>
          <a:p>
            <a:pPr algn="ctr"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Tufts University</a:t>
            </a:r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266700" y="1308100"/>
            <a:ext cx="444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3200"/>
                </a:solidFill>
              </a:rPr>
              <a:t>29 </a:t>
            </a:r>
            <a:r>
              <a:rPr lang="en-US" dirty="0">
                <a:solidFill>
                  <a:srgbClr val="003200"/>
                </a:solidFill>
              </a:rPr>
              <a:t>years of physics education research, development and dissemination.</a:t>
            </a:r>
            <a:endParaRPr lang="en-US" sz="2000" dirty="0"/>
          </a:p>
          <a:p>
            <a:endParaRPr lang="en-US" dirty="0"/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0" y="2514600"/>
            <a:ext cx="464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solidFill>
                  <a:srgbClr val="008000"/>
                </a:solidFill>
              </a:rPr>
              <a:t>Winner of the </a:t>
            </a:r>
            <a:r>
              <a:rPr lang="en-US" sz="2200" i="1">
                <a:solidFill>
                  <a:srgbClr val="008000"/>
                </a:solidFill>
              </a:rPr>
              <a:t>2010 APS Excellence in Physics Education Award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2019300"/>
            <a:ext cx="9144000" cy="1857375"/>
            <a:chOff x="0" y="2019300"/>
            <a:chExt cx="9144000" cy="1857375"/>
          </a:xfrm>
        </p:grpSpPr>
        <p:pic>
          <p:nvPicPr>
            <p:cNvPr id="65541" name="Picture 4" descr="MechDemo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038350"/>
              <a:ext cx="914400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4933" name="Rectangle 5"/>
            <p:cNvSpPr>
              <a:spLocks noChangeArrowheads="1"/>
            </p:cNvSpPr>
            <p:nvPr/>
          </p:nvSpPr>
          <p:spPr bwMode="auto">
            <a:xfrm>
              <a:off x="0" y="2019300"/>
              <a:ext cx="9144000" cy="1828800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accent2">
                    <a:gamma/>
                    <a:shade val="84314"/>
                    <a:invGamma/>
                    <a:alpha val="39999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9999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</p:grp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304800" y="625475"/>
            <a:ext cx="8483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/>
              <a:t>Another Mechanics </a:t>
            </a:r>
            <a:r>
              <a:rPr lang="en-US" sz="4000" i="1"/>
              <a:t>ILD</a:t>
            </a:r>
            <a:r>
              <a:rPr lang="en-US" sz="4000"/>
              <a:t> Example </a:t>
            </a:r>
            <a:br>
              <a:rPr lang="en-US" sz="4000"/>
            </a:b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500" y="23241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Example of</a:t>
            </a:r>
            <a:br>
              <a:rPr lang="en-US"/>
            </a:br>
            <a:r>
              <a:rPr lang="en-US" i="1"/>
              <a:t>ILDs</a:t>
            </a:r>
            <a:r>
              <a:rPr lang="en-US"/>
              <a:t> on RC Circuits</a:t>
            </a:r>
            <a:endParaRPr lang="en-US" sz="6000">
              <a:latin typeface="Helvetica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8500" y="1968500"/>
            <a:ext cx="8026400" cy="1752600"/>
          </a:xfrm>
        </p:spPr>
        <p:txBody>
          <a:bodyPr/>
          <a:lstStyle/>
          <a:p>
            <a:pPr marL="342900" lvl="1" indent="-228600" algn="l" eaLnBrk="1" hangingPunct="1">
              <a:buFont typeface="Times" charset="0"/>
              <a:buNone/>
            </a:pPr>
            <a:endParaRPr lang="en-US" sz="2000"/>
          </a:p>
          <a:p>
            <a:pPr marL="342900" lvl="1" indent="-228600" algn="l" eaLnBrk="1" hangingPunct="1">
              <a:buFont typeface="Times" charset="0"/>
              <a:buChar char="•"/>
            </a:pPr>
            <a:r>
              <a:rPr lang="en-US" sz="2000">
                <a:solidFill>
                  <a:srgbClr val="30F6B2"/>
                </a:solidFill>
              </a:rPr>
              <a:t>Then I will</a:t>
            </a:r>
            <a:endParaRPr lang="en-US" sz="240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540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400">
                <a:solidFill>
                  <a:srgbClr val="30F6B2"/>
                </a:solidFill>
              </a:rPr>
              <a:t>Note: The sheets I’ve given you would never be used in class. Real ILDs are sequenced sets of demonstrations.</a:t>
            </a:r>
            <a:endParaRPr lang="en-US" sz="200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9636" name="Picture 4" descr="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533400"/>
            <a:ext cx="76962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829" name="Rectangle 5"/>
          <p:cNvSpPr>
            <a:spLocks noChangeArrowheads="1"/>
          </p:cNvSpPr>
          <p:nvPr/>
        </p:nvSpPr>
        <p:spPr bwMode="auto">
          <a:xfrm>
            <a:off x="1117600" y="2108200"/>
            <a:ext cx="6756400" cy="1600200"/>
          </a:xfrm>
          <a:prstGeom prst="rect">
            <a:avLst/>
          </a:prstGeom>
          <a:gradFill rotWithShape="0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shade val="84314"/>
                  <a:invGamma/>
                  <a:alpha val="39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9999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1684" name="Picture 4" descr="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603250"/>
            <a:ext cx="76962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5926" name="Rectangle 6"/>
          <p:cNvSpPr>
            <a:spLocks noChangeArrowheads="1"/>
          </p:cNvSpPr>
          <p:nvPr/>
        </p:nvSpPr>
        <p:spPr bwMode="auto">
          <a:xfrm>
            <a:off x="1244600" y="3670300"/>
            <a:ext cx="6731000" cy="2374900"/>
          </a:xfrm>
          <a:prstGeom prst="rect">
            <a:avLst/>
          </a:prstGeom>
          <a:gradFill rotWithShape="0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shade val="88235"/>
                  <a:invGamma/>
                  <a:alpha val="39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/>
            </a:r>
            <a:br>
              <a:rPr lang="en-US"/>
            </a:br>
            <a:r>
              <a:rPr lang="en-US"/>
              <a:t>Do students learn concepts from </a:t>
            </a:r>
            <a:r>
              <a:rPr lang="en-US" i="1"/>
              <a:t>ILDs</a:t>
            </a:r>
            <a:r>
              <a:rPr lang="en-US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5779" name="Picture 3" descr="FMRT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8"/>
            <a:ext cx="91440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5994400" y="1270000"/>
            <a:ext cx="2171700" cy="1104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1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6311900" y="2489200"/>
            <a:ext cx="1549400" cy="558800"/>
          </a:xfrm>
          <a:noFill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Post ILDs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6413500" y="4775200"/>
            <a:ext cx="1333500" cy="381000"/>
          </a:xfrm>
          <a:prstGeom prst="rect">
            <a:avLst/>
          </a:prstGeom>
          <a:solidFill>
            <a:srgbClr val="7E7E7E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6299200" y="4787900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</a:rPr>
              <a:t>74% Gain</a:t>
            </a:r>
            <a:endParaRPr lang="en-US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1866900" y="825500"/>
            <a:ext cx="4178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/>
              <a:t>FMCE Results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571500" y="308610"/>
          <a:ext cx="8001000" cy="624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1700" y="152400"/>
            <a:ext cx="7734300" cy="46166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</a:rPr>
              <a:t>FMCE Normalized Gains at Some Other Institutions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5100"/>
            <a:ext cx="89408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tx1"/>
                </a:solidFill>
              </a:rPr>
              <a:t>Characteristics of the Curricula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that Make Them Effective</a:t>
            </a:r>
            <a:r>
              <a:rPr lang="en-US" sz="3600" b="1" dirty="0">
                <a:solidFill>
                  <a:schemeClr val="tx1"/>
                </a:solidFill>
                <a:latin typeface="Times New Roman" charset="0"/>
              </a:rPr>
              <a:t> </a:t>
            </a:r>
            <a:br>
              <a:rPr lang="en-US" sz="3600" b="1" dirty="0">
                <a:solidFill>
                  <a:schemeClr val="tx1"/>
                </a:solidFill>
                <a:latin typeface="Times New Roman" charset="0"/>
              </a:rPr>
            </a:br>
            <a:endParaRPr lang="en-US" sz="3600" b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2250" y="1016000"/>
            <a:ext cx="8699500" cy="1752600"/>
          </a:xfrm>
        </p:spPr>
        <p:txBody>
          <a:bodyPr/>
          <a:lstStyle/>
          <a:p>
            <a:pPr marL="228600" indent="-228600" algn="l" eaLnBrk="1" hangingPunct="1">
              <a:buFontTx/>
              <a:buChar char="•"/>
            </a:pPr>
            <a:r>
              <a:rPr lang="en-US" sz="2300" dirty="0">
                <a:latin typeface="Helvetica" charset="0"/>
              </a:rPr>
              <a:t>Making predictions requires students to consider their beliefs before making observations of the physical world. The</a:t>
            </a:r>
            <a:r>
              <a:rPr lang="en-US" sz="2300" dirty="0" smtClean="0">
                <a:latin typeface="Helvetica" charset="0"/>
              </a:rPr>
              <a:t> </a:t>
            </a:r>
            <a:r>
              <a:rPr lang="en-US" sz="2300" i="1" dirty="0" err="1" smtClean="0">
                <a:latin typeface="Helvetica" charset="0"/>
              </a:rPr>
              <a:t>ILDs</a:t>
            </a:r>
            <a:r>
              <a:rPr lang="en-US" sz="2300" dirty="0" smtClean="0">
                <a:latin typeface="Helvetica" charset="0"/>
              </a:rPr>
              <a:t> </a:t>
            </a:r>
            <a:r>
              <a:rPr lang="en-US" sz="2300" dirty="0">
                <a:latin typeface="Helvetica" charset="0"/>
              </a:rPr>
              <a:t>build upon the knowledge that students bring into the course.</a:t>
            </a:r>
          </a:p>
          <a:p>
            <a:pPr marL="228600" indent="-228600" algn="l" eaLnBrk="1" hangingPunct="1">
              <a:buFontTx/>
              <a:buChar char="•"/>
            </a:pPr>
            <a:r>
              <a:rPr lang="en-US" sz="2300" dirty="0">
                <a:latin typeface="Helvetica" charset="0"/>
              </a:rPr>
              <a:t>With </a:t>
            </a:r>
            <a:r>
              <a:rPr lang="en-US" sz="2300" i="1" dirty="0" err="1">
                <a:latin typeface="Helvetica" charset="0"/>
              </a:rPr>
              <a:t>ILDs</a:t>
            </a:r>
            <a:r>
              <a:rPr lang="en-US" sz="2300" dirty="0">
                <a:latin typeface="Helvetica" charset="0"/>
              </a:rPr>
              <a:t>, the process of prediction, defending the prediction in a small group, and writing down the prediction engages students. They want to know the result of the demonstration. </a:t>
            </a:r>
          </a:p>
          <a:p>
            <a:pPr marL="228600" indent="-228600" algn="l" eaLnBrk="1" hangingPunct="1">
              <a:buFontTx/>
              <a:buChar char="•"/>
            </a:pPr>
            <a:r>
              <a:rPr lang="en-US" sz="2300" dirty="0">
                <a:latin typeface="Helvetica" charset="0"/>
              </a:rPr>
              <a:t>The disequilibrium set up by the difference between prediction and observation inspires effective learning opportunities. </a:t>
            </a:r>
          </a:p>
          <a:p>
            <a:pPr marL="228600" indent="-228600" algn="l" eaLnBrk="1" hangingPunct="1">
              <a:buFontTx/>
              <a:buChar char="•"/>
            </a:pPr>
            <a:r>
              <a:rPr lang="en-US" sz="2300" dirty="0">
                <a:latin typeface="Helvetica" charset="0"/>
              </a:rPr>
              <a:t>Student knowledge is constructed from observations of the physical world, thus building students’ confidence as scientists</a:t>
            </a:r>
            <a:r>
              <a:rPr lang="en-US" sz="2300" dirty="0" smtClean="0">
                <a:latin typeface="Helvetica" charset="0"/>
              </a:rPr>
              <a:t>.</a:t>
            </a:r>
          </a:p>
          <a:p>
            <a:pPr marL="228600" indent="-228600" algn="l" eaLnBrk="1" hangingPunct="1">
              <a:buFontTx/>
              <a:buChar char="•"/>
            </a:pPr>
            <a:r>
              <a:rPr lang="en-US" sz="2300" dirty="0" smtClean="0">
                <a:latin typeface="Helvetica" charset="0"/>
              </a:rPr>
              <a:t>Conclusion from recent research of Mazur’s Physics Education Research (PER) group: “if you don’t have students make a prediction before doing a demonstration, the majority can’t even describe the outcome of the demonstration correctly.”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B26B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B26B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B26B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B26B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B26B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6600" y="635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Choosing </a:t>
            </a:r>
            <a:r>
              <a:rPr lang="en-US" i="1"/>
              <a:t>ILD</a:t>
            </a:r>
            <a:r>
              <a:rPr lang="en-US"/>
              <a:t> Experiments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714500"/>
            <a:ext cx="7594600" cy="4508500"/>
          </a:xfrm>
        </p:spPr>
        <p:txBody>
          <a:bodyPr/>
          <a:lstStyle/>
          <a:p>
            <a:pPr lvl="1" indent="-228600" algn="l" eaLnBrk="1" hangingPunct="1">
              <a:buFont typeface="Times" charset="0"/>
              <a:buChar char="•"/>
            </a:pPr>
            <a:r>
              <a:rPr lang="en-US"/>
              <a:t>Simple, single concept experiments that  build on each other.</a:t>
            </a:r>
          </a:p>
          <a:p>
            <a:pPr lvl="1" indent="-228600" algn="l" eaLnBrk="1" hangingPunct="1">
              <a:buFont typeface="Times" charset="0"/>
              <a:buChar char="•"/>
            </a:pPr>
            <a:r>
              <a:rPr lang="en-US"/>
              <a:t>Students must trust the apparatus and the results.</a:t>
            </a:r>
          </a:p>
          <a:p>
            <a:pPr lvl="1" indent="-228600" algn="l" eaLnBrk="1" hangingPunct="1">
              <a:buFont typeface="Times" charset="0"/>
              <a:buChar char="•"/>
            </a:pPr>
            <a:r>
              <a:rPr lang="en-US"/>
              <a:t>Many of our most treasured lecture demonstrations are too complex for much learning to result. They could be broken down into smaller pieces, and presented as </a:t>
            </a:r>
            <a:r>
              <a:rPr lang="en-US" i="1"/>
              <a:t>ILDs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6600" y="635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Modes of </a:t>
            </a:r>
            <a:r>
              <a:rPr lang="en-US" i="1"/>
              <a:t>ILD</a:t>
            </a:r>
            <a:r>
              <a:rPr lang="en-US"/>
              <a:t> Use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714500"/>
            <a:ext cx="7594600" cy="4508500"/>
          </a:xfrm>
        </p:spPr>
        <p:txBody>
          <a:bodyPr/>
          <a:lstStyle/>
          <a:p>
            <a:pPr lvl="1" indent="-228600" algn="l" eaLnBrk="1" hangingPunct="1">
              <a:buFont typeface="Times" charset="0"/>
              <a:buChar char="•"/>
            </a:pPr>
            <a:r>
              <a:rPr lang="en-US" dirty="0"/>
              <a:t>Introduction of concepts.</a:t>
            </a:r>
          </a:p>
          <a:p>
            <a:pPr lvl="1" indent="-228600" algn="l" eaLnBrk="1" hangingPunct="1">
              <a:buFont typeface="Times" charset="0"/>
              <a:buChar char="•"/>
            </a:pPr>
            <a:r>
              <a:rPr lang="en-US" dirty="0"/>
              <a:t>Review or clarification of concepts.</a:t>
            </a:r>
          </a:p>
          <a:p>
            <a:pPr lvl="1" indent="-228600" algn="l" eaLnBrk="1" hangingPunct="1">
              <a:buFont typeface="Times" charset="0"/>
              <a:buChar char="•"/>
            </a:pPr>
            <a:r>
              <a:rPr lang="en-US" dirty="0"/>
              <a:t>In place of or in conjunction with lab</a:t>
            </a:r>
            <a:r>
              <a:rPr lang="en-US" dirty="0" smtClean="0"/>
              <a:t> activities.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1905000" y="4432300"/>
            <a:ext cx="5486400" cy="12573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892300" y="3327400"/>
            <a:ext cx="5499100" cy="10795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1943100" y="4432300"/>
            <a:ext cx="5422900" cy="1219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9" name="Picture 3" descr="h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2938" y="3333750"/>
            <a:ext cx="5462587" cy="1054100"/>
          </a:xfrm>
          <a:prstGeom prst="rect">
            <a:avLst/>
          </a:prstGeom>
          <a:solidFill>
            <a:srgbClr val="30F6B2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601663" y="1555750"/>
            <a:ext cx="7896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1" dirty="0"/>
              <a:t>Thank</a:t>
            </a:r>
            <a:r>
              <a:rPr lang="en-US" sz="4400" i="1" dirty="0" smtClean="0"/>
              <a:t> you</a:t>
            </a:r>
            <a:r>
              <a:rPr lang="en-US" sz="4400" dirty="0" smtClean="0"/>
              <a:t> </a:t>
            </a:r>
            <a:r>
              <a:rPr lang="en-US" sz="4400" dirty="0"/>
              <a:t>to:</a:t>
            </a:r>
          </a:p>
        </p:txBody>
      </p:sp>
      <p:sp>
        <p:nvSpPr>
          <p:cNvPr id="21511" name="Text Box 5"/>
          <p:cNvSpPr>
            <a:spLocks noGrp="1" noChangeArrowheads="1"/>
          </p:cNvSpPr>
          <p:nvPr>
            <p:ph type="ctrTitle"/>
          </p:nvPr>
        </p:nvSpPr>
        <p:spPr>
          <a:xfrm>
            <a:off x="3178175" y="4416425"/>
            <a:ext cx="4321175" cy="1143000"/>
          </a:xfrm>
          <a:noFill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5A5443"/>
                </a:solidFill>
                <a:latin typeface="Times New Roman" charset="0"/>
              </a:rPr>
              <a:t>U.S. Department of Education</a:t>
            </a:r>
            <a:r>
              <a:rPr lang="en-US" sz="2800">
                <a:solidFill>
                  <a:srgbClr val="5A5443"/>
                </a:solidFill>
                <a:latin typeface="Times New Roman" charset="0"/>
              </a:rPr>
              <a:t> </a:t>
            </a:r>
            <a:br>
              <a:rPr lang="en-US" sz="2800">
                <a:solidFill>
                  <a:srgbClr val="5A5443"/>
                </a:solidFill>
                <a:latin typeface="Times New Roman" charset="0"/>
              </a:rPr>
            </a:br>
            <a:r>
              <a:rPr lang="en-US" sz="1400">
                <a:solidFill>
                  <a:srgbClr val="5A5443"/>
                </a:solidFill>
                <a:latin typeface="Tahoma" charset="0"/>
              </a:rPr>
              <a:t>FUND FOR THE IMPROVEMENT OF </a:t>
            </a:r>
            <a:br>
              <a:rPr lang="en-US" sz="1400">
                <a:solidFill>
                  <a:srgbClr val="5A5443"/>
                </a:solidFill>
                <a:latin typeface="Tahoma" charset="0"/>
              </a:rPr>
            </a:br>
            <a:r>
              <a:rPr lang="en-US" sz="1400">
                <a:solidFill>
                  <a:srgbClr val="5A5443"/>
                </a:solidFill>
                <a:latin typeface="Tahoma" charset="0"/>
              </a:rPr>
              <a:t>POST-SECONDARY EDUCATION (FIPSE)</a:t>
            </a:r>
            <a:endParaRPr lang="en-US" sz="2800">
              <a:solidFill>
                <a:srgbClr val="403C35"/>
              </a:solidFill>
            </a:endParaRPr>
          </a:p>
        </p:txBody>
      </p:sp>
      <p:pic>
        <p:nvPicPr>
          <p:cNvPr id="21512" name="Picture 6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2155825" y="4484688"/>
            <a:ext cx="8064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IL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70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68900" y="1422400"/>
            <a:ext cx="39751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r>
              <a:rPr lang="en-US" dirty="0"/>
              <a:t>Student Prediction and Results </a:t>
            </a:r>
            <a:r>
              <a:rPr lang="en-US" dirty="0" smtClean="0"/>
              <a:t>Sheets which can be copied for students</a:t>
            </a:r>
          </a:p>
          <a:p>
            <a:endParaRPr lang="en-US" dirty="0" smtClean="0"/>
          </a:p>
          <a:p>
            <a:r>
              <a:rPr lang="en-US" dirty="0" smtClean="0"/>
              <a:t>Instructor’s </a:t>
            </a:r>
            <a:r>
              <a:rPr lang="en-US" dirty="0"/>
              <a:t>Guide for each </a:t>
            </a:r>
            <a:r>
              <a:rPr lang="en-US" dirty="0" smtClean="0"/>
              <a:t>set of </a:t>
            </a:r>
            <a:r>
              <a:rPr lang="en-US" i="1" dirty="0" err="1" smtClean="0"/>
              <a:t>ILDs</a:t>
            </a:r>
            <a:endParaRPr lang="en-US" i="1" dirty="0" smtClean="0"/>
          </a:p>
          <a:p>
            <a:endParaRPr lang="en-US" dirty="0"/>
          </a:p>
          <a:p>
            <a:r>
              <a:rPr lang="en-US" dirty="0"/>
              <a:t>Teacher Preparation Notes</a:t>
            </a:r>
          </a:p>
          <a:p>
            <a:endParaRPr lang="en-US" dirty="0"/>
          </a:p>
          <a:p>
            <a:r>
              <a:rPr lang="en-US" dirty="0"/>
              <a:t>8-Step Process . . .</a:t>
            </a:r>
          </a:p>
          <a:p>
            <a:r>
              <a:rPr lang="en-US" dirty="0"/>
              <a:t>	suitable for framing</a:t>
            </a:r>
          </a:p>
          <a:p>
            <a:endParaRPr lang="en-US" dirty="0"/>
          </a:p>
          <a:p>
            <a:r>
              <a:rPr lang="en-US" dirty="0"/>
              <a:t>Free from your Wiley rep.</a:t>
            </a:r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5156200" y="320675"/>
            <a:ext cx="373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Contains everything you need to do </a:t>
            </a:r>
            <a:r>
              <a:rPr lang="en-US" i="1"/>
              <a:t>ILDs</a:t>
            </a:r>
            <a:r>
              <a:rPr lang="en-US"/>
              <a:t> on 28 different topics: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91140" name="Picture 4" descr="P61000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3970338" y="665163"/>
            <a:ext cx="23923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dirty="0">
                <a:solidFill>
                  <a:srgbClr val="FF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End</a:t>
            </a:r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7300" y="3594100"/>
            <a:ext cx="72771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the Small Group Sessions you will do an activity from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RealTime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2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Physics: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Active Learning Labs, and have an opportunity to ask questions.</a:t>
            </a:r>
            <a:r>
              <a:rPr lang="en-US" sz="3200" dirty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500" y="1168400"/>
            <a:ext cx="84963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00FF"/>
                </a:solidFill>
              </a:rPr>
              <a:t>Active Learning Workshops:</a:t>
            </a:r>
          </a:p>
          <a:p>
            <a:endParaRPr lang="en-US" sz="3200" dirty="0" smtClean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June 18-20:  2.5 day course, Portland, OR</a:t>
            </a:r>
          </a:p>
          <a:p>
            <a:endParaRPr lang="en-US" sz="3200" dirty="0" smtClean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July 26:  AAPT College Park, ½ day workshop</a:t>
            </a:r>
          </a:p>
          <a:p>
            <a:endParaRPr lang="en-US" sz="3200" dirty="0" smtClean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January, 2016: AAPT New Orleans, ½ day</a:t>
            </a:r>
          </a:p>
          <a:p>
            <a:endParaRPr lang="en-US" sz="3200" dirty="0" smtClean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June, 2016: 2.5 day course, East Coast?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images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31800" y="965200"/>
            <a:ext cx="82423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Active Learning with </a:t>
            </a:r>
            <a:b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36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Interactive Lecture Demonstrations</a:t>
            </a: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</a:t>
            </a:r>
            <a:b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and </a:t>
            </a:r>
            <a:r>
              <a:rPr lang="en-US" sz="36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RealTime</a:t>
            </a:r>
            <a:r>
              <a:rPr lang="en-US" sz="36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Physics</a:t>
            </a: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labs</a:t>
            </a:r>
            <a:b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/>
            </a:r>
            <a:b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New Faculty Workshop </a:t>
            </a:r>
            <a:r>
              <a:rPr 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/>
            </a:r>
            <a:br>
              <a:rPr 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June 23, 2015</a:t>
            </a:r>
            <a:endParaRPr lang="en-US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1350" y="3860800"/>
            <a:ext cx="532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Small group breakout session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762000"/>
          </a:xfrm>
          <a:solidFill>
            <a:srgbClr val="30F6B2"/>
          </a:solidFill>
          <a:effectLst>
            <a:prstShdw prst="shdw17" dist="17961" dir="2700000">
              <a:srgbClr val="1D946B">
                <a:alpha val="74997"/>
              </a:srgbClr>
            </a:prstShdw>
          </a:effectLst>
        </p:spPr>
        <p:txBody>
          <a:bodyPr lIns="90487" tIns="44450" rIns="90487" bIns="44450"/>
          <a:lstStyle/>
          <a:p>
            <a:pPr eaLnBrk="1" hangingPunct="1"/>
            <a:r>
              <a:rPr lang="en-US">
                <a:latin typeface="Times" charset="0"/>
              </a:rPr>
              <a:t> </a:t>
            </a:r>
            <a:r>
              <a:rPr lang="en-US" sz="3600">
                <a:latin typeface="Helvetica" charset="0"/>
              </a:rPr>
              <a:t>Activity Based Physics Suite</a:t>
            </a:r>
            <a:endParaRPr lang="en-US">
              <a:latin typeface="Times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371600"/>
            <a:ext cx="8928100" cy="5486400"/>
          </a:xfrm>
          <a:noFill/>
        </p:spPr>
        <p:txBody>
          <a:bodyPr lIns="90487" tIns="44450" rIns="90487" bIns="44450"/>
          <a:lstStyle/>
          <a:p>
            <a:pPr marL="285750" indent="-285750" eaLnBrk="1" hangingPunct="1">
              <a:lnSpc>
                <a:spcPct val="80000"/>
              </a:lnSpc>
              <a:buFontTx/>
              <a:buNone/>
            </a:pPr>
            <a:endParaRPr lang="en-US" sz="2400">
              <a:latin typeface="Helvetica" charset="0"/>
            </a:endParaRPr>
          </a:p>
          <a:p>
            <a:pPr marL="285750" indent="-285750" eaLnBrk="1" hangingPunct="1">
              <a:lnSpc>
                <a:spcPct val="80000"/>
              </a:lnSpc>
            </a:pPr>
            <a:r>
              <a:rPr lang="en-US" sz="2400" i="1">
                <a:latin typeface="Helvetica" charset="0"/>
              </a:rPr>
              <a:t>RealTime Physics </a:t>
            </a:r>
            <a:r>
              <a:rPr lang="en-US" sz="2400">
                <a:latin typeface="Helvetica" charset="0"/>
              </a:rPr>
              <a:t>Laboratories (RTP) (3</a:t>
            </a:r>
            <a:r>
              <a:rPr lang="en-US" sz="2400" baseline="30000">
                <a:latin typeface="Helvetica" charset="0"/>
              </a:rPr>
              <a:t>rd</a:t>
            </a:r>
            <a:r>
              <a:rPr lang="en-US" sz="2400">
                <a:latin typeface="Helvetica" charset="0"/>
              </a:rPr>
              <a:t> Edition in January)</a:t>
            </a:r>
          </a:p>
          <a:p>
            <a:pPr marL="285750" indent="-285750" eaLnBrk="1" hangingPunct="1">
              <a:lnSpc>
                <a:spcPct val="80000"/>
              </a:lnSpc>
            </a:pPr>
            <a:endParaRPr lang="en-US" sz="2400">
              <a:latin typeface="Helvetica" charset="0"/>
            </a:endParaRPr>
          </a:p>
          <a:p>
            <a:pPr marL="285750" indent="-285750" eaLnBrk="1" hangingPunct="1">
              <a:lnSpc>
                <a:spcPct val="80000"/>
              </a:lnSpc>
            </a:pPr>
            <a:r>
              <a:rPr lang="en-US" sz="2400" i="1">
                <a:latin typeface="Helvetica" charset="0"/>
              </a:rPr>
              <a:t>Interactive Lecture Demonstrations </a:t>
            </a:r>
            <a:r>
              <a:rPr lang="en-US" sz="2400">
                <a:latin typeface="Helvetica" charset="0"/>
              </a:rPr>
              <a:t>(ILDs)</a:t>
            </a:r>
          </a:p>
          <a:p>
            <a:pPr marL="285750" indent="-285750" eaLnBrk="1" hangingPunct="1">
              <a:lnSpc>
                <a:spcPct val="80000"/>
              </a:lnSpc>
            </a:pPr>
            <a:endParaRPr lang="en-US" sz="2400">
              <a:latin typeface="Helvetica" charset="0"/>
            </a:endParaRPr>
          </a:p>
          <a:p>
            <a:pPr marL="285750" indent="-285750" eaLnBrk="1" hangingPunct="1">
              <a:lnSpc>
                <a:spcPct val="80000"/>
              </a:lnSpc>
            </a:pPr>
            <a:r>
              <a:rPr lang="en-US" sz="2400" i="1">
                <a:latin typeface="Helvetica" charset="0"/>
              </a:rPr>
              <a:t>Workshop Physics</a:t>
            </a:r>
            <a:r>
              <a:rPr lang="en-US" sz="2400">
                <a:latin typeface="Helvetica" charset="0"/>
              </a:rPr>
              <a:t> (WP)</a:t>
            </a:r>
          </a:p>
          <a:p>
            <a:pPr marL="285750" indent="-285750" eaLnBrk="1" hangingPunct="1">
              <a:lnSpc>
                <a:spcPct val="80000"/>
              </a:lnSpc>
              <a:buFontTx/>
              <a:buNone/>
            </a:pPr>
            <a:endParaRPr lang="en-US" sz="2400">
              <a:latin typeface="Helvetica" charset="0"/>
            </a:endParaRPr>
          </a:p>
          <a:p>
            <a:pPr marL="285750" indent="-285750" eaLnBrk="1" hangingPunct="1">
              <a:lnSpc>
                <a:spcPct val="80000"/>
              </a:lnSpc>
            </a:pPr>
            <a:r>
              <a:rPr lang="en-US" sz="2400" i="1">
                <a:latin typeface="Helvetica" charset="0"/>
              </a:rPr>
              <a:t>University of Maryland Tutorials</a:t>
            </a:r>
            <a:r>
              <a:rPr lang="en-US" sz="2400">
                <a:latin typeface="Helvetica" charset="0"/>
              </a:rPr>
              <a:t> (UMD-TUT)</a:t>
            </a:r>
          </a:p>
          <a:p>
            <a:pPr marL="285750" indent="-285750" eaLnBrk="1" hangingPunct="1">
              <a:lnSpc>
                <a:spcPct val="80000"/>
              </a:lnSpc>
            </a:pPr>
            <a:endParaRPr lang="en-US" sz="2400">
              <a:latin typeface="Helvetica" charset="0"/>
            </a:endParaRPr>
          </a:p>
          <a:p>
            <a:pPr marL="285750" indent="-285750" eaLnBrk="1" hangingPunct="1">
              <a:lnSpc>
                <a:spcPct val="80000"/>
              </a:lnSpc>
            </a:pPr>
            <a:r>
              <a:rPr lang="en-US" sz="2400" i="1">
                <a:latin typeface="Helvetica" charset="0"/>
              </a:rPr>
              <a:t>Explorations in Physics</a:t>
            </a:r>
            <a:r>
              <a:rPr lang="en-US" sz="2400">
                <a:latin typeface="Helvetica" charset="0"/>
              </a:rPr>
              <a:t> (EiP)</a:t>
            </a:r>
          </a:p>
          <a:p>
            <a:pPr marL="285750" indent="-285750" eaLnBrk="1" hangingPunct="1">
              <a:lnSpc>
                <a:spcPct val="80000"/>
              </a:lnSpc>
            </a:pPr>
            <a:endParaRPr lang="en-US" sz="2400">
              <a:latin typeface="Helvetica" charset="0"/>
            </a:endParaRPr>
          </a:p>
          <a:p>
            <a:pPr marL="285750" indent="-285750" eaLnBrk="1" hangingPunct="1">
              <a:lnSpc>
                <a:spcPct val="80000"/>
              </a:lnSpc>
            </a:pPr>
            <a:r>
              <a:rPr lang="en-US" sz="2400" i="1">
                <a:latin typeface="Helvetica" charset="0"/>
              </a:rPr>
              <a:t>Understanding Physics </a:t>
            </a:r>
            <a:r>
              <a:rPr lang="en-US" sz="2400">
                <a:latin typeface="Helvetica" charset="0"/>
              </a:rPr>
              <a:t>(UP) (2</a:t>
            </a:r>
            <a:r>
              <a:rPr lang="en-US" sz="2400" baseline="30000">
                <a:latin typeface="Helvetica" charset="0"/>
              </a:rPr>
              <a:t>nd</a:t>
            </a:r>
            <a:r>
              <a:rPr lang="en-US" sz="2400">
                <a:latin typeface="Helvetica" charset="0"/>
              </a:rPr>
              <a:t> Edition of text being written)</a:t>
            </a:r>
          </a:p>
          <a:p>
            <a:pPr marL="285750" indent="-285750" eaLnBrk="1" hangingPunct="1">
              <a:lnSpc>
                <a:spcPct val="80000"/>
              </a:lnSpc>
            </a:pPr>
            <a:endParaRPr lang="en-US" sz="2400">
              <a:latin typeface="Helvetica" charset="0"/>
            </a:endParaRPr>
          </a:p>
          <a:p>
            <a:pPr marL="285750" indent="-285750" eaLnBrk="1" hangingPunct="1">
              <a:lnSpc>
                <a:spcPct val="80000"/>
              </a:lnSpc>
            </a:pPr>
            <a:r>
              <a:rPr lang="en-US" sz="2400" i="1">
                <a:latin typeface="Helvetica" charset="0"/>
              </a:rPr>
              <a:t>Physics with Video Analysis </a:t>
            </a:r>
            <a:r>
              <a:rPr lang="en-US" sz="2400">
                <a:latin typeface="Helvetica" charset="0"/>
              </a:rPr>
              <a:t>(Published by Vernier Software)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2032000" y="952500"/>
            <a:ext cx="461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Published by John Wiley &amp; Sons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0" y="2387600"/>
            <a:ext cx="7429500" cy="1143000"/>
          </a:xfrm>
        </p:spPr>
        <p:txBody>
          <a:bodyPr/>
          <a:lstStyle/>
          <a:p>
            <a:pPr algn="l" eaLnBrk="1" hangingPunct="1">
              <a:lnSpc>
                <a:spcPts val="3400"/>
              </a:lnSpc>
              <a:spcBef>
                <a:spcPts val="0"/>
              </a:spcBef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Active learning materials with the same  design principles for the various parts </a:t>
            </a:r>
            <a:r>
              <a:rPr lang="en-US" sz="3200" dirty="0" smtClean="0"/>
              <a:t>of the </a:t>
            </a:r>
            <a:r>
              <a:rPr lang="en-US" sz="3200" dirty="0"/>
              <a:t>course: lecture, lab, recitation . . .</a:t>
            </a:r>
            <a:r>
              <a:rPr lang="en-US" dirty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rgbClr val="30F6B2"/>
                </a:solidFill>
              </a:rPr>
              <a:t>Many examples of how to do this on </a:t>
            </a:r>
            <a:r>
              <a:rPr lang="en-US" sz="3200" dirty="0" err="1">
                <a:solidFill>
                  <a:srgbClr val="30F6B2"/>
                </a:solidFill>
              </a:rPr>
              <a:t>Redish’s</a:t>
            </a:r>
            <a:r>
              <a:rPr lang="en-US" sz="3200" dirty="0">
                <a:solidFill>
                  <a:srgbClr val="30F6B2"/>
                </a:solidFill>
              </a:rPr>
              <a:t> book.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7500"/>
            <a:ext cx="6400800" cy="1346200"/>
          </a:xfrm>
        </p:spPr>
        <p:txBody>
          <a:bodyPr/>
          <a:lstStyle/>
          <a:p>
            <a:pPr eaLnBrk="1" hangingPunct="1"/>
            <a:r>
              <a:rPr lang="en-US" sz="4400"/>
              <a:t>Philosophy of the Physics Suite: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9500" y="3479800"/>
            <a:ext cx="7086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you combine them in the way that fits your institution and students.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3100" y="431800"/>
            <a:ext cx="7772400" cy="1143000"/>
          </a:xfrm>
        </p:spPr>
        <p:txBody>
          <a:bodyPr/>
          <a:lstStyle/>
          <a:p>
            <a:pPr eaLnBrk="1" hangingPunct="1"/>
            <a:r>
              <a:rPr lang="en-US" i="1" dirty="0" err="1"/>
              <a:t>RealTime</a:t>
            </a:r>
            <a:r>
              <a:rPr lang="en-US" i="1" dirty="0"/>
              <a:t> </a:t>
            </a:r>
            <a:r>
              <a:rPr lang="en-US" i="1" dirty="0" smtClean="0"/>
              <a:t>Physics: </a:t>
            </a:r>
            <a:r>
              <a:rPr lang="en-US" dirty="0" smtClean="0"/>
              <a:t>Active Learning </a:t>
            </a:r>
            <a:r>
              <a:rPr lang="en-US" dirty="0"/>
              <a:t>Labs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2019300"/>
            <a:ext cx="8293100" cy="1752600"/>
          </a:xfrm>
        </p:spPr>
        <p:txBody>
          <a:bodyPr/>
          <a:lstStyle/>
          <a:p>
            <a:pPr algn="l" eaLnBrk="1" hangingPunct="1">
              <a:spcBef>
                <a:spcPts val="300"/>
              </a:spcBef>
            </a:pPr>
            <a:r>
              <a:rPr lang="en-US" sz="2800" dirty="0">
                <a:latin typeface="Helvetica" charset="0"/>
              </a:rPr>
              <a:t>A series of lab modules that use computer-based tools to help students develop important physics concepts while acquiring vital laboratory skills. Besides using computer sensors, computers are used for basic mathematical modeling, data analysis and some simulations.  </a:t>
            </a:r>
            <a:r>
              <a:rPr lang="en-US" sz="2800" i="1" dirty="0">
                <a:latin typeface="Helvetica" charset="0"/>
              </a:rPr>
              <a:t>RTP</a:t>
            </a:r>
            <a:r>
              <a:rPr lang="en-US" sz="2800" dirty="0">
                <a:latin typeface="Helvetica" charset="0"/>
              </a:rPr>
              <a:t> labs use the learning cycle of prediction, observation and comparison, and have been demonstrated to enhance student learning of physics concepts.</a:t>
            </a:r>
            <a:r>
              <a:rPr lang="en-US" sz="2400" dirty="0">
                <a:latin typeface="Times New Roman" charset="0"/>
              </a:rPr>
              <a:t> </a:t>
            </a:r>
          </a:p>
          <a:p>
            <a:pPr eaLnBrk="1" hangingPunct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" y="152400"/>
            <a:ext cx="8737600" cy="1752600"/>
          </a:xfrm>
        </p:spPr>
        <p:txBody>
          <a:bodyPr/>
          <a:lstStyle/>
          <a:p>
            <a:pPr marL="685800" lvl="2" indent="-457200" algn="l" eaLnBrk="1" hangingPunct="1">
              <a:spcBef>
                <a:spcPts val="1200"/>
              </a:spcBef>
            </a:pPr>
            <a:r>
              <a:rPr lang="en-US" sz="2800" dirty="0">
                <a:latin typeface="Helvetica" charset="0"/>
              </a:rPr>
              <a:t>There are four </a:t>
            </a:r>
            <a:r>
              <a:rPr lang="en-US" sz="2800" i="1" dirty="0">
                <a:latin typeface="Helvetica" charset="0"/>
              </a:rPr>
              <a:t>RTP</a:t>
            </a:r>
            <a:r>
              <a:rPr lang="en-US" sz="2800" dirty="0">
                <a:latin typeface="Helvetica" charset="0"/>
              </a:rPr>
              <a:t> </a:t>
            </a:r>
            <a:r>
              <a:rPr lang="en-US" sz="2800" dirty="0" smtClean="0">
                <a:latin typeface="Helvetica" charset="0"/>
              </a:rPr>
              <a:t>modules published by Wiley</a:t>
            </a:r>
          </a:p>
          <a:p>
            <a:pPr marL="685800" lvl="2" indent="-457200" algn="l" eaLnBrk="1" hangingPunct="1"/>
            <a:r>
              <a:rPr lang="en-US" sz="2300" i="1" dirty="0">
                <a:latin typeface="Helvetica" charset="0"/>
              </a:rPr>
              <a:t>Module 1:  Mechanics   </a:t>
            </a:r>
          </a:p>
          <a:p>
            <a:pPr marL="685800" lvl="2" indent="-457200" algn="l" eaLnBrk="1" hangingPunct="1"/>
            <a:r>
              <a:rPr lang="en-US" sz="2300" i="1" dirty="0">
                <a:latin typeface="Helvetica" charset="0"/>
              </a:rPr>
              <a:t>Module 2: Heat and Thermodynamics</a:t>
            </a:r>
          </a:p>
          <a:p>
            <a:pPr marL="685800" lvl="2" indent="-457200" algn="l" eaLnBrk="1" hangingPunct="1"/>
            <a:r>
              <a:rPr lang="en-US" sz="2300" i="1" dirty="0">
                <a:latin typeface="Helvetica" charset="0"/>
              </a:rPr>
              <a:t>Module 3: Electricity and Magnetism</a:t>
            </a:r>
          </a:p>
          <a:p>
            <a:pPr marL="685800" lvl="2" indent="-457200" algn="l" eaLnBrk="1" hangingPunct="1"/>
            <a:r>
              <a:rPr lang="en-US" sz="2300" i="1" dirty="0">
                <a:latin typeface="Helvetica" charset="0"/>
              </a:rPr>
              <a:t>Module 4: Light and Optics</a:t>
            </a:r>
          </a:p>
          <a:p>
            <a:pPr eaLnBrk="1" hangingPunct="1"/>
            <a:endParaRPr lang="en-US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74650" y="2476500"/>
            <a:ext cx="8432800" cy="4217988"/>
            <a:chOff x="374650" y="2476500"/>
            <a:chExt cx="8432800" cy="4217735"/>
          </a:xfrm>
        </p:grpSpPr>
        <p:pic>
          <p:nvPicPr>
            <p:cNvPr id="94212" name="P 1" descr="047076889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3429000"/>
              <a:ext cx="2125736" cy="2909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213" name="P 2" descr="EHEP00170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71032" y="3795966"/>
              <a:ext cx="2136418" cy="2898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214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5432" y="2952084"/>
              <a:ext cx="2161228" cy="2909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215" name="P 3" descr="mech.tif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4650" y="2476500"/>
              <a:ext cx="2050962" cy="292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mech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9075" y="0"/>
            <a:ext cx="5114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Box 4"/>
          <p:cNvSpPr txBox="1">
            <a:spLocks noChangeArrowheads="1"/>
          </p:cNvSpPr>
          <p:nvPr/>
        </p:nvSpPr>
        <p:spPr bwMode="auto">
          <a:xfrm>
            <a:off x="228600" y="1739900"/>
            <a:ext cx="3416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Edition!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5100" y="2676436"/>
            <a:ext cx="36703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Module 3 now </a:t>
            </a:r>
            <a:r>
              <a:rPr lang="en-US" i="1" dirty="0"/>
              <a:t>Electricity and </a:t>
            </a:r>
            <a:r>
              <a:rPr lang="en-US" i="1" dirty="0" smtClean="0"/>
              <a:t>Magnetism </a:t>
            </a:r>
            <a:r>
              <a:rPr lang="en-US" dirty="0" smtClean="0"/>
              <a:t>(rather than just electric circuits).</a:t>
            </a:r>
            <a:endParaRPr lang="en-US" i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4318000"/>
            <a:ext cx="3683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Use of interactive video analysis in several new labs.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" y="152400"/>
            <a:ext cx="8737600" cy="1460500"/>
          </a:xfrm>
        </p:spPr>
        <p:txBody>
          <a:bodyPr/>
          <a:lstStyle/>
          <a:p>
            <a:pPr marL="685800" lvl="2" indent="-457200" eaLnBrk="1" hangingPunct="1">
              <a:spcBef>
                <a:spcPts val="1200"/>
              </a:spcBef>
            </a:pPr>
            <a:r>
              <a:rPr lang="en-US" sz="4400" dirty="0" smtClean="0">
                <a:latin typeface="Helvetica" charset="0"/>
              </a:rPr>
              <a:t>Characteristics of </a:t>
            </a:r>
          </a:p>
          <a:p>
            <a:pPr marL="685800" lvl="2" indent="-457200" eaLnBrk="1" hangingPunct="1">
              <a:spcBef>
                <a:spcPts val="0"/>
              </a:spcBef>
            </a:pPr>
            <a:r>
              <a:rPr lang="en-US" sz="4400" i="1" dirty="0" err="1" smtClean="0">
                <a:latin typeface="Helvetica" charset="0"/>
              </a:rPr>
              <a:t>RealTime</a:t>
            </a:r>
            <a:r>
              <a:rPr lang="en-US" sz="4400" i="1" dirty="0" smtClean="0">
                <a:latin typeface="Helvetica" charset="0"/>
              </a:rPr>
              <a:t> Physics</a:t>
            </a:r>
            <a:r>
              <a:rPr lang="en-US" sz="4400" dirty="0" smtClean="0">
                <a:latin typeface="Helvetica" charset="0"/>
              </a:rPr>
              <a:t> Labs</a:t>
            </a:r>
            <a:endParaRPr lang="en-US" sz="4400" i="1" dirty="0" smtClean="0">
              <a:latin typeface="Helvetica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3700" y="1851025"/>
            <a:ext cx="8356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685800" lvl="2" indent="-457200">
              <a:spcBef>
                <a:spcPts val="1200"/>
              </a:spcBef>
              <a:buFont typeface="Arial" charset="0"/>
              <a:buAutoNum type="arabicPeriod"/>
            </a:pPr>
            <a:r>
              <a:rPr lang="en-US" sz="2300" dirty="0">
                <a:latin typeface="Helvetica" charset="0"/>
              </a:rPr>
              <a:t>Guide students to construct physical models based on observations of the physical world.</a:t>
            </a:r>
          </a:p>
          <a:p>
            <a:pPr marL="685800" lvl="2" indent="-457200">
              <a:buFont typeface="Arial" charset="0"/>
              <a:buAutoNum type="arabicPeriod"/>
            </a:pPr>
            <a:r>
              <a:rPr lang="en-US" sz="2300" dirty="0">
                <a:latin typeface="Helvetica" charset="0"/>
              </a:rPr>
              <a:t>Labs are sequenced, and build upon previous knowledge. Students learn the essential concepts in an area of physics.</a:t>
            </a:r>
          </a:p>
          <a:p>
            <a:pPr marL="685800" lvl="2" indent="-457200">
              <a:buFont typeface="Arial" charset="0"/>
              <a:buAutoNum type="arabicPeriod"/>
            </a:pPr>
            <a:r>
              <a:rPr lang="en-US" sz="2300" dirty="0">
                <a:latin typeface="Helvetica" charset="0"/>
              </a:rPr>
              <a:t>Fit within the traditional structure of the introductory course.</a:t>
            </a:r>
          </a:p>
          <a:p>
            <a:pPr marL="685800" lvl="2" indent="-457200">
              <a:buFont typeface="Arial" charset="0"/>
              <a:buAutoNum type="arabicPeriod"/>
            </a:pPr>
            <a:r>
              <a:rPr lang="en-US" sz="2300" dirty="0">
                <a:latin typeface="Helvetica" charset="0"/>
              </a:rPr>
              <a:t>Include pre-lab preparation sheets and homework designed to reinforce concepts and skills.</a:t>
            </a:r>
          </a:p>
          <a:p>
            <a:pPr marL="685800" lvl="2" indent="-457200">
              <a:buFont typeface="Arial" charset="0"/>
              <a:buAutoNum type="arabicPeriod"/>
            </a:pPr>
            <a:r>
              <a:rPr lang="en-US" sz="2300" dirty="0">
                <a:latin typeface="Helvetica" charset="0"/>
              </a:rPr>
              <a:t>Are compatible with most computer data acquisition systems.</a:t>
            </a:r>
          </a:p>
          <a:p>
            <a:pPr marL="685800" lvl="2" indent="-457200">
              <a:buFont typeface="Arial" charset="0"/>
              <a:buAutoNum type="arabicPeriod"/>
            </a:pPr>
            <a:r>
              <a:rPr lang="en-US" sz="2300" i="1" dirty="0">
                <a:latin typeface="Helvetica" charset="0"/>
              </a:rPr>
              <a:t>Instructor’s Guide</a:t>
            </a:r>
            <a:r>
              <a:rPr lang="en-US" sz="2300" dirty="0">
                <a:latin typeface="Helvetica" charset="0"/>
              </a:rPr>
              <a:t> for each module available from Wiley.</a:t>
            </a:r>
          </a:p>
          <a:p>
            <a:pPr marL="685800" lvl="2" indent="-457200">
              <a:buFont typeface="Arial" charset="0"/>
              <a:buAutoNum type="arabicPeriod"/>
            </a:pP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0" y="1168400"/>
            <a:ext cx="8686800" cy="5372100"/>
          </a:xfrm>
        </p:spPr>
        <p:txBody>
          <a:bodyPr/>
          <a:lstStyle/>
          <a:p>
            <a:pPr marL="800100" lvl="2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Students come into the introductory physics course at the high school or college level with definite views (often wrong) about physics concepts based on their experiences.</a:t>
            </a:r>
          </a:p>
          <a:p>
            <a:pPr marL="800100" lvl="2" eaLnBrk="1" hangingPunct="1">
              <a:lnSpc>
                <a:spcPct val="90000"/>
              </a:lnSpc>
            </a:pPr>
            <a:r>
              <a:rPr lang="en-US" dirty="0"/>
              <a:t>Physics education research shows that the vast majority of students</a:t>
            </a:r>
            <a:r>
              <a:rPr lang="en-US" dirty="0" smtClean="0"/>
              <a:t> will leave </a:t>
            </a:r>
            <a:r>
              <a:rPr lang="en-US" dirty="0"/>
              <a:t>a traditional introductory physics course with the same (incorrect) views, and little understanding of physics concepts.</a:t>
            </a:r>
          </a:p>
          <a:p>
            <a:pPr marL="800100" lvl="2" eaLnBrk="1" hangingPunct="1">
              <a:lnSpc>
                <a:spcPct val="90000"/>
              </a:lnSpc>
            </a:pPr>
            <a:r>
              <a:rPr lang="en-US" dirty="0"/>
              <a:t>Research done in many forms (student interviews, open-ended questions, short-answer questions, well-designed multiple choice questions) reaches the same conclusion.</a:t>
            </a:r>
          </a:p>
          <a:p>
            <a:pPr marL="800100" lvl="2" eaLnBrk="1" hangingPunct="1">
              <a:lnSpc>
                <a:spcPct val="90000"/>
              </a:lnSpc>
            </a:pPr>
            <a:r>
              <a:rPr lang="en-US" dirty="0"/>
              <a:t>Result appears to be consistent for traditional methods of instruction, regardless of the skill of the instructor.</a:t>
            </a:r>
            <a:r>
              <a:rPr lang="en-US" sz="1800" dirty="0">
                <a:latin typeface="Times New Roman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60400" y="3683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tx1"/>
                </a:solidFill>
              </a:rPr>
              <a:t>The Problem</a:t>
            </a:r>
            <a:r>
              <a:rPr lang="en-US" b="1">
                <a:solidFill>
                  <a:schemeClr val="tx1"/>
                </a:solidFill>
                <a:latin typeface="Times New Roman" charset="0"/>
              </a:rPr>
              <a:t/>
            </a:r>
            <a:br>
              <a:rPr lang="en-US" b="1">
                <a:solidFill>
                  <a:schemeClr val="tx1"/>
                </a:solidFill>
                <a:latin typeface="Times New Roman" charset="0"/>
              </a:rPr>
            </a:br>
            <a:endParaRPr lang="en-US" b="1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4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Helvetica" charset="0"/>
              </a:rPr>
              <a:t>Example of Low-Tech</a:t>
            </a:r>
            <a:br>
              <a:rPr lang="en-US" sz="4000">
                <a:latin typeface="Helvetica" charset="0"/>
              </a:rPr>
            </a:br>
            <a:r>
              <a:rPr lang="en-US" sz="4000" i="1">
                <a:latin typeface="Helvetica" charset="0"/>
              </a:rPr>
              <a:t>RTP Activity</a:t>
            </a:r>
            <a:r>
              <a:rPr lang="en-US" sz="4000">
                <a:latin typeface="Helvetica" charset="0"/>
              </a:rPr>
              <a:t> on Image Formation</a:t>
            </a:r>
            <a:endParaRPr lang="en-US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2024063"/>
            <a:ext cx="7772400" cy="4114800"/>
          </a:xfrm>
        </p:spPr>
        <p:txBody>
          <a:bodyPr/>
          <a:lstStyle/>
          <a:p>
            <a:pPr marL="455613" lvl="2" indent="-225425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>
                <a:latin typeface="Helvetica" charset="0"/>
              </a:rPr>
              <a:t>Research evidence shows that students don't understand that an infinite number of rays emanate from each point on an object, and that for a perfect lens, all rays from a single point on an object that are incident on the lens will be focused to the same point on the image.</a:t>
            </a:r>
          </a:p>
          <a:p>
            <a:pPr marL="455613" lvl="2" indent="-225425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>
                <a:latin typeface="Helvetica" charset="0"/>
              </a:rPr>
              <a:t>In this activity, two miniature light bulbs are used as two discrete object point sources of light.</a:t>
            </a:r>
          </a:p>
          <a:p>
            <a:pPr marL="455613" lvl="2" indent="-225425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>
                <a:latin typeface="Helvetica" charset="0"/>
              </a:rPr>
              <a:t>A cylindrical lens is used to visualize in 2 dimensions.</a:t>
            </a:r>
          </a:p>
          <a:p>
            <a:pPr marL="455613" lvl="2" indent="-225425" eaLnBrk="1" hangingPunct="1">
              <a:lnSpc>
                <a:spcPct val="90000"/>
              </a:lnSpc>
              <a:spcBef>
                <a:spcPts val="600"/>
              </a:spcBef>
            </a:pPr>
            <a:endParaRPr lang="en-US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1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Do students learn concepts from the </a:t>
            </a:r>
            <a:br>
              <a:rPr lang="en-US"/>
            </a:br>
            <a:r>
              <a:rPr lang="en-US" i="1"/>
              <a:t>RealTime Physics </a:t>
            </a:r>
            <a:br>
              <a:rPr lang="en-US" i="1"/>
            </a:br>
            <a:r>
              <a:rPr lang="en-US" i="1"/>
              <a:t>Image Formation activities</a:t>
            </a:r>
            <a:r>
              <a:rPr lang="en-US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/>
              <a:t>Image Formation Questions from the </a:t>
            </a:r>
            <a:br>
              <a:rPr lang="en-US" sz="2800"/>
            </a:br>
            <a:r>
              <a:rPr lang="en-US" sz="2800" i="1"/>
              <a:t>Light and Optics Conceptual Evaluation</a:t>
            </a:r>
            <a:endParaRPr lang="en-US"/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3046413" y="1019175"/>
          <a:ext cx="5741987" cy="3375025"/>
        </p:xfrm>
        <a:graphic>
          <a:graphicData uri="http://schemas.openxmlformats.org/presentationml/2006/ole">
            <p:oleObj spid="_x0000_s164866" name="Document" r:id="rId4" imgW="4343400" imgH="2552700" progId="Word.Document.8">
              <p:embed/>
            </p:oleObj>
          </a:graphicData>
        </a:graphic>
      </p:graphicFrame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542925" y="1184275"/>
            <a:ext cx="241617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>
                <a:latin typeface="Helvetica" charset="0"/>
              </a:rPr>
              <a:t>Questions 1-6 refer to the picture on the right.  A stamp is placed to the left of the lens, and its image is formed on a screen to the right of the lens, as shown.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Helvetica" charset="0"/>
              </a:rPr>
              <a:t>Choose the correct answer for each question.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/>
              <a:t>Image Formation Questions from the </a:t>
            </a:r>
            <a:br>
              <a:rPr lang="en-US" sz="2800"/>
            </a:br>
            <a:r>
              <a:rPr lang="en-US" sz="2800" i="1"/>
              <a:t>Light and Optics Conceptual Evaluation</a:t>
            </a:r>
            <a:endParaRPr lang="en-US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3046413" y="1019175"/>
          <a:ext cx="5741987" cy="3375025"/>
        </p:xfrm>
        <a:graphic>
          <a:graphicData uri="http://schemas.openxmlformats.org/presentationml/2006/ole">
            <p:oleObj spid="_x0000_s166914" name="Document" r:id="rId4" imgW="4343400" imgH="2552700" progId="Word.Document.8">
              <p:embed/>
            </p:oleObj>
          </a:graphicData>
        </a:graphic>
      </p:graphicFrame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542925" y="1184275"/>
            <a:ext cx="241617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>
                <a:latin typeface="Helvetica" charset="0"/>
              </a:rPr>
              <a:t>Questions 1-6 refer to the picture on the right.  A stamp is placed to the left of the lens, and its image is formed on a screen to the right of the lens, as shown.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Helvetica" charset="0"/>
              </a:rPr>
              <a:t>Choose the correct answer for each question.</a:t>
            </a:r>
            <a:endParaRPr lang="en-US">
              <a:latin typeface="Times New Roman" charset="0"/>
            </a:endParaRP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615950" y="5191125"/>
            <a:ext cx="7966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Questions ask what will happen to the image if changes are made, e.g., block half the lens, block half the object, remove the lens 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0" y="228600"/>
          <a:ext cx="9144000" cy="6342063"/>
        </p:xfrm>
        <a:graphic>
          <a:graphicData uri="http://schemas.openxmlformats.org/presentationml/2006/ole">
            <p:oleObj spid="_x0000_s168962" name="Document" r:id="rId4" imgW="3822700" imgH="2651760" progId="Word.Document.8">
              <p:embed/>
            </p:oleObj>
          </a:graphicData>
        </a:graphic>
      </p:graphicFrame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6005513" y="933450"/>
            <a:ext cx="2057400" cy="518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21400" y="1790700"/>
            <a:ext cx="1841500" cy="381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254000"/>
            <a:ext cx="9144000" cy="6350000"/>
            <a:chOff x="0" y="508000"/>
            <a:chExt cx="9144000" cy="6350000"/>
          </a:xfrm>
        </p:grpSpPr>
        <p:pic>
          <p:nvPicPr>
            <p:cNvPr id="120837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08000"/>
              <a:ext cx="9144000" cy="635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 bwMode="auto">
            <a:xfrm>
              <a:off x="6121400" y="1117600"/>
              <a:ext cx="1866900" cy="5308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21400" y="2451100"/>
              <a:ext cx="1828800" cy="34163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700" dirty="0">
                  <a:noFill/>
                  <a:latin typeface="Helvetica Neue Medium"/>
                  <a:cs typeface="Helvetica"/>
                </a:rPr>
                <a:t>Post </a:t>
              </a:r>
              <a:r>
                <a:rPr lang="en-US" sz="2700" i="1" dirty="0">
                  <a:noFill/>
                  <a:latin typeface="Helvetica Neue Medium"/>
                  <a:cs typeface="Helvetica"/>
                </a:rPr>
                <a:t>RTP</a:t>
              </a:r>
              <a:r>
                <a:rPr lang="en-US" sz="2700" dirty="0">
                  <a:noFill/>
                  <a:latin typeface="Helvetica Neue Medium"/>
                  <a:cs typeface="Helvetica"/>
                </a:rPr>
                <a:t> Image Formation Activity</a:t>
              </a:r>
            </a:p>
            <a:p>
              <a:pPr algn="ctr">
                <a:defRPr/>
              </a:pPr>
              <a:endParaRPr lang="en-US" sz="2700" dirty="0">
                <a:noFill/>
                <a:latin typeface="Helvetica Neue Medium"/>
                <a:cs typeface="Helvetica"/>
              </a:endParaRPr>
            </a:p>
            <a:p>
              <a:pPr algn="ctr">
                <a:defRPr/>
              </a:pPr>
              <a:endParaRPr lang="en-US" sz="2700" dirty="0">
                <a:noFill/>
                <a:latin typeface="Helvetica Neue Medium"/>
                <a:cs typeface="Helvetica"/>
              </a:endParaRPr>
            </a:p>
            <a:p>
              <a:pPr algn="ctr">
                <a:defRPr/>
              </a:pPr>
              <a:r>
                <a:rPr lang="en-US" sz="2700" dirty="0">
                  <a:noFill/>
                  <a:latin typeface="Helvetica Neue Medium"/>
                  <a:cs typeface="Helvetica"/>
                </a:rPr>
                <a:t>90% Gain from Pre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61963" indent="-461963" algn="l" eaLnBrk="1" hangingPunct="1"/>
            <a:r>
              <a:rPr lang="en-US" sz="2400">
                <a:solidFill>
                  <a:schemeClr val="tx1"/>
                </a:solidFill>
                <a:latin typeface="Helvetica" charset="0"/>
              </a:rPr>
              <a:t>51.	In the picture below, the object is to the left of the lens, at a distance from the lens that is larger than the focal length.  The image is formed on a screen to the right of the lens as shown.  Four rays of light are shown leaving points on the object.  Continue those four rays through the lens to the screen.</a:t>
            </a: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52588" y="2192338"/>
            <a:ext cx="5775325" cy="3017837"/>
            <a:chOff x="1881" y="8464"/>
            <a:chExt cx="8054" cy="2880"/>
          </a:xfrm>
        </p:grpSpPr>
        <p:sp>
          <p:nvSpPr>
            <p:cNvPr id="122885" name="Line 4"/>
            <p:cNvSpPr>
              <a:spLocks noChangeShapeType="1"/>
            </p:cNvSpPr>
            <p:nvPr/>
          </p:nvSpPr>
          <p:spPr bwMode="auto">
            <a:xfrm flipV="1">
              <a:off x="2168" y="9881"/>
              <a:ext cx="7692" cy="1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86" name="Line 5"/>
            <p:cNvSpPr>
              <a:spLocks noChangeShapeType="1"/>
            </p:cNvSpPr>
            <p:nvPr/>
          </p:nvSpPr>
          <p:spPr bwMode="auto">
            <a:xfrm>
              <a:off x="2168" y="9258"/>
              <a:ext cx="0" cy="117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87" name="Line 6"/>
            <p:cNvSpPr>
              <a:spLocks noChangeShapeType="1"/>
            </p:cNvSpPr>
            <p:nvPr/>
          </p:nvSpPr>
          <p:spPr bwMode="auto">
            <a:xfrm flipV="1">
              <a:off x="9882" y="8960"/>
              <a:ext cx="0" cy="197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88" name="Line 7"/>
            <p:cNvSpPr>
              <a:spLocks noChangeShapeType="1"/>
            </p:cNvSpPr>
            <p:nvPr/>
          </p:nvSpPr>
          <p:spPr bwMode="auto">
            <a:xfrm flipV="1">
              <a:off x="2201" y="8698"/>
              <a:ext cx="2813" cy="17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89" name="Line 8"/>
            <p:cNvSpPr>
              <a:spLocks noChangeShapeType="1"/>
            </p:cNvSpPr>
            <p:nvPr/>
          </p:nvSpPr>
          <p:spPr bwMode="auto">
            <a:xfrm>
              <a:off x="2168" y="10423"/>
              <a:ext cx="2835" cy="6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90" name="Oval 9"/>
            <p:cNvSpPr>
              <a:spLocks noChangeArrowheads="1"/>
            </p:cNvSpPr>
            <p:nvPr/>
          </p:nvSpPr>
          <p:spPr bwMode="auto">
            <a:xfrm>
              <a:off x="4937" y="8545"/>
              <a:ext cx="274" cy="27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91" name="Text Box 10"/>
            <p:cNvSpPr txBox="1">
              <a:spLocks noChangeArrowheads="1"/>
            </p:cNvSpPr>
            <p:nvPr/>
          </p:nvSpPr>
          <p:spPr bwMode="auto">
            <a:xfrm>
              <a:off x="3024" y="9872"/>
              <a:ext cx="1055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000">
                  <a:latin typeface="Times New Roman" charset="0"/>
                </a:rPr>
                <a:t>focal</a:t>
              </a:r>
              <a:r>
                <a:rPr lang="en-US" sz="800">
                  <a:latin typeface="Times New Roman" charset="0"/>
                </a:rPr>
                <a:t> </a:t>
              </a:r>
              <a:r>
                <a:rPr lang="en-US" sz="1000">
                  <a:latin typeface="Times New Roman" charset="0"/>
                </a:rPr>
                <a:t>point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22892" name="Line 11"/>
            <p:cNvSpPr>
              <a:spLocks noChangeShapeType="1"/>
            </p:cNvSpPr>
            <p:nvPr/>
          </p:nvSpPr>
          <p:spPr bwMode="auto">
            <a:xfrm>
              <a:off x="2168" y="9285"/>
              <a:ext cx="2769" cy="9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93" name="Line 12"/>
            <p:cNvSpPr>
              <a:spLocks noChangeShapeType="1"/>
            </p:cNvSpPr>
            <p:nvPr/>
          </p:nvSpPr>
          <p:spPr bwMode="auto">
            <a:xfrm flipV="1">
              <a:off x="2156" y="8698"/>
              <a:ext cx="2868" cy="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94" name="Line 13"/>
            <p:cNvSpPr>
              <a:spLocks noChangeShapeType="1"/>
            </p:cNvSpPr>
            <p:nvPr/>
          </p:nvSpPr>
          <p:spPr bwMode="auto">
            <a:xfrm>
              <a:off x="9882" y="8464"/>
              <a:ext cx="0" cy="28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95" name="Text Box 14"/>
            <p:cNvSpPr txBox="1">
              <a:spLocks noChangeArrowheads="1"/>
            </p:cNvSpPr>
            <p:nvPr/>
          </p:nvSpPr>
          <p:spPr bwMode="auto">
            <a:xfrm>
              <a:off x="1881" y="8824"/>
              <a:ext cx="923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000">
                  <a:latin typeface="Times New Roman" charset="0"/>
                </a:rPr>
                <a:t>object</a:t>
              </a:r>
            </a:p>
          </p:txBody>
        </p:sp>
        <p:sp>
          <p:nvSpPr>
            <p:cNvPr id="122896" name="Text Box 15"/>
            <p:cNvSpPr txBox="1">
              <a:spLocks noChangeArrowheads="1"/>
            </p:cNvSpPr>
            <p:nvPr/>
          </p:nvSpPr>
          <p:spPr bwMode="auto">
            <a:xfrm>
              <a:off x="8901" y="8824"/>
              <a:ext cx="1034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Times New Roman" charset="0"/>
                </a:rPr>
                <a:t>image on screen</a:t>
              </a:r>
            </a:p>
          </p:txBody>
        </p:sp>
        <p:sp>
          <p:nvSpPr>
            <p:cNvPr id="122897" name="Text Box 16"/>
            <p:cNvSpPr txBox="1">
              <a:spLocks noChangeArrowheads="1"/>
            </p:cNvSpPr>
            <p:nvPr/>
          </p:nvSpPr>
          <p:spPr bwMode="auto">
            <a:xfrm>
              <a:off x="5080" y="8545"/>
              <a:ext cx="615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000">
                  <a:latin typeface="Times New Roman" charset="0"/>
                </a:rPr>
                <a:t>lens</a:t>
              </a:r>
            </a:p>
          </p:txBody>
        </p:sp>
        <p:sp>
          <p:nvSpPr>
            <p:cNvPr id="122898" name="Oval 17"/>
            <p:cNvSpPr>
              <a:spLocks noChangeArrowheads="1"/>
            </p:cNvSpPr>
            <p:nvPr/>
          </p:nvSpPr>
          <p:spPr bwMode="auto">
            <a:xfrm>
              <a:off x="3200" y="9881"/>
              <a:ext cx="5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61963" indent="-461963" algn="l" eaLnBrk="1" hangingPunct="1"/>
            <a:r>
              <a:rPr lang="en-US" sz="2400">
                <a:solidFill>
                  <a:schemeClr val="tx1"/>
                </a:solidFill>
                <a:latin typeface="Helvetica" charset="0"/>
              </a:rPr>
              <a:t>51.	In the picture below, the object is to the left of the lens, at a distance from the lens that is larger than the focal length.  The image is formed on a screen to the right of the lens as shown.  Four rays of light are shown leaving points on the object.  Continue those four rays through the lens to the screen.</a:t>
            </a: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52588" y="2192338"/>
            <a:ext cx="5775325" cy="3017837"/>
            <a:chOff x="1881" y="8464"/>
            <a:chExt cx="8054" cy="2880"/>
          </a:xfrm>
        </p:grpSpPr>
        <p:sp>
          <p:nvSpPr>
            <p:cNvPr id="124933" name="Line 4"/>
            <p:cNvSpPr>
              <a:spLocks noChangeShapeType="1"/>
            </p:cNvSpPr>
            <p:nvPr/>
          </p:nvSpPr>
          <p:spPr bwMode="auto">
            <a:xfrm flipV="1">
              <a:off x="2168" y="9881"/>
              <a:ext cx="7692" cy="1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34" name="Line 5"/>
            <p:cNvSpPr>
              <a:spLocks noChangeShapeType="1"/>
            </p:cNvSpPr>
            <p:nvPr/>
          </p:nvSpPr>
          <p:spPr bwMode="auto">
            <a:xfrm>
              <a:off x="2168" y="9258"/>
              <a:ext cx="0" cy="117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35" name="Line 6"/>
            <p:cNvSpPr>
              <a:spLocks noChangeShapeType="1"/>
            </p:cNvSpPr>
            <p:nvPr/>
          </p:nvSpPr>
          <p:spPr bwMode="auto">
            <a:xfrm flipV="1">
              <a:off x="9882" y="8960"/>
              <a:ext cx="0" cy="197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36" name="Line 7"/>
            <p:cNvSpPr>
              <a:spLocks noChangeShapeType="1"/>
            </p:cNvSpPr>
            <p:nvPr/>
          </p:nvSpPr>
          <p:spPr bwMode="auto">
            <a:xfrm flipV="1">
              <a:off x="2201" y="8698"/>
              <a:ext cx="2813" cy="17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37" name="Line 8"/>
            <p:cNvSpPr>
              <a:spLocks noChangeShapeType="1"/>
            </p:cNvSpPr>
            <p:nvPr/>
          </p:nvSpPr>
          <p:spPr bwMode="auto">
            <a:xfrm>
              <a:off x="2168" y="10423"/>
              <a:ext cx="2835" cy="6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38" name="Oval 9"/>
            <p:cNvSpPr>
              <a:spLocks noChangeArrowheads="1"/>
            </p:cNvSpPr>
            <p:nvPr/>
          </p:nvSpPr>
          <p:spPr bwMode="auto">
            <a:xfrm>
              <a:off x="4937" y="8545"/>
              <a:ext cx="274" cy="27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39" name="Text Box 10"/>
            <p:cNvSpPr txBox="1">
              <a:spLocks noChangeArrowheads="1"/>
            </p:cNvSpPr>
            <p:nvPr/>
          </p:nvSpPr>
          <p:spPr bwMode="auto">
            <a:xfrm>
              <a:off x="3024" y="9872"/>
              <a:ext cx="1055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000">
                  <a:latin typeface="Times New Roman" charset="0"/>
                </a:rPr>
                <a:t>focal</a:t>
              </a:r>
              <a:r>
                <a:rPr lang="en-US" sz="800">
                  <a:latin typeface="Times New Roman" charset="0"/>
                </a:rPr>
                <a:t> </a:t>
              </a:r>
              <a:r>
                <a:rPr lang="en-US" sz="1000">
                  <a:latin typeface="Times New Roman" charset="0"/>
                </a:rPr>
                <a:t>point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24940" name="Line 11"/>
            <p:cNvSpPr>
              <a:spLocks noChangeShapeType="1"/>
            </p:cNvSpPr>
            <p:nvPr/>
          </p:nvSpPr>
          <p:spPr bwMode="auto">
            <a:xfrm>
              <a:off x="2168" y="9285"/>
              <a:ext cx="2769" cy="9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41" name="Line 12"/>
            <p:cNvSpPr>
              <a:spLocks noChangeShapeType="1"/>
            </p:cNvSpPr>
            <p:nvPr/>
          </p:nvSpPr>
          <p:spPr bwMode="auto">
            <a:xfrm flipV="1">
              <a:off x="2156" y="8698"/>
              <a:ext cx="2868" cy="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42" name="Line 13"/>
            <p:cNvSpPr>
              <a:spLocks noChangeShapeType="1"/>
            </p:cNvSpPr>
            <p:nvPr/>
          </p:nvSpPr>
          <p:spPr bwMode="auto">
            <a:xfrm>
              <a:off x="9882" y="8464"/>
              <a:ext cx="0" cy="28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43" name="Text Box 14"/>
            <p:cNvSpPr txBox="1">
              <a:spLocks noChangeArrowheads="1"/>
            </p:cNvSpPr>
            <p:nvPr/>
          </p:nvSpPr>
          <p:spPr bwMode="auto">
            <a:xfrm>
              <a:off x="1881" y="8824"/>
              <a:ext cx="923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000">
                  <a:latin typeface="Times New Roman" charset="0"/>
                </a:rPr>
                <a:t>object</a:t>
              </a:r>
            </a:p>
          </p:txBody>
        </p:sp>
        <p:sp>
          <p:nvSpPr>
            <p:cNvPr id="124944" name="Text Box 15"/>
            <p:cNvSpPr txBox="1">
              <a:spLocks noChangeArrowheads="1"/>
            </p:cNvSpPr>
            <p:nvPr/>
          </p:nvSpPr>
          <p:spPr bwMode="auto">
            <a:xfrm>
              <a:off x="8901" y="8824"/>
              <a:ext cx="1034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Times New Roman" charset="0"/>
                </a:rPr>
                <a:t>image on screen</a:t>
              </a:r>
            </a:p>
          </p:txBody>
        </p:sp>
        <p:sp>
          <p:nvSpPr>
            <p:cNvPr id="124945" name="Text Box 16"/>
            <p:cNvSpPr txBox="1">
              <a:spLocks noChangeArrowheads="1"/>
            </p:cNvSpPr>
            <p:nvPr/>
          </p:nvSpPr>
          <p:spPr bwMode="auto">
            <a:xfrm>
              <a:off x="5080" y="8545"/>
              <a:ext cx="615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000">
                  <a:latin typeface="Times New Roman" charset="0"/>
                </a:rPr>
                <a:t>lens</a:t>
              </a:r>
            </a:p>
          </p:txBody>
        </p:sp>
        <p:sp>
          <p:nvSpPr>
            <p:cNvPr id="124946" name="Oval 17"/>
            <p:cNvSpPr>
              <a:spLocks noChangeArrowheads="1"/>
            </p:cNvSpPr>
            <p:nvPr/>
          </p:nvSpPr>
          <p:spPr bwMode="auto">
            <a:xfrm>
              <a:off x="3200" y="9881"/>
              <a:ext cx="5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932" name="Text Box 18"/>
          <p:cNvSpPr txBox="1">
            <a:spLocks noChangeArrowheads="1"/>
          </p:cNvSpPr>
          <p:nvPr/>
        </p:nvSpPr>
        <p:spPr bwMode="auto">
          <a:xfrm>
            <a:off x="1911350" y="5080000"/>
            <a:ext cx="55610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After traditional instruction	33% correct</a:t>
            </a:r>
          </a:p>
          <a:p>
            <a:pPr>
              <a:spcBef>
                <a:spcPct val="25000"/>
              </a:spcBef>
            </a:pPr>
            <a:r>
              <a:rPr lang="en-US" dirty="0">
                <a:solidFill>
                  <a:srgbClr val="30F6B2"/>
                </a:solidFill>
              </a:rPr>
              <a:t>After one lecture of </a:t>
            </a:r>
            <a:r>
              <a:rPr lang="en-US" i="1" dirty="0" smtClean="0">
                <a:solidFill>
                  <a:srgbClr val="30F6B2"/>
                </a:solidFill>
              </a:rPr>
              <a:t>ILD</a:t>
            </a:r>
            <a:r>
              <a:rPr lang="en-US" dirty="0" smtClean="0">
                <a:solidFill>
                  <a:srgbClr val="30F6B2"/>
                </a:solidFill>
              </a:rPr>
              <a:t>	</a:t>
            </a:r>
            <a:r>
              <a:rPr lang="en-US" dirty="0">
                <a:solidFill>
                  <a:srgbClr val="30F6B2"/>
                </a:solidFill>
              </a:rPr>
              <a:t>76% correct</a:t>
            </a:r>
          </a:p>
          <a:p>
            <a:pPr algn="ctr">
              <a:spcBef>
                <a:spcPct val="25000"/>
              </a:spcBef>
            </a:pPr>
            <a:r>
              <a:rPr lang="en-US" dirty="0">
                <a:solidFill>
                  <a:srgbClr val="30F6B2"/>
                </a:solidFill>
              </a:rPr>
              <a:t>64% normalized 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61963" indent="-461963" algn="l" eaLnBrk="1" hangingPunct="1"/>
            <a:r>
              <a:rPr lang="en-US" sz="2400">
                <a:solidFill>
                  <a:schemeClr val="tx1"/>
                </a:solidFill>
                <a:latin typeface="Helvetica" charset="0"/>
              </a:rPr>
              <a:t>51.	In the picture below, the object is to the left of the lens, at a distance from the lens that is larger than the focal length.  The image is formed on a screen to the right of the lens as shown.  Four rays of light are shown leaving points on the object.  Continue those four rays through the lens to the screen.</a:t>
            </a: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52588" y="2192338"/>
            <a:ext cx="5775325" cy="3017837"/>
            <a:chOff x="1881" y="8464"/>
            <a:chExt cx="8054" cy="2880"/>
          </a:xfrm>
        </p:grpSpPr>
        <p:sp>
          <p:nvSpPr>
            <p:cNvPr id="126981" name="Line 4"/>
            <p:cNvSpPr>
              <a:spLocks noChangeShapeType="1"/>
            </p:cNvSpPr>
            <p:nvPr/>
          </p:nvSpPr>
          <p:spPr bwMode="auto">
            <a:xfrm flipV="1">
              <a:off x="2168" y="9881"/>
              <a:ext cx="7692" cy="1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82" name="Line 5"/>
            <p:cNvSpPr>
              <a:spLocks noChangeShapeType="1"/>
            </p:cNvSpPr>
            <p:nvPr/>
          </p:nvSpPr>
          <p:spPr bwMode="auto">
            <a:xfrm>
              <a:off x="2168" y="9258"/>
              <a:ext cx="0" cy="117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83" name="Line 6"/>
            <p:cNvSpPr>
              <a:spLocks noChangeShapeType="1"/>
            </p:cNvSpPr>
            <p:nvPr/>
          </p:nvSpPr>
          <p:spPr bwMode="auto">
            <a:xfrm flipV="1">
              <a:off x="9882" y="8960"/>
              <a:ext cx="0" cy="197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84" name="Line 7"/>
            <p:cNvSpPr>
              <a:spLocks noChangeShapeType="1"/>
            </p:cNvSpPr>
            <p:nvPr/>
          </p:nvSpPr>
          <p:spPr bwMode="auto">
            <a:xfrm flipV="1">
              <a:off x="2201" y="8698"/>
              <a:ext cx="2813" cy="17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85" name="Line 8"/>
            <p:cNvSpPr>
              <a:spLocks noChangeShapeType="1"/>
            </p:cNvSpPr>
            <p:nvPr/>
          </p:nvSpPr>
          <p:spPr bwMode="auto">
            <a:xfrm>
              <a:off x="2168" y="10423"/>
              <a:ext cx="2835" cy="6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86" name="Oval 9"/>
            <p:cNvSpPr>
              <a:spLocks noChangeArrowheads="1"/>
            </p:cNvSpPr>
            <p:nvPr/>
          </p:nvSpPr>
          <p:spPr bwMode="auto">
            <a:xfrm>
              <a:off x="4937" y="8545"/>
              <a:ext cx="274" cy="27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87" name="Text Box 10"/>
            <p:cNvSpPr txBox="1">
              <a:spLocks noChangeArrowheads="1"/>
            </p:cNvSpPr>
            <p:nvPr/>
          </p:nvSpPr>
          <p:spPr bwMode="auto">
            <a:xfrm>
              <a:off x="3024" y="9872"/>
              <a:ext cx="1055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000">
                  <a:latin typeface="Times New Roman" charset="0"/>
                </a:rPr>
                <a:t>focal</a:t>
              </a:r>
              <a:r>
                <a:rPr lang="en-US" sz="800">
                  <a:latin typeface="Times New Roman" charset="0"/>
                </a:rPr>
                <a:t> </a:t>
              </a:r>
              <a:r>
                <a:rPr lang="en-US" sz="1000">
                  <a:latin typeface="Times New Roman" charset="0"/>
                </a:rPr>
                <a:t>point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26988" name="Line 11"/>
            <p:cNvSpPr>
              <a:spLocks noChangeShapeType="1"/>
            </p:cNvSpPr>
            <p:nvPr/>
          </p:nvSpPr>
          <p:spPr bwMode="auto">
            <a:xfrm>
              <a:off x="2168" y="9285"/>
              <a:ext cx="2769" cy="9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89" name="Line 12"/>
            <p:cNvSpPr>
              <a:spLocks noChangeShapeType="1"/>
            </p:cNvSpPr>
            <p:nvPr/>
          </p:nvSpPr>
          <p:spPr bwMode="auto">
            <a:xfrm flipV="1">
              <a:off x="2156" y="8698"/>
              <a:ext cx="2868" cy="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90" name="Line 13"/>
            <p:cNvSpPr>
              <a:spLocks noChangeShapeType="1"/>
            </p:cNvSpPr>
            <p:nvPr/>
          </p:nvSpPr>
          <p:spPr bwMode="auto">
            <a:xfrm>
              <a:off x="9882" y="8464"/>
              <a:ext cx="0" cy="28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91" name="Text Box 14"/>
            <p:cNvSpPr txBox="1">
              <a:spLocks noChangeArrowheads="1"/>
            </p:cNvSpPr>
            <p:nvPr/>
          </p:nvSpPr>
          <p:spPr bwMode="auto">
            <a:xfrm>
              <a:off x="1881" y="8824"/>
              <a:ext cx="923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000">
                  <a:latin typeface="Times New Roman" charset="0"/>
                </a:rPr>
                <a:t>object</a:t>
              </a:r>
            </a:p>
          </p:txBody>
        </p:sp>
        <p:sp>
          <p:nvSpPr>
            <p:cNvPr id="126992" name="Text Box 15"/>
            <p:cNvSpPr txBox="1">
              <a:spLocks noChangeArrowheads="1"/>
            </p:cNvSpPr>
            <p:nvPr/>
          </p:nvSpPr>
          <p:spPr bwMode="auto">
            <a:xfrm>
              <a:off x="8901" y="8824"/>
              <a:ext cx="1034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Times New Roman" charset="0"/>
                </a:rPr>
                <a:t>image on screen</a:t>
              </a:r>
            </a:p>
          </p:txBody>
        </p:sp>
        <p:sp>
          <p:nvSpPr>
            <p:cNvPr id="126993" name="Text Box 16"/>
            <p:cNvSpPr txBox="1">
              <a:spLocks noChangeArrowheads="1"/>
            </p:cNvSpPr>
            <p:nvPr/>
          </p:nvSpPr>
          <p:spPr bwMode="auto">
            <a:xfrm>
              <a:off x="5080" y="8545"/>
              <a:ext cx="615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000">
                  <a:latin typeface="Times New Roman" charset="0"/>
                </a:rPr>
                <a:t>lens</a:t>
              </a:r>
            </a:p>
          </p:txBody>
        </p:sp>
        <p:sp>
          <p:nvSpPr>
            <p:cNvPr id="126994" name="Oval 17"/>
            <p:cNvSpPr>
              <a:spLocks noChangeArrowheads="1"/>
            </p:cNvSpPr>
            <p:nvPr/>
          </p:nvSpPr>
          <p:spPr bwMode="auto">
            <a:xfrm>
              <a:off x="3200" y="9881"/>
              <a:ext cx="5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6980" name="Text Box 18"/>
          <p:cNvSpPr txBox="1">
            <a:spLocks noChangeArrowheads="1"/>
          </p:cNvSpPr>
          <p:nvPr/>
        </p:nvSpPr>
        <p:spPr bwMode="auto">
          <a:xfrm>
            <a:off x="1911350" y="5080000"/>
            <a:ext cx="55610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After traditional instruction	33% correct</a:t>
            </a:r>
          </a:p>
          <a:p>
            <a:pPr>
              <a:spcBef>
                <a:spcPct val="25000"/>
              </a:spcBef>
            </a:pPr>
            <a:r>
              <a:rPr lang="en-US" dirty="0"/>
              <a:t>After </a:t>
            </a:r>
            <a:r>
              <a:rPr lang="en-US" i="1" dirty="0"/>
              <a:t>RTP</a:t>
            </a:r>
            <a:r>
              <a:rPr lang="en-US" dirty="0"/>
              <a:t>	76% correct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spcBef>
                <a:spcPct val="25000"/>
              </a:spcBef>
            </a:pPr>
            <a:r>
              <a:rPr lang="en-US" dirty="0">
                <a:solidFill>
                  <a:srgbClr val="30F6B2"/>
                </a:solidFill>
              </a:rPr>
              <a:t>64% normalized 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BigBang_AJ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Oval Callout 4"/>
          <p:cNvSpPr>
            <a:spLocks noChangeArrowheads="1"/>
          </p:cNvSpPr>
          <p:nvPr/>
        </p:nvSpPr>
        <p:spPr bwMode="auto">
          <a:xfrm>
            <a:off x="152400" y="876300"/>
            <a:ext cx="3695700" cy="2019300"/>
          </a:xfrm>
          <a:prstGeom prst="wedgeEllipseCallout">
            <a:avLst>
              <a:gd name="adj1" fmla="val 71156"/>
              <a:gd name="adj2" fmla="val 3351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200"/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254000" y="914400"/>
            <a:ext cx="3683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How can they </a:t>
            </a:r>
          </a:p>
          <a:p>
            <a:pPr algn="ctr"/>
            <a:r>
              <a:rPr lang="en-US" dirty="0"/>
              <a:t>possibly not learn from my perfectly logical, sublimely </a:t>
            </a:r>
            <a:r>
              <a:rPr lang="en-US" dirty="0" smtClean="0"/>
              <a:t>entertaining </a:t>
            </a:r>
            <a:r>
              <a:rPr lang="en-US" dirty="0"/>
              <a:t>lectures!?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/>
              <a:t>Guide to the Suite</a:t>
            </a:r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1524000"/>
            <a:ext cx="3378200" cy="343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0468" name="Text Box 4"/>
          <p:cNvSpPr txBox="1">
            <a:spLocks noChangeArrowheads="1"/>
          </p:cNvSpPr>
          <p:nvPr/>
        </p:nvSpPr>
        <p:spPr bwMode="auto">
          <a:xfrm>
            <a:off x="3911600" y="1571625"/>
            <a:ext cx="49657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  <a:defRPr/>
            </a:pPr>
            <a:r>
              <a:rPr lang="en-US" sz="2800" dirty="0">
                <a:latin typeface="Helvetica" pitchFamily="-110" charset="0"/>
                <a:ea typeface="ＭＳ Ｐゴシック" pitchFamily="-110" charset="-128"/>
                <a:cs typeface="ＭＳ Ｐゴシック" pitchFamily="-110" charset="-128"/>
              </a:rPr>
              <a:t>Background readings on physics education research </a:t>
            </a:r>
          </a:p>
          <a:p>
            <a:pPr marL="228600" indent="-228600">
              <a:spcBef>
                <a:spcPct val="50000"/>
              </a:spcBef>
              <a:buFontTx/>
              <a:buChar char="•"/>
              <a:defRPr/>
            </a:pPr>
            <a:r>
              <a:rPr lang="en-US" sz="2800" dirty="0">
                <a:latin typeface="Helvetica" pitchFamily="-110" charset="0"/>
                <a:ea typeface="ＭＳ Ｐゴシック" pitchFamily="-110" charset="-128"/>
                <a:cs typeface="ＭＳ Ｐゴシック" pitchFamily="-110" charset="-128"/>
              </a:rPr>
              <a:t>How to implement in classes</a:t>
            </a:r>
          </a:p>
          <a:p>
            <a:pPr marL="228600" indent="-228600">
              <a:spcBef>
                <a:spcPct val="50000"/>
              </a:spcBef>
              <a:buFontTx/>
              <a:buChar char="•"/>
              <a:defRPr/>
            </a:pPr>
            <a:r>
              <a:rPr lang="en-US" sz="2800" dirty="0">
                <a:latin typeface="Helvetica" pitchFamily="-110" charset="0"/>
                <a:ea typeface="ＭＳ Ｐゴシック" pitchFamily="-110" charset="-128"/>
                <a:cs typeface="ＭＳ Ｐゴシック" pitchFamily="-110" charset="-128"/>
              </a:rPr>
              <a:t>Ways of combining Suite materials</a:t>
            </a:r>
          </a:p>
          <a:p>
            <a:pPr marL="228600" indent="-228600">
              <a:spcBef>
                <a:spcPct val="50000"/>
              </a:spcBef>
              <a:buFontTx/>
              <a:buChar char="•"/>
              <a:defRPr/>
            </a:pPr>
            <a:r>
              <a:rPr lang="en-US" sz="2800" dirty="0">
                <a:latin typeface="Helvetica" pitchFamily="-110" charset="0"/>
                <a:ea typeface="ＭＳ Ｐゴシック" pitchFamily="-110" charset="-128"/>
                <a:cs typeface="ＭＳ Ｐゴシック" pitchFamily="-110" charset="-128"/>
              </a:rPr>
              <a:t>Action research</a:t>
            </a:r>
            <a:endParaRPr lang="en-US" dirty="0">
              <a:solidFill>
                <a:srgbClr val="6E1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5384800"/>
            <a:ext cx="862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from your Wiley rep., or:</a:t>
            </a:r>
          </a:p>
          <a:p>
            <a:r>
              <a:rPr lang="en-US" dirty="0" smtClean="0"/>
              <a:t>http://umdperg.pbworks.com/w/page/10511199/Joe%20Redish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8" grpId="0" build="p" bldLvl="2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400" y="774700"/>
            <a:ext cx="8356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Example of Use of the Suite: </a:t>
            </a:r>
            <a:br>
              <a:rPr lang="en-US" sz="3200" smtClean="0"/>
            </a:br>
            <a:r>
              <a:rPr lang="en-US" sz="3200" smtClean="0"/>
              <a:t>PHYS 201,2,3 at University of Oregon</a:t>
            </a:r>
            <a:br>
              <a:rPr lang="en-US" sz="3200" smtClean="0"/>
            </a:br>
            <a:r>
              <a:rPr lang="en-US" sz="3200" smtClean="0"/>
              <a:t>(Algebra/Trig Based General Physics) </a:t>
            </a:r>
            <a:br>
              <a:rPr lang="en-US" sz="3200" smtClean="0"/>
            </a:br>
            <a:endParaRPr lang="en-US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3100" y="2095500"/>
            <a:ext cx="7670800" cy="1752600"/>
          </a:xfrm>
        </p:spPr>
        <p:txBody>
          <a:bodyPr/>
          <a:lstStyle/>
          <a:p>
            <a:pPr marL="228600" lvl="2" algn="l" eaLnBrk="1" hangingPunct="1">
              <a:spcBef>
                <a:spcPct val="0"/>
              </a:spcBef>
              <a:spcAft>
                <a:spcPct val="100000"/>
              </a:spcAft>
            </a:pPr>
            <a:r>
              <a:rPr lang="en-US" sz="2800"/>
              <a:t>Completely traditional course structure:</a:t>
            </a:r>
          </a:p>
          <a:p>
            <a:pPr marL="571500" lvl="3" indent="-228600" algn="l" eaLnBrk="1" hangingPunct="1">
              <a:spcBef>
                <a:spcPct val="0"/>
              </a:spcBef>
              <a:spcAft>
                <a:spcPct val="100000"/>
              </a:spcAft>
              <a:buFont typeface="Times" charset="0"/>
              <a:buChar char="•"/>
            </a:pPr>
            <a:r>
              <a:rPr lang="en-US" sz="2800"/>
              <a:t>	3 lecture hours/week</a:t>
            </a:r>
          </a:p>
          <a:p>
            <a:pPr marL="571500" lvl="3" indent="-228600" algn="l" eaLnBrk="1" hangingPunct="1">
              <a:spcBef>
                <a:spcPct val="0"/>
              </a:spcBef>
              <a:spcAft>
                <a:spcPct val="100000"/>
              </a:spcAft>
              <a:buFont typeface="Times" charset="0"/>
              <a:buChar char="•"/>
            </a:pPr>
            <a:r>
              <a:rPr lang="en-US" sz="2800"/>
              <a:t>	1 hour/week small group (recitation hour)</a:t>
            </a:r>
          </a:p>
          <a:p>
            <a:pPr marL="571500" lvl="3" indent="-228600" algn="l" eaLnBrk="1" hangingPunct="1">
              <a:spcBef>
                <a:spcPct val="0"/>
              </a:spcBef>
              <a:spcAft>
                <a:spcPct val="100000"/>
              </a:spcAft>
              <a:buFont typeface="Times" charset="0"/>
              <a:buChar char="•"/>
            </a:pPr>
            <a:r>
              <a:rPr lang="en-US" sz="2800"/>
              <a:t>	Lab is a separate course—3 hours/week	</a:t>
            </a:r>
          </a:p>
          <a:p>
            <a:pPr marL="571500" lvl="3" indent="-228600" algn="l" eaLnBrk="1" hangingPunct="1"/>
            <a:r>
              <a:rPr lang="en-US" sz="2800"/>
              <a:t>The difference is how these times are used</a:t>
            </a:r>
            <a:endParaRPr lang="en-US">
              <a:latin typeface="Times New Roman" charset="0"/>
            </a:endParaRP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609600"/>
            <a:ext cx="8242300" cy="1143000"/>
          </a:xfrm>
        </p:spPr>
        <p:txBody>
          <a:bodyPr/>
          <a:lstStyle/>
          <a:p>
            <a:pPr eaLnBrk="1" hangingPunct="1"/>
            <a:r>
              <a:rPr lang="en-US"/>
              <a:t>Interactive Lecture Demonstrations (ILDs)</a:t>
            </a:r>
            <a:endParaRPr lang="en-US">
              <a:latin typeface="Times New Roman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943100"/>
            <a:ext cx="8128000" cy="3644900"/>
          </a:xfrm>
        </p:spPr>
        <p:txBody>
          <a:bodyPr/>
          <a:lstStyle/>
          <a:p>
            <a:pPr marL="342900" lvl="1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Font typeface="Times" charset="0"/>
              <a:buChar char="•"/>
            </a:pPr>
            <a:r>
              <a:rPr lang="en-US" dirty="0"/>
              <a:t>One lecture/week</a:t>
            </a:r>
          </a:p>
          <a:p>
            <a:pPr marL="342900" lvl="1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Font typeface="Times" charset="0"/>
              <a:buChar char="•"/>
            </a:pPr>
            <a:r>
              <a:rPr lang="en-US" dirty="0"/>
              <a:t>Emphasis is on conceptual learning</a:t>
            </a:r>
          </a:p>
          <a:p>
            <a:pPr marL="342900" lvl="1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Font typeface="Times" charset="0"/>
              <a:buChar char="•"/>
            </a:pPr>
            <a:r>
              <a:rPr lang="en-US" dirty="0"/>
              <a:t>Use materials from the book </a:t>
            </a:r>
            <a:r>
              <a:rPr lang="en-US" b="1" i="1" dirty="0"/>
              <a:t>Interactive Lecture Demonstrations</a:t>
            </a:r>
          </a:p>
          <a:p>
            <a:pPr marL="342900" lvl="1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Font typeface="Times" charset="0"/>
              <a:buChar char="•"/>
            </a:pPr>
            <a:r>
              <a:rPr lang="en-US" dirty="0"/>
              <a:t>Participation (attendance) is required</a:t>
            </a:r>
            <a:endParaRPr lang="en-US" dirty="0" smtClean="0"/>
          </a:p>
          <a:p>
            <a:pPr marL="342900" lvl="1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Font typeface="Times" charset="0"/>
              <a:buChar char="•"/>
            </a:pPr>
            <a:r>
              <a:rPr lang="en-US" i="1" dirty="0" err="1" smtClean="0"/>
              <a:t>ILDs</a:t>
            </a:r>
            <a:r>
              <a:rPr lang="en-US" dirty="0" smtClean="0"/>
              <a:t> can also be done with “</a:t>
            </a:r>
            <a:r>
              <a:rPr lang="en-US" dirty="0"/>
              <a:t>clicker</a:t>
            </a:r>
            <a:r>
              <a:rPr lang="en-US" dirty="0" smtClean="0"/>
              <a:t>”</a:t>
            </a: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spcAft>
                <a:spcPct val="100000"/>
              </a:spcAft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/>
              <a:t>RealTime Physics</a:t>
            </a:r>
            <a:r>
              <a:rPr lang="en-US"/>
              <a:t> labs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35000" lvl="2" indent="-292100" eaLnBrk="1" hangingPunct="1"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Font typeface="Times" charset="0"/>
              <a:buChar char="•"/>
            </a:pPr>
            <a:r>
              <a:rPr lang="en-US" sz="2800"/>
              <a:t>Labs are </a:t>
            </a:r>
            <a:r>
              <a:rPr lang="en-US" sz="2800" b="1" i="1"/>
              <a:t>RealTime Physics</a:t>
            </a:r>
          </a:p>
          <a:p>
            <a:pPr marL="635000" lvl="2" indent="-292100" eaLnBrk="1" hangingPunct="1"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Font typeface="Times" charset="0"/>
              <a:buChar char="•"/>
            </a:pPr>
            <a:r>
              <a:rPr lang="en-US" sz="2800"/>
              <a:t>8 labs/quarter or 24/year</a:t>
            </a:r>
          </a:p>
          <a:p>
            <a:pPr marL="635000" lvl="2" indent="-292100" eaLnBrk="1" hangingPunct="1"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Font typeface="Times" charset="0"/>
              <a:buChar char="•"/>
            </a:pPr>
            <a:r>
              <a:rPr lang="en-US" sz="2800"/>
              <a:t>Combination of Modules 1-4</a:t>
            </a:r>
          </a:p>
          <a:p>
            <a:pPr marL="635000" lvl="2" indent="-292100" eaLnBrk="1" hangingPunct="1"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Font typeface="Times" charset="0"/>
              <a:buChar char="•"/>
            </a:pPr>
            <a:r>
              <a:rPr lang="en-US" sz="2800"/>
              <a:t>Only 50% of the students</a:t>
            </a:r>
            <a:r>
              <a:rPr lang="en-US"/>
              <a:t> are enrolled in the lab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Collaborative </a:t>
            </a:r>
            <a:br>
              <a:rPr lang="en-US"/>
            </a:br>
            <a:r>
              <a:rPr lang="en-US"/>
              <a:t>Problem Solving Tutorials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lvl="3" eaLnBrk="1" hangingPunct="1">
              <a:lnSpc>
                <a:spcPct val="90000"/>
              </a:lnSpc>
            </a:pPr>
            <a:endParaRPr lang="en-US" sz="1600"/>
          </a:p>
          <a:p>
            <a:pPr marL="571500" lvl="3" eaLnBrk="1" hangingPunct="1"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Font typeface="Times" charset="0"/>
              <a:buChar char="•"/>
            </a:pPr>
            <a:r>
              <a:rPr lang="en-US" sz="2400"/>
              <a:t>Small group meeting is </a:t>
            </a:r>
            <a:r>
              <a:rPr lang="en-US" sz="2400" b="1" i="1"/>
              <a:t>Collaborative Problem Solving Tutorial</a:t>
            </a:r>
            <a:r>
              <a:rPr lang="en-US" sz="2400"/>
              <a:t> </a:t>
            </a:r>
          </a:p>
          <a:p>
            <a:pPr marL="571500" lvl="3" eaLnBrk="1" hangingPunct="1"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Font typeface="Times" charset="0"/>
              <a:buChar char="•"/>
            </a:pPr>
            <a:r>
              <a:rPr lang="en-US" sz="2400"/>
              <a:t>See Molly Johnson, </a:t>
            </a:r>
            <a:r>
              <a:rPr lang="en-US" sz="2400" i="1"/>
              <a:t>AJP</a:t>
            </a:r>
            <a:r>
              <a:rPr lang="en-US" sz="2400"/>
              <a:t> 69(7), July 2001, pp. S2-S11</a:t>
            </a:r>
          </a:p>
          <a:p>
            <a:pPr marL="571500" lvl="3" eaLnBrk="1" hangingPunct="1"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Font typeface="Times" charset="0"/>
              <a:buChar char="•"/>
            </a:pPr>
            <a:r>
              <a:rPr lang="en-US" sz="2400"/>
              <a:t>Attendance required</a:t>
            </a:r>
          </a:p>
          <a:p>
            <a:pPr marL="571500" lvl="3" eaLnBrk="1" hangingPunct="1"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Font typeface="Times" charset="0"/>
              <a:buChar char="•"/>
            </a:pPr>
            <a:r>
              <a:rPr lang="en-US" sz="2400"/>
              <a:t>Context-rich problems, structured groups</a:t>
            </a:r>
          </a:p>
          <a:p>
            <a:pPr marL="571500" lvl="3" eaLnBrk="1" hangingPunct="1"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Font typeface="Times" charset="0"/>
              <a:buChar char="•"/>
            </a:pPr>
            <a:r>
              <a:rPr lang="en-US" sz="2400"/>
              <a:t>Materials not currently part of the </a:t>
            </a:r>
            <a:r>
              <a:rPr lang="en-US" sz="2400" b="1" i="1" smtClean="0"/>
              <a:t>Suite</a:t>
            </a:r>
            <a:endParaRPr lang="en-US" sz="2400" smtClean="0"/>
          </a:p>
          <a:p>
            <a:pPr marL="0" indent="0" eaLnBrk="1" hangingPunct="1"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Has Content of Course Changed?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No!</a:t>
            </a:r>
          </a:p>
          <a:p>
            <a:pPr eaLnBrk="1" hangingPunct="1"/>
            <a:r>
              <a:rPr lang="en-US" sz="2800"/>
              <a:t>My syllabus today looks very much like 20 years ago.</a:t>
            </a:r>
          </a:p>
          <a:p>
            <a:pPr eaLnBrk="1" hangingPunct="1"/>
            <a:r>
              <a:rPr lang="en-US" sz="2800"/>
              <a:t>Same topics covered as before.</a:t>
            </a:r>
          </a:p>
          <a:p>
            <a:pPr eaLnBrk="1" hangingPunct="1"/>
            <a:r>
              <a:rPr lang="en-US" sz="2800"/>
              <a:t>More emphasis on some topics, less on others.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3" descr="DSCN00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9700" y="4889500"/>
            <a:ext cx="3962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8000"/>
                </a:solidFill>
                <a:effectLst>
                  <a:outerShdw dist="50800" dir="2700000" algn="tl" rotWithShape="0">
                    <a:srgbClr val="000000"/>
                  </a:outerShdw>
                </a:effectLst>
              </a:rPr>
              <a:t>Engage your students in the learning process!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6" descr="IMG_216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7"/>
            <a:ext cx="9144000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4325938" y="3865563"/>
            <a:ext cx="239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FF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End</a:t>
            </a:r>
            <a:endParaRPr lang="en-US" sz="400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511175"/>
            <a:ext cx="8828087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1"/>
                </a:solidFill>
                <a:latin typeface="Helvetica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Helvetica" charset="0"/>
              </a:rPr>
            </a:br>
            <a:r>
              <a:rPr lang="en-US" sz="3600" dirty="0">
                <a:solidFill>
                  <a:schemeClr val="tx1"/>
                </a:solidFill>
                <a:latin typeface="Helvetica" charset="0"/>
              </a:rPr>
              <a:t>Characteristics of the Computer-Based Tools That Make Them Effective</a:t>
            </a:r>
            <a:r>
              <a:rPr lang="en-US" b="1" dirty="0">
                <a:solidFill>
                  <a:schemeClr val="tx1"/>
                </a:solidFill>
                <a:latin typeface="Times New Roman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Times New Roman" charset="0"/>
              </a:rPr>
            </a:br>
            <a:endParaRPr lang="en-US" b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797050"/>
            <a:ext cx="8674100" cy="3892550"/>
          </a:xfrm>
        </p:spPr>
        <p:txBody>
          <a:bodyPr/>
          <a:lstStyle/>
          <a:p>
            <a:pPr marL="455613" lvl="2" indent="-168275" eaLnBrk="1" hangingPunct="1">
              <a:lnSpc>
                <a:spcPct val="90000"/>
              </a:lnSpc>
            </a:pPr>
            <a:r>
              <a:rPr lang="en-US">
                <a:latin typeface="Helvetica" charset="0"/>
              </a:rPr>
              <a:t>They are easy to use, and don’t require a long learning curve. </a:t>
            </a:r>
          </a:p>
          <a:p>
            <a:pPr marL="455613" lvl="2" indent="-168275" eaLnBrk="1" hangingPunct="1">
              <a:lnSpc>
                <a:spcPct val="90000"/>
              </a:lnSpc>
            </a:pPr>
            <a:r>
              <a:rPr lang="en-US">
                <a:latin typeface="Helvetica" charset="0"/>
              </a:rPr>
              <a:t>They are flexible and versatile, designed to be independent of the experiments performed. </a:t>
            </a:r>
          </a:p>
          <a:p>
            <a:pPr marL="455613" lvl="2" indent="-168275" eaLnBrk="1" hangingPunct="1">
              <a:lnSpc>
                <a:spcPct val="90000"/>
              </a:lnSpc>
            </a:pPr>
            <a:r>
              <a:rPr lang="en-US">
                <a:latin typeface="Helvetica" charset="0"/>
              </a:rPr>
              <a:t>They are usable in experiments with different levels of sophistication, with relatively high accuracy.</a:t>
            </a:r>
          </a:p>
          <a:p>
            <a:pPr marL="455613" lvl="2" indent="-168275" eaLnBrk="1" hangingPunct="1">
              <a:lnSpc>
                <a:spcPct val="90000"/>
              </a:lnSpc>
            </a:pPr>
            <a:r>
              <a:rPr lang="en-US">
                <a:latin typeface="Helvetica" charset="0"/>
              </a:rPr>
              <a:t>Results of experiments are displayed in clear, understandable ways, often in real time. Students can appeal to the displayed results to justify their conclusions.</a:t>
            </a:r>
          </a:p>
          <a:p>
            <a:pPr marL="455613" lvl="2" indent="-168275" eaLnBrk="1" hangingPunct="1">
              <a:lnSpc>
                <a:spcPct val="90000"/>
              </a:lnSpc>
            </a:pPr>
            <a:r>
              <a:rPr lang="en-US">
                <a:latin typeface="Helvetica" charset="0"/>
              </a:rPr>
              <a:t>Designed to enable students to observe physical phenomena directly and</a:t>
            </a:r>
            <a:r>
              <a:rPr lang="en-US" sz="2000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clearly, and to learn from their observations.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bart-simpson-genera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00"/>
            <a:ext cx="9144000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3" name="Group 14"/>
          <p:cNvGrpSpPr>
            <a:grpSpLocks/>
          </p:cNvGrpSpPr>
          <p:nvPr/>
        </p:nvGrpSpPr>
        <p:grpSpPr bwMode="auto">
          <a:xfrm>
            <a:off x="1511300" y="711200"/>
            <a:ext cx="5233988" cy="3268663"/>
            <a:chOff x="906" y="856"/>
            <a:chExt cx="3297" cy="2059"/>
          </a:xfrm>
        </p:grpSpPr>
        <p:sp>
          <p:nvSpPr>
            <p:cNvPr id="25604" name="Text Box 5"/>
            <p:cNvSpPr txBox="1">
              <a:spLocks noChangeArrowheads="1"/>
            </p:cNvSpPr>
            <p:nvPr/>
          </p:nvSpPr>
          <p:spPr bwMode="auto">
            <a:xfrm>
              <a:off x="942" y="1208"/>
              <a:ext cx="32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solidFill>
                    <a:schemeClr val="accent1"/>
                  </a:solidFill>
                  <a:latin typeface="Helvetica" charset="0"/>
                </a:rPr>
                <a:t>I will not learn concepts in physics class</a:t>
              </a:r>
              <a:endParaRPr lang="en-US" sz="2000" i="1">
                <a:latin typeface="Helvetica" charset="0"/>
              </a:endParaRPr>
            </a:p>
          </p:txBody>
        </p:sp>
        <p:sp>
          <p:nvSpPr>
            <p:cNvPr id="25605" name="Text Box 7"/>
            <p:cNvSpPr txBox="1">
              <a:spLocks noChangeArrowheads="1"/>
            </p:cNvSpPr>
            <p:nvPr/>
          </p:nvSpPr>
          <p:spPr bwMode="auto">
            <a:xfrm>
              <a:off x="907" y="1936"/>
              <a:ext cx="32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solidFill>
                    <a:schemeClr val="accent1"/>
                  </a:solidFill>
                  <a:latin typeface="Helvetica" charset="0"/>
                </a:rPr>
                <a:t>I will not learn concepts in physics class</a:t>
              </a:r>
              <a:endParaRPr lang="en-US" sz="2000" i="1">
                <a:latin typeface="Helvetica" charset="0"/>
              </a:endParaRPr>
            </a:p>
          </p:txBody>
        </p:sp>
        <p:sp>
          <p:nvSpPr>
            <p:cNvPr id="25606" name="Text Box 8"/>
            <p:cNvSpPr txBox="1">
              <a:spLocks noChangeArrowheads="1"/>
            </p:cNvSpPr>
            <p:nvPr/>
          </p:nvSpPr>
          <p:spPr bwMode="auto">
            <a:xfrm>
              <a:off x="921" y="2305"/>
              <a:ext cx="32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solidFill>
                    <a:schemeClr val="accent1"/>
                  </a:solidFill>
                  <a:latin typeface="Helvetica" charset="0"/>
                </a:rPr>
                <a:t>I will not learn concepts in physics class</a:t>
              </a:r>
              <a:endParaRPr lang="en-US" sz="2000" i="1">
                <a:latin typeface="Helvetica" charset="0"/>
              </a:endParaRPr>
            </a:p>
          </p:txBody>
        </p:sp>
        <p:sp>
          <p:nvSpPr>
            <p:cNvPr id="25607" name="Text Box 9"/>
            <p:cNvSpPr txBox="1">
              <a:spLocks noChangeArrowheads="1"/>
            </p:cNvSpPr>
            <p:nvPr/>
          </p:nvSpPr>
          <p:spPr bwMode="auto">
            <a:xfrm>
              <a:off x="908" y="2665"/>
              <a:ext cx="32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solidFill>
                    <a:schemeClr val="accent1"/>
                  </a:solidFill>
                  <a:latin typeface="Helvetica" charset="0"/>
                </a:rPr>
                <a:t>I will not learn concepts in physics class</a:t>
              </a:r>
              <a:endParaRPr lang="en-US" sz="2000" i="1">
                <a:latin typeface="Helvetica" charset="0"/>
              </a:endParaRPr>
            </a:p>
          </p:txBody>
        </p:sp>
        <p:sp>
          <p:nvSpPr>
            <p:cNvPr id="25608" name="Text Box 11"/>
            <p:cNvSpPr txBox="1">
              <a:spLocks noChangeArrowheads="1"/>
            </p:cNvSpPr>
            <p:nvPr/>
          </p:nvSpPr>
          <p:spPr bwMode="auto">
            <a:xfrm>
              <a:off x="906" y="856"/>
              <a:ext cx="3296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2000" i="1">
                  <a:solidFill>
                    <a:schemeClr val="accent1"/>
                  </a:solidFill>
                  <a:latin typeface="Helvetica" charset="0"/>
                </a:rPr>
                <a:t>I will not learn concepts in physics class</a:t>
              </a:r>
              <a:endParaRPr lang="en-US" sz="2000" i="1">
                <a:latin typeface="Helvetica" charset="0"/>
              </a:endParaRPr>
            </a:p>
          </p:txBody>
        </p:sp>
        <p:sp>
          <p:nvSpPr>
            <p:cNvPr id="25609" name="Text Box 12"/>
            <p:cNvSpPr txBox="1">
              <a:spLocks noChangeArrowheads="1"/>
            </p:cNvSpPr>
            <p:nvPr/>
          </p:nvSpPr>
          <p:spPr bwMode="auto">
            <a:xfrm>
              <a:off x="922" y="1566"/>
              <a:ext cx="3277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/>
              <a:r>
                <a:rPr lang="en-US" sz="2000" i="1">
                  <a:solidFill>
                    <a:schemeClr val="accent1"/>
                  </a:solidFill>
                  <a:latin typeface="Helvetica" charset="0"/>
                </a:rPr>
                <a:t>I will not learn concepts in physics class</a:t>
              </a:r>
              <a:endParaRPr lang="en-US" sz="2000" i="1">
                <a:latin typeface="Helvetic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The </a:t>
            </a:r>
            <a:r>
              <a:rPr lang="en-US" sz="3600" i="1"/>
              <a:t>Force and Motion Conceptual Evaluation (FMCE)</a:t>
            </a:r>
            <a:r>
              <a:rPr lang="en-US" sz="3600"/>
              <a:t>-Research Based Alternative to the</a:t>
            </a:r>
            <a:r>
              <a:rPr lang="en-US" sz="3600" i="1"/>
              <a:t> FCI</a:t>
            </a:r>
            <a:endParaRPr lang="en-US"/>
          </a:p>
        </p:txBody>
      </p:sp>
      <p:sp>
        <p:nvSpPr>
          <p:cNvPr id="4044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8991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900"/>
              </a:spcBef>
              <a:buFont typeface="Times" charset="0"/>
              <a:buChar char="•"/>
            </a:pPr>
            <a:r>
              <a:rPr lang="en-US" sz="2800" dirty="0" smtClean="0">
                <a:latin typeface="Helvetica" charset="0"/>
              </a:rPr>
              <a:t>Described in detail in the papers in the additional readings section for this session, on your flash drive.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Font typeface="Times" charset="0"/>
              <a:buChar char="•"/>
            </a:pPr>
            <a:r>
              <a:rPr lang="en-US" sz="2800" dirty="0" smtClean="0">
                <a:latin typeface="Helvetica" charset="0"/>
              </a:rPr>
              <a:t>Uses </a:t>
            </a:r>
            <a:r>
              <a:rPr lang="en-US" sz="2800" dirty="0">
                <a:latin typeface="Helvetica" charset="0"/>
              </a:rPr>
              <a:t>multiple choice questions based on previous research using open-ended assessments and interviews.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Font typeface="Times" charset="0"/>
              <a:buChar char="•"/>
            </a:pPr>
            <a:r>
              <a:rPr lang="en-US" sz="2800" dirty="0">
                <a:latin typeface="Helvetica" charset="0"/>
              </a:rPr>
              <a:t>Questions asked in a number of different forms and contexts.  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Font typeface="Times" charset="0"/>
              <a:buChar char="•"/>
            </a:pPr>
            <a:r>
              <a:rPr lang="en-US" sz="2800" dirty="0">
                <a:latin typeface="Helvetica" charset="0"/>
              </a:rPr>
              <a:t>Makes possible tracking of student progress and persistence of learning</a:t>
            </a:r>
            <a:r>
              <a:rPr lang="en-US" sz="2800" dirty="0" smtClean="0">
                <a:latin typeface="Helvetica" charset="0"/>
              </a:rPr>
              <a:t> for varied student populations from a variety of institutions.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2800" dirty="0" smtClean="0">
                <a:solidFill>
                  <a:srgbClr val="30F6B2"/>
                </a:solidFill>
                <a:latin typeface="Helvetica" charset="0"/>
              </a:rPr>
              <a:t>.</a:t>
            </a:r>
            <a:endParaRPr lang="en-US" sz="2800" dirty="0">
              <a:solidFill>
                <a:srgbClr val="30F6B2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9700" name="Picture 4" descr="FMT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5913"/>
            <a:ext cx="9144000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665288" y="1293813"/>
            <a:ext cx="6645275" cy="1282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389438" y="5683250"/>
            <a:ext cx="1233487" cy="3571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5326</TotalTime>
  <Words>2730</Words>
  <Application>Microsoft Office PowerPoint</Application>
  <PresentationFormat>On-screen Show (4:3)</PresentationFormat>
  <Paragraphs>379</Paragraphs>
  <Slides>68</Slides>
  <Notes>59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Blank Presentation</vt:lpstr>
      <vt:lpstr>Picture</vt:lpstr>
      <vt:lpstr>Document</vt:lpstr>
      <vt:lpstr>Active Learning with  Interactive Lecture Demonstrations  and RealTime Physics labs  New Faculty Workshop  June 23, 2015  David Sokoloff, University of Oregon Ronald Thornton, Tufts University</vt:lpstr>
      <vt:lpstr>Slide 2</vt:lpstr>
      <vt:lpstr>Priscilla Laws Dickinson College</vt:lpstr>
      <vt:lpstr>U.S. Department of Education  FUND FOR THE IMPROVEMENT OF  POST-SECONDARY EDUCATION (FIPSE)</vt:lpstr>
      <vt:lpstr>The Problem </vt:lpstr>
      <vt:lpstr>Slide 6</vt:lpstr>
      <vt:lpstr>Slide 7</vt:lpstr>
      <vt:lpstr>The Force and Motion Conceptual Evaluation (FMCE)-Research Based Alternative to the FCI</vt:lpstr>
      <vt:lpstr>Slide 9</vt:lpstr>
      <vt:lpstr>Slide 10</vt:lpstr>
      <vt:lpstr>Slide 11</vt:lpstr>
      <vt:lpstr>The Proposed Solution . . .</vt:lpstr>
      <vt:lpstr>Slide 13</vt:lpstr>
      <vt:lpstr>“Prof. Sokoloff, may I be excused? My brain is full!”</vt:lpstr>
      <vt:lpstr>Can an active learning environment be created in a large (or small) lecture?</vt:lpstr>
      <vt:lpstr>Example of ILDs in Mechanics</vt:lpstr>
      <vt:lpstr>Slide 17</vt:lpstr>
      <vt:lpstr>Slide 18</vt:lpstr>
      <vt:lpstr>Interactive Lecture Demonstrations (ILDs)</vt:lpstr>
      <vt:lpstr>What does an ILD look like in a large lecture class?</vt:lpstr>
      <vt:lpstr>Slide 21</vt:lpstr>
      <vt:lpstr>Slide 22</vt:lpstr>
      <vt:lpstr>Passive vs. Active Learning Environments</vt:lpstr>
      <vt:lpstr>Passive vs. Active Learning Environments</vt:lpstr>
      <vt:lpstr>Passive vs. Active Learning Environments</vt:lpstr>
      <vt:lpstr>Passive vs. Active Learning Environments</vt:lpstr>
      <vt:lpstr>Passive vs. Active Learning Environments</vt:lpstr>
      <vt:lpstr>Passive vs. Active Learning Environments</vt:lpstr>
      <vt:lpstr>Some confuse “active learning” and “hands-on”</vt:lpstr>
      <vt:lpstr>Slide 30</vt:lpstr>
      <vt:lpstr>Example of ILDs on RC Circuits</vt:lpstr>
      <vt:lpstr>Note: The sheets I’ve given you would never be used in class. Real ILDs are sequenced sets of demonstrations.</vt:lpstr>
      <vt:lpstr>Slide 33</vt:lpstr>
      <vt:lpstr> Do students learn concepts from ILDs?</vt:lpstr>
      <vt:lpstr>Slide 35</vt:lpstr>
      <vt:lpstr>Slide 36</vt:lpstr>
      <vt:lpstr>Characteristics of the Curricula  that Make Them Effective  </vt:lpstr>
      <vt:lpstr>Choosing ILD Experiments</vt:lpstr>
      <vt:lpstr>Modes of ILD Use</vt:lpstr>
      <vt:lpstr>Slide 40</vt:lpstr>
      <vt:lpstr>Slide 41</vt:lpstr>
      <vt:lpstr>Slide 42</vt:lpstr>
      <vt:lpstr>Active Learning with  Interactive Lecture Demonstrations  and RealTime Physics labs  New Faculty Workshop  June 23, 2015</vt:lpstr>
      <vt:lpstr> Activity Based Physics Suite</vt:lpstr>
      <vt:lpstr>   Active learning materials with the same  design principles for the various parts of the course: lecture, lab, recitation . . .   Many examples of how to do this on Redish’s book.</vt:lpstr>
      <vt:lpstr>RealTime Physics: Active Learning Labs</vt:lpstr>
      <vt:lpstr>Slide 47</vt:lpstr>
      <vt:lpstr>Slide 48</vt:lpstr>
      <vt:lpstr>Slide 49</vt:lpstr>
      <vt:lpstr>Example of Low-Tech RTP Activity on Image Formation</vt:lpstr>
      <vt:lpstr>Slide 51</vt:lpstr>
      <vt:lpstr>Do students learn concepts from the  RealTime Physics  Image Formation activities?</vt:lpstr>
      <vt:lpstr>Image Formation Questions from the  Light and Optics Conceptual Evaluation</vt:lpstr>
      <vt:lpstr>Image Formation Questions from the  Light and Optics Conceptual Evaluation</vt:lpstr>
      <vt:lpstr>Slide 55</vt:lpstr>
      <vt:lpstr>Slide 56</vt:lpstr>
      <vt:lpstr>51. In the picture below, the object is to the left of the lens, at a distance from the lens that is larger than the focal length.  The image is formed on a screen to the right of the lens as shown.  Four rays of light are shown leaving points on the object.  Continue those four rays through the lens to the screen.</vt:lpstr>
      <vt:lpstr>51. In the picture below, the object is to the left of the lens, at a distance from the lens that is larger than the focal length.  The image is formed on a screen to the right of the lens as shown.  Four rays of light are shown leaving points on the object.  Continue those four rays through the lens to the screen.</vt:lpstr>
      <vt:lpstr>51. In the picture below, the object is to the left of the lens, at a distance from the lens that is larger than the focal length.  The image is formed on a screen to the right of the lens as shown.  Four rays of light are shown leaving points on the object.  Continue those four rays through the lens to the screen.</vt:lpstr>
      <vt:lpstr>Guide to the Suite</vt:lpstr>
      <vt:lpstr>Example of Use of the Suite:  PHYS 201,2,3 at University of Oregon (Algebra/Trig Based General Physics)  </vt:lpstr>
      <vt:lpstr>Interactive Lecture Demonstrations (ILDs)</vt:lpstr>
      <vt:lpstr>RealTime Physics labs</vt:lpstr>
      <vt:lpstr>Collaborative  Problem Solving Tutorials</vt:lpstr>
      <vt:lpstr>Has Content of Course Changed?</vt:lpstr>
      <vt:lpstr>Slide 66</vt:lpstr>
      <vt:lpstr>Slide 67</vt:lpstr>
      <vt:lpstr> Characteristics of the Computer-Based Tools That Make Them Effective </vt:lpstr>
    </vt:vector>
  </TitlesOfParts>
  <Company>University of Oregon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rhilborn</cp:lastModifiedBy>
  <cp:revision>516</cp:revision>
  <cp:lastPrinted>2007-11-06T19:54:39Z</cp:lastPrinted>
  <dcterms:created xsi:type="dcterms:W3CDTF">2015-06-22T23:53:17Z</dcterms:created>
  <dcterms:modified xsi:type="dcterms:W3CDTF">2015-06-26T15:39:08Z</dcterms:modified>
</cp:coreProperties>
</file>