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4"/>
  </p:notesMasterIdLst>
  <p:sldIdLst>
    <p:sldId id="256" r:id="rId2"/>
    <p:sldId id="257" r:id="rId3"/>
    <p:sldId id="259" r:id="rId4"/>
    <p:sldId id="267" r:id="rId5"/>
    <p:sldId id="268" r:id="rId6"/>
    <p:sldId id="269" r:id="rId7"/>
    <p:sldId id="270" r:id="rId8"/>
    <p:sldId id="271" r:id="rId9"/>
    <p:sldId id="272" r:id="rId10"/>
    <p:sldId id="258" r:id="rId11"/>
    <p:sldId id="274" r:id="rId12"/>
    <p:sldId id="273" r:id="rId13"/>
    <p:sldId id="275" r:id="rId14"/>
    <p:sldId id="264" r:id="rId15"/>
    <p:sldId id="276" r:id="rId16"/>
    <p:sldId id="290" r:id="rId17"/>
    <p:sldId id="288" r:id="rId18"/>
    <p:sldId id="289" r:id="rId19"/>
    <p:sldId id="260" r:id="rId20"/>
    <p:sldId id="261" r:id="rId21"/>
    <p:sldId id="262" r:id="rId22"/>
    <p:sldId id="266" r:id="rId23"/>
    <p:sldId id="277" r:id="rId24"/>
    <p:sldId id="278" r:id="rId25"/>
    <p:sldId id="279" r:id="rId26"/>
    <p:sldId id="280" r:id="rId27"/>
    <p:sldId id="281" r:id="rId28"/>
    <p:sldId id="282" r:id="rId29"/>
    <p:sldId id="283" r:id="rId30"/>
    <p:sldId id="284" r:id="rId31"/>
    <p:sldId id="291"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2" d="100"/>
          <a:sy n="92" d="100"/>
        </p:scale>
        <p:origin x="-1194" y="-4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FC23E-9F42-446C-B162-873CCC2F60CA}" type="datetimeFigureOut">
              <a:rPr lang="en-US" smtClean="0"/>
              <a:pPr/>
              <a:t>6/14/2017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67341-7B8A-4BA2-A051-8A63FF0546DF}" type="slidenum">
              <a:rPr lang="en-US" smtClean="0"/>
              <a:pPr/>
              <a:t>‹#›</a:t>
            </a:fld>
            <a:endParaRPr lang="en-US"/>
          </a:p>
        </p:txBody>
      </p:sp>
    </p:spTree>
    <p:extLst>
      <p:ext uri="{BB962C8B-B14F-4D97-AF65-F5344CB8AC3E}">
        <p14:creationId xmlns:p14="http://schemas.microsoft.com/office/powerpoint/2010/main" xmlns="" val="293975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67341-7B8A-4BA2-A051-8A63FF0546DF}" type="slidenum">
              <a:rPr lang="en-US" smtClean="0"/>
              <a:pPr/>
              <a:t>3</a:t>
            </a:fld>
            <a:endParaRPr lang="en-US"/>
          </a:p>
        </p:txBody>
      </p:sp>
    </p:spTree>
    <p:extLst>
      <p:ext uri="{BB962C8B-B14F-4D97-AF65-F5344CB8AC3E}">
        <p14:creationId xmlns:p14="http://schemas.microsoft.com/office/powerpoint/2010/main" xmlns="" val="522357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would tend to work together in the same groups each week. They would take these some collaborations to study together and work together on homework assignments. This also carried over into the classroom, where they tended to collaborate with each other in an active learning environment.</a:t>
            </a:r>
          </a:p>
        </p:txBody>
      </p:sp>
      <p:sp>
        <p:nvSpPr>
          <p:cNvPr id="4" name="Slide Number Placeholder 3"/>
          <p:cNvSpPr>
            <a:spLocks noGrp="1"/>
          </p:cNvSpPr>
          <p:nvPr>
            <p:ph type="sldNum" sz="quarter" idx="10"/>
          </p:nvPr>
        </p:nvSpPr>
        <p:spPr/>
        <p:txBody>
          <a:bodyPr/>
          <a:lstStyle/>
          <a:p>
            <a:fld id="{D9AE59AD-9FD8-4367-9369-8EB21FDEF0FA}" type="slidenum">
              <a:rPr lang="en-US" smtClean="0"/>
              <a:pPr/>
              <a:t>28</a:t>
            </a:fld>
            <a:endParaRPr lang="en-US"/>
          </a:p>
        </p:txBody>
      </p:sp>
    </p:spTree>
    <p:extLst>
      <p:ext uri="{BB962C8B-B14F-4D97-AF65-F5344CB8AC3E}">
        <p14:creationId xmlns:p14="http://schemas.microsoft.com/office/powerpoint/2010/main" xmlns="" val="2300761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joy of success!</a:t>
            </a:r>
          </a:p>
        </p:txBody>
      </p:sp>
      <p:sp>
        <p:nvSpPr>
          <p:cNvPr id="4" name="Slide Number Placeholder 3"/>
          <p:cNvSpPr>
            <a:spLocks noGrp="1"/>
          </p:cNvSpPr>
          <p:nvPr>
            <p:ph type="sldNum" sz="quarter" idx="10"/>
          </p:nvPr>
        </p:nvSpPr>
        <p:spPr/>
        <p:txBody>
          <a:bodyPr/>
          <a:lstStyle/>
          <a:p>
            <a:fld id="{D9AE59AD-9FD8-4367-9369-8EB21FDEF0FA}" type="slidenum">
              <a:rPr lang="en-US" smtClean="0"/>
              <a:pPr/>
              <a:t>29</a:t>
            </a:fld>
            <a:endParaRPr lang="en-US"/>
          </a:p>
        </p:txBody>
      </p:sp>
    </p:spTree>
    <p:extLst>
      <p:ext uri="{BB962C8B-B14F-4D97-AF65-F5344CB8AC3E}">
        <p14:creationId xmlns:p14="http://schemas.microsoft.com/office/powerpoint/2010/main" xmlns="" val="364995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918625-25C2-49FA-BC02-8A5B4F2CB85D}" type="slidenum">
              <a:rPr lang="en-US" altLang="en-US" sz="1300" smtClean="0"/>
              <a:pPr>
                <a:spcBef>
                  <a:spcPct val="0"/>
                </a:spcBef>
              </a:pPr>
              <a:t>5</a:t>
            </a:fld>
            <a:endParaRPr lang="en-US" altLang="en-US" sz="130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47237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BB3A54C-2774-4D9D-BEC0-EE619A8A6E0D}" type="slidenum">
              <a:rPr lang="en-US" altLang="en-US" sz="1300" smtClean="0"/>
              <a:pPr>
                <a:spcBef>
                  <a:spcPct val="0"/>
                </a:spcBef>
              </a:pPr>
              <a:t>6</a:t>
            </a:fld>
            <a:endParaRPr lang="en-US" altLang="en-US" sz="130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218578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DE11A9-14FA-49BE-AD24-AE9E2AD79E93}" type="slidenum">
              <a:rPr lang="en-US" altLang="en-US" sz="1300" smtClean="0"/>
              <a:pPr>
                <a:spcBef>
                  <a:spcPct val="0"/>
                </a:spcBef>
              </a:pPr>
              <a:t>8</a:t>
            </a:fld>
            <a:endParaRPr lang="en-US" altLang="en-US" sz="13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350092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defRPr>
            </a:lvl1pPr>
            <a:lvl2pPr marL="742950" indent="-285750" defTabSz="966788">
              <a:spcBef>
                <a:spcPct val="30000"/>
              </a:spcBef>
              <a:defRPr sz="1200">
                <a:solidFill>
                  <a:schemeClr val="tx1"/>
                </a:solidFill>
                <a:latin typeface="Times New Roman" panose="02020603050405020304" pitchFamily="18" charset="0"/>
              </a:defRPr>
            </a:lvl2pPr>
            <a:lvl3pPr marL="1143000" indent="-228600" defTabSz="966788">
              <a:spcBef>
                <a:spcPct val="30000"/>
              </a:spcBef>
              <a:defRPr sz="1200">
                <a:solidFill>
                  <a:schemeClr val="tx1"/>
                </a:solidFill>
                <a:latin typeface="Times New Roman" panose="02020603050405020304" pitchFamily="18" charset="0"/>
              </a:defRPr>
            </a:lvl3pPr>
            <a:lvl4pPr marL="1600200" indent="-228600" defTabSz="966788">
              <a:spcBef>
                <a:spcPct val="30000"/>
              </a:spcBef>
              <a:defRPr sz="1200">
                <a:solidFill>
                  <a:schemeClr val="tx1"/>
                </a:solidFill>
                <a:latin typeface="Times New Roman" panose="02020603050405020304" pitchFamily="18" charset="0"/>
              </a:defRPr>
            </a:lvl4pPr>
            <a:lvl5pPr marL="2057400" indent="-228600" defTabSz="966788">
              <a:spcBef>
                <a:spcPct val="30000"/>
              </a:spcBef>
              <a:defRPr sz="1200">
                <a:solidFill>
                  <a:schemeClr val="tx1"/>
                </a:solidFill>
                <a:latin typeface="Times New Roman" panose="02020603050405020304" pitchFamily="18" charset="0"/>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DE4E25-6AE2-4BFF-BDA3-37F73FD3938E}" type="slidenum">
              <a:rPr lang="en-US" altLang="en-US" sz="1300" smtClean="0"/>
              <a:pPr>
                <a:spcBef>
                  <a:spcPct val="0"/>
                </a:spcBef>
              </a:pPr>
              <a:t>9</a:t>
            </a:fld>
            <a:endParaRPr lang="en-US" altLang="en-US" sz="13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2583247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of PS100/Graduate</a:t>
            </a:r>
            <a:r>
              <a:rPr lang="en-US" baseline="0" dirty="0" smtClean="0"/>
              <a:t> Quantum</a:t>
            </a:r>
            <a:endParaRPr lang="en-US" dirty="0"/>
          </a:p>
        </p:txBody>
      </p:sp>
      <p:sp>
        <p:nvSpPr>
          <p:cNvPr id="4" name="Slide Number Placeholder 3"/>
          <p:cNvSpPr>
            <a:spLocks noGrp="1"/>
          </p:cNvSpPr>
          <p:nvPr>
            <p:ph type="sldNum" sz="quarter" idx="10"/>
          </p:nvPr>
        </p:nvSpPr>
        <p:spPr/>
        <p:txBody>
          <a:bodyPr/>
          <a:lstStyle/>
          <a:p>
            <a:fld id="{2B767341-7B8A-4BA2-A051-8A63FF0546DF}" type="slidenum">
              <a:rPr lang="en-US" smtClean="0"/>
              <a:pPr/>
              <a:t>10</a:t>
            </a:fld>
            <a:endParaRPr lang="en-US"/>
          </a:p>
        </p:txBody>
      </p:sp>
    </p:spTree>
    <p:extLst>
      <p:ext uri="{BB962C8B-B14F-4D97-AF65-F5344CB8AC3E}">
        <p14:creationId xmlns:p14="http://schemas.microsoft.com/office/powerpoint/2010/main" xmlns="" val="250782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students clustered around workstations. We don’t have any advanced classroom space like TEAL or SCALE-UP, but this is an effort to use the space we have in a similar way. Introduce </a:t>
            </a:r>
            <a:r>
              <a:rPr lang="en-US" dirty="0" err="1"/>
              <a:t>PhET</a:t>
            </a:r>
            <a:r>
              <a:rPr lang="en-US" dirty="0"/>
              <a:t> at this point for those who may be unfamiliar with it.</a:t>
            </a:r>
          </a:p>
        </p:txBody>
      </p:sp>
      <p:sp>
        <p:nvSpPr>
          <p:cNvPr id="4" name="Slide Number Placeholder 3"/>
          <p:cNvSpPr>
            <a:spLocks noGrp="1"/>
          </p:cNvSpPr>
          <p:nvPr>
            <p:ph type="sldNum" sz="quarter" idx="10"/>
          </p:nvPr>
        </p:nvSpPr>
        <p:spPr/>
        <p:txBody>
          <a:bodyPr/>
          <a:lstStyle/>
          <a:p>
            <a:fld id="{D9AE59AD-9FD8-4367-9369-8EB21FDEF0FA}" type="slidenum">
              <a:rPr lang="en-US" smtClean="0"/>
              <a:pPr/>
              <a:t>24</a:t>
            </a:fld>
            <a:endParaRPr lang="en-US"/>
          </a:p>
        </p:txBody>
      </p:sp>
    </p:spTree>
    <p:extLst>
      <p:ext uri="{BB962C8B-B14F-4D97-AF65-F5344CB8AC3E}">
        <p14:creationId xmlns:p14="http://schemas.microsoft.com/office/powerpoint/2010/main" xmlns="" val="1712674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kind of discussion going on at the white board is typical of what students were doing in this exercise. Note the active discussion both within and between groups.</a:t>
            </a:r>
          </a:p>
        </p:txBody>
      </p:sp>
      <p:sp>
        <p:nvSpPr>
          <p:cNvPr id="4" name="Slide Number Placeholder 3"/>
          <p:cNvSpPr>
            <a:spLocks noGrp="1"/>
          </p:cNvSpPr>
          <p:nvPr>
            <p:ph type="sldNum" sz="quarter" idx="10"/>
          </p:nvPr>
        </p:nvSpPr>
        <p:spPr/>
        <p:txBody>
          <a:bodyPr/>
          <a:lstStyle/>
          <a:p>
            <a:fld id="{D9AE59AD-9FD8-4367-9369-8EB21FDEF0FA}" type="slidenum">
              <a:rPr lang="en-US" smtClean="0"/>
              <a:pPr/>
              <a:t>26</a:t>
            </a:fld>
            <a:endParaRPr lang="en-US"/>
          </a:p>
        </p:txBody>
      </p:sp>
    </p:spTree>
    <p:extLst>
      <p:ext uri="{BB962C8B-B14F-4D97-AF65-F5344CB8AC3E}">
        <p14:creationId xmlns:p14="http://schemas.microsoft.com/office/powerpoint/2010/main" xmlns="" val="611806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integration going on here. They have their textbook open, are looking at the simulation, doing computations using Mathematica, and consulting their notes from class.</a:t>
            </a:r>
          </a:p>
        </p:txBody>
      </p:sp>
      <p:sp>
        <p:nvSpPr>
          <p:cNvPr id="4" name="Slide Number Placeholder 3"/>
          <p:cNvSpPr>
            <a:spLocks noGrp="1"/>
          </p:cNvSpPr>
          <p:nvPr>
            <p:ph type="sldNum" sz="quarter" idx="10"/>
          </p:nvPr>
        </p:nvSpPr>
        <p:spPr/>
        <p:txBody>
          <a:bodyPr/>
          <a:lstStyle/>
          <a:p>
            <a:fld id="{D9AE59AD-9FD8-4367-9369-8EB21FDEF0FA}" type="slidenum">
              <a:rPr lang="en-US" smtClean="0"/>
              <a:pPr/>
              <a:t>27</a:t>
            </a:fld>
            <a:endParaRPr lang="en-US"/>
          </a:p>
        </p:txBody>
      </p:sp>
    </p:spTree>
    <p:extLst>
      <p:ext uri="{BB962C8B-B14F-4D97-AF65-F5344CB8AC3E}">
        <p14:creationId xmlns:p14="http://schemas.microsoft.com/office/powerpoint/2010/main" xmlns="" val="2461250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6EBA723-59D1-48BE-95AC-479192719D8B}" type="datetimeFigureOut">
              <a:rPr lang="en-US" smtClean="0"/>
              <a:pPr/>
              <a:t>6/14/2017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852A4E9-49C2-43E8-80A8-5C14732005D4}"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0665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EBA723-59D1-48BE-95AC-479192719D8B}" type="datetimeFigureOut">
              <a:rPr lang="en-US" smtClean="0"/>
              <a:pPr/>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2A4E9-49C2-43E8-80A8-5C14732005D4}" type="slidenum">
              <a:rPr lang="en-US" smtClean="0"/>
              <a:pPr/>
              <a:t>‹#›</a:t>
            </a:fld>
            <a:endParaRPr lang="en-US"/>
          </a:p>
        </p:txBody>
      </p:sp>
    </p:spTree>
    <p:extLst>
      <p:ext uri="{BB962C8B-B14F-4D97-AF65-F5344CB8AC3E}">
        <p14:creationId xmlns:p14="http://schemas.microsoft.com/office/powerpoint/2010/main" xmlns="" val="3082959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EBA723-59D1-48BE-95AC-479192719D8B}" type="datetimeFigureOut">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2A4E9-49C2-43E8-80A8-5C14732005D4}"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04626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EBA723-59D1-48BE-95AC-479192719D8B}" type="datetimeFigureOut">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2A4E9-49C2-43E8-80A8-5C14732005D4}"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50469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EBA723-59D1-48BE-95AC-479192719D8B}" type="datetimeFigureOut">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2A4E9-49C2-43E8-80A8-5C14732005D4}" type="slidenum">
              <a:rPr lang="en-US" smtClean="0"/>
              <a:pPr/>
              <a:t>‹#›</a:t>
            </a:fld>
            <a:endParaRPr lang="en-US"/>
          </a:p>
        </p:txBody>
      </p:sp>
    </p:spTree>
    <p:extLst>
      <p:ext uri="{BB962C8B-B14F-4D97-AF65-F5344CB8AC3E}">
        <p14:creationId xmlns:p14="http://schemas.microsoft.com/office/powerpoint/2010/main" xmlns="" val="760706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EBA723-59D1-48BE-95AC-479192719D8B}" type="datetimeFigureOut">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2A4E9-49C2-43E8-80A8-5C14732005D4}"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65712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EBA723-59D1-48BE-95AC-479192719D8B}" type="datetimeFigureOut">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2A4E9-49C2-43E8-80A8-5C14732005D4}"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29412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EBA723-59D1-48BE-95AC-479192719D8B}" type="datetimeFigureOut">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2A4E9-49C2-43E8-80A8-5C14732005D4}"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42548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EBA723-59D1-48BE-95AC-479192719D8B}" type="datetimeFigureOut">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2A4E9-49C2-43E8-80A8-5C14732005D4}"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5547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EBA723-59D1-48BE-95AC-479192719D8B}" type="datetimeFigureOut">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2A4E9-49C2-43E8-80A8-5C14732005D4}" type="slidenum">
              <a:rPr lang="en-US" smtClean="0"/>
              <a:pPr/>
              <a:t>‹#›</a:t>
            </a:fld>
            <a:endParaRPr lang="en-US"/>
          </a:p>
        </p:txBody>
      </p:sp>
    </p:spTree>
    <p:extLst>
      <p:ext uri="{BB962C8B-B14F-4D97-AF65-F5344CB8AC3E}">
        <p14:creationId xmlns:p14="http://schemas.microsoft.com/office/powerpoint/2010/main" xmlns="" val="1231053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EBA723-59D1-48BE-95AC-479192719D8B}" type="datetimeFigureOut">
              <a:rPr lang="en-US" smtClean="0"/>
              <a:pPr/>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52A4E9-49C2-43E8-80A8-5C14732005D4}"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9249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EBA723-59D1-48BE-95AC-479192719D8B}" type="datetimeFigureOut">
              <a:rPr lang="en-US" smtClean="0"/>
              <a:pPr/>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2A4E9-49C2-43E8-80A8-5C14732005D4}" type="slidenum">
              <a:rPr lang="en-US" smtClean="0"/>
              <a:pPr/>
              <a:t>‹#›</a:t>
            </a:fld>
            <a:endParaRPr lang="en-US"/>
          </a:p>
        </p:txBody>
      </p:sp>
    </p:spTree>
    <p:extLst>
      <p:ext uri="{BB962C8B-B14F-4D97-AF65-F5344CB8AC3E}">
        <p14:creationId xmlns:p14="http://schemas.microsoft.com/office/powerpoint/2010/main" xmlns="" val="407596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EBA723-59D1-48BE-95AC-479192719D8B}" type="datetimeFigureOut">
              <a:rPr lang="en-US" smtClean="0"/>
              <a:pPr/>
              <a:t>6/14/2017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52A4E9-49C2-43E8-80A8-5C14732005D4}"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9898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EBA723-59D1-48BE-95AC-479192719D8B}" type="datetimeFigureOut">
              <a:rPr lang="en-US" smtClean="0"/>
              <a:pPr/>
              <a:t>6/14/2017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52A4E9-49C2-43E8-80A8-5C14732005D4}"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5226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BA723-59D1-48BE-95AC-479192719D8B}" type="datetimeFigureOut">
              <a:rPr lang="en-US" smtClean="0"/>
              <a:pPr/>
              <a:t>6/14/2017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52A4E9-49C2-43E8-80A8-5C14732005D4}" type="slidenum">
              <a:rPr lang="en-US" smtClean="0"/>
              <a:pPr/>
              <a:t>‹#›</a:t>
            </a:fld>
            <a:endParaRPr lang="en-US"/>
          </a:p>
        </p:txBody>
      </p:sp>
    </p:spTree>
    <p:extLst>
      <p:ext uri="{BB962C8B-B14F-4D97-AF65-F5344CB8AC3E}">
        <p14:creationId xmlns:p14="http://schemas.microsoft.com/office/powerpoint/2010/main" xmlns="" val="188928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EBA723-59D1-48BE-95AC-479192719D8B}" type="datetimeFigureOut">
              <a:rPr lang="en-US" smtClean="0"/>
              <a:pPr/>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2A4E9-49C2-43E8-80A8-5C14732005D4}"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3927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EBA723-59D1-48BE-95AC-479192719D8B}" type="datetimeFigureOut">
              <a:rPr lang="en-US" smtClean="0"/>
              <a:pPr/>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52A4E9-49C2-43E8-80A8-5C14732005D4}" type="slidenum">
              <a:rPr lang="en-US" smtClean="0"/>
              <a:pPr/>
              <a:t>‹#›</a:t>
            </a:fld>
            <a:endParaRPr lang="en-US"/>
          </a:p>
        </p:txBody>
      </p:sp>
    </p:spTree>
    <p:extLst>
      <p:ext uri="{BB962C8B-B14F-4D97-AF65-F5344CB8AC3E}">
        <p14:creationId xmlns:p14="http://schemas.microsoft.com/office/powerpoint/2010/main" xmlns="" val="1026630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EBA723-59D1-48BE-95AC-479192719D8B}" type="datetimeFigureOut">
              <a:rPr lang="en-US" smtClean="0"/>
              <a:pPr/>
              <a:t>6/14/2017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52A4E9-49C2-43E8-80A8-5C14732005D4}" type="slidenum">
              <a:rPr lang="en-US" smtClean="0"/>
              <a:pPr/>
              <a:t>‹#›</a:t>
            </a:fld>
            <a:endParaRPr lang="en-US"/>
          </a:p>
        </p:txBody>
      </p:sp>
    </p:spTree>
    <p:extLst>
      <p:ext uri="{BB962C8B-B14F-4D97-AF65-F5344CB8AC3E}">
        <p14:creationId xmlns:p14="http://schemas.microsoft.com/office/powerpoint/2010/main" xmlns="" val="20790868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Beyond the First Year</a:t>
            </a:r>
            <a:endParaRPr lang="en-US" dirty="0"/>
          </a:p>
        </p:txBody>
      </p:sp>
      <p:sp>
        <p:nvSpPr>
          <p:cNvPr id="3" name="Subtitle 2"/>
          <p:cNvSpPr>
            <a:spLocks noGrp="1"/>
          </p:cNvSpPr>
          <p:nvPr>
            <p:ph type="subTitle" idx="1"/>
          </p:nvPr>
        </p:nvSpPr>
        <p:spPr/>
        <p:txBody>
          <a:bodyPr>
            <a:normAutofit lnSpcReduction="10000"/>
          </a:bodyPr>
          <a:lstStyle/>
          <a:p>
            <a:r>
              <a:rPr lang="en-US" dirty="0" smtClean="0"/>
              <a:t>Steve Turley</a:t>
            </a:r>
          </a:p>
          <a:p>
            <a:r>
              <a:rPr lang="en-US" dirty="0" smtClean="0"/>
              <a:t>Brigham Young University</a:t>
            </a:r>
          </a:p>
          <a:p>
            <a:r>
              <a:rPr lang="en-US" dirty="0" smtClean="0"/>
              <a:t>New Faculty Workshop, June 2017</a:t>
            </a:r>
            <a:endParaRPr lang="en-US" dirty="0"/>
          </a:p>
        </p:txBody>
      </p:sp>
    </p:spTree>
    <p:extLst>
      <p:ext uri="{BB962C8B-B14F-4D97-AF65-F5344CB8AC3E}">
        <p14:creationId xmlns:p14="http://schemas.microsoft.com/office/powerpoint/2010/main" xmlns="" val="659425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Upper Division Courses</a:t>
            </a:r>
            <a:endParaRPr lang="en-US" dirty="0"/>
          </a:p>
        </p:txBody>
      </p:sp>
      <p:sp>
        <p:nvSpPr>
          <p:cNvPr id="3" name="Content Placeholder 2"/>
          <p:cNvSpPr>
            <a:spLocks noGrp="1"/>
          </p:cNvSpPr>
          <p:nvPr>
            <p:ph idx="1"/>
          </p:nvPr>
        </p:nvSpPr>
        <p:spPr/>
        <p:txBody>
          <a:bodyPr/>
          <a:lstStyle/>
          <a:p>
            <a:r>
              <a:rPr lang="en-US" dirty="0" smtClean="0"/>
              <a:t>In what ways are lower division and upper </a:t>
            </a:r>
            <a:r>
              <a:rPr lang="en-US" smtClean="0"/>
              <a:t>division courses and students </a:t>
            </a:r>
            <a:r>
              <a:rPr lang="en-US" dirty="0" smtClean="0"/>
              <a:t>similar?</a:t>
            </a:r>
          </a:p>
          <a:p>
            <a:r>
              <a:rPr lang="en-US" dirty="0" smtClean="0"/>
              <a:t>What characteristics are different?</a:t>
            </a:r>
          </a:p>
          <a:p>
            <a:r>
              <a:rPr lang="en-US" dirty="0" smtClean="0"/>
              <a:t>What would you like to accomplish in you upper division courses?</a:t>
            </a:r>
          </a:p>
          <a:p>
            <a:pPr lvl="1"/>
            <a:r>
              <a:rPr lang="en-US" dirty="0" smtClean="0"/>
              <a:t>Explicit</a:t>
            </a:r>
          </a:p>
          <a:p>
            <a:pPr lvl="1"/>
            <a:r>
              <a:rPr lang="en-US" dirty="0" smtClean="0"/>
              <a:t>Indirect</a:t>
            </a:r>
            <a:endParaRPr lang="en-US" dirty="0"/>
          </a:p>
        </p:txBody>
      </p:sp>
    </p:spTree>
    <p:extLst>
      <p:ext uri="{BB962C8B-B14F-4D97-AF65-F5344CB8AC3E}">
        <p14:creationId xmlns:p14="http://schemas.microsoft.com/office/powerpoint/2010/main" xmlns="" val="132097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from Novice to Expert</a:t>
            </a:r>
            <a:endParaRPr lang="en-US" dirty="0"/>
          </a:p>
        </p:txBody>
      </p:sp>
      <p:sp>
        <p:nvSpPr>
          <p:cNvPr id="3" name="Content Placeholder 2"/>
          <p:cNvSpPr>
            <a:spLocks noGrp="1"/>
          </p:cNvSpPr>
          <p:nvPr>
            <p:ph idx="1"/>
          </p:nvPr>
        </p:nvSpPr>
        <p:spPr/>
        <p:txBody>
          <a:bodyPr/>
          <a:lstStyle/>
          <a:p>
            <a:r>
              <a:rPr lang="en-US" dirty="0" smtClean="0"/>
              <a:t>Moving away from templates</a:t>
            </a:r>
          </a:p>
          <a:p>
            <a:r>
              <a:rPr lang="en-US" dirty="0" smtClean="0"/>
              <a:t>Using advanced notation</a:t>
            </a:r>
          </a:p>
          <a:p>
            <a:r>
              <a:rPr lang="en-US" dirty="0" smtClean="0"/>
              <a:t>Dividing complicated problems into manageable parts</a:t>
            </a:r>
          </a:p>
          <a:p>
            <a:r>
              <a:rPr lang="en-US" dirty="0"/>
              <a:t> </a:t>
            </a:r>
            <a:r>
              <a:rPr lang="en-US" dirty="0" smtClean="0"/>
              <a:t>Harmonic reasoning</a:t>
            </a:r>
          </a:p>
          <a:p>
            <a:r>
              <a:rPr lang="en-US" dirty="0" smtClean="0"/>
              <a:t>Increased confidence</a:t>
            </a:r>
          </a:p>
          <a:p>
            <a:r>
              <a:rPr lang="en-US" dirty="0" smtClean="0"/>
              <a:t>Reflective reasoning</a:t>
            </a:r>
            <a:endParaRPr lang="en-US" dirty="0"/>
          </a:p>
        </p:txBody>
      </p:sp>
    </p:spTree>
    <p:extLst>
      <p:ext uri="{BB962C8B-B14F-4D97-AF65-F5344CB8AC3E}">
        <p14:creationId xmlns:p14="http://schemas.microsoft.com/office/powerpoint/2010/main" xmlns="" val="1012634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sp>
        <p:nvSpPr>
          <p:cNvPr id="3" name="Text Placeholder 2"/>
          <p:cNvSpPr>
            <a:spLocks noGrp="1"/>
          </p:cNvSpPr>
          <p:nvPr>
            <p:ph type="body" idx="1"/>
          </p:nvPr>
        </p:nvSpPr>
        <p:spPr/>
        <p:txBody>
          <a:bodyPr/>
          <a:lstStyle/>
          <a:p>
            <a:r>
              <a:rPr lang="en-US" dirty="0" smtClean="0"/>
              <a:t>Novice</a:t>
            </a:r>
            <a:endParaRPr lang="en-US" dirty="0"/>
          </a:p>
        </p:txBody>
      </p:sp>
      <p:sp>
        <p:nvSpPr>
          <p:cNvPr id="4" name="Content Placeholder 3"/>
          <p:cNvSpPr>
            <a:spLocks noGrp="1"/>
          </p:cNvSpPr>
          <p:nvPr>
            <p:ph sz="half" idx="2"/>
          </p:nvPr>
        </p:nvSpPr>
        <p:spPr/>
        <p:txBody>
          <a:bodyPr/>
          <a:lstStyle/>
          <a:p>
            <a:r>
              <a:rPr lang="en-US" dirty="0" smtClean="0"/>
              <a:t>How do I use this method to solve problems?</a:t>
            </a:r>
          </a:p>
          <a:p>
            <a:r>
              <a:rPr lang="en-US" dirty="0" smtClean="0"/>
              <a:t>How do I get from this step to the next step?</a:t>
            </a:r>
            <a:endParaRPr lang="en-US" dirty="0"/>
          </a:p>
        </p:txBody>
      </p:sp>
      <p:sp>
        <p:nvSpPr>
          <p:cNvPr id="5" name="Text Placeholder 4"/>
          <p:cNvSpPr>
            <a:spLocks noGrp="1"/>
          </p:cNvSpPr>
          <p:nvPr>
            <p:ph type="body" sz="quarter" idx="3"/>
          </p:nvPr>
        </p:nvSpPr>
        <p:spPr/>
        <p:txBody>
          <a:bodyPr/>
          <a:lstStyle/>
          <a:p>
            <a:r>
              <a:rPr lang="en-US" dirty="0" smtClean="0"/>
              <a:t>Expert</a:t>
            </a:r>
            <a:endParaRPr lang="en-US" dirty="0"/>
          </a:p>
        </p:txBody>
      </p:sp>
      <p:sp>
        <p:nvSpPr>
          <p:cNvPr id="6" name="Content Placeholder 5"/>
          <p:cNvSpPr>
            <a:spLocks noGrp="1"/>
          </p:cNvSpPr>
          <p:nvPr>
            <p:ph sz="quarter" idx="4"/>
          </p:nvPr>
        </p:nvSpPr>
        <p:spPr/>
        <p:txBody>
          <a:bodyPr/>
          <a:lstStyle/>
          <a:p>
            <a:r>
              <a:rPr lang="en-US" dirty="0" smtClean="0"/>
              <a:t>How will I know if this works?</a:t>
            </a:r>
          </a:p>
          <a:p>
            <a:r>
              <a:rPr lang="en-US" dirty="0" smtClean="0"/>
              <a:t>What else can I do if this won’t work?</a:t>
            </a:r>
            <a:endParaRPr lang="en-US" dirty="0"/>
          </a:p>
        </p:txBody>
      </p:sp>
    </p:spTree>
    <p:extLst>
      <p:ext uri="{BB962C8B-B14F-4D97-AF65-F5344CB8AC3E}">
        <p14:creationId xmlns:p14="http://schemas.microsoft.com/office/powerpoint/2010/main" xmlns="" val="434991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Principles</a:t>
            </a:r>
            <a:endParaRPr lang="en-US" dirty="0"/>
          </a:p>
        </p:txBody>
      </p:sp>
      <p:sp>
        <p:nvSpPr>
          <p:cNvPr id="3" name="Content Placeholder 2"/>
          <p:cNvSpPr>
            <a:spLocks noGrp="1"/>
          </p:cNvSpPr>
          <p:nvPr>
            <p:ph sz="half" idx="1"/>
          </p:nvPr>
        </p:nvSpPr>
        <p:spPr/>
        <p:txBody>
          <a:bodyPr/>
          <a:lstStyle/>
          <a:p>
            <a:r>
              <a:rPr lang="en-US" dirty="0" smtClean="0"/>
              <a:t>Making everyone feel comfortable in the classroom</a:t>
            </a:r>
            <a:endParaRPr lang="en-US" dirty="0"/>
          </a:p>
          <a:p>
            <a:pPr lvl="1"/>
            <a:r>
              <a:rPr lang="en-US" dirty="0" smtClean="0"/>
              <a:t>Own it</a:t>
            </a:r>
          </a:p>
          <a:p>
            <a:pPr lvl="1"/>
            <a:r>
              <a:rPr lang="en-US" dirty="0" smtClean="0"/>
              <a:t>Relationships</a:t>
            </a:r>
          </a:p>
          <a:p>
            <a:r>
              <a:rPr lang="en-US" dirty="0" smtClean="0"/>
              <a:t>Have courage to be comfortable in your own skin, be transparent</a:t>
            </a:r>
          </a:p>
          <a:p>
            <a:r>
              <a:rPr lang="en-US" dirty="0" smtClean="0"/>
              <a:t>Use results of PER</a:t>
            </a:r>
          </a:p>
        </p:txBody>
      </p:sp>
      <p:sp>
        <p:nvSpPr>
          <p:cNvPr id="4" name="Content Placeholder 3"/>
          <p:cNvSpPr>
            <a:spLocks noGrp="1"/>
          </p:cNvSpPr>
          <p:nvPr>
            <p:ph sz="half" idx="2"/>
          </p:nvPr>
        </p:nvSpPr>
        <p:spPr/>
        <p:txBody>
          <a:bodyPr/>
          <a:lstStyle/>
          <a:p>
            <a:r>
              <a:rPr lang="en-US" dirty="0" smtClean="0"/>
              <a:t>Make pedagogy a community practice</a:t>
            </a:r>
          </a:p>
          <a:p>
            <a:pPr lvl="1"/>
            <a:r>
              <a:rPr lang="en-US" dirty="0" smtClean="0"/>
              <a:t>Other faculty</a:t>
            </a:r>
          </a:p>
          <a:p>
            <a:pPr lvl="1"/>
            <a:r>
              <a:rPr lang="en-US" dirty="0" smtClean="0"/>
              <a:t>Advanced students</a:t>
            </a:r>
          </a:p>
          <a:p>
            <a:r>
              <a:rPr lang="en-US" dirty="0" smtClean="0"/>
              <a:t>Increase the bandwidth from students to you</a:t>
            </a:r>
            <a:endParaRPr lang="en-US" dirty="0"/>
          </a:p>
        </p:txBody>
      </p:sp>
    </p:spTree>
    <p:extLst>
      <p:ext uri="{BB962C8B-B14F-4D97-AF65-F5344CB8AC3E}">
        <p14:creationId xmlns:p14="http://schemas.microsoft.com/office/powerpoint/2010/main" xmlns="" val="474301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Multiple Representations:</a:t>
            </a:r>
            <a:br>
              <a:rPr lang="en-US" dirty="0" smtClean="0"/>
            </a:br>
            <a:r>
              <a:rPr lang="en-US" dirty="0" smtClean="0"/>
              <a:t>Quantum Ring</a:t>
            </a:r>
            <a:endParaRPr lang="en-US" dirty="0"/>
          </a:p>
        </p:txBody>
      </p:sp>
      <p:pic>
        <p:nvPicPr>
          <p:cNvPr id="4" name="Picture 3" descr="RING_ANIMGIF5"/>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2" y="2648814"/>
            <a:ext cx="9558938" cy="3031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9567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Kinesthetic Teaching</a:t>
            </a:r>
            <a:endParaRPr lang="en-US" dirty="0"/>
          </a:p>
        </p:txBody>
      </p:sp>
      <p:sp>
        <p:nvSpPr>
          <p:cNvPr id="3" name="Content Placeholder 2"/>
          <p:cNvSpPr>
            <a:spLocks noGrp="1"/>
          </p:cNvSpPr>
          <p:nvPr>
            <p:ph idx="1"/>
          </p:nvPr>
        </p:nvSpPr>
        <p:spPr/>
        <p:txBody>
          <a:bodyPr/>
          <a:lstStyle/>
          <a:p>
            <a:r>
              <a:rPr lang="en-US" dirty="0" smtClean="0"/>
              <a:t>Linear charge density</a:t>
            </a:r>
          </a:p>
          <a:p>
            <a:r>
              <a:rPr lang="en-US" dirty="0" smtClean="0"/>
              <a:t>Two state quantum systems</a:t>
            </a:r>
            <a:endParaRPr lang="en-US" dirty="0"/>
          </a:p>
        </p:txBody>
      </p:sp>
    </p:spTree>
    <p:extLst>
      <p:ext uri="{BB962C8B-B14F-4D97-AF65-F5344CB8AC3E}">
        <p14:creationId xmlns:p14="http://schemas.microsoft.com/office/powerpoint/2010/main" xmlns="" val="1947092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Spin-1/2 Systems</a:t>
            </a:r>
            <a:endParaRPr lang="en-US" dirty="0"/>
          </a:p>
        </p:txBody>
      </p:sp>
      <p:sp>
        <p:nvSpPr>
          <p:cNvPr id="3" name="Content Placeholder 2"/>
          <p:cNvSpPr>
            <a:spLocks noGrp="1"/>
          </p:cNvSpPr>
          <p:nvPr>
            <p:ph sz="half" idx="1"/>
          </p:nvPr>
        </p:nvSpPr>
        <p:spPr/>
        <p:txBody>
          <a:bodyPr>
            <a:normAutofit/>
          </a:bodyPr>
          <a:lstStyle/>
          <a:p>
            <a:r>
              <a:rPr lang="en-US" altLang="en-US" dirty="0"/>
              <a:t>Stand up.</a:t>
            </a:r>
          </a:p>
          <a:p>
            <a:r>
              <a:rPr lang="en-US" altLang="en-US" dirty="0"/>
              <a:t>Your left shoulder is the origin.</a:t>
            </a:r>
          </a:p>
          <a:p>
            <a:r>
              <a:rPr lang="en-US" altLang="en-US" dirty="0"/>
              <a:t>Rotate your left arm to show the whole complex plane.</a:t>
            </a:r>
          </a:p>
          <a:p>
            <a:r>
              <a:rPr lang="en-US" altLang="en-US" dirty="0"/>
              <a:t>Straight out in front of you, represents reals</a:t>
            </a:r>
            <a:r>
              <a:rPr lang="en-US" altLang="en-US" dirty="0" smtClean="0"/>
              <a:t>.</a:t>
            </a:r>
            <a:endParaRPr lang="en-US" altLang="en-US" dirty="0"/>
          </a:p>
        </p:txBody>
      </p:sp>
      <mc:AlternateContent xmlns:mc="http://schemas.openxmlformats.org/markup-compatibility/2006">
        <mc:Choice xmlns:a14="http://schemas.microsoft.com/office/drawing/2010/main" xmlns="" Requires="a14">
          <p:sp>
            <p:nvSpPr>
              <p:cNvPr id="4" name="Content Placeholder 3"/>
              <p:cNvSpPr>
                <a:spLocks noGrp="1"/>
              </p:cNvSpPr>
              <p:nvPr>
                <p:ph sz="half" idx="2"/>
              </p:nvPr>
            </p:nvSpPr>
            <p:spPr/>
            <p:txBody>
              <a:bodyPr>
                <a:normAutofit/>
              </a:bodyPr>
              <a:lstStyle/>
              <a:p>
                <a:r>
                  <a:rPr lang="en-US" altLang="en-US" dirty="0" smtClean="0"/>
                  <a:t>Straight up represents the pure imaginaries.</a:t>
                </a:r>
              </a:p>
              <a:p>
                <a:r>
                  <a:rPr lang="en-US" dirty="0" smtClean="0"/>
                  <a:t>Show</a:t>
                </a: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r>
                        <a:rPr lang="en-US" b="0" i="1" smtClean="0">
                          <a:latin typeface="Cambria Math" panose="02040503050406030204" pitchFamily="18" charset="0"/>
                        </a:rPr>
                        <m:t>(1−</m:t>
                      </m:r>
                      <m:r>
                        <a:rPr lang="en-US" b="0" i="1" smtClean="0">
                          <a:latin typeface="Cambria Math" panose="02040503050406030204" pitchFamily="18" charset="0"/>
                        </a:rPr>
                        <m:t>𝑖</m:t>
                      </m:r>
                      <m:r>
                        <a:rPr lang="en-US" b="0" i="1" smtClean="0">
                          <a:latin typeface="Cambria Math" panose="02040503050406030204" pitchFamily="18" charset="0"/>
                        </a:rPr>
                        <m:t>)</m:t>
                      </m:r>
                    </m:oMath>
                  </m:oMathPara>
                </a14:m>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sz="half" idx="2"/>
              </p:nvPr>
            </p:nvSpPr>
            <p:spPr>
              <a:blipFill>
                <a:blip r:embed="rId2" cstate="print"/>
                <a:stretch>
                  <a:fillRect l="-2326" t="-2947"/>
                </a:stretch>
              </a:blipFill>
            </p:spPr>
            <p:txBody>
              <a:bodyPr/>
              <a:lstStyle/>
              <a:p>
                <a:r>
                  <a:rPr lang="en-US">
                    <a:noFill/>
                  </a:rPr>
                  <a:t> </a:t>
                </a:r>
              </a:p>
            </p:txBody>
          </p:sp>
        </mc:Fallback>
      </mc:AlternateContent>
    </p:spTree>
    <p:extLst>
      <p:ext uri="{BB962C8B-B14F-4D97-AF65-F5344CB8AC3E}">
        <p14:creationId xmlns:p14="http://schemas.microsoft.com/office/powerpoint/2010/main" xmlns="" val="1634144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Spin 1/2 Systems</a:t>
            </a:r>
          </a:p>
        </p:txBody>
      </p:sp>
      <p:sp>
        <p:nvSpPr>
          <p:cNvPr id="32771" name="Content Placeholder 2"/>
          <p:cNvSpPr>
            <a:spLocks noGrp="1"/>
          </p:cNvSpPr>
          <p:nvPr>
            <p:ph idx="1"/>
          </p:nvPr>
        </p:nvSpPr>
        <p:spPr/>
        <p:txBody>
          <a:bodyPr/>
          <a:lstStyle/>
          <a:p>
            <a:r>
              <a:rPr lang="en-US" altLang="en-US" smtClean="0"/>
              <a:t>Choose a partner.</a:t>
            </a:r>
          </a:p>
          <a:p>
            <a:r>
              <a:rPr lang="en-US" altLang="en-US" smtClean="0"/>
              <a:t>Together, show the quantum spin ½ state</a:t>
            </a:r>
          </a:p>
          <a:p>
            <a:endParaRPr lang="en-US" altLang="en-US" smtClean="0"/>
          </a:p>
          <a:p>
            <a:endParaRPr lang="en-US" altLang="en-US" smtClean="0"/>
          </a:p>
          <a:p>
            <a:pPr>
              <a:buFontTx/>
              <a:buNone/>
            </a:pPr>
            <a:endParaRPr lang="en-US" altLang="en-US" smtClean="0"/>
          </a:p>
        </p:txBody>
      </p:sp>
      <p:sp>
        <p:nvSpPr>
          <p:cNvPr id="4" name="Date Placeholder 3"/>
          <p:cNvSpPr>
            <a:spLocks noGrp="1"/>
          </p:cNvSpPr>
          <p:nvPr>
            <p:ph type="dt" sz="quarter" idx="10"/>
          </p:nvPr>
        </p:nvSpPr>
        <p:spPr/>
        <p:txBody>
          <a:bodyPr/>
          <a:lstStyle/>
          <a:p>
            <a:pPr>
              <a:defRPr/>
            </a:pPr>
            <a:r>
              <a:rPr lang="en-US"/>
              <a:t>11/19/2016</a:t>
            </a:r>
          </a:p>
        </p:txBody>
      </p:sp>
      <p:sp>
        <p:nvSpPr>
          <p:cNvPr id="5" name="Footer Placeholder 4"/>
          <p:cNvSpPr>
            <a:spLocks noGrp="1"/>
          </p:cNvSpPr>
          <p:nvPr>
            <p:ph type="ftr" sz="quarter" idx="11"/>
          </p:nvPr>
        </p:nvSpPr>
        <p:spPr/>
        <p:txBody>
          <a:bodyPr/>
          <a:lstStyle/>
          <a:p>
            <a:pPr>
              <a:defRPr/>
            </a:pPr>
            <a:r>
              <a:rPr lang="en-US" smtClean="0"/>
              <a:t>New Faculty Workshop</a:t>
            </a:r>
            <a:endParaRPr lang="en-US"/>
          </a:p>
        </p:txBody>
      </p:sp>
      <p:graphicFrame>
        <p:nvGraphicFramePr>
          <p:cNvPr id="32774" name="Object 2"/>
          <p:cNvGraphicFramePr>
            <a:graphicFrameLocks noChangeAspect="1"/>
          </p:cNvGraphicFramePr>
          <p:nvPr/>
        </p:nvGraphicFramePr>
        <p:xfrm>
          <a:off x="3524250" y="3657600"/>
          <a:ext cx="2222500" cy="1143000"/>
        </p:xfrm>
        <a:graphic>
          <a:graphicData uri="http://schemas.openxmlformats.org/presentationml/2006/ole">
            <p:oleObj spid="_x0000_s2052" name="Equation" r:id="rId3" imgW="2222500" imgH="1143000" progId="">
              <p:embed/>
            </p:oleObj>
          </a:graphicData>
        </a:graphic>
      </p:graphicFrame>
    </p:spTree>
    <p:extLst>
      <p:ext uri="{BB962C8B-B14F-4D97-AF65-F5344CB8AC3E}">
        <p14:creationId xmlns:p14="http://schemas.microsoft.com/office/powerpoint/2010/main" xmlns="" val="4116491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Spin 1/2 Systems</a:t>
            </a:r>
          </a:p>
        </p:txBody>
      </p:sp>
      <p:sp>
        <p:nvSpPr>
          <p:cNvPr id="33795" name="Content Placeholder 2"/>
          <p:cNvSpPr>
            <a:spLocks noGrp="1"/>
          </p:cNvSpPr>
          <p:nvPr>
            <p:ph idx="1"/>
          </p:nvPr>
        </p:nvSpPr>
        <p:spPr/>
        <p:txBody>
          <a:bodyPr/>
          <a:lstStyle/>
          <a:p>
            <a:r>
              <a:rPr lang="en-US" altLang="en-US" smtClean="0"/>
              <a:t>Show the states that are physically equivalent to this state.</a:t>
            </a:r>
          </a:p>
          <a:p>
            <a:endParaRPr lang="en-US" altLang="en-US" smtClean="0"/>
          </a:p>
          <a:p>
            <a:endParaRPr lang="en-US" altLang="en-US" smtClean="0"/>
          </a:p>
          <a:p>
            <a:pPr>
              <a:buFontTx/>
              <a:buNone/>
            </a:pPr>
            <a:endParaRPr lang="en-US" altLang="en-US" smtClean="0"/>
          </a:p>
        </p:txBody>
      </p:sp>
      <p:sp>
        <p:nvSpPr>
          <p:cNvPr id="4" name="Date Placeholder 3"/>
          <p:cNvSpPr>
            <a:spLocks noGrp="1"/>
          </p:cNvSpPr>
          <p:nvPr>
            <p:ph type="dt" sz="quarter" idx="10"/>
          </p:nvPr>
        </p:nvSpPr>
        <p:spPr/>
        <p:txBody>
          <a:bodyPr/>
          <a:lstStyle/>
          <a:p>
            <a:pPr>
              <a:defRPr/>
            </a:pPr>
            <a:r>
              <a:rPr lang="en-US"/>
              <a:t>11/19/2016</a:t>
            </a:r>
          </a:p>
        </p:txBody>
      </p:sp>
      <p:sp>
        <p:nvSpPr>
          <p:cNvPr id="5" name="Footer Placeholder 4"/>
          <p:cNvSpPr>
            <a:spLocks noGrp="1"/>
          </p:cNvSpPr>
          <p:nvPr>
            <p:ph type="ftr" sz="quarter" idx="11"/>
          </p:nvPr>
        </p:nvSpPr>
        <p:spPr/>
        <p:txBody>
          <a:bodyPr/>
          <a:lstStyle/>
          <a:p>
            <a:pPr>
              <a:defRPr/>
            </a:pPr>
            <a:r>
              <a:rPr lang="en-US" smtClean="0"/>
              <a:t>New Faculty Workshop</a:t>
            </a:r>
            <a:endParaRPr lang="en-US"/>
          </a:p>
        </p:txBody>
      </p:sp>
      <p:graphicFrame>
        <p:nvGraphicFramePr>
          <p:cNvPr id="33798" name="Object 2"/>
          <p:cNvGraphicFramePr>
            <a:graphicFrameLocks noChangeAspect="1"/>
          </p:cNvGraphicFramePr>
          <p:nvPr/>
        </p:nvGraphicFramePr>
        <p:xfrm>
          <a:off x="3524250" y="3657600"/>
          <a:ext cx="2222500" cy="1143000"/>
        </p:xfrm>
        <a:graphic>
          <a:graphicData uri="http://schemas.openxmlformats.org/presentationml/2006/ole">
            <p:oleObj spid="_x0000_s3076" name="Equation" r:id="rId3" imgW="2222500" imgH="1143000" progId="">
              <p:embed/>
            </p:oleObj>
          </a:graphicData>
        </a:graphic>
      </p:graphicFrame>
    </p:spTree>
    <p:extLst>
      <p:ext uri="{BB962C8B-B14F-4D97-AF65-F5344CB8AC3E}">
        <p14:creationId xmlns:p14="http://schemas.microsoft.com/office/powerpoint/2010/main" xmlns="" val="602359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Plane Wave</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r>
                  <a:rPr lang="en-US" dirty="0" smtClean="0"/>
                  <a:t>What’s a Dot Product</a:t>
                </a:r>
                <a:r>
                  <a:rPr lang="en-US" dirty="0" smtClean="0"/>
                  <a:t>?</a:t>
                </a:r>
              </a:p>
              <a:p>
                <a:r>
                  <a:rPr lang="en-US" dirty="0" smtClean="0"/>
                  <a:t>Visualizing a Plane </a:t>
                </a:r>
                <a:r>
                  <a:rPr lang="en-US" dirty="0" smtClean="0"/>
                  <a:t>Wave</a:t>
                </a:r>
              </a:p>
              <a:p>
                <a:pPr lvl="1"/>
                <a:r>
                  <a:rPr lang="en-US" dirty="0" smtClean="0"/>
                  <a:t>Groups with Large White Board (7x7 grid)</a:t>
                </a:r>
              </a:p>
              <a:p>
                <a:pPr lvl="1"/>
                <a:r>
                  <a:rPr lang="en-US" dirty="0" smtClean="0"/>
                  <a:t>I will draw origin and k vector</a:t>
                </a:r>
              </a:p>
              <a:p>
                <a:pPr lvl="1"/>
                <a:r>
                  <a:rPr lang="en-US" dirty="0" smtClean="0"/>
                  <a:t>Label each point with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𝑘</m:t>
                        </m:r>
                      </m:e>
                    </m:acc>
                    <m:r>
                      <a:rPr lang="en-US" b="0" i="1" dirty="0" smtClean="0">
                        <a:latin typeface="Cambria Math" panose="02040503050406030204" pitchFamily="18" charset="0"/>
                      </a:rPr>
                      <m:t>⋅</m:t>
                    </m:r>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𝑟</m:t>
                        </m:r>
                      </m:e>
                    </m:acc>
                  </m:oMath>
                </a14:m>
                <a:endParaRPr lang="en-US" b="0" dirty="0" smtClean="0"/>
              </a:p>
              <a:p>
                <a:pPr lvl="1"/>
                <a:r>
                  <a:rPr lang="en-US" dirty="0" smtClean="0"/>
                  <a:t>Connect points with equal values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𝑘</m:t>
                        </m:r>
                      </m:e>
                    </m:acc>
                    <m:r>
                      <a:rPr lang="en-US" i="1" dirty="0">
                        <a:latin typeface="Cambria Math" panose="02040503050406030204" pitchFamily="18" charset="0"/>
                      </a:rPr>
                      <m:t>⋅</m:t>
                    </m:r>
                    <m:acc>
                      <m:accPr>
                        <m:chr m:val="⃗"/>
                        <m:ctrlPr>
                          <a:rPr lang="en-US" i="1" dirty="0">
                            <a:latin typeface="Cambria Math" panose="02040503050406030204" pitchFamily="18" charset="0"/>
                          </a:rPr>
                        </m:ctrlPr>
                      </m:accPr>
                      <m:e>
                        <m:r>
                          <a:rPr lang="en-US" i="1" dirty="0">
                            <a:latin typeface="Cambria Math" panose="02040503050406030204" pitchFamily="18" charset="0"/>
                          </a:rPr>
                          <m:t>𝑟</m:t>
                        </m:r>
                      </m:e>
                    </m:acc>
                  </m:oMath>
                </a14:m>
                <a:endParaRPr lang="en-US" dirty="0" smtClean="0"/>
              </a:p>
              <a:p>
                <a:pPr lvl="1"/>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cstate="print"/>
                <a:stretch>
                  <a:fillRect l="-1144" t="-2936"/>
                </a:stretch>
              </a:blipFill>
            </p:spPr>
            <p:txBody>
              <a:bodyPr/>
              <a:lstStyle/>
              <a:p>
                <a:r>
                  <a:rPr lang="en-US">
                    <a:noFill/>
                  </a:rPr>
                  <a:t> </a:t>
                </a:r>
              </a:p>
            </p:txBody>
          </p:sp>
        </mc:Fallback>
      </mc:AlternateContent>
    </p:spTree>
    <p:extLst>
      <p:ext uri="{BB962C8B-B14F-4D97-AF65-F5344CB8AC3E}">
        <p14:creationId xmlns:p14="http://schemas.microsoft.com/office/powerpoint/2010/main" xmlns="" val="1130969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r>
              <a:rPr lang="en-US" dirty="0" smtClean="0"/>
              <a:t>Corinne Manogue and the Paradigms Team, Oregon State University</a:t>
            </a:r>
          </a:p>
          <a:p>
            <a:pPr lvl="1"/>
            <a:r>
              <a:rPr lang="en-US" dirty="0" smtClean="0"/>
              <a:t>With support from DUE at NSF</a:t>
            </a:r>
          </a:p>
          <a:p>
            <a:r>
              <a:rPr lang="en-US" dirty="0" smtClean="0"/>
              <a:t>Many advanced students over the years</a:t>
            </a:r>
          </a:p>
          <a:p>
            <a:endParaRPr lang="en-US" dirty="0"/>
          </a:p>
        </p:txBody>
      </p:sp>
      <p:pic>
        <p:nvPicPr>
          <p:cNvPr id="4098" name="Picture 2" descr="Image resul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78593" y="3499282"/>
            <a:ext cx="1905000" cy="22193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15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in Feedback</a:t>
            </a:r>
            <a:endParaRPr lang="en-US" dirty="0"/>
          </a:p>
        </p:txBody>
      </p:sp>
      <p:sp>
        <p:nvSpPr>
          <p:cNvPr id="3" name="Content Placeholder 2"/>
          <p:cNvSpPr>
            <a:spLocks noGrp="1"/>
          </p:cNvSpPr>
          <p:nvPr>
            <p:ph idx="1"/>
          </p:nvPr>
        </p:nvSpPr>
        <p:spPr/>
        <p:txBody>
          <a:bodyPr/>
          <a:lstStyle/>
          <a:p>
            <a:r>
              <a:rPr lang="en-US" dirty="0" smtClean="0"/>
              <a:t>Hearing from a few who understand</a:t>
            </a:r>
          </a:p>
          <a:p>
            <a:pPr lvl="1"/>
            <a:r>
              <a:rPr lang="en-US" dirty="0" smtClean="0"/>
              <a:t>Everyone understands</a:t>
            </a:r>
          </a:p>
          <a:p>
            <a:pPr lvl="1"/>
            <a:r>
              <a:rPr lang="en-US" dirty="0" smtClean="0"/>
              <a:t>Hearing from everyone</a:t>
            </a:r>
          </a:p>
          <a:p>
            <a:pPr lvl="2"/>
            <a:r>
              <a:rPr lang="en-US" dirty="0" smtClean="0"/>
              <a:t>No one </a:t>
            </a:r>
            <a:r>
              <a:rPr lang="en-US" dirty="0" err="1" smtClean="0"/>
              <a:t>inderstands</a:t>
            </a:r>
            <a:endParaRPr lang="en-US" dirty="0" smtClean="0"/>
          </a:p>
        </p:txBody>
      </p:sp>
    </p:spTree>
    <p:extLst>
      <p:ext uri="{BB962C8B-B14F-4D97-AF65-F5344CB8AC3E}">
        <p14:creationId xmlns:p14="http://schemas.microsoft.com/office/powerpoint/2010/main" xmlns="" val="883757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Control</a:t>
            </a:r>
            <a:endParaRPr lang="en-US" dirty="0"/>
          </a:p>
        </p:txBody>
      </p:sp>
      <p:sp>
        <p:nvSpPr>
          <p:cNvPr id="3" name="Content Placeholder 2"/>
          <p:cNvSpPr>
            <a:spLocks noGrp="1"/>
          </p:cNvSpPr>
          <p:nvPr>
            <p:ph idx="1"/>
          </p:nvPr>
        </p:nvSpPr>
        <p:spPr/>
        <p:txBody>
          <a:bodyPr/>
          <a:lstStyle/>
          <a:p>
            <a:r>
              <a:rPr lang="en-US" dirty="0" smtClean="0"/>
              <a:t>With more interaction you need to be able to regain control</a:t>
            </a:r>
          </a:p>
          <a:p>
            <a:r>
              <a:rPr lang="en-US" dirty="0" smtClean="0"/>
              <a:t>Bullying</a:t>
            </a:r>
          </a:p>
          <a:p>
            <a:r>
              <a:rPr lang="en-US" dirty="0" smtClean="0"/>
              <a:t>Exuding Confidence</a:t>
            </a:r>
          </a:p>
          <a:p>
            <a:r>
              <a:rPr lang="en-US" dirty="0" smtClean="0"/>
              <a:t>Looming</a:t>
            </a:r>
            <a:endParaRPr lang="en-US" dirty="0"/>
          </a:p>
        </p:txBody>
      </p:sp>
    </p:spTree>
    <p:extLst>
      <p:ext uri="{BB962C8B-B14F-4D97-AF65-F5344CB8AC3E}">
        <p14:creationId xmlns:p14="http://schemas.microsoft.com/office/powerpoint/2010/main" xmlns="" val="1796644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Sessions</a:t>
            </a:r>
            <a:endParaRPr lang="en-US" dirty="0"/>
          </a:p>
        </p:txBody>
      </p:sp>
      <p:sp>
        <p:nvSpPr>
          <p:cNvPr id="3" name="Content Placeholder 2"/>
          <p:cNvSpPr>
            <a:spLocks noGrp="1"/>
          </p:cNvSpPr>
          <p:nvPr>
            <p:ph idx="1"/>
          </p:nvPr>
        </p:nvSpPr>
        <p:spPr/>
        <p:txBody>
          <a:bodyPr>
            <a:normAutofit lnSpcReduction="10000"/>
          </a:bodyPr>
          <a:lstStyle/>
          <a:p>
            <a:r>
              <a:rPr lang="en-US" dirty="0"/>
              <a:t>Meet once a week outside of normal lecture times</a:t>
            </a:r>
          </a:p>
          <a:p>
            <a:r>
              <a:rPr lang="en-US" dirty="0"/>
              <a:t>Assignments completed as groups</a:t>
            </a:r>
          </a:p>
          <a:p>
            <a:r>
              <a:rPr lang="en-US" dirty="0"/>
              <a:t>No new material presented</a:t>
            </a:r>
          </a:p>
          <a:p>
            <a:r>
              <a:rPr lang="en-US" dirty="0"/>
              <a:t>Challenging problems with coaching</a:t>
            </a:r>
          </a:p>
          <a:p>
            <a:pPr lvl="1"/>
            <a:r>
              <a:rPr lang="en-US" dirty="0"/>
              <a:t>instructor</a:t>
            </a:r>
          </a:p>
          <a:p>
            <a:pPr lvl="1"/>
            <a:r>
              <a:rPr lang="en-US" dirty="0"/>
              <a:t>TA’s</a:t>
            </a:r>
          </a:p>
          <a:p>
            <a:pPr lvl="1"/>
            <a:r>
              <a:rPr lang="en-US" dirty="0"/>
              <a:t>other students</a:t>
            </a:r>
          </a:p>
        </p:txBody>
      </p:sp>
    </p:spTree>
    <p:extLst>
      <p:ext uri="{BB962C8B-B14F-4D97-AF65-F5344CB8AC3E}">
        <p14:creationId xmlns:p14="http://schemas.microsoft.com/office/powerpoint/2010/main" xmlns="" val="689587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Activities</a:t>
            </a:r>
          </a:p>
        </p:txBody>
      </p:sp>
      <p:sp>
        <p:nvSpPr>
          <p:cNvPr id="3" name="Content Placeholder 2"/>
          <p:cNvSpPr>
            <a:spLocks noGrp="1"/>
          </p:cNvSpPr>
          <p:nvPr>
            <p:ph idx="1"/>
          </p:nvPr>
        </p:nvSpPr>
        <p:spPr/>
        <p:txBody>
          <a:bodyPr>
            <a:normAutofit fontScale="92500" lnSpcReduction="10000"/>
          </a:bodyPr>
          <a:lstStyle/>
          <a:p>
            <a:r>
              <a:rPr lang="en-US" dirty="0"/>
              <a:t>Drawing conclusions from realistic simulations</a:t>
            </a:r>
          </a:p>
          <a:p>
            <a:pPr lvl="1"/>
            <a:r>
              <a:rPr lang="en-US" dirty="0" smtClean="0"/>
              <a:t>Dan Schroeder’s Stern </a:t>
            </a:r>
            <a:r>
              <a:rPr lang="en-US" dirty="0" err="1" smtClean="0"/>
              <a:t>Gerlach</a:t>
            </a:r>
            <a:endParaRPr lang="en-US" dirty="0" smtClean="0"/>
          </a:p>
          <a:p>
            <a:pPr lvl="1"/>
            <a:r>
              <a:rPr lang="en-US" dirty="0" err="1" smtClean="0"/>
              <a:t>PhET</a:t>
            </a:r>
            <a:r>
              <a:rPr lang="en-US" dirty="0" smtClean="0"/>
              <a:t> Band Structure</a:t>
            </a:r>
          </a:p>
          <a:p>
            <a:pPr lvl="1"/>
            <a:r>
              <a:rPr lang="en-US" dirty="0" smtClean="0"/>
              <a:t>Turley’s EPR Simulation</a:t>
            </a:r>
          </a:p>
          <a:p>
            <a:r>
              <a:rPr lang="en-US" dirty="0" smtClean="0"/>
              <a:t>Numerical </a:t>
            </a:r>
            <a:r>
              <a:rPr lang="en-US" dirty="0"/>
              <a:t>projects</a:t>
            </a:r>
          </a:p>
          <a:p>
            <a:pPr lvl="1"/>
            <a:r>
              <a:rPr lang="en-US" dirty="0"/>
              <a:t>Stationary state wave functions and energies in Woods-Saxon potential</a:t>
            </a:r>
          </a:p>
          <a:p>
            <a:pPr lvl="1"/>
            <a:r>
              <a:rPr lang="en-US" dirty="0"/>
              <a:t>Time evolution of quantum superposition states</a:t>
            </a:r>
          </a:p>
          <a:p>
            <a:r>
              <a:rPr lang="en-US" dirty="0"/>
              <a:t>Group conceptual </a:t>
            </a:r>
            <a:r>
              <a:rPr lang="en-US" dirty="0" smtClean="0"/>
              <a:t>projects</a:t>
            </a:r>
            <a:endParaRPr lang="en-US" dirty="0"/>
          </a:p>
        </p:txBody>
      </p:sp>
    </p:spTree>
    <p:extLst>
      <p:ext uri="{BB962C8B-B14F-4D97-AF65-F5344CB8AC3E}">
        <p14:creationId xmlns:p14="http://schemas.microsoft.com/office/powerpoint/2010/main" xmlns="" val="3739866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907954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 Ideas from Class: LCAO</a:t>
            </a: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fontScale="85000" lnSpcReduction="20000"/>
              </a:bodyPr>
              <a:lstStyle/>
              <a:p>
                <a:r>
                  <a:rPr lang="en-US" dirty="0"/>
                  <a:t>Two finite square wells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m:t>
                      </m:r>
                      <m:r>
                        <a:rPr lang="en-US" b="0" i="1" smtClean="0">
                          <a:latin typeface="Cambria Math" panose="02040503050406030204" pitchFamily="18" charset="0"/>
                        </a:rPr>
                        <m:t>𝛽</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𝐻</m:t>
                              </m:r>
                            </m:e>
                          </m:d>
                          <m:r>
                            <a:rPr lang="en-US" b="0" i="1" smtClean="0">
                              <a:latin typeface="Cambria Math" panose="02040503050406030204" pitchFamily="18" charset="0"/>
                            </a:rPr>
                            <m:t>1</m:t>
                          </m:r>
                        </m:e>
                      </m:d>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𝛽</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𝐻</m:t>
                              </m:r>
                            </m:e>
                          </m:d>
                          <m:r>
                            <a:rPr lang="en-US" b="0" i="1" smtClean="0">
                              <a:latin typeface="Cambria Math" panose="02040503050406030204" pitchFamily="18" charset="0"/>
                            </a:rPr>
                            <m:t>2</m:t>
                          </m:r>
                        </m:e>
                      </m:d>
                    </m:oMath>
                  </m:oMathPara>
                </a14:m>
                <a:endParaRPr lang="en-US" b="0" dirty="0"/>
              </a:p>
              <a:p>
                <a:r>
                  <a:rPr lang="en-US" dirty="0"/>
                  <a:t>N finite square wells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+2</m:t>
                      </m:r>
                      <m:r>
                        <a:rPr lang="en-US" b="0" i="1" smtClean="0">
                          <a:latin typeface="Cambria Math" panose="02040503050406030204" pitchFamily="18" charset="0"/>
                        </a:rPr>
                        <m:t>𝛽</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𝑘𝑎</m:t>
                          </m:r>
                        </m:e>
                      </m:func>
                    </m:oMath>
                  </m:oMathPara>
                </a14:m>
                <a:endParaRPr lang="en-US" dirty="0"/>
              </a:p>
              <a:p>
                <a:pPr lvl="1"/>
                <a:r>
                  <a:rPr lang="en-US" dirty="0"/>
                  <a:t>k is the crystal momentum</a:t>
                </a:r>
              </a:p>
              <a:p>
                <a:pPr lvl="1"/>
                <a:r>
                  <a:rPr lang="en-US" dirty="0"/>
                  <a:t>a is the spacing between wells</a:t>
                </a:r>
              </a:p>
              <a:p>
                <a:r>
                  <a:rPr lang="en-US" dirty="0"/>
                  <a:t>Simulation does exact calculations for 1-10 finite square wells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cstate="print"/>
                <a:stretch>
                  <a:fillRect l="-762" t="-3486" b="-2752"/>
                </a:stretch>
              </a:blipFill>
            </p:spPr>
            <p:txBody>
              <a:bodyPr/>
              <a:lstStyle/>
              <a:p>
                <a:r>
                  <a:rPr lang="en-US">
                    <a:noFill/>
                  </a:rPr>
                  <a:t> </a:t>
                </a:r>
              </a:p>
            </p:txBody>
          </p:sp>
        </mc:Fallback>
      </mc:AlternateContent>
    </p:spTree>
    <p:extLst>
      <p:ext uri="{BB962C8B-B14F-4D97-AF65-F5344CB8AC3E}">
        <p14:creationId xmlns:p14="http://schemas.microsoft.com/office/powerpoint/2010/main" xmlns="" val="1364803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47638" y="-638175"/>
            <a:ext cx="12487275" cy="8134350"/>
          </a:xfrm>
          <a:prstGeom prst="rect">
            <a:avLst/>
          </a:prstGeom>
        </p:spPr>
      </p:pic>
    </p:spTree>
    <p:extLst>
      <p:ext uri="{BB962C8B-B14F-4D97-AF65-F5344CB8AC3E}">
        <p14:creationId xmlns:p14="http://schemas.microsoft.com/office/powerpoint/2010/main" xmlns="" val="1779491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1306521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1287236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872815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White Boards</a:t>
            </a:r>
            <a:endParaRPr lang="en-US" dirty="0"/>
          </a:p>
        </p:txBody>
      </p:sp>
      <p:sp>
        <p:nvSpPr>
          <p:cNvPr id="3" name="Content Placeholder 2"/>
          <p:cNvSpPr>
            <a:spLocks noGrp="1"/>
          </p:cNvSpPr>
          <p:nvPr>
            <p:ph idx="1"/>
          </p:nvPr>
        </p:nvSpPr>
        <p:spPr/>
        <p:txBody>
          <a:bodyPr/>
          <a:lstStyle/>
          <a:p>
            <a:r>
              <a:rPr lang="en-US" dirty="0" smtClean="0"/>
              <a:t>Ask for melamine from your local hardware store</a:t>
            </a:r>
          </a:p>
          <a:p>
            <a:r>
              <a:rPr lang="en-US" dirty="0" smtClean="0"/>
              <a:t>“Shower stuff” usually gets you the right material</a:t>
            </a:r>
          </a:p>
          <a:p>
            <a:r>
              <a:rPr lang="en-US" dirty="0" smtClean="0"/>
              <a:t>Size</a:t>
            </a:r>
          </a:p>
          <a:p>
            <a:pPr lvl="1"/>
            <a:r>
              <a:rPr lang="en-US" dirty="0" smtClean="0"/>
              <a:t>Personal</a:t>
            </a:r>
          </a:p>
          <a:p>
            <a:pPr lvl="1"/>
            <a:r>
              <a:rPr lang="en-US" dirty="0" smtClean="0"/>
              <a:t>Group</a:t>
            </a:r>
          </a:p>
          <a:p>
            <a:pPr lvl="1"/>
            <a:r>
              <a:rPr lang="en-US" dirty="0" smtClean="0"/>
              <a:t>Wall</a:t>
            </a:r>
            <a:endParaRPr lang="en-US" dirty="0"/>
          </a:p>
        </p:txBody>
      </p:sp>
    </p:spTree>
    <p:extLst>
      <p:ext uri="{BB962C8B-B14F-4D97-AF65-F5344CB8AC3E}">
        <p14:creationId xmlns:p14="http://schemas.microsoft.com/office/powerpoint/2010/main" xmlns="" val="65805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Group Whiteboards in a Computer Lab or Classroom</a:t>
            </a:r>
          </a:p>
        </p:txBody>
      </p:sp>
      <p:sp>
        <p:nvSpPr>
          <p:cNvPr id="3" name="Content Placeholder 2"/>
          <p:cNvSpPr>
            <a:spLocks noGrp="1"/>
          </p:cNvSpPr>
          <p:nvPr>
            <p:ph idx="1"/>
          </p:nvPr>
        </p:nvSpPr>
        <p:spPr/>
        <p:txBody>
          <a:bodyPr>
            <a:normAutofit fontScale="92500" lnSpcReduction="20000"/>
          </a:bodyPr>
          <a:lstStyle/>
          <a:p>
            <a:r>
              <a:rPr lang="en-US" dirty="0"/>
              <a:t>Set up shared google docs with one for each group</a:t>
            </a:r>
          </a:p>
          <a:p>
            <a:r>
              <a:rPr lang="en-US" dirty="0"/>
              <a:t>Use google draw documents for symbolic input and graphics</a:t>
            </a:r>
          </a:p>
          <a:p>
            <a:r>
              <a:rPr lang="en-US" dirty="0"/>
              <a:t>Use google text documents for words</a:t>
            </a:r>
          </a:p>
          <a:p>
            <a:r>
              <a:rPr lang="en-US" dirty="0"/>
              <a:t>I would switch displays on the screen to discuss the work of each group</a:t>
            </a:r>
          </a:p>
          <a:p>
            <a:r>
              <a:rPr lang="en-US" dirty="0"/>
              <a:t>Left input up to them</a:t>
            </a:r>
          </a:p>
          <a:p>
            <a:pPr lvl="1"/>
            <a:r>
              <a:rPr lang="en-US" dirty="0"/>
              <a:t>Drew on screen with mouse</a:t>
            </a:r>
          </a:p>
          <a:p>
            <a:pPr lvl="1"/>
            <a:r>
              <a:rPr lang="en-US" dirty="0"/>
              <a:t>Pasted formulas from another program like Mathematica</a:t>
            </a:r>
          </a:p>
          <a:p>
            <a:pPr lvl="1"/>
            <a:r>
              <a:rPr lang="en-US" dirty="0"/>
              <a:t>Drew with their fingers on tablets they brought with them</a:t>
            </a:r>
          </a:p>
          <a:p>
            <a:endParaRPr lang="en-US" dirty="0"/>
          </a:p>
        </p:txBody>
      </p:sp>
    </p:spTree>
    <p:extLst>
      <p:ext uri="{BB962C8B-B14F-4D97-AF65-F5344CB8AC3E}">
        <p14:creationId xmlns:p14="http://schemas.microsoft.com/office/powerpoint/2010/main" xmlns="" val="3293927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521528" y="720436"/>
            <a:ext cx="7008972" cy="5508850"/>
          </a:xfrm>
          <a:prstGeom prst="rect">
            <a:avLst/>
          </a:prstGeom>
        </p:spPr>
      </p:pic>
    </p:spTree>
    <p:extLst>
      <p:ext uri="{BB962C8B-B14F-4D97-AF65-F5344CB8AC3E}">
        <p14:creationId xmlns:p14="http://schemas.microsoft.com/office/powerpoint/2010/main" xmlns="" val="3613478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616220" y="706582"/>
            <a:ext cx="7147753" cy="5389418"/>
          </a:xfrm>
          <a:prstGeom prst="rect">
            <a:avLst/>
          </a:prstGeom>
        </p:spPr>
      </p:pic>
    </p:spTree>
    <p:extLst>
      <p:ext uri="{BB962C8B-B14F-4D97-AF65-F5344CB8AC3E}">
        <p14:creationId xmlns:p14="http://schemas.microsoft.com/office/powerpoint/2010/main" xmlns="" val="643924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Education</a:t>
            </a:r>
            <a:endParaRPr lang="en-US" dirty="0"/>
          </a:p>
        </p:txBody>
      </p:sp>
      <p:sp>
        <p:nvSpPr>
          <p:cNvPr id="3" name="Content Placeholder 2"/>
          <p:cNvSpPr>
            <a:spLocks noGrp="1"/>
          </p:cNvSpPr>
          <p:nvPr>
            <p:ph idx="1"/>
          </p:nvPr>
        </p:nvSpPr>
        <p:spPr/>
        <p:txBody>
          <a:bodyPr/>
          <a:lstStyle/>
          <a:p>
            <a:r>
              <a:rPr lang="en-US" dirty="0" smtClean="0"/>
              <a:t>Institutionally</a:t>
            </a:r>
          </a:p>
          <a:p>
            <a:r>
              <a:rPr lang="en-US" dirty="0" smtClean="0"/>
              <a:t>In Physics</a:t>
            </a:r>
            <a:endParaRPr lang="en-US" dirty="0"/>
          </a:p>
        </p:txBody>
      </p:sp>
    </p:spTree>
    <p:extLst>
      <p:ext uri="{BB962C8B-B14F-4D97-AF65-F5344CB8AC3E}">
        <p14:creationId xmlns:p14="http://schemas.microsoft.com/office/powerpoint/2010/main" xmlns="" val="2357818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11/19/2016</a:t>
            </a:r>
          </a:p>
        </p:txBody>
      </p:sp>
      <p:sp>
        <p:nvSpPr>
          <p:cNvPr id="5" name="Footer Placeholder 4"/>
          <p:cNvSpPr>
            <a:spLocks noGrp="1"/>
          </p:cNvSpPr>
          <p:nvPr>
            <p:ph type="ftr" sz="quarter" idx="11"/>
          </p:nvPr>
        </p:nvSpPr>
        <p:spPr/>
        <p:txBody>
          <a:bodyPr/>
          <a:lstStyle/>
          <a:p>
            <a:pPr>
              <a:defRPr/>
            </a:pPr>
            <a:r>
              <a:rPr lang="en-US"/>
              <a:t>New Faculty Workshop</a:t>
            </a:r>
          </a:p>
        </p:txBody>
      </p:sp>
      <p:sp>
        <p:nvSpPr>
          <p:cNvPr id="12292" name="Rectangle 2"/>
          <p:cNvSpPr>
            <a:spLocks noGrp="1" noChangeArrowheads="1"/>
          </p:cNvSpPr>
          <p:nvPr>
            <p:ph type="title"/>
          </p:nvPr>
        </p:nvSpPr>
        <p:spPr/>
        <p:txBody>
          <a:bodyPr/>
          <a:lstStyle/>
          <a:p>
            <a:pPr eaLnBrk="1" hangingPunct="1"/>
            <a:r>
              <a:rPr lang="en-US" altLang="en-US" sz="4000"/>
              <a:t>The Purpose of Education</a:t>
            </a:r>
            <a:br>
              <a:rPr lang="en-US" altLang="en-US" sz="4000"/>
            </a:br>
            <a:r>
              <a:rPr lang="en-US" altLang="en-US" sz="3200"/>
              <a:t>—Implications</a:t>
            </a:r>
          </a:p>
        </p:txBody>
      </p:sp>
      <p:sp>
        <p:nvSpPr>
          <p:cNvPr id="12293" name="Rectangle 3"/>
          <p:cNvSpPr>
            <a:spLocks noGrp="1" noChangeArrowheads="1"/>
          </p:cNvSpPr>
          <p:nvPr>
            <p:ph type="body" idx="1"/>
          </p:nvPr>
        </p:nvSpPr>
        <p:spPr>
          <a:xfrm>
            <a:off x="1981200" y="2583873"/>
            <a:ext cx="8229600" cy="3385128"/>
          </a:xfrm>
        </p:spPr>
        <p:txBody>
          <a:bodyPr>
            <a:normAutofit lnSpcReduction="10000"/>
          </a:bodyPr>
          <a:lstStyle/>
          <a:p>
            <a:pPr eaLnBrk="1" hangingPunct="1"/>
            <a:r>
              <a:rPr lang="en-US" altLang="en-US" dirty="0" smtClean="0"/>
              <a:t>To be able to work with others.</a:t>
            </a:r>
          </a:p>
          <a:p>
            <a:pPr eaLnBrk="1" hangingPunct="1"/>
            <a:r>
              <a:rPr lang="en-US" altLang="en-US" dirty="0" smtClean="0"/>
              <a:t>To feel safe and help others to feel safe to participate and to take risks.</a:t>
            </a:r>
          </a:p>
          <a:p>
            <a:pPr eaLnBrk="1" hangingPunct="1"/>
            <a:r>
              <a:rPr lang="en-US" altLang="en-US" dirty="0" smtClean="0"/>
              <a:t>To be able to communicate effectively.</a:t>
            </a:r>
          </a:p>
          <a:p>
            <a:pPr eaLnBrk="1" hangingPunct="1"/>
            <a:r>
              <a:rPr lang="en-US" altLang="en-US" dirty="0" smtClean="0"/>
              <a:t>To be able to do complex problem-solving.</a:t>
            </a:r>
          </a:p>
          <a:p>
            <a:pPr eaLnBrk="1" hangingPunct="1"/>
            <a:r>
              <a:rPr lang="en-US" altLang="en-US" dirty="0" smtClean="0"/>
              <a:t>To do </a:t>
            </a:r>
            <a:r>
              <a:rPr lang="en-US" altLang="en-US" dirty="0" err="1" smtClean="0"/>
              <a:t>sensemaking</a:t>
            </a:r>
            <a:r>
              <a:rPr lang="en-US" altLang="en-US" dirty="0" smtClean="0"/>
              <a:t>.</a:t>
            </a:r>
          </a:p>
          <a:p>
            <a:pPr eaLnBrk="1" hangingPunct="1"/>
            <a:r>
              <a:rPr lang="en-US" altLang="en-US" dirty="0" smtClean="0"/>
              <a:t>To exercise reflective judgement.</a:t>
            </a:r>
          </a:p>
          <a:p>
            <a:pPr eaLnBrk="1" hangingPunct="1"/>
            <a:endParaRPr lang="en-US" altLang="en-US" dirty="0" smtClean="0"/>
          </a:p>
        </p:txBody>
      </p:sp>
    </p:spTree>
    <p:extLst>
      <p:ext uri="{BB962C8B-B14F-4D97-AF65-F5344CB8AC3E}">
        <p14:creationId xmlns:p14="http://schemas.microsoft.com/office/powerpoint/2010/main" xmlns="" val="2769112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11/19/2016</a:t>
            </a:r>
          </a:p>
        </p:txBody>
      </p:sp>
      <p:sp>
        <p:nvSpPr>
          <p:cNvPr id="5" name="Footer Placeholder 4"/>
          <p:cNvSpPr>
            <a:spLocks noGrp="1"/>
          </p:cNvSpPr>
          <p:nvPr>
            <p:ph type="ftr" sz="quarter" idx="11"/>
          </p:nvPr>
        </p:nvSpPr>
        <p:spPr/>
        <p:txBody>
          <a:bodyPr/>
          <a:lstStyle/>
          <a:p>
            <a:pPr>
              <a:defRPr/>
            </a:pPr>
            <a:r>
              <a:rPr lang="en-US" dirty="0"/>
              <a:t>New Faculty Workshop</a:t>
            </a:r>
          </a:p>
        </p:txBody>
      </p:sp>
      <p:sp>
        <p:nvSpPr>
          <p:cNvPr id="14340" name="Rectangle 2"/>
          <p:cNvSpPr>
            <a:spLocks noGrp="1" noChangeArrowheads="1"/>
          </p:cNvSpPr>
          <p:nvPr>
            <p:ph type="title"/>
          </p:nvPr>
        </p:nvSpPr>
        <p:spPr/>
        <p:txBody>
          <a:bodyPr/>
          <a:lstStyle/>
          <a:p>
            <a:pPr eaLnBrk="1" hangingPunct="1"/>
            <a:r>
              <a:rPr lang="en-US" altLang="en-US" sz="4000" dirty="0"/>
              <a:t>Reflective Judgment</a:t>
            </a:r>
            <a:endParaRPr lang="en-US" altLang="en-US" sz="3200" dirty="0"/>
          </a:p>
        </p:txBody>
      </p:sp>
      <p:sp>
        <p:nvSpPr>
          <p:cNvPr id="14341" name="Rectangle 3"/>
          <p:cNvSpPr>
            <a:spLocks noGrp="1" noChangeArrowheads="1"/>
          </p:cNvSpPr>
          <p:nvPr>
            <p:ph type="body" idx="1"/>
          </p:nvPr>
        </p:nvSpPr>
        <p:spPr>
          <a:xfrm>
            <a:off x="2348345" y="2757055"/>
            <a:ext cx="7772400" cy="3110345"/>
          </a:xfrm>
        </p:spPr>
        <p:txBody>
          <a:bodyPr>
            <a:normAutofit fontScale="92500" lnSpcReduction="20000"/>
          </a:bodyPr>
          <a:lstStyle/>
          <a:p>
            <a:pPr eaLnBrk="1" hangingPunct="1">
              <a:buFontTx/>
              <a:buNone/>
            </a:pPr>
            <a:r>
              <a:rPr lang="en-US" altLang="en-US" sz="2800" dirty="0"/>
              <a:t>	“…the ability to understand the nature of ill-structured problems and to construct solutions for them.”			—King &amp; </a:t>
            </a:r>
            <a:r>
              <a:rPr lang="en-US" altLang="en-US" sz="2800" dirty="0" err="1"/>
              <a:t>Kitchner</a:t>
            </a:r>
            <a:endParaRPr lang="en-US" altLang="en-US" sz="2800" dirty="0"/>
          </a:p>
          <a:p>
            <a:pPr eaLnBrk="1" hangingPunct="1"/>
            <a:r>
              <a:rPr lang="en-US" altLang="en-US" sz="2800" dirty="0"/>
              <a:t>Stages:</a:t>
            </a:r>
          </a:p>
          <a:p>
            <a:pPr lvl="1" eaLnBrk="1" hangingPunct="1"/>
            <a:r>
              <a:rPr lang="en-US" altLang="en-US" sz="2400" dirty="0"/>
              <a:t>Pre-reflective:  knowledge from authority</a:t>
            </a:r>
          </a:p>
          <a:p>
            <a:pPr lvl="1" eaLnBrk="1" hangingPunct="1"/>
            <a:r>
              <a:rPr lang="en-US" altLang="en-US" sz="2400" dirty="0"/>
              <a:t>Quasi-reflective:  knowledge is uncertain</a:t>
            </a:r>
          </a:p>
          <a:p>
            <a:pPr lvl="1" eaLnBrk="1" hangingPunct="1"/>
            <a:r>
              <a:rPr lang="en-US" altLang="en-US" sz="2400" dirty="0"/>
              <a:t>Reflective:  evaluation of proposed </a:t>
            </a:r>
            <a:r>
              <a:rPr lang="en-US" altLang="en-US" sz="2400" dirty="0" smtClean="0"/>
              <a:t>solutions</a:t>
            </a:r>
            <a:endParaRPr lang="en-US" altLang="en-US" sz="2400" dirty="0"/>
          </a:p>
          <a:p>
            <a:pPr eaLnBrk="1" hangingPunct="1">
              <a:buFontTx/>
              <a:buNone/>
            </a:pPr>
            <a:r>
              <a:rPr lang="en-US" altLang="en-US" sz="1700" dirty="0"/>
              <a:t>http://www.umich.edu/~refjudg/index.html</a:t>
            </a:r>
          </a:p>
        </p:txBody>
      </p:sp>
    </p:spTree>
    <p:extLst>
      <p:ext uri="{BB962C8B-B14F-4D97-AF65-F5344CB8AC3E}">
        <p14:creationId xmlns:p14="http://schemas.microsoft.com/office/powerpoint/2010/main" xmlns="" val="4034161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048101" y="910936"/>
            <a:ext cx="8229600" cy="1143000"/>
          </a:xfrm>
        </p:spPr>
        <p:txBody>
          <a:bodyPr/>
          <a:lstStyle/>
          <a:p>
            <a:r>
              <a:rPr lang="en-US" altLang="en-US" dirty="0" smtClean="0"/>
              <a:t>Reflective Judgment/Sense-Making</a:t>
            </a:r>
          </a:p>
        </p:txBody>
      </p:sp>
      <p:sp>
        <p:nvSpPr>
          <p:cNvPr id="16387" name="Content Placeholder 2"/>
          <p:cNvSpPr>
            <a:spLocks noGrp="1"/>
          </p:cNvSpPr>
          <p:nvPr>
            <p:ph sz="half" idx="1"/>
          </p:nvPr>
        </p:nvSpPr>
        <p:spPr>
          <a:xfrm>
            <a:off x="1246078" y="2742045"/>
            <a:ext cx="4718304" cy="3226955"/>
          </a:xfrm>
        </p:spPr>
        <p:txBody>
          <a:bodyPr/>
          <a:lstStyle/>
          <a:p>
            <a:r>
              <a:rPr lang="en-US" altLang="en-US" dirty="0" smtClean="0"/>
              <a:t>order of magnitude?</a:t>
            </a:r>
          </a:p>
          <a:p>
            <a:r>
              <a:rPr lang="en-US" altLang="en-US" dirty="0" smtClean="0"/>
              <a:t>dimensions?</a:t>
            </a:r>
          </a:p>
          <a:p>
            <a:r>
              <a:rPr lang="en-US" altLang="en-US" dirty="0" smtClean="0"/>
              <a:t>type of “beast”?</a:t>
            </a:r>
          </a:p>
          <a:p>
            <a:r>
              <a:rPr lang="en-US" altLang="en-US" dirty="0" smtClean="0"/>
              <a:t>limiting cases?</a:t>
            </a:r>
          </a:p>
          <a:p>
            <a:r>
              <a:rPr lang="en-US" altLang="en-US" dirty="0" smtClean="0"/>
              <a:t>symmetry?</a:t>
            </a:r>
          </a:p>
          <a:p>
            <a:r>
              <a:rPr lang="en-US" altLang="en-US" dirty="0" smtClean="0"/>
              <a:t>time dependence?</a:t>
            </a:r>
          </a:p>
        </p:txBody>
      </p:sp>
      <p:sp>
        <p:nvSpPr>
          <p:cNvPr id="16388" name="Content Placeholder 3"/>
          <p:cNvSpPr>
            <a:spLocks noGrp="1"/>
          </p:cNvSpPr>
          <p:nvPr>
            <p:ph sz="half" idx="2"/>
          </p:nvPr>
        </p:nvSpPr>
        <p:spPr>
          <a:xfrm>
            <a:off x="6019800" y="2742045"/>
            <a:ext cx="4267200" cy="2993737"/>
          </a:xfrm>
        </p:spPr>
        <p:txBody>
          <a:bodyPr/>
          <a:lstStyle/>
          <a:p>
            <a:r>
              <a:rPr lang="en-US" altLang="en-US" dirty="0" smtClean="0"/>
              <a:t>How do I decide what is correct?</a:t>
            </a:r>
          </a:p>
          <a:p>
            <a:r>
              <a:rPr lang="en-US" altLang="en-US" dirty="0" smtClean="0"/>
              <a:t>Does this answer conflict with something else I “know?”</a:t>
            </a:r>
          </a:p>
          <a:p>
            <a:r>
              <a:rPr lang="en-US" altLang="en-US" dirty="0" smtClean="0"/>
              <a:t>Is this the problem I should be solving?</a:t>
            </a:r>
          </a:p>
        </p:txBody>
      </p:sp>
      <p:sp>
        <p:nvSpPr>
          <p:cNvPr id="5" name="Date Placeholder 4"/>
          <p:cNvSpPr>
            <a:spLocks noGrp="1"/>
          </p:cNvSpPr>
          <p:nvPr>
            <p:ph type="dt" sz="quarter" idx="10"/>
          </p:nvPr>
        </p:nvSpPr>
        <p:spPr/>
        <p:txBody>
          <a:bodyPr/>
          <a:lstStyle/>
          <a:p>
            <a:pPr>
              <a:defRPr/>
            </a:pPr>
            <a:r>
              <a:rPr lang="en-US"/>
              <a:t>11/19/2016</a:t>
            </a:r>
          </a:p>
        </p:txBody>
      </p:sp>
      <p:sp>
        <p:nvSpPr>
          <p:cNvPr id="6" name="Footer Placeholder 5"/>
          <p:cNvSpPr>
            <a:spLocks noGrp="1"/>
          </p:cNvSpPr>
          <p:nvPr>
            <p:ph type="ftr" sz="quarter" idx="11"/>
          </p:nvPr>
        </p:nvSpPr>
        <p:spPr/>
        <p:txBody>
          <a:bodyPr/>
          <a:lstStyle/>
          <a:p>
            <a:pPr>
              <a:defRPr/>
            </a:pPr>
            <a:r>
              <a:rPr lang="en-US" smtClean="0"/>
              <a:t>New Faculty Workshop</a:t>
            </a:r>
            <a:endParaRPr lang="en-US"/>
          </a:p>
        </p:txBody>
      </p:sp>
    </p:spTree>
    <p:extLst>
      <p:ext uri="{BB962C8B-B14F-4D97-AF65-F5344CB8AC3E}">
        <p14:creationId xmlns:p14="http://schemas.microsoft.com/office/powerpoint/2010/main" xmlns="" val="3790501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11/19/2016</a:t>
            </a:r>
          </a:p>
        </p:txBody>
      </p:sp>
      <p:sp>
        <p:nvSpPr>
          <p:cNvPr id="5" name="Footer Placeholder 4"/>
          <p:cNvSpPr>
            <a:spLocks noGrp="1"/>
          </p:cNvSpPr>
          <p:nvPr>
            <p:ph type="ftr" sz="quarter" idx="11"/>
          </p:nvPr>
        </p:nvSpPr>
        <p:spPr/>
        <p:txBody>
          <a:bodyPr/>
          <a:lstStyle/>
          <a:p>
            <a:pPr>
              <a:defRPr/>
            </a:pPr>
            <a:r>
              <a:rPr lang="en-US"/>
              <a:t>New Faculty Workshop</a:t>
            </a:r>
          </a:p>
        </p:txBody>
      </p:sp>
      <p:sp>
        <p:nvSpPr>
          <p:cNvPr id="17412" name="Rectangle 2"/>
          <p:cNvSpPr>
            <a:spLocks noGrp="1" noChangeArrowheads="1"/>
          </p:cNvSpPr>
          <p:nvPr>
            <p:ph type="title"/>
          </p:nvPr>
        </p:nvSpPr>
        <p:spPr/>
        <p:txBody>
          <a:bodyPr/>
          <a:lstStyle/>
          <a:p>
            <a:pPr eaLnBrk="1" hangingPunct="1"/>
            <a:r>
              <a:rPr lang="en-US" altLang="en-US" sz="4000"/>
              <a:t>Reflective Judgment</a:t>
            </a:r>
            <a:endParaRPr lang="en-US" altLang="en-US" sz="3200"/>
          </a:p>
        </p:txBody>
      </p:sp>
      <p:sp>
        <p:nvSpPr>
          <p:cNvPr id="17413" name="Rectangle 3"/>
          <p:cNvSpPr>
            <a:spLocks noGrp="1" noChangeArrowheads="1"/>
          </p:cNvSpPr>
          <p:nvPr>
            <p:ph type="body" idx="1"/>
          </p:nvPr>
        </p:nvSpPr>
        <p:spPr>
          <a:xfrm>
            <a:off x="2234045" y="2761673"/>
            <a:ext cx="8153400" cy="3126509"/>
          </a:xfrm>
        </p:spPr>
        <p:txBody>
          <a:bodyPr/>
          <a:lstStyle/>
          <a:p>
            <a:pPr eaLnBrk="1" hangingPunct="1"/>
            <a:r>
              <a:rPr lang="en-US" altLang="en-US" dirty="0" smtClean="0"/>
              <a:t>How do we structure/implement our curriculum so as to encourage our students to engage in this reflection?</a:t>
            </a:r>
          </a:p>
          <a:p>
            <a:pPr eaLnBrk="1" hangingPunct="1"/>
            <a:r>
              <a:rPr lang="en-US" altLang="en-US" dirty="0" smtClean="0"/>
              <a:t>How do we structure/implement our departments so as to encourage ourselves to engage in this reflection?</a:t>
            </a:r>
          </a:p>
          <a:p>
            <a:pPr eaLnBrk="1" hangingPunct="1"/>
            <a:r>
              <a:rPr lang="en-US" altLang="en-US" dirty="0" smtClean="0"/>
              <a:t>Why is this important?</a:t>
            </a:r>
          </a:p>
          <a:p>
            <a:pPr eaLnBrk="1" hangingPunct="1"/>
            <a:endParaRPr lang="en-US" altLang="en-US" dirty="0" smtClean="0">
              <a:solidFill>
                <a:schemeClr val="tx2"/>
              </a:solidFill>
            </a:endParaRPr>
          </a:p>
        </p:txBody>
      </p:sp>
    </p:spTree>
    <p:extLst>
      <p:ext uri="{BB962C8B-B14F-4D97-AF65-F5344CB8AC3E}">
        <p14:creationId xmlns:p14="http://schemas.microsoft.com/office/powerpoint/2010/main" xmlns="" val="3410854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a:t>11/19/2016</a:t>
            </a:r>
          </a:p>
        </p:txBody>
      </p:sp>
      <p:sp>
        <p:nvSpPr>
          <p:cNvPr id="8" name="Footer Placeholder 5"/>
          <p:cNvSpPr>
            <a:spLocks noGrp="1"/>
          </p:cNvSpPr>
          <p:nvPr>
            <p:ph type="ftr" sz="quarter" idx="11"/>
          </p:nvPr>
        </p:nvSpPr>
        <p:spPr/>
        <p:txBody>
          <a:bodyPr/>
          <a:lstStyle/>
          <a:p>
            <a:pPr>
              <a:defRPr/>
            </a:pPr>
            <a:r>
              <a:rPr lang="en-US"/>
              <a:t>New Faculty Workshop</a:t>
            </a:r>
          </a:p>
        </p:txBody>
      </p:sp>
      <p:sp>
        <p:nvSpPr>
          <p:cNvPr id="19460" name="Rectangle 2"/>
          <p:cNvSpPr>
            <a:spLocks noGrp="1" noChangeArrowheads="1"/>
          </p:cNvSpPr>
          <p:nvPr>
            <p:ph type="title"/>
          </p:nvPr>
        </p:nvSpPr>
        <p:spPr>
          <a:xfrm>
            <a:off x="1981200" y="962891"/>
            <a:ext cx="7772400" cy="1143000"/>
          </a:xfrm>
        </p:spPr>
        <p:txBody>
          <a:bodyPr>
            <a:normAutofit fontScale="90000"/>
          </a:bodyPr>
          <a:lstStyle/>
          <a:p>
            <a:pPr eaLnBrk="1" hangingPunct="1"/>
            <a:r>
              <a:rPr lang="en-US" altLang="en-US" sz="4000" dirty="0"/>
              <a:t>The Hidden </a:t>
            </a:r>
            <a:r>
              <a:rPr lang="en-US" altLang="en-US" sz="4000" dirty="0" smtClean="0"/>
              <a:t>Curriculum:</a:t>
            </a:r>
            <a:br>
              <a:rPr lang="en-US" altLang="en-US" sz="4000" dirty="0" smtClean="0"/>
            </a:br>
            <a:r>
              <a:rPr lang="en-US" altLang="en-US" sz="4000" dirty="0" smtClean="0"/>
              <a:t>Where Do You Find the Following?</a:t>
            </a:r>
            <a:endParaRPr lang="en-US" altLang="en-US" sz="3200" dirty="0"/>
          </a:p>
        </p:txBody>
      </p:sp>
      <p:sp>
        <p:nvSpPr>
          <p:cNvPr id="19461" name="Rectangle 4"/>
          <p:cNvSpPr>
            <a:spLocks noGrp="1" noChangeArrowheads="1"/>
          </p:cNvSpPr>
          <p:nvPr>
            <p:ph type="body" sz="half" idx="1"/>
          </p:nvPr>
        </p:nvSpPr>
        <p:spPr>
          <a:xfrm>
            <a:off x="1579418" y="2623127"/>
            <a:ext cx="3810000" cy="2126673"/>
          </a:xfrm>
        </p:spPr>
        <p:txBody>
          <a:bodyPr/>
          <a:lstStyle/>
          <a:p>
            <a:pPr eaLnBrk="1" hangingPunct="1"/>
            <a:r>
              <a:rPr lang="en-US" altLang="en-US" dirty="0" smtClean="0"/>
              <a:t>Speaking  </a:t>
            </a:r>
          </a:p>
          <a:p>
            <a:pPr eaLnBrk="1" hangingPunct="1"/>
            <a:r>
              <a:rPr lang="en-US" altLang="en-US" dirty="0" smtClean="0"/>
              <a:t>Writing</a:t>
            </a:r>
          </a:p>
          <a:p>
            <a:pPr eaLnBrk="1" hangingPunct="1"/>
            <a:r>
              <a:rPr lang="en-US" altLang="en-US" dirty="0" smtClean="0"/>
              <a:t>Community Building</a:t>
            </a:r>
          </a:p>
          <a:p>
            <a:pPr eaLnBrk="1" hangingPunct="1"/>
            <a:r>
              <a:rPr lang="en-US" altLang="en-US" dirty="0" smtClean="0"/>
              <a:t>Professional Identification</a:t>
            </a:r>
          </a:p>
          <a:p>
            <a:pPr eaLnBrk="1" hangingPunct="1"/>
            <a:endParaRPr lang="en-US" altLang="en-US" dirty="0" smtClean="0"/>
          </a:p>
        </p:txBody>
      </p:sp>
      <p:sp>
        <p:nvSpPr>
          <p:cNvPr id="19462" name="Rectangle 7"/>
          <p:cNvSpPr>
            <a:spLocks noGrp="1" noChangeArrowheads="1"/>
          </p:cNvSpPr>
          <p:nvPr>
            <p:ph type="body" sz="half" idx="2"/>
          </p:nvPr>
        </p:nvSpPr>
        <p:spPr>
          <a:xfrm>
            <a:off x="6096000" y="2690091"/>
            <a:ext cx="3810000" cy="2085109"/>
          </a:xfrm>
        </p:spPr>
        <p:txBody>
          <a:bodyPr/>
          <a:lstStyle/>
          <a:p>
            <a:pPr eaLnBrk="1" hangingPunct="1"/>
            <a:r>
              <a:rPr lang="en-US" altLang="en-US" dirty="0" smtClean="0"/>
              <a:t>Career Development</a:t>
            </a:r>
          </a:p>
          <a:p>
            <a:pPr eaLnBrk="1" hangingPunct="1"/>
            <a:r>
              <a:rPr lang="en-US" altLang="en-US" dirty="0" smtClean="0"/>
              <a:t>Non-academic Careers</a:t>
            </a:r>
          </a:p>
          <a:p>
            <a:pPr eaLnBrk="1" hangingPunct="1"/>
            <a:r>
              <a:rPr lang="en-US" altLang="en-US" dirty="0" smtClean="0"/>
              <a:t>Future Teachers</a:t>
            </a:r>
          </a:p>
          <a:p>
            <a:pPr eaLnBrk="1" hangingPunct="1"/>
            <a:r>
              <a:rPr lang="en-US" altLang="en-US" dirty="0" smtClean="0"/>
              <a:t>Modern Topics</a:t>
            </a:r>
          </a:p>
        </p:txBody>
      </p:sp>
      <p:sp>
        <p:nvSpPr>
          <p:cNvPr id="19464" name="Text Box 10"/>
          <p:cNvSpPr txBox="1">
            <a:spLocks noChangeArrowheads="1"/>
          </p:cNvSpPr>
          <p:nvPr/>
        </p:nvSpPr>
        <p:spPr bwMode="auto">
          <a:xfrm>
            <a:off x="1828800" y="4800600"/>
            <a:ext cx="79248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dirty="0">
                <a:solidFill>
                  <a:srgbClr val="FF0000"/>
                </a:solidFill>
              </a:rPr>
              <a:t>	</a:t>
            </a:r>
            <a:r>
              <a:rPr lang="en-US" altLang="en-US" sz="2400" dirty="0">
                <a:solidFill>
                  <a:srgbClr val="FF0000"/>
                </a:solidFill>
              </a:rPr>
              <a:t>Courses, Advising, SPS, Projects, Research, Senior Thesis, Internships, Special Days?</a:t>
            </a:r>
            <a:endParaRPr lang="en-US" altLang="en-US" sz="2400" dirty="0">
              <a:latin typeface="MT Symbol" pitchFamily="82" charset="2"/>
            </a:endParaRPr>
          </a:p>
        </p:txBody>
      </p:sp>
    </p:spTree>
    <p:extLst>
      <p:ext uri="{BB962C8B-B14F-4D97-AF65-F5344CB8AC3E}">
        <p14:creationId xmlns:p14="http://schemas.microsoft.com/office/powerpoint/2010/main" xmlns="" val="1259511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1745</TotalTime>
  <Words>843</Words>
  <Application>Microsoft Office PowerPoint</Application>
  <PresentationFormat>Custom</PresentationFormat>
  <Paragraphs>174</Paragraphs>
  <Slides>32</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Organic</vt:lpstr>
      <vt:lpstr>Equation</vt:lpstr>
      <vt:lpstr>Beyond the First Year</vt:lpstr>
      <vt:lpstr>Credits</vt:lpstr>
      <vt:lpstr>White Boards</vt:lpstr>
      <vt:lpstr>Purpose of Education</vt:lpstr>
      <vt:lpstr>The Purpose of Education —Implications</vt:lpstr>
      <vt:lpstr>Reflective Judgment</vt:lpstr>
      <vt:lpstr>Reflective Judgment/Sense-Making</vt:lpstr>
      <vt:lpstr>Reflective Judgment</vt:lpstr>
      <vt:lpstr>The Hidden Curriculum: Where Do You Find the Following?</vt:lpstr>
      <vt:lpstr>Upper Division Courses</vt:lpstr>
      <vt:lpstr>Path from Novice to Expert</vt:lpstr>
      <vt:lpstr>Problem Solving</vt:lpstr>
      <vt:lpstr>Teaching Principles</vt:lpstr>
      <vt:lpstr> Multiple Representations: Quantum Ring</vt:lpstr>
      <vt:lpstr>Kinesthetic Teaching</vt:lpstr>
      <vt:lpstr>Spin-1/2 Systems</vt:lpstr>
      <vt:lpstr>Spin 1/2 Systems</vt:lpstr>
      <vt:lpstr>Spin 1/2 Systems</vt:lpstr>
      <vt:lpstr>Plane Wave</vt:lpstr>
      <vt:lpstr>Difference in Feedback</vt:lpstr>
      <vt:lpstr>Classroom Control</vt:lpstr>
      <vt:lpstr>“Laboratory” Sessions</vt:lpstr>
      <vt:lpstr>Types of Activities</vt:lpstr>
      <vt:lpstr>Slide 24</vt:lpstr>
      <vt:lpstr>Band Ideas from Class: LCAO</vt:lpstr>
      <vt:lpstr>Slide 26</vt:lpstr>
      <vt:lpstr>Slide 27</vt:lpstr>
      <vt:lpstr>Slide 28</vt:lpstr>
      <vt:lpstr>Slide 29</vt:lpstr>
      <vt:lpstr>Group Whiteboards in a Computer Lab or Classroom</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Upper Division Physics</dc:title>
  <dc:creator>R. Steven Turley</dc:creator>
  <cp:lastModifiedBy>rhilborn</cp:lastModifiedBy>
  <cp:revision>22</cp:revision>
  <dcterms:created xsi:type="dcterms:W3CDTF">2017-06-12T17:51:15Z</dcterms:created>
  <dcterms:modified xsi:type="dcterms:W3CDTF">2017-06-14T14:10:17Z</dcterms:modified>
</cp:coreProperties>
</file>