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5"/>
  </p:notesMasterIdLst>
  <p:sldIdLst>
    <p:sldId id="261" r:id="rId2"/>
    <p:sldId id="316" r:id="rId3"/>
    <p:sldId id="31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94B"/>
    <a:srgbClr val="E84A27"/>
    <a:srgbClr val="131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6"/>
    <p:restoredTop sz="94705"/>
  </p:normalViewPr>
  <p:slideViewPr>
    <p:cSldViewPr snapToGrid="0" snapToObjects="1">
      <p:cViewPr varScale="1">
        <p:scale>
          <a:sx n="88" d="100"/>
          <a:sy n="88" d="100"/>
        </p:scale>
        <p:origin x="1252" y="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2E690-E9D7-4C45-BC83-E17D2ED489A1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4D0FB-BCB3-4D34-B553-8DCB9D4EA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1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DD52-F7DB-44DF-819A-037334DD23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2DD52-F7DB-44DF-819A-037334DD23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5505750" cy="160767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28650" y="1973263"/>
            <a:ext cx="2964150" cy="1374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800">
                <a:latin typeface="+mn-lt"/>
              </a:defRPr>
            </a:lvl3pPr>
            <a:lvl4pPr marL="1371600" indent="0">
              <a:buNone/>
              <a:defRPr sz="1800">
                <a:latin typeface="+mn-lt"/>
              </a:defRPr>
            </a:lvl4pPr>
            <a:lvl5pPr marL="1828800" indent="0">
              <a:buNone/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011236"/>
            <a:ext cx="1835876" cy="3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>
                <a:solidFill>
                  <a:srgbClr val="131F33"/>
                </a:solidFill>
              </a:rPr>
              <a:t>Click to edit Master title style</a:t>
            </a:r>
            <a:endParaRPr lang="en-US" dirty="0">
              <a:solidFill>
                <a:srgbClr val="131F3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Click to edit Master text styles</a:t>
            </a:r>
          </a:p>
          <a:p>
            <a:pPr lvl="1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Second level</a:t>
            </a:r>
          </a:p>
          <a:p>
            <a:pPr lvl="2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Third level</a:t>
            </a:r>
          </a:p>
          <a:p>
            <a:pPr lvl="3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Fourth level</a:t>
            </a:r>
          </a:p>
          <a:p>
            <a:pPr lvl="4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Fifth level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826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58674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>
                <a:solidFill>
                  <a:srgbClr val="131F33"/>
                </a:solidFill>
              </a:rPr>
              <a:t>Click to edit Master title style</a:t>
            </a:r>
            <a:endParaRPr lang="en-US" dirty="0">
              <a:solidFill>
                <a:srgbClr val="131F3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867400" cy="4525963"/>
          </a:xfrm>
          <a:prstGeom prst="rect">
            <a:avLst/>
          </a:prstGeom>
        </p:spPr>
        <p:txBody>
          <a:bodyPr/>
          <a:lstStyle/>
          <a:p>
            <a:pPr lvl="0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Click to edit Master text styles</a:t>
            </a:r>
          </a:p>
          <a:p>
            <a:pPr lvl="1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Second level</a:t>
            </a:r>
          </a:p>
          <a:p>
            <a:pPr lvl="2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Third level</a:t>
            </a:r>
          </a:p>
          <a:p>
            <a:pPr lvl="3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Fourth level</a:t>
            </a:r>
          </a:p>
          <a:p>
            <a:pPr lvl="4" defTabSz="914400">
              <a:buFont typeface="Wingdings" charset="0"/>
              <a:buChar char=""/>
            </a:pPr>
            <a:r>
              <a:rPr lang="en-US" sz="2000">
                <a:solidFill>
                  <a:schemeClr val="bg1">
                    <a:lumMod val="50000"/>
                  </a:schemeClr>
                </a:solidFill>
                <a:latin typeface="Georgia"/>
                <a:cs typeface="Georgia"/>
              </a:rPr>
              <a:t>Fifth level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662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32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0749" y="4301493"/>
            <a:ext cx="4483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Kevin Pitts</a:t>
            </a:r>
            <a:endParaRPr lang="en-US" sz="2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19-Jun-2020</a:t>
            </a:r>
            <a:endParaRPr lang="en-US" sz="20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572000" y="2224088"/>
            <a:ext cx="4219200" cy="193031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Strategic Planning</a:t>
            </a:r>
            <a:endParaRPr lang="en-US" sz="40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246" y="846138"/>
            <a:ext cx="83058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Illinois Physics</a:t>
            </a:r>
          </a:p>
          <a:p>
            <a:r>
              <a:rPr lang="en-US" sz="2000" b="1" dirty="0" smtClean="0"/>
              <a:t>65 faculty</a:t>
            </a:r>
          </a:p>
          <a:p>
            <a:r>
              <a:rPr lang="en-US" sz="2000" b="1" dirty="0" smtClean="0"/>
              <a:t>600 undergraduates</a:t>
            </a:r>
          </a:p>
          <a:p>
            <a:r>
              <a:rPr lang="en-US" sz="2000" b="1" dirty="0" smtClean="0"/>
              <a:t>275 grad students</a:t>
            </a:r>
          </a:p>
          <a:p>
            <a:r>
              <a:rPr lang="en-US" sz="2000" b="1" dirty="0" smtClean="0"/>
              <a:t>$20+M in sponsored research</a:t>
            </a:r>
          </a:p>
          <a:p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Administrative structure:</a:t>
            </a:r>
          </a:p>
          <a:p>
            <a:r>
              <a:rPr lang="en-US" sz="2000" b="1" dirty="0" smtClean="0"/>
              <a:t>Physics within Grainger College of Engineering</a:t>
            </a:r>
          </a:p>
          <a:p>
            <a:r>
              <a:rPr lang="en-US" sz="2000" b="1" dirty="0" smtClean="0"/>
              <a:t>Academic programs in Engineering and Liberal Arts &amp; Sciences</a:t>
            </a:r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Strategic planning:</a:t>
            </a:r>
          </a:p>
          <a:p>
            <a:r>
              <a:rPr lang="en-US" sz="2000" b="1" dirty="0" smtClean="0"/>
              <a:t>Carried at out the Department, College and Campus </a:t>
            </a:r>
            <a:endParaRPr lang="en-US" sz="20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4246" y="52570"/>
            <a:ext cx="8305800" cy="723944"/>
          </a:xfrm>
        </p:spPr>
        <p:txBody>
          <a:bodyPr/>
          <a:lstStyle/>
          <a:p>
            <a:pPr algn="l"/>
            <a:r>
              <a:rPr lang="en-US" altLang="en-US" sz="4000" b="1" dirty="0" smtClean="0">
                <a:latin typeface="Georgia" panose="02040502050405020303" pitchFamily="18" charset="0"/>
              </a:rPr>
              <a:t>Context:</a:t>
            </a:r>
            <a:endParaRPr lang="en-US" sz="4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245" y="846138"/>
            <a:ext cx="8723812" cy="4799919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400" b="1" dirty="0" smtClean="0"/>
              <a:t>Values statements matter</a:t>
            </a:r>
          </a:p>
          <a:p>
            <a:pPr lvl="1" indent="-342900"/>
            <a:r>
              <a:rPr lang="en-US" sz="2000" b="1" dirty="0" smtClean="0"/>
              <a:t>State who you are and what you believe. </a:t>
            </a:r>
            <a:r>
              <a:rPr lang="en-US" sz="2000" b="1" dirty="0"/>
              <a:t>P</a:t>
            </a:r>
            <a:r>
              <a:rPr lang="en-US" sz="2000" b="1" dirty="0" smtClean="0"/>
              <a:t>lan should reflect.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Planning process must be inclusive</a:t>
            </a:r>
          </a:p>
          <a:p>
            <a:pPr lvl="1" indent="-342900"/>
            <a:r>
              <a:rPr lang="en-US" sz="2000" b="1" dirty="0" smtClean="0"/>
              <a:t>Suggest sessions with students, staff, stakeholders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Consider </a:t>
            </a:r>
            <a:r>
              <a:rPr lang="en-US" sz="2400" b="1" dirty="0" smtClean="0"/>
              <a:t>time </a:t>
            </a:r>
            <a:r>
              <a:rPr lang="en-US" sz="2400" b="1" dirty="0" smtClean="0"/>
              <a:t>horizon (5 </a:t>
            </a:r>
            <a:r>
              <a:rPr lang="en-US" sz="2400" b="1" dirty="0" err="1" smtClean="0"/>
              <a:t>yr</a:t>
            </a:r>
            <a:r>
              <a:rPr lang="en-US" sz="2400" b="1" dirty="0" smtClean="0"/>
              <a:t> plan? 10 </a:t>
            </a:r>
            <a:r>
              <a:rPr lang="en-US" sz="2400" b="1" dirty="0" err="1" smtClean="0"/>
              <a:t>yr</a:t>
            </a:r>
            <a:r>
              <a:rPr lang="en-US" sz="2400" b="1" dirty="0" smtClean="0"/>
              <a:t> plan?)</a:t>
            </a:r>
            <a:endParaRPr lang="en-US" sz="2400" b="1" dirty="0" smtClean="0"/>
          </a:p>
          <a:p>
            <a:pPr marL="457200" indent="-457200">
              <a:buAutoNum type="arabicPeriod"/>
            </a:pPr>
            <a:r>
              <a:rPr lang="en-US" sz="2400" b="1" dirty="0" smtClean="0"/>
              <a:t>Align with Campus/College priorities</a:t>
            </a:r>
          </a:p>
          <a:p>
            <a:pPr lvl="1" indent="-342900"/>
            <a:r>
              <a:rPr lang="en-US" sz="2000" b="1" dirty="0" smtClean="0"/>
              <a:t>Be aware of plans/priorities of affiliated research institutes, other relevant entities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Actionable, withstand leadership transitions</a:t>
            </a:r>
          </a:p>
          <a:p>
            <a:pPr lvl="1" indent="-342900"/>
            <a:r>
              <a:rPr lang="en-US" sz="2000" b="1" dirty="0" smtClean="0">
                <a:solidFill>
                  <a:srgbClr val="FF0000"/>
                </a:solidFill>
              </a:rPr>
              <a:t>If leadership takes the Plan seriously, others will too.</a:t>
            </a:r>
            <a:endParaRPr lang="en-US" sz="2000" b="1" dirty="0">
              <a:solidFill>
                <a:srgbClr val="FF0000"/>
              </a:solidFill>
            </a:endParaRPr>
          </a:p>
          <a:p>
            <a:pPr lvl="1" indent="-342900"/>
            <a:r>
              <a:rPr lang="en-US" sz="2000" b="1" dirty="0" smtClean="0"/>
              <a:t>Avoid making it all things to all people.</a:t>
            </a:r>
            <a:endParaRPr lang="en-US" sz="2400" b="1" dirty="0" smtClean="0"/>
          </a:p>
          <a:p>
            <a:pPr marL="457200" indent="-457200">
              <a:buAutoNum type="arabicPeriod"/>
            </a:pPr>
            <a:r>
              <a:rPr lang="en-US" sz="2400" b="1" dirty="0" smtClean="0"/>
              <a:t>Prioritize, allow for a mix of achievable and aspirational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Identify metrics to assess progress </a:t>
            </a:r>
            <a:endParaRPr lang="en-US" sz="20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4246" y="52570"/>
            <a:ext cx="8549640" cy="723944"/>
          </a:xfrm>
        </p:spPr>
        <p:txBody>
          <a:bodyPr/>
          <a:lstStyle/>
          <a:p>
            <a:pPr algn="l"/>
            <a:r>
              <a:rPr lang="en-US" altLang="en-US" sz="4000" b="1" dirty="0" smtClean="0">
                <a:latin typeface="Georgia" panose="02040502050405020303" pitchFamily="18" charset="0"/>
              </a:rPr>
              <a:t>Thoughts on Strategic Planning</a:t>
            </a:r>
            <a:endParaRPr lang="en-US" sz="4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2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ILtemplates">
  <a:themeElements>
    <a:clrScheme name="Custom 3">
      <a:dk1>
        <a:srgbClr val="131F33"/>
      </a:dk1>
      <a:lt1>
        <a:srgbClr val="FFFFFF"/>
      </a:lt1>
      <a:dk2>
        <a:srgbClr val="FA6300"/>
      </a:dk2>
      <a:lt2>
        <a:srgbClr val="FAFAFA"/>
      </a:lt2>
      <a:accent1>
        <a:srgbClr val="131F33"/>
      </a:accent1>
      <a:accent2>
        <a:srgbClr val="FA6300"/>
      </a:accent2>
      <a:accent3>
        <a:srgbClr val="555555"/>
      </a:accent3>
      <a:accent4>
        <a:srgbClr val="888888"/>
      </a:accent4>
      <a:accent5>
        <a:srgbClr val="4BACC6"/>
      </a:accent5>
      <a:accent6>
        <a:srgbClr val="F79646"/>
      </a:accent6>
      <a:hlink>
        <a:srgbClr val="666666"/>
      </a:hlink>
      <a:folHlink>
        <a:srgbClr val="AAAAAA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ILtemplates" id="{6EC0D3B8-D00B-9A47-9A8C-D7EB10692958}" vid="{653600DB-8A06-0545-A332-28A5B2E837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4132</TotalTime>
  <Words>154</Words>
  <Application>Microsoft Office PowerPoint</Application>
  <PresentationFormat>On-screen Show (4:3)</PresentationFormat>
  <Paragraphs>32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Garamond</vt:lpstr>
      <vt:lpstr>Georgia</vt:lpstr>
      <vt:lpstr>Trebuchet MS</vt:lpstr>
      <vt:lpstr>Wingdings</vt:lpstr>
      <vt:lpstr>ThemeILtemplates</vt:lpstr>
      <vt:lpstr>PowerPoint Presentation</vt:lpstr>
      <vt:lpstr>Context:</vt:lpstr>
      <vt:lpstr>Thoughts on Strategic Planning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Hoerr</dc:creator>
  <cp:lastModifiedBy>Kevin Pitts</cp:lastModifiedBy>
  <cp:revision>63</cp:revision>
  <dcterms:created xsi:type="dcterms:W3CDTF">2016-01-13T21:18:08Z</dcterms:created>
  <dcterms:modified xsi:type="dcterms:W3CDTF">2020-06-19T13:42:14Z</dcterms:modified>
</cp:coreProperties>
</file>