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3" d="100"/>
          <a:sy n="93" d="100"/>
        </p:scale>
        <p:origin x="762" y="5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E5278E-DF20-48FE-BB20-2CDCCFA05927}"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2538274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E5278E-DF20-48FE-BB20-2CDCCFA05927}"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4119672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E5278E-DF20-48FE-BB20-2CDCCFA05927}"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2532304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E5278E-DF20-48FE-BB20-2CDCCFA05927}"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379263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E5278E-DF20-48FE-BB20-2CDCCFA05927}"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1837291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E5278E-DF20-48FE-BB20-2CDCCFA05927}"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2854390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E5278E-DF20-48FE-BB20-2CDCCFA05927}" type="datetimeFigureOut">
              <a:rPr lang="en-US" smtClean="0"/>
              <a:t>6/19/2020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3080469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E5278E-DF20-48FE-BB20-2CDCCFA05927}" type="datetimeFigureOut">
              <a:rPr lang="en-US" smtClean="0"/>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78519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5278E-DF20-48FE-BB20-2CDCCFA05927}" type="datetimeFigureOut">
              <a:rPr lang="en-US" smtClean="0"/>
              <a:t>6/19/2020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2749462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E5278E-DF20-48FE-BB20-2CDCCFA05927}"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2128455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E5278E-DF20-48FE-BB20-2CDCCFA05927}"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3345005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5278E-DF20-48FE-BB20-2CDCCFA05927}" type="datetimeFigureOut">
              <a:rPr lang="en-US" smtClean="0"/>
              <a:t>6/19/2020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20BB92-DFC5-480B-B792-D41C074EFF69}" type="slidenum">
              <a:rPr lang="en-US" smtClean="0"/>
              <a:t>‹#›</a:t>
            </a:fld>
            <a:endParaRPr lang="en-US"/>
          </a:p>
        </p:txBody>
      </p:sp>
    </p:spTree>
    <p:extLst>
      <p:ext uri="{BB962C8B-B14F-4D97-AF65-F5344CB8AC3E}">
        <p14:creationId xmlns:p14="http://schemas.microsoft.com/office/powerpoint/2010/main" val="3600863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mbaylor@carleton.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3865B-3D89-4DD8-B4D0-3CAC1CCF896B}"/>
              </a:ext>
            </a:extLst>
          </p:cNvPr>
          <p:cNvSpPr>
            <a:spLocks noGrp="1"/>
          </p:cNvSpPr>
          <p:nvPr>
            <p:ph type="ctrTitle"/>
          </p:nvPr>
        </p:nvSpPr>
        <p:spPr>
          <a:xfrm>
            <a:off x="685800" y="0"/>
            <a:ext cx="7772400" cy="3061555"/>
          </a:xfrm>
        </p:spPr>
        <p:txBody>
          <a:bodyPr>
            <a:normAutofit/>
          </a:bodyPr>
          <a:lstStyle/>
          <a:p>
            <a:r>
              <a:rPr lang="en-US" sz="4400" b="1" dirty="0"/>
              <a:t>Lessons from the COVID-19  online teaching </a:t>
            </a:r>
            <a:br>
              <a:rPr lang="en-US" sz="4400" dirty="0"/>
            </a:br>
            <a:r>
              <a:rPr lang="en-US" sz="4400" b="1" dirty="0"/>
              <a:t>and learning experiences: </a:t>
            </a:r>
            <a:r>
              <a:rPr lang="en-US" b="1" dirty="0">
                <a:solidFill>
                  <a:srgbClr val="00B050"/>
                </a:solidFill>
              </a:rPr>
              <a:t>Upper-Level Labs</a:t>
            </a:r>
          </a:p>
        </p:txBody>
      </p:sp>
      <p:sp>
        <p:nvSpPr>
          <p:cNvPr id="3" name="Subtitle 2">
            <a:extLst>
              <a:ext uri="{FF2B5EF4-FFF2-40B4-BE49-F238E27FC236}">
                <a16:creationId xmlns:a16="http://schemas.microsoft.com/office/drawing/2014/main" id="{4FCB41FD-B09A-4139-8B8C-559E769393A3}"/>
              </a:ext>
            </a:extLst>
          </p:cNvPr>
          <p:cNvSpPr>
            <a:spLocks noGrp="1"/>
          </p:cNvSpPr>
          <p:nvPr>
            <p:ph type="subTitle" idx="1"/>
          </p:nvPr>
        </p:nvSpPr>
        <p:spPr>
          <a:xfrm>
            <a:off x="1143000" y="3061555"/>
            <a:ext cx="6858000" cy="1792716"/>
          </a:xfrm>
        </p:spPr>
        <p:txBody>
          <a:bodyPr>
            <a:normAutofit fontScale="47500" lnSpcReduction="20000"/>
          </a:bodyPr>
          <a:lstStyle/>
          <a:p>
            <a:r>
              <a:rPr lang="en-US" sz="5100" dirty="0"/>
              <a:t>Session Chair: Martha-Elizabeth “Marty” Baylor</a:t>
            </a:r>
          </a:p>
          <a:p>
            <a:r>
              <a:rPr lang="en-US" sz="5100" dirty="0"/>
              <a:t>Associate Professor, Chair, Carleton College</a:t>
            </a:r>
          </a:p>
          <a:p>
            <a:r>
              <a:rPr lang="en-US" sz="5100" dirty="0"/>
              <a:t>Chair APS Committee on Education</a:t>
            </a:r>
          </a:p>
          <a:p>
            <a:endParaRPr lang="en-US" sz="2100" dirty="0"/>
          </a:p>
          <a:p>
            <a:r>
              <a:rPr lang="en-US" sz="5100" u="sng" dirty="0"/>
              <a:t>Panelists</a:t>
            </a:r>
            <a:endParaRPr lang="en-US" sz="4000" u="sng" dirty="0"/>
          </a:p>
        </p:txBody>
      </p:sp>
      <p:sp>
        <p:nvSpPr>
          <p:cNvPr id="4" name="Subtitle 2">
            <a:extLst>
              <a:ext uri="{FF2B5EF4-FFF2-40B4-BE49-F238E27FC236}">
                <a16:creationId xmlns:a16="http://schemas.microsoft.com/office/drawing/2014/main" id="{88913204-B8CB-4299-A9B9-1C8557125C51}"/>
              </a:ext>
            </a:extLst>
          </p:cNvPr>
          <p:cNvSpPr txBox="1">
            <a:spLocks/>
          </p:cNvSpPr>
          <p:nvPr/>
        </p:nvSpPr>
        <p:spPr>
          <a:xfrm>
            <a:off x="1143000" y="4947203"/>
            <a:ext cx="6858000" cy="1655762"/>
          </a:xfrm>
          <a:prstGeom prst="rect">
            <a:avLst/>
          </a:prstGeom>
        </p:spPr>
        <p:txBody>
          <a:bodyPr vert="horz" lIns="91440" tIns="45720" rIns="91440" bIns="45720" numCol="2"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t>David </a:t>
            </a:r>
            <a:r>
              <a:rPr lang="en-US" b="1" dirty="0" err="1"/>
              <a:t>Pengra</a:t>
            </a:r>
            <a:endParaRPr lang="en-US" b="1" dirty="0"/>
          </a:p>
          <a:p>
            <a:r>
              <a:rPr lang="en-US" dirty="0"/>
              <a:t>Senior Lecturer/Advanced Laboratory Manager</a:t>
            </a:r>
          </a:p>
          <a:p>
            <a:r>
              <a:rPr lang="en-US" dirty="0"/>
              <a:t>University of Washington</a:t>
            </a:r>
          </a:p>
          <a:p>
            <a:r>
              <a:rPr lang="en-US" b="1" dirty="0"/>
              <a:t>Ryan </a:t>
            </a:r>
            <a:r>
              <a:rPr lang="en-US" b="1" dirty="0" err="1"/>
              <a:t>Terrien</a:t>
            </a:r>
            <a:endParaRPr lang="en-US" b="1" dirty="0"/>
          </a:p>
          <a:p>
            <a:r>
              <a:rPr lang="en-US" dirty="0"/>
              <a:t>Assistant Professor of Physics and Astronomy</a:t>
            </a:r>
          </a:p>
          <a:p>
            <a:r>
              <a:rPr lang="en-US" dirty="0"/>
              <a:t>Carleton College</a:t>
            </a:r>
          </a:p>
        </p:txBody>
      </p:sp>
    </p:spTree>
    <p:extLst>
      <p:ext uri="{BB962C8B-B14F-4D97-AF65-F5344CB8AC3E}">
        <p14:creationId xmlns:p14="http://schemas.microsoft.com/office/powerpoint/2010/main" val="337115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356F9-00D1-4752-B2BC-5C60F7569815}"/>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2E39B0CB-A798-4EC1-BC17-1218FD4BBAC5}"/>
              </a:ext>
            </a:extLst>
          </p:cNvPr>
          <p:cNvSpPr>
            <a:spLocks noGrp="1"/>
          </p:cNvSpPr>
          <p:nvPr>
            <p:ph idx="1"/>
          </p:nvPr>
        </p:nvSpPr>
        <p:spPr/>
        <p:txBody>
          <a:bodyPr/>
          <a:lstStyle/>
          <a:p>
            <a:r>
              <a:rPr lang="en-US" dirty="0"/>
              <a:t>Initial remarks from panelists</a:t>
            </a:r>
          </a:p>
          <a:p>
            <a:r>
              <a:rPr lang="en-US" dirty="0"/>
              <a:t>Breakout rooms</a:t>
            </a:r>
          </a:p>
          <a:p>
            <a:r>
              <a:rPr lang="en-US" dirty="0"/>
              <a:t>Wrap-up</a:t>
            </a:r>
          </a:p>
          <a:p>
            <a:pPr lvl="1"/>
            <a:r>
              <a:rPr lang="en-US" dirty="0"/>
              <a:t>Brief Sharing out</a:t>
            </a:r>
          </a:p>
          <a:p>
            <a:pPr lvl="1"/>
            <a:r>
              <a:rPr lang="en-US" dirty="0"/>
              <a:t>Q &amp; A</a:t>
            </a:r>
          </a:p>
        </p:txBody>
      </p:sp>
    </p:spTree>
    <p:extLst>
      <p:ext uri="{BB962C8B-B14F-4D97-AF65-F5344CB8AC3E}">
        <p14:creationId xmlns:p14="http://schemas.microsoft.com/office/powerpoint/2010/main" val="2247275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B7B8C-23B3-4A0C-B615-B347E41739BA}"/>
              </a:ext>
            </a:extLst>
          </p:cNvPr>
          <p:cNvSpPr>
            <a:spLocks noGrp="1"/>
          </p:cNvSpPr>
          <p:nvPr>
            <p:ph type="title"/>
          </p:nvPr>
        </p:nvSpPr>
        <p:spPr/>
        <p:txBody>
          <a:bodyPr/>
          <a:lstStyle/>
          <a:p>
            <a:r>
              <a:rPr lang="en-US" dirty="0"/>
              <a:t>Panelist Discussion Points</a:t>
            </a:r>
          </a:p>
        </p:txBody>
      </p:sp>
      <p:sp>
        <p:nvSpPr>
          <p:cNvPr id="3" name="Content Placeholder 2">
            <a:extLst>
              <a:ext uri="{FF2B5EF4-FFF2-40B4-BE49-F238E27FC236}">
                <a16:creationId xmlns:a16="http://schemas.microsoft.com/office/drawing/2014/main" id="{89591083-D741-4888-A693-8CD229637AD0}"/>
              </a:ext>
            </a:extLst>
          </p:cNvPr>
          <p:cNvSpPr>
            <a:spLocks noGrp="1"/>
          </p:cNvSpPr>
          <p:nvPr>
            <p:ph idx="1"/>
          </p:nvPr>
        </p:nvSpPr>
        <p:spPr/>
        <p:txBody>
          <a:bodyPr>
            <a:normAutofit lnSpcReduction="10000"/>
          </a:bodyPr>
          <a:lstStyle/>
          <a:p>
            <a:r>
              <a:rPr lang="en-US" dirty="0"/>
              <a:t>Briefly describe the course(s) you will be discussing.</a:t>
            </a:r>
          </a:p>
          <a:p>
            <a:pPr marL="0" indent="0">
              <a:buNone/>
            </a:pPr>
            <a:endParaRPr lang="en-US" dirty="0"/>
          </a:p>
          <a:p>
            <a:r>
              <a:rPr lang="en-US" dirty="0"/>
              <a:t>Besides providing an orientation lecture, recording the apparatus, and having students process data offline for the lab component, did you try anything else ?</a:t>
            </a:r>
          </a:p>
          <a:p>
            <a:endParaRPr lang="en-US" dirty="0"/>
          </a:p>
          <a:p>
            <a:r>
              <a:rPr lang="en-US" dirty="0"/>
              <a:t>Besides the obvious challenges, are there other challenges that you experienced as it relates to advanced labs?</a:t>
            </a:r>
          </a:p>
        </p:txBody>
      </p:sp>
    </p:spTree>
    <p:extLst>
      <p:ext uri="{BB962C8B-B14F-4D97-AF65-F5344CB8AC3E}">
        <p14:creationId xmlns:p14="http://schemas.microsoft.com/office/powerpoint/2010/main" val="324954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B7B8C-23B3-4A0C-B615-B347E41739BA}"/>
              </a:ext>
            </a:extLst>
          </p:cNvPr>
          <p:cNvSpPr>
            <a:spLocks noGrp="1"/>
          </p:cNvSpPr>
          <p:nvPr>
            <p:ph type="title"/>
          </p:nvPr>
        </p:nvSpPr>
        <p:spPr/>
        <p:txBody>
          <a:bodyPr/>
          <a:lstStyle/>
          <a:p>
            <a:r>
              <a:rPr lang="en-US" dirty="0"/>
              <a:t>Panelist Discussion Points</a:t>
            </a:r>
          </a:p>
        </p:txBody>
      </p:sp>
      <p:sp>
        <p:nvSpPr>
          <p:cNvPr id="3" name="Content Placeholder 2">
            <a:extLst>
              <a:ext uri="{FF2B5EF4-FFF2-40B4-BE49-F238E27FC236}">
                <a16:creationId xmlns:a16="http://schemas.microsoft.com/office/drawing/2014/main" id="{89591083-D741-4888-A693-8CD229637AD0}"/>
              </a:ext>
            </a:extLst>
          </p:cNvPr>
          <p:cNvSpPr>
            <a:spLocks noGrp="1"/>
          </p:cNvSpPr>
          <p:nvPr>
            <p:ph idx="1"/>
          </p:nvPr>
        </p:nvSpPr>
        <p:spPr/>
        <p:txBody>
          <a:bodyPr>
            <a:normAutofit/>
          </a:bodyPr>
          <a:lstStyle/>
          <a:p>
            <a:r>
              <a:rPr lang="en-US" dirty="0"/>
              <a:t>Are there particular goals of advanced lab courses that you feel are just not achievable in an online environment?</a:t>
            </a:r>
          </a:p>
          <a:p>
            <a:endParaRPr lang="en-US" dirty="0"/>
          </a:p>
          <a:p>
            <a:r>
              <a:rPr lang="en-US" dirty="0"/>
              <a:t>Are there goals that might be achievable with adequate prep time?</a:t>
            </a:r>
          </a:p>
        </p:txBody>
      </p:sp>
    </p:spTree>
    <p:extLst>
      <p:ext uri="{BB962C8B-B14F-4D97-AF65-F5344CB8AC3E}">
        <p14:creationId xmlns:p14="http://schemas.microsoft.com/office/powerpoint/2010/main" val="3932485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B7B8C-23B3-4A0C-B615-B347E41739BA}"/>
              </a:ext>
            </a:extLst>
          </p:cNvPr>
          <p:cNvSpPr>
            <a:spLocks noGrp="1"/>
          </p:cNvSpPr>
          <p:nvPr>
            <p:ph type="title"/>
          </p:nvPr>
        </p:nvSpPr>
        <p:spPr/>
        <p:txBody>
          <a:bodyPr/>
          <a:lstStyle/>
          <a:p>
            <a:r>
              <a:rPr lang="en-US" dirty="0"/>
              <a:t>Panelist Discussion Points</a:t>
            </a:r>
          </a:p>
        </p:txBody>
      </p:sp>
      <p:sp>
        <p:nvSpPr>
          <p:cNvPr id="3" name="Content Placeholder 2">
            <a:extLst>
              <a:ext uri="{FF2B5EF4-FFF2-40B4-BE49-F238E27FC236}">
                <a16:creationId xmlns:a16="http://schemas.microsoft.com/office/drawing/2014/main" id="{89591083-D741-4888-A693-8CD229637AD0}"/>
              </a:ext>
            </a:extLst>
          </p:cNvPr>
          <p:cNvSpPr>
            <a:spLocks noGrp="1"/>
          </p:cNvSpPr>
          <p:nvPr>
            <p:ph idx="1"/>
          </p:nvPr>
        </p:nvSpPr>
        <p:spPr/>
        <p:txBody>
          <a:bodyPr>
            <a:normAutofit/>
          </a:bodyPr>
          <a:lstStyle/>
          <a:p>
            <a:r>
              <a:rPr lang="en-US" dirty="0"/>
              <a:t>Are there changes that you made to accomplish the advanced lab environment that you would keep if you needed to be online the next time you taught an advanced lab course? Are there changes you would keep even if the course were in-person? </a:t>
            </a:r>
          </a:p>
          <a:p>
            <a:endParaRPr lang="en-US" dirty="0"/>
          </a:p>
          <a:p>
            <a:r>
              <a:rPr lang="en-US" dirty="0"/>
              <a:t>Are there opportunities related to teaching advanced labs in an online environment that should not be overlooked? </a:t>
            </a:r>
          </a:p>
        </p:txBody>
      </p:sp>
    </p:spTree>
    <p:extLst>
      <p:ext uri="{BB962C8B-B14F-4D97-AF65-F5344CB8AC3E}">
        <p14:creationId xmlns:p14="http://schemas.microsoft.com/office/powerpoint/2010/main" val="224341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88CB-6D38-48B5-95B2-CD89AA3DF83B}"/>
              </a:ext>
            </a:extLst>
          </p:cNvPr>
          <p:cNvSpPr>
            <a:spLocks noGrp="1"/>
          </p:cNvSpPr>
          <p:nvPr>
            <p:ph type="title"/>
          </p:nvPr>
        </p:nvSpPr>
        <p:spPr/>
        <p:txBody>
          <a:bodyPr/>
          <a:lstStyle/>
          <a:p>
            <a:r>
              <a:rPr lang="en-US" b="1" dirty="0"/>
              <a:t>Breakout Room Instructions</a:t>
            </a:r>
            <a:br>
              <a:rPr lang="en-US" dirty="0"/>
            </a:br>
            <a:r>
              <a:rPr lang="en-US" sz="2800" dirty="0">
                <a:solidFill>
                  <a:srgbClr val="FF0000"/>
                </a:solidFill>
              </a:rPr>
              <a:t>(Also in google doc linked in chat)</a:t>
            </a:r>
          </a:p>
        </p:txBody>
      </p:sp>
      <p:sp>
        <p:nvSpPr>
          <p:cNvPr id="3" name="Content Placeholder 2">
            <a:extLst>
              <a:ext uri="{FF2B5EF4-FFF2-40B4-BE49-F238E27FC236}">
                <a16:creationId xmlns:a16="http://schemas.microsoft.com/office/drawing/2014/main" id="{13DACFA4-85B5-4EF6-ADF5-8A7BEB9047EF}"/>
              </a:ext>
            </a:extLst>
          </p:cNvPr>
          <p:cNvSpPr>
            <a:spLocks noGrp="1"/>
          </p:cNvSpPr>
          <p:nvPr>
            <p:ph idx="1"/>
          </p:nvPr>
        </p:nvSpPr>
        <p:spPr>
          <a:xfrm>
            <a:off x="628650" y="1690689"/>
            <a:ext cx="7886700" cy="4912334"/>
          </a:xfrm>
        </p:spPr>
        <p:txBody>
          <a:bodyPr>
            <a:normAutofit fontScale="77500" lnSpcReduction="20000"/>
          </a:bodyPr>
          <a:lstStyle/>
          <a:p>
            <a:r>
              <a:rPr lang="en-US" dirty="0"/>
              <a:t>Briefly introduce yourself to the group (Name and Institution)</a:t>
            </a:r>
          </a:p>
          <a:p>
            <a:r>
              <a:rPr lang="en-US" dirty="0"/>
              <a:t>Guiding Questions</a:t>
            </a:r>
          </a:p>
          <a:p>
            <a:pPr lvl="1">
              <a:buFont typeface="Courier New" panose="02070309020205020404" pitchFamily="49" charset="0"/>
              <a:buChar char="o"/>
            </a:pPr>
            <a:r>
              <a:rPr lang="en-US" dirty="0"/>
              <a:t>In what ways can advanced labs in an online environment be used to advance other departmental goals in your institution?</a:t>
            </a:r>
          </a:p>
          <a:p>
            <a:pPr lvl="1">
              <a:buFont typeface="Courier New" panose="02070309020205020404" pitchFamily="49" charset="0"/>
              <a:buChar char="o"/>
            </a:pPr>
            <a:r>
              <a:rPr lang="en-US" dirty="0"/>
              <a:t>What departmental resources can you leverage to support faculty teaching online advanced lab courses (e.g., IT specialist to support remote access/control of equipment, maker space manager to create a CAD tutorial and/or print basic 3D printed objects for home projects, etc.)?</a:t>
            </a:r>
          </a:p>
          <a:p>
            <a:pPr lvl="1">
              <a:buFont typeface="Courier New" panose="02070309020205020404" pitchFamily="49" charset="0"/>
              <a:buChar char="o"/>
            </a:pPr>
            <a:r>
              <a:rPr lang="en-US" dirty="0"/>
              <a:t>Given that there are experts in online course design, what institutional resources could you leverage to support faculty learning about best practices in online course design? (Note this is separate from physics-specific content knowledge, but rather resources that can assist faculty in identifying what structures need to be in place to create a positive online experience for students regardless of the content being taught.)</a:t>
            </a:r>
          </a:p>
          <a:p>
            <a:r>
              <a:rPr lang="en-US" dirty="0"/>
              <a:t>Share out</a:t>
            </a:r>
          </a:p>
          <a:p>
            <a:pPr lvl="1">
              <a:buFont typeface="Courier New" panose="02070309020205020404" pitchFamily="49" charset="0"/>
              <a:buChar char="o"/>
            </a:pPr>
            <a:r>
              <a:rPr lang="en-US" dirty="0"/>
              <a:t>In Google Doc: Add questions for Q&amp;A</a:t>
            </a:r>
          </a:p>
          <a:p>
            <a:pPr lvl="1">
              <a:buFont typeface="Courier New" panose="02070309020205020404" pitchFamily="49" charset="0"/>
              <a:buChar char="o"/>
            </a:pPr>
            <a:r>
              <a:rPr lang="en-US" dirty="0"/>
              <a:t>In Main Session: What was the most helpful thing you learned from your small group discussion?</a:t>
            </a:r>
          </a:p>
        </p:txBody>
      </p:sp>
    </p:spTree>
    <p:extLst>
      <p:ext uri="{BB962C8B-B14F-4D97-AF65-F5344CB8AC3E}">
        <p14:creationId xmlns:p14="http://schemas.microsoft.com/office/powerpoint/2010/main" val="12077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E1274-3CE6-44D9-93AE-B36F8E7A86FB}"/>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FB1F664B-EB28-4005-93E4-DAC9D3E1AB42}"/>
              </a:ext>
            </a:extLst>
          </p:cNvPr>
          <p:cNvSpPr>
            <a:spLocks noGrp="1"/>
          </p:cNvSpPr>
          <p:nvPr>
            <p:ph idx="1"/>
          </p:nvPr>
        </p:nvSpPr>
        <p:spPr/>
        <p:txBody>
          <a:bodyPr/>
          <a:lstStyle/>
          <a:p>
            <a:r>
              <a:rPr lang="en-US" dirty="0"/>
              <a:t>Small Teaching Online </a:t>
            </a:r>
          </a:p>
          <a:p>
            <a:pPr lvl="1">
              <a:buFont typeface="Courier New" panose="02070309020205020404" pitchFamily="49" charset="0"/>
              <a:buChar char="o"/>
            </a:pPr>
            <a:r>
              <a:rPr lang="en-US" dirty="0"/>
              <a:t>Book by Flower Darby and James M. Lang</a:t>
            </a:r>
          </a:p>
          <a:p>
            <a:pPr lvl="1">
              <a:buFont typeface="Courier New" panose="02070309020205020404" pitchFamily="49" charset="0"/>
              <a:buChar char="o"/>
            </a:pPr>
            <a:r>
              <a:rPr lang="en-US" dirty="0"/>
              <a:t>Practical Guide to Online Course Design</a:t>
            </a:r>
          </a:p>
          <a:p>
            <a:pPr lvl="1">
              <a:buFont typeface="Courier New" panose="02070309020205020404" pitchFamily="49" charset="0"/>
              <a:buChar char="o"/>
            </a:pPr>
            <a:endParaRPr lang="en-US" dirty="0"/>
          </a:p>
          <a:p>
            <a:r>
              <a:rPr lang="en-US" dirty="0"/>
              <a:t>Further questions or comments</a:t>
            </a:r>
          </a:p>
          <a:p>
            <a:pPr lvl="1">
              <a:buFont typeface="Courier New" panose="02070309020205020404" pitchFamily="49" charset="0"/>
              <a:buChar char="o"/>
            </a:pPr>
            <a:r>
              <a:rPr lang="en-US" dirty="0"/>
              <a:t>Marty Baylor, Chair of APS Committee on Education</a:t>
            </a:r>
          </a:p>
          <a:p>
            <a:pPr lvl="2">
              <a:buFont typeface="Courier New" panose="02070309020205020404" pitchFamily="49" charset="0"/>
              <a:buChar char="o"/>
            </a:pPr>
            <a:r>
              <a:rPr lang="en-US" dirty="0">
                <a:hlinkClick r:id="rId2"/>
              </a:rPr>
              <a:t>mbaylor@carleton.edu</a:t>
            </a:r>
            <a:endParaRPr lang="en-US" dirty="0"/>
          </a:p>
          <a:p>
            <a:pPr lvl="1">
              <a:buFont typeface="Courier New" panose="02070309020205020404" pitchFamily="49" charset="0"/>
              <a:buChar char="o"/>
            </a:pPr>
            <a:r>
              <a:rPr lang="en-US" dirty="0"/>
              <a:t>mailto: chairsconference@aps.org</a:t>
            </a:r>
          </a:p>
        </p:txBody>
      </p:sp>
    </p:spTree>
    <p:extLst>
      <p:ext uri="{BB962C8B-B14F-4D97-AF65-F5344CB8AC3E}">
        <p14:creationId xmlns:p14="http://schemas.microsoft.com/office/powerpoint/2010/main" val="2724865494"/>
      </p:ext>
    </p:extLst>
  </p:cSld>
  <p:clrMapOvr>
    <a:masterClrMapping/>
  </p:clrMapOvr>
</p:sld>
</file>

<file path=ppt/theme/theme1.xml><?xml version="1.0" encoding="utf-8"?>
<a:theme xmlns:a="http://schemas.openxmlformats.org/drawingml/2006/main" name="MartyBlan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tyBlank" id="{C0BEE4E3-9ED0-46C4-8EEF-E7F8BADBDBF7}" vid="{AD760C6A-44BF-46EF-9FDC-00B4CB8D2A04}"/>
    </a:ext>
  </a:extLst>
</a:theme>
</file>

<file path=docProps/app.xml><?xml version="1.0" encoding="utf-8"?>
<Properties xmlns="http://schemas.openxmlformats.org/officeDocument/2006/extended-properties" xmlns:vt="http://schemas.openxmlformats.org/officeDocument/2006/docPropsVTypes">
  <Template>Default Theme</Template>
  <TotalTime>747</TotalTime>
  <Words>473</Words>
  <Application>Microsoft Office PowerPoint</Application>
  <PresentationFormat>On-screen Show (4:3)</PresentationFormat>
  <Paragraphs>50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Courier New</vt:lpstr>
      <vt:lpstr>MartyBlank</vt:lpstr>
      <vt:lpstr>Lessons from the COVID-19  online teaching  and learning experiences: Upper-Level Labs</vt:lpstr>
      <vt:lpstr>Outline</vt:lpstr>
      <vt:lpstr>Panelist Discussion Points</vt:lpstr>
      <vt:lpstr>Panelist Discussion Points</vt:lpstr>
      <vt:lpstr>Panelist Discussion Points</vt:lpstr>
      <vt:lpstr>Breakout Room Instructions (Also in google doc linked in chat)</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the COVID-19 online teaching  and learning experiences: Advanced Lab</dc:title>
  <dc:creator>Martha Reed</dc:creator>
  <cp:lastModifiedBy>Martha Reed</cp:lastModifiedBy>
  <cp:revision>13</cp:revision>
  <dcterms:created xsi:type="dcterms:W3CDTF">2020-06-13T16:42:59Z</dcterms:created>
  <dcterms:modified xsi:type="dcterms:W3CDTF">2020-06-19T19:02:35Z</dcterms:modified>
</cp:coreProperties>
</file>