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135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E5278E-DF20-48FE-BB20-2CDCCFA05927}"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53827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5278E-DF20-48FE-BB20-2CDCCFA05927}"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4119672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5278E-DF20-48FE-BB20-2CDCCFA05927}"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53230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5278E-DF20-48FE-BB20-2CDCCFA05927}"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379263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E5278E-DF20-48FE-BB20-2CDCCFA05927}"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183729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E5278E-DF20-48FE-BB20-2CDCCFA05927}"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854390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E5278E-DF20-48FE-BB20-2CDCCFA05927}" type="datetimeFigureOut">
              <a:rPr lang="en-US" smtClean="0"/>
              <a:t>6/20/2020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308046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E5278E-DF20-48FE-BB20-2CDCCFA05927}" type="datetimeFigureOut">
              <a:rPr lang="en-US" smtClean="0"/>
              <a:t>6/20/2020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78519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5278E-DF20-48FE-BB20-2CDCCFA05927}" type="datetimeFigureOut">
              <a:rPr lang="en-US" smtClean="0"/>
              <a:t>6/20/2020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74946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E5278E-DF20-48FE-BB20-2CDCCFA05927}"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212845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E5278E-DF20-48FE-BB20-2CDCCFA05927}"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0BB92-DFC5-480B-B792-D41C074EFF69}" type="slidenum">
              <a:rPr lang="en-US" smtClean="0"/>
              <a:t>‹#›</a:t>
            </a:fld>
            <a:endParaRPr lang="en-US"/>
          </a:p>
        </p:txBody>
      </p:sp>
    </p:spTree>
    <p:extLst>
      <p:ext uri="{BB962C8B-B14F-4D97-AF65-F5344CB8AC3E}">
        <p14:creationId xmlns:p14="http://schemas.microsoft.com/office/powerpoint/2010/main" val="3345005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5278E-DF20-48FE-BB20-2CDCCFA05927}" type="datetimeFigureOut">
              <a:rPr lang="en-US" smtClean="0"/>
              <a:t>6/20/2020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0BB92-DFC5-480B-B792-D41C074EFF69}" type="slidenum">
              <a:rPr lang="en-US" smtClean="0"/>
              <a:t>‹#›</a:t>
            </a:fld>
            <a:endParaRPr lang="en-US"/>
          </a:p>
        </p:txBody>
      </p:sp>
    </p:spTree>
    <p:extLst>
      <p:ext uri="{BB962C8B-B14F-4D97-AF65-F5344CB8AC3E}">
        <p14:creationId xmlns:p14="http://schemas.microsoft.com/office/powerpoint/2010/main" val="3600863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0775E-237E-4C0D-8DD4-B9F60D5D7FAA}"/>
              </a:ext>
            </a:extLst>
          </p:cNvPr>
          <p:cNvSpPr>
            <a:spLocks noGrp="1"/>
          </p:cNvSpPr>
          <p:nvPr>
            <p:ph type="ctrTitle"/>
          </p:nvPr>
        </p:nvSpPr>
        <p:spPr/>
        <p:txBody>
          <a:bodyPr/>
          <a:lstStyle/>
          <a:p>
            <a:r>
              <a:rPr lang="en-US" dirty="0"/>
              <a:t>Equity, Diversity, and Inclusion</a:t>
            </a:r>
          </a:p>
        </p:txBody>
      </p:sp>
      <p:sp>
        <p:nvSpPr>
          <p:cNvPr id="3" name="Subtitle 2">
            <a:extLst>
              <a:ext uri="{FF2B5EF4-FFF2-40B4-BE49-F238E27FC236}">
                <a16:creationId xmlns:a16="http://schemas.microsoft.com/office/drawing/2014/main" id="{E81BFDA5-287A-4014-92E9-E357A5C99BDB}"/>
              </a:ext>
            </a:extLst>
          </p:cNvPr>
          <p:cNvSpPr>
            <a:spLocks noGrp="1"/>
          </p:cNvSpPr>
          <p:nvPr>
            <p:ph type="subTitle" idx="1"/>
          </p:nvPr>
        </p:nvSpPr>
        <p:spPr>
          <a:xfrm>
            <a:off x="386862" y="3602037"/>
            <a:ext cx="7992207" cy="2825139"/>
          </a:xfrm>
        </p:spPr>
        <p:txBody>
          <a:bodyPr>
            <a:normAutofit/>
          </a:bodyPr>
          <a:lstStyle/>
          <a:p>
            <a:pPr>
              <a:spcBef>
                <a:spcPts val="0"/>
              </a:spcBef>
            </a:pPr>
            <a:r>
              <a:rPr lang="en-US" b="1" dirty="0"/>
              <a:t>Monika Kress</a:t>
            </a:r>
          </a:p>
          <a:p>
            <a:r>
              <a:rPr lang="en-US" dirty="0"/>
              <a:t>Professor, Chair, Physics &amp; Astronomy, San Jose State University</a:t>
            </a:r>
          </a:p>
          <a:p>
            <a:endParaRPr lang="en-US" sz="1100" b="1" dirty="0"/>
          </a:p>
          <a:p>
            <a:r>
              <a:rPr lang="en-US" b="1" dirty="0"/>
              <a:t>Martha-Elizabeth “Marty” Baylor</a:t>
            </a:r>
          </a:p>
          <a:p>
            <a:r>
              <a:rPr lang="en-US" dirty="0"/>
              <a:t>Associate Professor, Chair, Carleton College</a:t>
            </a:r>
          </a:p>
          <a:p>
            <a:r>
              <a:rPr lang="en-US" dirty="0"/>
              <a:t>Chair APS Committee on Education</a:t>
            </a:r>
          </a:p>
          <a:p>
            <a:endParaRPr lang="en-US" dirty="0"/>
          </a:p>
        </p:txBody>
      </p:sp>
    </p:spTree>
    <p:extLst>
      <p:ext uri="{BB962C8B-B14F-4D97-AF65-F5344CB8AC3E}">
        <p14:creationId xmlns:p14="http://schemas.microsoft.com/office/powerpoint/2010/main" val="209170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13F4E-0CD7-482D-A14B-24661104E5F4}"/>
              </a:ext>
            </a:extLst>
          </p:cNvPr>
          <p:cNvSpPr>
            <a:spLocks noGrp="1"/>
          </p:cNvSpPr>
          <p:nvPr>
            <p:ph type="title"/>
          </p:nvPr>
        </p:nvSpPr>
        <p:spPr/>
        <p:txBody>
          <a:bodyPr/>
          <a:lstStyle/>
          <a:p>
            <a:r>
              <a:rPr lang="en-US" dirty="0"/>
              <a:t>Order of Session</a:t>
            </a:r>
          </a:p>
        </p:txBody>
      </p:sp>
      <p:sp>
        <p:nvSpPr>
          <p:cNvPr id="3" name="Content Placeholder 2">
            <a:extLst>
              <a:ext uri="{FF2B5EF4-FFF2-40B4-BE49-F238E27FC236}">
                <a16:creationId xmlns:a16="http://schemas.microsoft.com/office/drawing/2014/main" id="{D948AAF6-35EE-4480-A8B8-712645FECF96}"/>
              </a:ext>
            </a:extLst>
          </p:cNvPr>
          <p:cNvSpPr>
            <a:spLocks noGrp="1"/>
          </p:cNvSpPr>
          <p:nvPr>
            <p:ph idx="1"/>
          </p:nvPr>
        </p:nvSpPr>
        <p:spPr/>
        <p:txBody>
          <a:bodyPr/>
          <a:lstStyle/>
          <a:p>
            <a:r>
              <a:rPr lang="en-US" dirty="0"/>
              <a:t>Marty</a:t>
            </a:r>
          </a:p>
          <a:p>
            <a:pPr lvl="1">
              <a:buFont typeface="Courier New" panose="02070309020205020404" pitchFamily="49" charset="0"/>
              <a:buChar char="o"/>
            </a:pPr>
            <a:r>
              <a:rPr lang="en-US" dirty="0"/>
              <a:t>Reflections EDI: From Undergrad to Chair</a:t>
            </a:r>
          </a:p>
          <a:p>
            <a:pPr lvl="1"/>
            <a:endParaRPr lang="en-US" dirty="0"/>
          </a:p>
          <a:p>
            <a:r>
              <a:rPr lang="en-US" dirty="0"/>
              <a:t>Monika</a:t>
            </a:r>
          </a:p>
          <a:p>
            <a:pPr lvl="1">
              <a:buFont typeface="Courier New" panose="02070309020205020404" pitchFamily="49" charset="0"/>
              <a:buChar char="o"/>
            </a:pPr>
            <a:r>
              <a:rPr lang="en-US" dirty="0"/>
              <a:t>Reflections on EDI: What a Chair Can Do</a:t>
            </a:r>
          </a:p>
          <a:p>
            <a:endParaRPr lang="en-US" dirty="0"/>
          </a:p>
          <a:p>
            <a:r>
              <a:rPr lang="en-US" dirty="0"/>
              <a:t>Question &amp; Answer</a:t>
            </a:r>
          </a:p>
          <a:p>
            <a:endParaRPr lang="en-US" dirty="0"/>
          </a:p>
          <a:p>
            <a:r>
              <a:rPr lang="en-US" dirty="0"/>
              <a:t>Resources</a:t>
            </a:r>
          </a:p>
          <a:p>
            <a:pPr lvl="1"/>
            <a:endParaRPr lang="en-US" dirty="0"/>
          </a:p>
        </p:txBody>
      </p:sp>
    </p:spTree>
    <p:extLst>
      <p:ext uri="{BB962C8B-B14F-4D97-AF65-F5344CB8AC3E}">
        <p14:creationId xmlns:p14="http://schemas.microsoft.com/office/powerpoint/2010/main" val="205797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98BFD-92FC-4213-A2EB-4384F708749A}"/>
              </a:ext>
            </a:extLst>
          </p:cNvPr>
          <p:cNvSpPr>
            <a:spLocks noGrp="1"/>
          </p:cNvSpPr>
          <p:nvPr>
            <p:ph type="title"/>
          </p:nvPr>
        </p:nvSpPr>
        <p:spPr/>
        <p:txBody>
          <a:bodyPr/>
          <a:lstStyle/>
          <a:p>
            <a:r>
              <a:rPr lang="en-US" dirty="0"/>
              <a:t>Marty Summary</a:t>
            </a:r>
          </a:p>
        </p:txBody>
      </p:sp>
      <p:sp>
        <p:nvSpPr>
          <p:cNvPr id="3" name="Content Placeholder 2">
            <a:extLst>
              <a:ext uri="{FF2B5EF4-FFF2-40B4-BE49-F238E27FC236}">
                <a16:creationId xmlns:a16="http://schemas.microsoft.com/office/drawing/2014/main" id="{32138B28-A0E6-4B16-A23C-620816E21D36}"/>
              </a:ext>
            </a:extLst>
          </p:cNvPr>
          <p:cNvSpPr>
            <a:spLocks noGrp="1"/>
          </p:cNvSpPr>
          <p:nvPr>
            <p:ph idx="1"/>
          </p:nvPr>
        </p:nvSpPr>
        <p:spPr>
          <a:xfrm>
            <a:off x="628650" y="1690689"/>
            <a:ext cx="7886700" cy="4691063"/>
          </a:xfrm>
        </p:spPr>
        <p:txBody>
          <a:bodyPr>
            <a:normAutofit lnSpcReduction="10000"/>
          </a:bodyPr>
          <a:lstStyle/>
          <a:p>
            <a:r>
              <a:rPr lang="en-US" dirty="0"/>
              <a:t>Being an ally is not enough.</a:t>
            </a:r>
          </a:p>
          <a:p>
            <a:r>
              <a:rPr lang="en-US" dirty="0"/>
              <a:t>Best practices not implemented well are not best practices.</a:t>
            </a:r>
          </a:p>
          <a:p>
            <a:r>
              <a:rPr lang="en-US" dirty="0"/>
              <a:t>To the extent that different subordinate classes are allowed to exist in an organization, is the extent to which the organization is vested in equity and inclusion.</a:t>
            </a:r>
          </a:p>
          <a:p>
            <a:r>
              <a:rPr lang="en-US" dirty="0"/>
              <a:t>EDI is not a person or an activity or a list of things you do to increase diversity.</a:t>
            </a:r>
          </a:p>
          <a:p>
            <a:r>
              <a:rPr lang="en-US" dirty="0"/>
              <a:t>You must make space and flexibility for authentic diversity (i.e., including equity and inclusion)</a:t>
            </a:r>
          </a:p>
        </p:txBody>
      </p:sp>
    </p:spTree>
    <p:extLst>
      <p:ext uri="{BB962C8B-B14F-4D97-AF65-F5344CB8AC3E}">
        <p14:creationId xmlns:p14="http://schemas.microsoft.com/office/powerpoint/2010/main" val="3488922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592C-CE84-4E26-9A95-ADD38FDD1328}"/>
              </a:ext>
            </a:extLst>
          </p:cNvPr>
          <p:cNvSpPr>
            <a:spLocks noGrp="1"/>
          </p:cNvSpPr>
          <p:nvPr>
            <p:ph type="title"/>
          </p:nvPr>
        </p:nvSpPr>
        <p:spPr/>
        <p:txBody>
          <a:bodyPr/>
          <a:lstStyle/>
          <a:p>
            <a:r>
              <a:rPr lang="en-US" dirty="0"/>
              <a:t>Marty Expanded Comments</a:t>
            </a:r>
          </a:p>
        </p:txBody>
      </p:sp>
      <p:sp>
        <p:nvSpPr>
          <p:cNvPr id="3" name="Content Placeholder 2">
            <a:extLst>
              <a:ext uri="{FF2B5EF4-FFF2-40B4-BE49-F238E27FC236}">
                <a16:creationId xmlns:a16="http://schemas.microsoft.com/office/drawing/2014/main" id="{419B3DD0-CF94-4B00-869D-BF7430E8A12F}"/>
              </a:ext>
            </a:extLst>
          </p:cNvPr>
          <p:cNvSpPr>
            <a:spLocks noGrp="1"/>
          </p:cNvSpPr>
          <p:nvPr>
            <p:ph idx="1"/>
          </p:nvPr>
        </p:nvSpPr>
        <p:spPr/>
        <p:txBody>
          <a:bodyPr>
            <a:normAutofit fontScale="70000" lnSpcReduction="20000"/>
          </a:bodyPr>
          <a:lstStyle/>
          <a:p>
            <a:r>
              <a:rPr lang="en-US" b="1" dirty="0"/>
              <a:t>Being an ally is not enough.</a:t>
            </a:r>
            <a:r>
              <a:rPr lang="en-US" dirty="0"/>
              <a:t> A lot of people did the right things, but these actions were either passive because I was the only relevant person or out of a desire to be an ally rather, rather out of true concern for me. How can I say that? When push came to shove, reverted to rigid structure (personal, departmental, or institutional) rather than supporting me or working in my best interest.</a:t>
            </a:r>
          </a:p>
          <a:p>
            <a:r>
              <a:rPr lang="en-US" b="1" dirty="0"/>
              <a:t>Best practices not implemented well are not best practices.</a:t>
            </a:r>
            <a:r>
              <a:rPr lang="en-US" dirty="0"/>
              <a:t> What does it mean to implement a best practice well? It means the Best Practice is implemented in a way that is an outgrowth of a change in the culture on a fundamental level. Doing this will lead to broad and lasting impacts on the individuals involved</a:t>
            </a:r>
          </a:p>
          <a:p>
            <a:r>
              <a:rPr lang="en-US" b="1" dirty="0"/>
              <a:t>To the extent that different subordinate classes are allowed to exist in an organization, is the extent to which the organization is vested in equity and inclusion.</a:t>
            </a:r>
            <a:r>
              <a:rPr lang="en-US" dirty="0"/>
              <a:t> I could tell you based on how regular faculty treat adjunct faculty and staff, whether or not they were actually committed to me as a student bringing diversity to the organization.</a:t>
            </a:r>
          </a:p>
        </p:txBody>
      </p:sp>
    </p:spTree>
    <p:extLst>
      <p:ext uri="{BB962C8B-B14F-4D97-AF65-F5344CB8AC3E}">
        <p14:creationId xmlns:p14="http://schemas.microsoft.com/office/powerpoint/2010/main" val="1376919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592C-CE84-4E26-9A95-ADD38FDD1328}"/>
              </a:ext>
            </a:extLst>
          </p:cNvPr>
          <p:cNvSpPr>
            <a:spLocks noGrp="1"/>
          </p:cNvSpPr>
          <p:nvPr>
            <p:ph type="title"/>
          </p:nvPr>
        </p:nvSpPr>
        <p:spPr/>
        <p:txBody>
          <a:bodyPr/>
          <a:lstStyle/>
          <a:p>
            <a:r>
              <a:rPr lang="en-US" dirty="0"/>
              <a:t>Marty Expanded Comments</a:t>
            </a:r>
          </a:p>
        </p:txBody>
      </p:sp>
      <p:sp>
        <p:nvSpPr>
          <p:cNvPr id="3" name="Content Placeholder 2">
            <a:extLst>
              <a:ext uri="{FF2B5EF4-FFF2-40B4-BE49-F238E27FC236}">
                <a16:creationId xmlns:a16="http://schemas.microsoft.com/office/drawing/2014/main" id="{419B3DD0-CF94-4B00-869D-BF7430E8A12F}"/>
              </a:ext>
            </a:extLst>
          </p:cNvPr>
          <p:cNvSpPr>
            <a:spLocks noGrp="1"/>
          </p:cNvSpPr>
          <p:nvPr>
            <p:ph idx="1"/>
          </p:nvPr>
        </p:nvSpPr>
        <p:spPr>
          <a:xfrm>
            <a:off x="628650" y="1525891"/>
            <a:ext cx="7886700" cy="5147469"/>
          </a:xfrm>
        </p:spPr>
        <p:txBody>
          <a:bodyPr>
            <a:noAutofit/>
          </a:bodyPr>
          <a:lstStyle/>
          <a:p>
            <a:r>
              <a:rPr lang="en-US" sz="2000" b="1" dirty="0"/>
              <a:t>You must make space and flexibility for authentic diversity (i.e., including equity and inclusion).</a:t>
            </a:r>
            <a:r>
              <a:rPr lang="en-US" sz="2000" dirty="0"/>
              <a:t> If you are truly hiring for authentic diversity or trying to develop a more authentically diverse student body, then you are necessarily bringing in people that are different from those that already exist within the structure. If those individuals are to bring their whole selves to the community, then that necessitates a structure that is flexible enough to accommodate the new ideas and new ways of being of the new people brought into the space. If you do not have to do anything to accommodate the new people to your space, then you have likely brought in people who already fit into the existing structure and only brought surface diversity or you are causing people to hide part of who they are. Either way you have achieved diversity, but not inclusion or belonging. Comments like, “Marty, you fit in so well that I don’t even think of you as Black,” aligns with that surface view of diversity and inclusion. I want you to recognize me as Black and value the different perspectives and different ways of achieving success that I bring to the community. Otherwise I am just a token participant in the community.</a:t>
            </a:r>
          </a:p>
        </p:txBody>
      </p:sp>
    </p:spTree>
    <p:extLst>
      <p:ext uri="{BB962C8B-B14F-4D97-AF65-F5344CB8AC3E}">
        <p14:creationId xmlns:p14="http://schemas.microsoft.com/office/powerpoint/2010/main" val="1287081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592C-CE84-4E26-9A95-ADD38FDD1328}"/>
              </a:ext>
            </a:extLst>
          </p:cNvPr>
          <p:cNvSpPr>
            <a:spLocks noGrp="1"/>
          </p:cNvSpPr>
          <p:nvPr>
            <p:ph type="title"/>
          </p:nvPr>
        </p:nvSpPr>
        <p:spPr/>
        <p:txBody>
          <a:bodyPr/>
          <a:lstStyle/>
          <a:p>
            <a:r>
              <a:rPr lang="en-US" dirty="0"/>
              <a:t>Marty Expanded Comments</a:t>
            </a:r>
          </a:p>
        </p:txBody>
      </p:sp>
      <p:sp>
        <p:nvSpPr>
          <p:cNvPr id="3" name="Content Placeholder 2">
            <a:extLst>
              <a:ext uri="{FF2B5EF4-FFF2-40B4-BE49-F238E27FC236}">
                <a16:creationId xmlns:a16="http://schemas.microsoft.com/office/drawing/2014/main" id="{419B3DD0-CF94-4B00-869D-BF7430E8A12F}"/>
              </a:ext>
            </a:extLst>
          </p:cNvPr>
          <p:cNvSpPr>
            <a:spLocks noGrp="1"/>
          </p:cNvSpPr>
          <p:nvPr>
            <p:ph idx="1"/>
          </p:nvPr>
        </p:nvSpPr>
        <p:spPr>
          <a:xfrm>
            <a:off x="628650" y="1253331"/>
            <a:ext cx="7886700" cy="4351338"/>
          </a:xfrm>
        </p:spPr>
        <p:txBody>
          <a:bodyPr>
            <a:noAutofit/>
          </a:bodyPr>
          <a:lstStyle/>
          <a:p>
            <a:r>
              <a:rPr lang="en-US" sz="2000" b="1" dirty="0"/>
              <a:t>EDI is not a person or an activity or a list of things you do to increase diversity</a:t>
            </a:r>
            <a:r>
              <a:rPr lang="en-US" sz="2000" dirty="0"/>
              <a:t>, it is a way of being that permeates everything you do. It is about who is included and who isn’t, who has a voice and who doesn’t. Addressing EDI is not just implementing some “best practices”, it is about changing culture. So it’s not just a one or a few individuals on board, it is a large portion of the organization.</a:t>
            </a:r>
          </a:p>
          <a:p>
            <a:pPr>
              <a:buClr>
                <a:schemeClr val="bg1"/>
              </a:buClr>
            </a:pPr>
            <a:r>
              <a:rPr lang="en-US" sz="2000" dirty="0"/>
              <a:t>Team-up Report on page 51 says: “The Most successful departments for students that we visited had many physics faculty members acting as champions for African American students indeed, this was baked into the culture of the department to such an extent that the risk of reliance on a single champion was eliminated.</a:t>
            </a:r>
          </a:p>
          <a:p>
            <a:endParaRPr lang="en-US" sz="2000" dirty="0"/>
          </a:p>
          <a:p>
            <a:r>
              <a:rPr lang="en-US" sz="2000" b="1" dirty="0"/>
              <a:t>You must make space and flexibility for authentic diversity (i.e., including equity and inclusion).</a:t>
            </a:r>
            <a:r>
              <a:rPr lang="en-US" sz="2000" dirty="0"/>
              <a:t> If you are truly hiring for authentic diversity or trying to develop a more authentically diverse student body, then you are necessarily bringing in people that are different from those that already exist within the structure. If those individuals are to bring their whole selves to the community, then that necessitates a structure that is flexible enough to accommodate the new ideas and new ways of being of the new people brought into the space. If you do not have to do anything to accommodate the new people to your space, then you have likely brought in people who already fit into the existing structure and only brought surface diversity or you are causing people to hide part of who they are. Either way you have achieved diversity, but not inclusion or belonging. Comments like, “Marty, you fit in so well that I don’t even think of you as Black,” aligns with that surface view of diversity and inclusion. I want you to recognize me as Black and value the different perspectives and different ways of achieving success that I bring to the community. Otherwise I am just a token participant in the community.</a:t>
            </a:r>
          </a:p>
        </p:txBody>
      </p:sp>
    </p:spTree>
    <p:extLst>
      <p:ext uri="{BB962C8B-B14F-4D97-AF65-F5344CB8AC3E}">
        <p14:creationId xmlns:p14="http://schemas.microsoft.com/office/powerpoint/2010/main" val="271292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33DFE-2633-4A32-BF52-8286A16F1C46}"/>
              </a:ext>
            </a:extLst>
          </p:cNvPr>
          <p:cNvSpPr>
            <a:spLocks noGrp="1"/>
          </p:cNvSpPr>
          <p:nvPr>
            <p:ph type="title"/>
          </p:nvPr>
        </p:nvSpPr>
        <p:spPr/>
        <p:txBody>
          <a:bodyPr/>
          <a:lstStyle/>
          <a:p>
            <a:r>
              <a:rPr lang="en-US" dirty="0"/>
              <a:t>Resources</a:t>
            </a:r>
          </a:p>
        </p:txBody>
      </p:sp>
      <p:sp>
        <p:nvSpPr>
          <p:cNvPr id="4" name="Content Placeholder 3">
            <a:extLst>
              <a:ext uri="{FF2B5EF4-FFF2-40B4-BE49-F238E27FC236}">
                <a16:creationId xmlns:a16="http://schemas.microsoft.com/office/drawing/2014/main" id="{88564545-090E-442A-82AA-709204AB8555}"/>
              </a:ext>
            </a:extLst>
          </p:cNvPr>
          <p:cNvSpPr>
            <a:spLocks noGrp="1"/>
          </p:cNvSpPr>
          <p:nvPr>
            <p:ph idx="1"/>
          </p:nvPr>
        </p:nvSpPr>
        <p:spPr>
          <a:xfrm>
            <a:off x="354457" y="1500310"/>
            <a:ext cx="8337479" cy="5269767"/>
          </a:xfrm>
        </p:spPr>
        <p:txBody>
          <a:bodyPr>
            <a:normAutofit fontScale="85000" lnSpcReduction="20000"/>
          </a:bodyPr>
          <a:lstStyle/>
          <a:p>
            <a:pPr fontAlgn="base"/>
            <a:r>
              <a:rPr lang="en-US" dirty="0"/>
              <a:t>Professional Development: Leadership</a:t>
            </a:r>
          </a:p>
          <a:p>
            <a:pPr lvl="1" fontAlgn="base"/>
            <a:r>
              <a:rPr lang="en-US" dirty="0"/>
              <a:t>Project Kaleidoscope STEM Leadership Institute</a:t>
            </a:r>
          </a:p>
          <a:p>
            <a:pPr lvl="1" fontAlgn="base"/>
            <a:r>
              <a:rPr lang="en-US" dirty="0"/>
              <a:t>HERS Leadership Institute for Women</a:t>
            </a:r>
          </a:p>
          <a:p>
            <a:pPr lvl="1" fontAlgn="base"/>
            <a:r>
              <a:rPr lang="en-US" dirty="0"/>
              <a:t>ACS Leadership Development System (online courses)</a:t>
            </a:r>
          </a:p>
          <a:p>
            <a:pPr lvl="1" fontAlgn="base"/>
            <a:r>
              <a:rPr lang="en-US" dirty="0"/>
              <a:t>Your institution may offer Leadership Development Courses</a:t>
            </a:r>
          </a:p>
          <a:p>
            <a:pPr lvl="1" fontAlgn="base"/>
            <a:r>
              <a:rPr lang="en-US" dirty="0"/>
              <a:t>DALI</a:t>
            </a:r>
          </a:p>
          <a:p>
            <a:pPr fontAlgn="base"/>
            <a:r>
              <a:rPr lang="en-US" dirty="0"/>
              <a:t>Professional Development: EDI</a:t>
            </a:r>
          </a:p>
          <a:p>
            <a:pPr lvl="1" fontAlgn="base"/>
            <a:r>
              <a:rPr lang="en-US" dirty="0"/>
              <a:t>AAC&amp;U TIDES (Teaching to Increase Diversity and Equity in STEM) Institute</a:t>
            </a:r>
          </a:p>
          <a:p>
            <a:pPr lvl="1" fontAlgn="base"/>
            <a:r>
              <a:rPr lang="en-US" dirty="0"/>
              <a:t>Find a Book – e.g., How to be an Inclusive Leader by Jennifer Brown</a:t>
            </a:r>
          </a:p>
          <a:p>
            <a:pPr lvl="1" fontAlgn="base"/>
            <a:r>
              <a:rPr lang="en-US" dirty="0"/>
              <a:t>Inclusive Leadership Workshops</a:t>
            </a:r>
          </a:p>
          <a:p>
            <a:pPr lvl="1" fontAlgn="base"/>
            <a:r>
              <a:rPr lang="en-US" dirty="0"/>
              <a:t>DALI</a:t>
            </a:r>
          </a:p>
          <a:p>
            <a:pPr fontAlgn="base"/>
            <a:r>
              <a:rPr lang="en-US" dirty="0"/>
              <a:t>Expose yourself to difference:</a:t>
            </a:r>
          </a:p>
          <a:p>
            <a:pPr lvl="1" fontAlgn="base"/>
            <a:r>
              <a:rPr lang="en-US" dirty="0"/>
              <a:t>Attend NSBP/NSHP/SACNAS Conferences</a:t>
            </a:r>
          </a:p>
          <a:p>
            <a:pPr lvl="1" fontAlgn="base"/>
            <a:r>
              <a:rPr lang="en-US" dirty="0"/>
              <a:t>TEAM UP Report</a:t>
            </a:r>
          </a:p>
          <a:p>
            <a:pPr lvl="1" fontAlgn="base"/>
            <a:r>
              <a:rPr lang="en-US" dirty="0"/>
              <a:t>Pick up a Book/Read – e.g., Justice in June (Black Lives Matter Resource) </a:t>
            </a:r>
          </a:p>
          <a:p>
            <a:pPr lvl="1" fontAlgn="base"/>
            <a:r>
              <a:rPr lang="en-US" dirty="0"/>
              <a:t>Listen to Faculty, Staff, and Students (when they are speaking – not just after some big thing happens)</a:t>
            </a:r>
          </a:p>
          <a:p>
            <a:endParaRPr lang="en-US" dirty="0"/>
          </a:p>
        </p:txBody>
      </p:sp>
    </p:spTree>
    <p:extLst>
      <p:ext uri="{BB962C8B-B14F-4D97-AF65-F5344CB8AC3E}">
        <p14:creationId xmlns:p14="http://schemas.microsoft.com/office/powerpoint/2010/main" val="3550917537"/>
      </p:ext>
    </p:extLst>
  </p:cSld>
  <p:clrMapOvr>
    <a:masterClrMapping/>
  </p:clrMapOvr>
</p:sld>
</file>

<file path=ppt/theme/theme1.xml><?xml version="1.0" encoding="utf-8"?>
<a:theme xmlns:a="http://schemas.openxmlformats.org/drawingml/2006/main" name="MartyBlan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tyBlank" id="{C0BEE4E3-9ED0-46C4-8EEF-E7F8BADBDBF7}" vid="{AD760C6A-44BF-46EF-9FDC-00B4CB8D2A04}"/>
    </a:ext>
  </a:extLst>
</a:theme>
</file>

<file path=docProps/app.xml><?xml version="1.0" encoding="utf-8"?>
<Properties xmlns="http://schemas.openxmlformats.org/officeDocument/2006/extended-properties" xmlns:vt="http://schemas.openxmlformats.org/officeDocument/2006/docPropsVTypes">
  <Template>Default Theme</Template>
  <TotalTime>161</TotalTime>
  <Words>1089</Words>
  <Application>Microsoft Office PowerPoint</Application>
  <PresentationFormat>On-screen Show (4:3)</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MartyBlank</vt:lpstr>
      <vt:lpstr>Equity, Diversity, and Inclusion</vt:lpstr>
      <vt:lpstr>Order of Session</vt:lpstr>
      <vt:lpstr>Marty Summary</vt:lpstr>
      <vt:lpstr>Marty Expanded Comments</vt:lpstr>
      <vt:lpstr>Marty Expanded Comments</vt:lpstr>
      <vt:lpstr>Marty Expanded Comments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Diversity, and Inclusion</dc:title>
  <dc:creator>Martha Reed</dc:creator>
  <cp:lastModifiedBy>Martha Reed</cp:lastModifiedBy>
  <cp:revision>12</cp:revision>
  <dcterms:created xsi:type="dcterms:W3CDTF">2020-06-19T00:44:01Z</dcterms:created>
  <dcterms:modified xsi:type="dcterms:W3CDTF">2020-06-20T14:08:52Z</dcterms:modified>
</cp:coreProperties>
</file>