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76"/>
  </p:notesMasterIdLst>
  <p:sldIdLst>
    <p:sldId id="322" r:id="rId2"/>
    <p:sldId id="257" r:id="rId3"/>
    <p:sldId id="287" r:id="rId4"/>
    <p:sldId id="327" r:id="rId5"/>
    <p:sldId id="328" r:id="rId6"/>
    <p:sldId id="329" r:id="rId7"/>
    <p:sldId id="339" r:id="rId8"/>
    <p:sldId id="340" r:id="rId9"/>
    <p:sldId id="341" r:id="rId10"/>
    <p:sldId id="342" r:id="rId11"/>
    <p:sldId id="343" r:id="rId12"/>
    <p:sldId id="344" r:id="rId13"/>
    <p:sldId id="345" r:id="rId14"/>
    <p:sldId id="337" r:id="rId15"/>
    <p:sldId id="346" r:id="rId16"/>
    <p:sldId id="396" r:id="rId17"/>
    <p:sldId id="397" r:id="rId18"/>
    <p:sldId id="348" r:id="rId19"/>
    <p:sldId id="289" r:id="rId20"/>
    <p:sldId id="380" r:id="rId21"/>
    <p:sldId id="381" r:id="rId22"/>
    <p:sldId id="354" r:id="rId23"/>
    <p:sldId id="356" r:id="rId24"/>
    <p:sldId id="433" r:id="rId25"/>
    <p:sldId id="374" r:id="rId26"/>
    <p:sldId id="355" r:id="rId27"/>
    <p:sldId id="360" r:id="rId28"/>
    <p:sldId id="432" r:id="rId29"/>
    <p:sldId id="370" r:id="rId30"/>
    <p:sldId id="371" r:id="rId31"/>
    <p:sldId id="372" r:id="rId32"/>
    <p:sldId id="373" r:id="rId33"/>
    <p:sldId id="375" r:id="rId34"/>
    <p:sldId id="376" r:id="rId35"/>
    <p:sldId id="378" r:id="rId36"/>
    <p:sldId id="431" r:id="rId37"/>
    <p:sldId id="392" r:id="rId38"/>
    <p:sldId id="383" r:id="rId39"/>
    <p:sldId id="384" r:id="rId40"/>
    <p:sldId id="385" r:id="rId41"/>
    <p:sldId id="434" r:id="rId42"/>
    <p:sldId id="398" r:id="rId43"/>
    <p:sldId id="399" r:id="rId44"/>
    <p:sldId id="400" r:id="rId45"/>
    <p:sldId id="401" r:id="rId46"/>
    <p:sldId id="402" r:id="rId47"/>
    <p:sldId id="403" r:id="rId48"/>
    <p:sldId id="404" r:id="rId49"/>
    <p:sldId id="405" r:id="rId50"/>
    <p:sldId id="406" r:id="rId51"/>
    <p:sldId id="407" r:id="rId52"/>
    <p:sldId id="408" r:id="rId53"/>
    <p:sldId id="409" r:id="rId54"/>
    <p:sldId id="410" r:id="rId55"/>
    <p:sldId id="411" r:id="rId56"/>
    <p:sldId id="412" r:id="rId57"/>
    <p:sldId id="413" r:id="rId58"/>
    <p:sldId id="426" r:id="rId59"/>
    <p:sldId id="427" r:id="rId60"/>
    <p:sldId id="428" r:id="rId61"/>
    <p:sldId id="430" r:id="rId62"/>
    <p:sldId id="416" r:id="rId63"/>
    <p:sldId id="436" r:id="rId64"/>
    <p:sldId id="417" r:id="rId65"/>
    <p:sldId id="418" r:id="rId66"/>
    <p:sldId id="419" r:id="rId67"/>
    <p:sldId id="420" r:id="rId68"/>
    <p:sldId id="435" r:id="rId69"/>
    <p:sldId id="421" r:id="rId70"/>
    <p:sldId id="422" r:id="rId71"/>
    <p:sldId id="423" r:id="rId72"/>
    <p:sldId id="424" r:id="rId73"/>
    <p:sldId id="425" r:id="rId74"/>
    <p:sldId id="42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F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3000" y="-1086"/>
      </p:cViewPr>
      <p:guideLst>
        <p:guide orient="horz" pos="2160"/>
        <p:guide pos="2880"/>
      </p:guideLst>
    </p:cSldViewPr>
  </p:slideViewPr>
  <p:notesTextViewPr>
    <p:cViewPr>
      <p:scale>
        <a:sx n="1" d="1"/>
        <a:sy n="1" d="1"/>
      </p:scale>
      <p:origin x="0" y="0"/>
    </p:cViewPr>
  </p:notesTextViewPr>
  <p:sorterViewPr>
    <p:cViewPr>
      <p:scale>
        <a:sx n="36" d="100"/>
        <a:sy n="36" d="100"/>
      </p:scale>
      <p:origin x="0" y="0"/>
    </p:cViewPr>
  </p:sorterViewPr>
  <p:notesViewPr>
    <p:cSldViewPr showGuides="1">
      <p:cViewPr varScale="1">
        <p:scale>
          <a:sx n="53" d="100"/>
          <a:sy n="53" d="100"/>
        </p:scale>
        <p:origin x="-280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80BCA-A7C5-49B7-BA81-7BDA4541525B}" type="datetimeFigureOut">
              <a:rPr lang="en-US" smtClean="0"/>
              <a:pPr/>
              <a:t>6/23/2016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2A8D2D-FCF1-48C1-90F9-B40EF61BBEDE}" type="slidenum">
              <a:rPr lang="en-US" smtClean="0"/>
              <a:pPr/>
              <a:t>‹#›</a:t>
            </a:fld>
            <a:endParaRPr lang="en-US"/>
          </a:p>
        </p:txBody>
      </p:sp>
    </p:spTree>
    <p:extLst>
      <p:ext uri="{BB962C8B-B14F-4D97-AF65-F5344CB8AC3E}">
        <p14:creationId xmlns:p14="http://schemas.microsoft.com/office/powerpoint/2010/main" xmlns="" val="397437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latin typeface="Minion Pro" pitchFamily="18" charset="0"/>
              </a:rPr>
              <a:t>With an average 40\% of all physics baccalaureate degree recipients opting not to enter graduate school, it is a question worth considering for departments aiming to build robust programs that prepare students for a broad range of career paths. </a:t>
            </a:r>
          </a:p>
          <a:p>
            <a:pPr marL="274320" indent="-274320" eaLnBrk="1" fontAlgn="auto" hangingPunct="1">
              <a:spcBef>
                <a:spcPct val="20000"/>
              </a:spcBef>
              <a:spcAft>
                <a:spcPts val="0"/>
              </a:spcAft>
              <a:buClr>
                <a:schemeClr val="accent1"/>
              </a:buClr>
              <a:buSzPct val="100000"/>
              <a:buFont typeface="Symbol" pitchFamily="18" charset="2"/>
              <a:buChar char=""/>
              <a:defRPr/>
            </a:pPr>
            <a:r>
              <a:rPr lang="en-US" dirty="0" smtClean="0">
                <a:latin typeface="Minion Pro" pitchFamily="18" charset="0"/>
              </a:rPr>
              <a:t>What if a student expresses a desire to enter the workforce upon completion of the bachelor's degree? </a:t>
            </a:r>
            <a:endParaRPr lang="en-US" dirty="0" smtClean="0"/>
          </a:p>
          <a:p>
            <a:pPr eaLnBrk="1" fontAlgn="auto" hangingPunct="1">
              <a:spcBef>
                <a:spcPts val="0"/>
              </a:spcBef>
              <a:spcAft>
                <a:spcPts val="0"/>
              </a:spcAft>
              <a:defRPr/>
            </a:pPr>
            <a:endParaRPr lang="en-US" dirty="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726212-A4F1-4C2F-8400-1F1154211E2D}"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introduces the fundamental question that we hoped to answer with the Career Pathways research project. It is often useful to entertain a discussion, and poll the crowd of students to see how many of them plan on attending graduate school in physics. Statistically, most of them are not. The next slide introduces an activity.</a:t>
            </a:r>
            <a:endParaRPr lang="en-US" dirty="0"/>
          </a:p>
        </p:txBody>
      </p:sp>
      <p:sp>
        <p:nvSpPr>
          <p:cNvPr id="4" name="Slide Number Placeholder 3"/>
          <p:cNvSpPr>
            <a:spLocks noGrp="1"/>
          </p:cNvSpPr>
          <p:nvPr>
            <p:ph type="sldNum" sz="quarter" idx="10"/>
          </p:nvPr>
        </p:nvSpPr>
        <p:spPr/>
        <p:txBody>
          <a:bodyPr/>
          <a:lstStyle/>
          <a:p>
            <a:pPr>
              <a:defRPr/>
            </a:pPr>
            <a:fld id="{BF676E73-5941-4D3A-A468-A606FE5F353C}" type="slidenum">
              <a:rPr lang="en-US" smtClean="0"/>
              <a:pPr>
                <a:defRPr/>
              </a:pPr>
              <a:t>19</a:t>
            </a:fld>
            <a:endParaRPr lang="en-US"/>
          </a:p>
        </p:txBody>
      </p:sp>
    </p:spTree>
    <p:extLst>
      <p:ext uri="{BB962C8B-B14F-4D97-AF65-F5344CB8AC3E}">
        <p14:creationId xmlns:p14="http://schemas.microsoft.com/office/powerpoint/2010/main" xmlns="" val="1814753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4DF6FB-F927-42C1-BD63-BE5C626D6140}" type="slidenum">
              <a:rPr lang="en-US" smtClean="0"/>
              <a:pPr/>
              <a:t>27</a:t>
            </a:fld>
            <a:endParaRPr lang="en-US"/>
          </a:p>
        </p:txBody>
      </p:sp>
    </p:spTree>
    <p:extLst>
      <p:ext uri="{BB962C8B-B14F-4D97-AF65-F5344CB8AC3E}">
        <p14:creationId xmlns:p14="http://schemas.microsoft.com/office/powerpoint/2010/main" xmlns="" val="2648013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A8D2D-FCF1-48C1-90F9-B40EF61BBEDE}" type="slidenum">
              <a:rPr lang="en-US" smtClean="0"/>
              <a:pPr/>
              <a:t>41</a:t>
            </a:fld>
            <a:endParaRPr lang="en-US"/>
          </a:p>
        </p:txBody>
      </p:sp>
    </p:spTree>
    <p:extLst>
      <p:ext uri="{BB962C8B-B14F-4D97-AF65-F5344CB8AC3E}">
        <p14:creationId xmlns:p14="http://schemas.microsoft.com/office/powerpoint/2010/main" xmlns="" val="204867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A8D2D-FCF1-48C1-90F9-B40EF61BBEDE}" type="slidenum">
              <a:rPr lang="en-US" smtClean="0"/>
              <a:pPr/>
              <a:t>63</a:t>
            </a:fld>
            <a:endParaRPr lang="en-US"/>
          </a:p>
        </p:txBody>
      </p:sp>
    </p:spTree>
    <p:extLst>
      <p:ext uri="{BB962C8B-B14F-4D97-AF65-F5344CB8AC3E}">
        <p14:creationId xmlns:p14="http://schemas.microsoft.com/office/powerpoint/2010/main" xmlns="" val="204867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02A8D2D-FCF1-48C1-90F9-B40EF61BBEDE}" type="slidenum">
              <a:rPr lang="en-US" smtClean="0"/>
              <a:pPr/>
              <a:t>68</a:t>
            </a:fld>
            <a:endParaRPr lang="en-US"/>
          </a:p>
        </p:txBody>
      </p:sp>
    </p:spTree>
    <p:extLst>
      <p:ext uri="{BB962C8B-B14F-4D97-AF65-F5344CB8AC3E}">
        <p14:creationId xmlns:p14="http://schemas.microsoft.com/office/powerpoint/2010/main" xmlns="" val="2048674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7519214-02D5-4EFF-9EE6-1C3BEA4014B0}"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1807-E68C-4895-B63C-4E4D39433C94}"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19214-02D5-4EFF-9EE6-1C3BEA4014B0}"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1807-E68C-4895-B63C-4E4D39433C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519214-02D5-4EFF-9EE6-1C3BEA4014B0}"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1807-E68C-4895-B63C-4E4D39433C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519214-02D5-4EFF-9EE6-1C3BEA4014B0}"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1807-E68C-4895-B63C-4E4D39433C9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519214-02D5-4EFF-9EE6-1C3BEA4014B0}" type="datetimeFigureOut">
              <a:rPr lang="en-US" smtClean="0"/>
              <a:pPr/>
              <a:t>6/23/2016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621807-E68C-4895-B63C-4E4D39433C94}"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7519214-02D5-4EFF-9EE6-1C3BEA4014B0}"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21807-E68C-4895-B63C-4E4D39433C9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7519214-02D5-4EFF-9EE6-1C3BEA4014B0}" type="datetimeFigureOut">
              <a:rPr lang="en-US" smtClean="0"/>
              <a:pPr/>
              <a:t>6/23/2016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621807-E68C-4895-B63C-4E4D39433C94}"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519214-02D5-4EFF-9EE6-1C3BEA4014B0}" type="datetimeFigureOut">
              <a:rPr lang="en-US" smtClean="0"/>
              <a:pPr/>
              <a:t>6/23/2016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621807-E68C-4895-B63C-4E4D39433C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19214-02D5-4EFF-9EE6-1C3BEA4014B0}" type="datetimeFigureOut">
              <a:rPr lang="en-US" smtClean="0"/>
              <a:pPr/>
              <a:t>6/23/2016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621807-E68C-4895-B63C-4E4D39433C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19214-02D5-4EFF-9EE6-1C3BEA4014B0}"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21807-E68C-4895-B63C-4E4D39433C9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519214-02D5-4EFF-9EE6-1C3BEA4014B0}" type="datetimeFigureOut">
              <a:rPr lang="en-US" smtClean="0"/>
              <a:pPr/>
              <a:t>6/23/2016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621807-E68C-4895-B63C-4E4D39433C9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7519214-02D5-4EFF-9EE6-1C3BEA4014B0}" type="datetimeFigureOut">
              <a:rPr lang="en-US" smtClean="0"/>
              <a:pPr/>
              <a:t>6/23/2016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9621807-E68C-4895-B63C-4E4D39433C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2.wdp"/><Relationship Id="rId7"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31.wmf"/><Relationship Id="rId9" Type="http://schemas.microsoft.com/office/2007/relationships/hdphoto" Target="../media/hdphoto4.wdp"/></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 Id="rId5" Type="http://schemas.openxmlformats.org/officeDocument/2006/relationships/image" Target="../media/image9.emf"/><Relationship Id="rId4" Type="http://schemas.openxmlformats.org/officeDocument/2006/relationships/image" Target="../media/image8.emf"/></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spsnational.org/career-resources/career-pathways" TargetMode="External"/><Relationship Id="rId1" Type="http://schemas.openxmlformats.org/officeDocument/2006/relationships/slideLayout" Target="../slideLayouts/slideLayout2.xml"/><Relationship Id="rId4" Type="http://schemas.openxmlformats.org/officeDocument/2006/relationships/hyperlink" Target="mailto:tsauncy@tlu.edu"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spsnational.org/careerstoolbo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AIP career pathways project</a:t>
            </a:r>
            <a:endParaRPr lang="en-US" dirty="0"/>
          </a:p>
        </p:txBody>
      </p:sp>
      <p:sp>
        <p:nvSpPr>
          <p:cNvPr id="3" name="Text Placeholder 2"/>
          <p:cNvSpPr>
            <a:spLocks noGrp="1"/>
          </p:cNvSpPr>
          <p:nvPr>
            <p:ph type="body" idx="1"/>
          </p:nvPr>
        </p:nvSpPr>
        <p:spPr/>
        <p:txBody>
          <a:bodyPr/>
          <a:lstStyle/>
          <a:p>
            <a:r>
              <a:rPr lang="en-US" dirty="0" smtClean="0"/>
              <a:t>Toni Sauncy</a:t>
            </a:r>
          </a:p>
          <a:p>
            <a:r>
              <a:rPr lang="en-US" sz="1800" dirty="0" smtClean="0"/>
              <a:t>Chair, Texas Lutheran University</a:t>
            </a:r>
          </a:p>
          <a:p>
            <a:r>
              <a:rPr lang="en-US" sz="1800" i="1" dirty="0" smtClean="0"/>
              <a:t>Former Director of SPS and Sigma Pi Sigma</a:t>
            </a:r>
            <a:endParaRPr lang="en-US" sz="1800" i="1" dirty="0"/>
          </a:p>
        </p:txBody>
      </p:sp>
      <p:sp>
        <p:nvSpPr>
          <p:cNvPr id="4" name="Rectangle 3"/>
          <p:cNvSpPr/>
          <p:nvPr/>
        </p:nvSpPr>
        <p:spPr>
          <a:xfrm>
            <a:off x="-13138" y="6581001"/>
            <a:ext cx="8471338" cy="276999"/>
          </a:xfrm>
          <a:prstGeom prst="rect">
            <a:avLst/>
          </a:prstGeom>
        </p:spPr>
        <p:txBody>
          <a:bodyPr wrap="square">
            <a:spAutoFit/>
          </a:bodyPr>
          <a:lstStyle/>
          <a:p>
            <a:pPr>
              <a:defRPr/>
            </a:pPr>
            <a:r>
              <a:rPr lang="en-US" sz="1200" dirty="0"/>
              <a:t> © 2015 Toni Sauncy - AIP Career Pathways Project</a:t>
            </a:r>
          </a:p>
        </p:txBody>
      </p:sp>
      <p:sp>
        <p:nvSpPr>
          <p:cNvPr id="5"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329607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rot="225683" flipH="1">
            <a:off x="3240103" y="252087"/>
            <a:ext cx="5174587" cy="3317349"/>
          </a:xfrm>
          <a:custGeom>
            <a:avLst/>
            <a:gdLst>
              <a:gd name="connsiteX0" fmla="*/ 2117330 w 3675792"/>
              <a:gd name="connsiteY0" fmla="*/ 3394133 h 2652081"/>
              <a:gd name="connsiteX1" fmla="*/ 1663912 w 3675792"/>
              <a:gd name="connsiteY1" fmla="*/ 2646126 h 2652081"/>
              <a:gd name="connsiteX2" fmla="*/ 0 w 3675792"/>
              <a:gd name="connsiteY2" fmla="*/ 1325109 h 2652081"/>
              <a:gd name="connsiteX3" fmla="*/ 1665260 w 3675792"/>
              <a:gd name="connsiteY3" fmla="*/ 5862 h 2652081"/>
              <a:gd name="connsiteX4" fmla="*/ 3561843 w 3675792"/>
              <a:gd name="connsiteY4" fmla="*/ 866390 h 2652081"/>
              <a:gd name="connsiteX5" fmla="*/ 2361977 w 3675792"/>
              <a:gd name="connsiteY5" fmla="*/ 2597027 h 2652081"/>
              <a:gd name="connsiteX6" fmla="*/ 2117330 w 3675792"/>
              <a:gd name="connsiteY6" fmla="*/ 3394133 h 2652081"/>
              <a:gd name="connsiteX0" fmla="*/ 2117330 w 3645791"/>
              <a:gd name="connsiteY0" fmla="*/ 3394174 h 3394174"/>
              <a:gd name="connsiteX1" fmla="*/ 1663912 w 3645791"/>
              <a:gd name="connsiteY1" fmla="*/ 2646167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117330 w 3645791"/>
              <a:gd name="connsiteY0" fmla="*/ 3394174 h 3394174"/>
              <a:gd name="connsiteX1" fmla="*/ 1763832 w 3645791"/>
              <a:gd name="connsiteY1" fmla="*/ 2702639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552093 w 3645791"/>
              <a:gd name="connsiteY0" fmla="*/ 3259917 h 3259917"/>
              <a:gd name="connsiteX1" fmla="*/ 1763832 w 3645791"/>
              <a:gd name="connsiteY1" fmla="*/ 2702639 h 3259917"/>
              <a:gd name="connsiteX2" fmla="*/ 0 w 3645791"/>
              <a:gd name="connsiteY2" fmla="*/ 1325150 h 3259917"/>
              <a:gd name="connsiteX3" fmla="*/ 1665260 w 3645791"/>
              <a:gd name="connsiteY3" fmla="*/ 5903 h 3259917"/>
              <a:gd name="connsiteX4" fmla="*/ 3561843 w 3645791"/>
              <a:gd name="connsiteY4" fmla="*/ 866431 h 3259917"/>
              <a:gd name="connsiteX5" fmla="*/ 2010583 w 3645791"/>
              <a:gd name="connsiteY5" fmla="*/ 2642242 h 3259917"/>
              <a:gd name="connsiteX6" fmla="*/ 2552093 w 3645791"/>
              <a:gd name="connsiteY6" fmla="*/ 3259917 h 3259917"/>
              <a:gd name="connsiteX0" fmla="*/ 2552093 w 3686481"/>
              <a:gd name="connsiteY0" fmla="*/ 3259917 h 3259917"/>
              <a:gd name="connsiteX1" fmla="*/ 1763832 w 3686481"/>
              <a:gd name="connsiteY1" fmla="*/ 2702639 h 3259917"/>
              <a:gd name="connsiteX2" fmla="*/ 0 w 3686481"/>
              <a:gd name="connsiteY2" fmla="*/ 1325150 h 3259917"/>
              <a:gd name="connsiteX3" fmla="*/ 1665260 w 3686481"/>
              <a:gd name="connsiteY3" fmla="*/ 5903 h 3259917"/>
              <a:gd name="connsiteX4" fmla="*/ 3561843 w 3686481"/>
              <a:gd name="connsiteY4" fmla="*/ 866431 h 3259917"/>
              <a:gd name="connsiteX5" fmla="*/ 2443100 w 3686481"/>
              <a:gd name="connsiteY5" fmla="*/ 2538614 h 3259917"/>
              <a:gd name="connsiteX6" fmla="*/ 2552093 w 3686481"/>
              <a:gd name="connsiteY6" fmla="*/ 3259917 h 3259917"/>
              <a:gd name="connsiteX0" fmla="*/ 2552093 w 3686481"/>
              <a:gd name="connsiteY0" fmla="*/ 3259917 h 3259917"/>
              <a:gd name="connsiteX1" fmla="*/ 2099321 w 3686481"/>
              <a:gd name="connsiteY1" fmla="*/ 2750013 h 3259917"/>
              <a:gd name="connsiteX2" fmla="*/ 0 w 3686481"/>
              <a:gd name="connsiteY2" fmla="*/ 1325150 h 3259917"/>
              <a:gd name="connsiteX3" fmla="*/ 1665260 w 3686481"/>
              <a:gd name="connsiteY3" fmla="*/ 5903 h 3259917"/>
              <a:gd name="connsiteX4" fmla="*/ 3561843 w 3686481"/>
              <a:gd name="connsiteY4" fmla="*/ 866431 h 3259917"/>
              <a:gd name="connsiteX5" fmla="*/ 2443100 w 3686481"/>
              <a:gd name="connsiteY5" fmla="*/ 2538614 h 3259917"/>
              <a:gd name="connsiteX6" fmla="*/ 2552093 w 3686481"/>
              <a:gd name="connsiteY6" fmla="*/ 3259917 h 3259917"/>
              <a:gd name="connsiteX0" fmla="*/ 3290313 w 3686481"/>
              <a:gd name="connsiteY0" fmla="*/ 3360951 h 3360951"/>
              <a:gd name="connsiteX1" fmla="*/ 2099321 w 3686481"/>
              <a:gd name="connsiteY1" fmla="*/ 2750013 h 3360951"/>
              <a:gd name="connsiteX2" fmla="*/ 0 w 3686481"/>
              <a:gd name="connsiteY2" fmla="*/ 1325150 h 3360951"/>
              <a:gd name="connsiteX3" fmla="*/ 1665260 w 3686481"/>
              <a:gd name="connsiteY3" fmla="*/ 5903 h 3360951"/>
              <a:gd name="connsiteX4" fmla="*/ 3561843 w 3686481"/>
              <a:gd name="connsiteY4" fmla="*/ 866431 h 3360951"/>
              <a:gd name="connsiteX5" fmla="*/ 2443100 w 3686481"/>
              <a:gd name="connsiteY5" fmla="*/ 2538614 h 3360951"/>
              <a:gd name="connsiteX6" fmla="*/ 3290313 w 3686481"/>
              <a:gd name="connsiteY6" fmla="*/ 3360951 h 3360951"/>
              <a:gd name="connsiteX0" fmla="*/ 3290313 w 3686481"/>
              <a:gd name="connsiteY0" fmla="*/ 3360951 h 3360951"/>
              <a:gd name="connsiteX1" fmla="*/ 2015556 w 3686481"/>
              <a:gd name="connsiteY1" fmla="*/ 2614124 h 3360951"/>
              <a:gd name="connsiteX2" fmla="*/ 0 w 3686481"/>
              <a:gd name="connsiteY2" fmla="*/ 1325150 h 3360951"/>
              <a:gd name="connsiteX3" fmla="*/ 1665260 w 3686481"/>
              <a:gd name="connsiteY3" fmla="*/ 5903 h 3360951"/>
              <a:gd name="connsiteX4" fmla="*/ 3561843 w 3686481"/>
              <a:gd name="connsiteY4" fmla="*/ 866431 h 3360951"/>
              <a:gd name="connsiteX5" fmla="*/ 2443100 w 3686481"/>
              <a:gd name="connsiteY5" fmla="*/ 2538614 h 3360951"/>
              <a:gd name="connsiteX6" fmla="*/ 3290313 w 3686481"/>
              <a:gd name="connsiteY6" fmla="*/ 3360951 h 3360951"/>
              <a:gd name="connsiteX0" fmla="*/ 3290313 w 3686481"/>
              <a:gd name="connsiteY0" fmla="*/ 3360951 h 3360951"/>
              <a:gd name="connsiteX1" fmla="*/ 2015556 w 3686481"/>
              <a:gd name="connsiteY1" fmla="*/ 2614124 h 3360951"/>
              <a:gd name="connsiteX2" fmla="*/ 0 w 3686481"/>
              <a:gd name="connsiteY2" fmla="*/ 1325150 h 3360951"/>
              <a:gd name="connsiteX3" fmla="*/ 1665260 w 3686481"/>
              <a:gd name="connsiteY3" fmla="*/ 5903 h 3360951"/>
              <a:gd name="connsiteX4" fmla="*/ 3561843 w 3686481"/>
              <a:gd name="connsiteY4" fmla="*/ 866431 h 3360951"/>
              <a:gd name="connsiteX5" fmla="*/ 2443100 w 3686481"/>
              <a:gd name="connsiteY5" fmla="*/ 2538614 h 3360951"/>
              <a:gd name="connsiteX6" fmla="*/ 3290313 w 3686481"/>
              <a:gd name="connsiteY6" fmla="*/ 3360951 h 336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6481" h="3360951">
                <a:moveTo>
                  <a:pt x="3290313" y="3360951"/>
                </a:moveTo>
                <a:lnTo>
                  <a:pt x="2015556" y="2614124"/>
                </a:lnTo>
                <a:cubicBezTo>
                  <a:pt x="899297" y="2869401"/>
                  <a:pt x="-665" y="2009231"/>
                  <a:pt x="0" y="1325150"/>
                </a:cubicBezTo>
                <a:cubicBezTo>
                  <a:pt x="665" y="641408"/>
                  <a:pt x="721781" y="70127"/>
                  <a:pt x="1665260" y="5903"/>
                </a:cubicBezTo>
                <a:cubicBezTo>
                  <a:pt x="2494710" y="-50559"/>
                  <a:pt x="3273051" y="302594"/>
                  <a:pt x="3561843" y="866431"/>
                </a:cubicBezTo>
                <a:cubicBezTo>
                  <a:pt x="3929926" y="1585076"/>
                  <a:pt x="3460892" y="2320145"/>
                  <a:pt x="2443100" y="2538614"/>
                </a:cubicBezTo>
                <a:lnTo>
                  <a:pt x="3290313" y="3360951"/>
                </a:lnTo>
                <a:close/>
              </a:path>
            </a:pathLst>
          </a:cu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p:cNvPicPr>
            <a:picLocks noChangeAspect="1"/>
          </p:cNvPicPr>
          <p:nvPr/>
        </p:nvPicPr>
        <p:blipFill>
          <a:blip r:embed="rId2" cstate="print"/>
          <a:stretch>
            <a:fillRect/>
          </a:stretch>
        </p:blipFill>
        <p:spPr>
          <a:xfrm>
            <a:off x="2417542" y="3429000"/>
            <a:ext cx="1788959" cy="3062597"/>
          </a:xfrm>
          <a:prstGeom prst="rect">
            <a:avLst/>
          </a:prstGeom>
        </p:spPr>
      </p:pic>
      <p:pic>
        <p:nvPicPr>
          <p:cNvPr id="4" name="Picture 3"/>
          <p:cNvPicPr>
            <a:picLocks noChangeAspect="1"/>
          </p:cNvPicPr>
          <p:nvPr/>
        </p:nvPicPr>
        <p:blipFill>
          <a:blip r:embed="rId3" cstate="print"/>
          <a:stretch>
            <a:fillRect/>
          </a:stretch>
        </p:blipFill>
        <p:spPr>
          <a:xfrm>
            <a:off x="239273" y="2317532"/>
            <a:ext cx="1656724" cy="3868701"/>
          </a:xfrm>
          <a:prstGeom prst="rect">
            <a:avLst/>
          </a:prstGeom>
        </p:spPr>
      </p:pic>
      <p:sp>
        <p:nvSpPr>
          <p:cNvPr id="12" name="Cloud Callout 11"/>
          <p:cNvSpPr/>
          <p:nvPr/>
        </p:nvSpPr>
        <p:spPr>
          <a:xfrm flipH="1">
            <a:off x="239271" y="0"/>
            <a:ext cx="2178269" cy="1760547"/>
          </a:xfrm>
          <a:prstGeom prst="cloudCallout">
            <a:avLst>
              <a:gd name="adj1" fmla="val 11859"/>
              <a:gd name="adj2" fmla="val 7473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white"/>
              </a:solidFill>
            </a:endParaRPr>
          </a:p>
        </p:txBody>
      </p:sp>
      <p:sp>
        <p:nvSpPr>
          <p:cNvPr id="9" name="TextBox 8"/>
          <p:cNvSpPr txBox="1"/>
          <p:nvPr/>
        </p:nvSpPr>
        <p:spPr>
          <a:xfrm>
            <a:off x="-135688" y="346501"/>
            <a:ext cx="3197826" cy="830997"/>
          </a:xfrm>
          <a:prstGeom prst="rect">
            <a:avLst/>
          </a:prstGeom>
          <a:noFill/>
        </p:spPr>
        <p:txBody>
          <a:bodyPr wrap="square" rtlCol="0">
            <a:spAutoFit/>
          </a:bodyPr>
          <a:lstStyle/>
          <a:p>
            <a:pPr algn="ctr"/>
            <a:r>
              <a:rPr lang="en-US" sz="4800" dirty="0" smtClean="0">
                <a:solidFill>
                  <a:prstClr val="black"/>
                </a:solidFill>
                <a:latin typeface="Wurper Comics" panose="02000506000000020004" pitchFamily="2" charset="0"/>
              </a:rPr>
              <a:t>:-/</a:t>
            </a:r>
            <a:endParaRPr lang="en-US" sz="6000" dirty="0">
              <a:solidFill>
                <a:prstClr val="black"/>
              </a:solidFill>
              <a:latin typeface="Wurper Comics" panose="02000506000000020004" pitchFamily="2" charset="0"/>
            </a:endParaRPr>
          </a:p>
        </p:txBody>
      </p:sp>
      <p:sp>
        <p:nvSpPr>
          <p:cNvPr id="11" name="TextBox 10"/>
          <p:cNvSpPr txBox="1"/>
          <p:nvPr/>
        </p:nvSpPr>
        <p:spPr>
          <a:xfrm>
            <a:off x="3810000" y="762000"/>
            <a:ext cx="4114800" cy="1754326"/>
          </a:xfrm>
          <a:prstGeom prst="rect">
            <a:avLst/>
          </a:prstGeom>
          <a:noFill/>
        </p:spPr>
        <p:txBody>
          <a:bodyPr wrap="square" rtlCol="0">
            <a:spAutoFit/>
          </a:bodyPr>
          <a:lstStyle/>
          <a:p>
            <a:pPr algn="ctr"/>
            <a:r>
              <a:rPr lang="en-US" sz="3600" dirty="0" smtClean="0">
                <a:solidFill>
                  <a:prstClr val="black"/>
                </a:solidFill>
                <a:latin typeface="Wurper Comics" panose="02000506000000020004" pitchFamily="2" charset="0"/>
              </a:rPr>
              <a:t>Cool! So…….</a:t>
            </a:r>
          </a:p>
          <a:p>
            <a:pPr algn="ctr"/>
            <a:r>
              <a:rPr lang="en-US" sz="3600" dirty="0" smtClean="0">
                <a:solidFill>
                  <a:prstClr val="black"/>
                </a:solidFill>
                <a:latin typeface="Wurper Comics" panose="02000506000000020004" pitchFamily="2" charset="0"/>
              </a:rPr>
              <a:t>How </a:t>
            </a:r>
            <a:r>
              <a:rPr lang="en-US" sz="3600" dirty="0">
                <a:solidFill>
                  <a:prstClr val="black"/>
                </a:solidFill>
                <a:latin typeface="Wurper Comics" panose="02000506000000020004" pitchFamily="2" charset="0"/>
              </a:rPr>
              <a:t>do I get an “anything” job?</a:t>
            </a:r>
          </a:p>
        </p:txBody>
      </p:sp>
      <p:sp>
        <p:nvSpPr>
          <p:cNvPr id="10" name="Rectangle 9"/>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3"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45444352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2417542" y="3429000"/>
            <a:ext cx="1788959" cy="3062597"/>
          </a:xfrm>
          <a:prstGeom prst="rect">
            <a:avLst/>
          </a:prstGeom>
        </p:spPr>
      </p:pic>
      <p:pic>
        <p:nvPicPr>
          <p:cNvPr id="4" name="Picture 3"/>
          <p:cNvPicPr>
            <a:picLocks noChangeAspect="1"/>
          </p:cNvPicPr>
          <p:nvPr/>
        </p:nvPicPr>
        <p:blipFill>
          <a:blip r:embed="rId3" cstate="print"/>
          <a:stretch>
            <a:fillRect/>
          </a:stretch>
        </p:blipFill>
        <p:spPr>
          <a:xfrm>
            <a:off x="239273" y="2317532"/>
            <a:ext cx="1656724" cy="3868701"/>
          </a:xfrm>
          <a:prstGeom prst="rect">
            <a:avLst/>
          </a:prstGeom>
        </p:spPr>
      </p:pic>
      <p:sp>
        <p:nvSpPr>
          <p:cNvPr id="5" name="Rectangular Callout 4"/>
          <p:cNvSpPr/>
          <p:nvPr/>
        </p:nvSpPr>
        <p:spPr>
          <a:xfrm>
            <a:off x="496973" y="194441"/>
            <a:ext cx="2703427" cy="1447800"/>
          </a:xfrm>
          <a:prstGeom prst="wedgeRectCallout">
            <a:avLst>
              <a:gd name="adj1" fmla="val -35278"/>
              <a:gd name="adj2" fmla="val 951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114195" y="194441"/>
            <a:ext cx="3197826" cy="1569660"/>
          </a:xfrm>
          <a:prstGeom prst="rect">
            <a:avLst/>
          </a:prstGeom>
          <a:noFill/>
        </p:spPr>
        <p:txBody>
          <a:bodyPr wrap="square" rtlCol="0">
            <a:spAutoFit/>
          </a:bodyPr>
          <a:lstStyle/>
          <a:p>
            <a:pPr algn="ctr"/>
            <a:r>
              <a:rPr lang="en-US" sz="4800" dirty="0" smtClean="0">
                <a:solidFill>
                  <a:prstClr val="black"/>
                </a:solidFill>
                <a:latin typeface="Wurper Comics" panose="02000506000000020004" pitchFamily="2" charset="0"/>
              </a:rPr>
              <a:t>…um…</a:t>
            </a:r>
          </a:p>
          <a:p>
            <a:pPr algn="ctr"/>
            <a:r>
              <a:rPr lang="en-US" sz="4800" dirty="0" smtClean="0">
                <a:solidFill>
                  <a:prstClr val="black"/>
                </a:solidFill>
                <a:latin typeface="Wurper Comics" panose="02000506000000020004" pitchFamily="2" charset="0"/>
              </a:rPr>
              <a:t>...um…</a:t>
            </a:r>
            <a:endParaRPr lang="en-US" sz="6000" dirty="0">
              <a:solidFill>
                <a:prstClr val="black"/>
              </a:solidFill>
              <a:latin typeface="Wurper Comics" panose="02000506000000020004" pitchFamily="2" charset="0"/>
            </a:endParaRPr>
          </a:p>
        </p:txBody>
      </p:sp>
      <p:sp>
        <p:nvSpPr>
          <p:cNvPr id="10" name="Cloud Callout 9"/>
          <p:cNvSpPr/>
          <p:nvPr/>
        </p:nvSpPr>
        <p:spPr>
          <a:xfrm flipH="1">
            <a:off x="3733800" y="423041"/>
            <a:ext cx="2743200" cy="2438399"/>
          </a:xfrm>
          <a:prstGeom prst="cloudCallout">
            <a:avLst>
              <a:gd name="adj1" fmla="val 49798"/>
              <a:gd name="adj2" fmla="val 70259"/>
            </a:avLst>
          </a:pr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extBox 11"/>
          <p:cNvSpPr txBox="1"/>
          <p:nvPr/>
        </p:nvSpPr>
        <p:spPr>
          <a:xfrm>
            <a:off x="4572000" y="857411"/>
            <a:ext cx="1266761" cy="1569660"/>
          </a:xfrm>
          <a:prstGeom prst="rect">
            <a:avLst/>
          </a:prstGeom>
          <a:noFill/>
        </p:spPr>
        <p:txBody>
          <a:bodyPr wrap="square" rtlCol="0">
            <a:spAutoFit/>
          </a:bodyPr>
          <a:lstStyle/>
          <a:p>
            <a:r>
              <a:rPr lang="en-US" sz="3200" i="1" dirty="0" smtClean="0">
                <a:solidFill>
                  <a:prstClr val="black"/>
                </a:solidFill>
                <a:latin typeface="Wurper Comics" panose="02000506000000020004" pitchFamily="2" charset="0"/>
              </a:rPr>
              <a:t>???????????????</a:t>
            </a:r>
            <a:endParaRPr lang="en-US" sz="3200" i="1" dirty="0">
              <a:latin typeface="Wurper Comics" panose="02000506000000020004" pitchFamily="2" charset="0"/>
            </a:endParaRPr>
          </a:p>
        </p:txBody>
      </p:sp>
      <p:sp>
        <p:nvSpPr>
          <p:cNvPr id="8" name="Rectangle 7"/>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1"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429271902"/>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flipH="1">
            <a:off x="3407876" y="3593367"/>
            <a:ext cx="1788959" cy="3062597"/>
          </a:xfrm>
          <a:prstGeom prst="rect">
            <a:avLst/>
          </a:prstGeom>
        </p:spPr>
      </p:pic>
      <p:sp>
        <p:nvSpPr>
          <p:cNvPr id="8" name="Oval Callout 7"/>
          <p:cNvSpPr/>
          <p:nvPr/>
        </p:nvSpPr>
        <p:spPr>
          <a:xfrm rot="187485">
            <a:off x="1436534" y="1078197"/>
            <a:ext cx="3645791" cy="2481881"/>
          </a:xfrm>
          <a:custGeom>
            <a:avLst/>
            <a:gdLst>
              <a:gd name="connsiteX0" fmla="*/ 2117330 w 3675792"/>
              <a:gd name="connsiteY0" fmla="*/ 3394133 h 2652081"/>
              <a:gd name="connsiteX1" fmla="*/ 1663912 w 3675792"/>
              <a:gd name="connsiteY1" fmla="*/ 2646126 h 2652081"/>
              <a:gd name="connsiteX2" fmla="*/ 0 w 3675792"/>
              <a:gd name="connsiteY2" fmla="*/ 1325109 h 2652081"/>
              <a:gd name="connsiteX3" fmla="*/ 1665260 w 3675792"/>
              <a:gd name="connsiteY3" fmla="*/ 5862 h 2652081"/>
              <a:gd name="connsiteX4" fmla="*/ 3561843 w 3675792"/>
              <a:gd name="connsiteY4" fmla="*/ 866390 h 2652081"/>
              <a:gd name="connsiteX5" fmla="*/ 2361977 w 3675792"/>
              <a:gd name="connsiteY5" fmla="*/ 2597027 h 2652081"/>
              <a:gd name="connsiteX6" fmla="*/ 2117330 w 3675792"/>
              <a:gd name="connsiteY6" fmla="*/ 3394133 h 2652081"/>
              <a:gd name="connsiteX0" fmla="*/ 2117330 w 3645791"/>
              <a:gd name="connsiteY0" fmla="*/ 3394174 h 3394174"/>
              <a:gd name="connsiteX1" fmla="*/ 1663912 w 3645791"/>
              <a:gd name="connsiteY1" fmla="*/ 2646167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117330 w 3645791"/>
              <a:gd name="connsiteY0" fmla="*/ 3394174 h 3394174"/>
              <a:gd name="connsiteX1" fmla="*/ 1763832 w 3645791"/>
              <a:gd name="connsiteY1" fmla="*/ 2702639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552093 w 3645791"/>
              <a:gd name="connsiteY0" fmla="*/ 3259917 h 3259917"/>
              <a:gd name="connsiteX1" fmla="*/ 1763832 w 3645791"/>
              <a:gd name="connsiteY1" fmla="*/ 2702639 h 3259917"/>
              <a:gd name="connsiteX2" fmla="*/ 0 w 3645791"/>
              <a:gd name="connsiteY2" fmla="*/ 1325150 h 3259917"/>
              <a:gd name="connsiteX3" fmla="*/ 1665260 w 3645791"/>
              <a:gd name="connsiteY3" fmla="*/ 5903 h 3259917"/>
              <a:gd name="connsiteX4" fmla="*/ 3561843 w 3645791"/>
              <a:gd name="connsiteY4" fmla="*/ 866431 h 3259917"/>
              <a:gd name="connsiteX5" fmla="*/ 2010583 w 3645791"/>
              <a:gd name="connsiteY5" fmla="*/ 2642242 h 3259917"/>
              <a:gd name="connsiteX6" fmla="*/ 2552093 w 3645791"/>
              <a:gd name="connsiteY6" fmla="*/ 3259917 h 32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791" h="3259917">
                <a:moveTo>
                  <a:pt x="2552093" y="3259917"/>
                </a:moveTo>
                <a:lnTo>
                  <a:pt x="1763832" y="2702639"/>
                </a:lnTo>
                <a:cubicBezTo>
                  <a:pt x="819951" y="2637881"/>
                  <a:pt x="-665" y="2009231"/>
                  <a:pt x="0" y="1325150"/>
                </a:cubicBezTo>
                <a:cubicBezTo>
                  <a:pt x="665" y="641408"/>
                  <a:pt x="721781" y="70127"/>
                  <a:pt x="1665260" y="5903"/>
                </a:cubicBezTo>
                <a:cubicBezTo>
                  <a:pt x="2494710" y="-50559"/>
                  <a:pt x="3273051" y="302594"/>
                  <a:pt x="3561843" y="866431"/>
                </a:cubicBezTo>
                <a:cubicBezTo>
                  <a:pt x="3929926" y="1585076"/>
                  <a:pt x="3028375" y="2423773"/>
                  <a:pt x="2010583" y="2642242"/>
                </a:cubicBezTo>
                <a:lnTo>
                  <a:pt x="2552093" y="3259917"/>
                </a:lnTo>
                <a:close/>
              </a:path>
            </a:pathLst>
          </a:cu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6053908" y="515379"/>
            <a:ext cx="2709092"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spc="18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anose="02030808020601010101" pitchFamily="18" charset="0"/>
              </a:rPr>
              <a:t>Career Services Professional</a:t>
            </a:r>
            <a:endParaRPr lang="en-US" sz="3600" spc="18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anose="02030808020601010101" pitchFamily="18" charset="0"/>
            </a:endParaRPr>
          </a:p>
        </p:txBody>
      </p:sp>
      <p:sp>
        <p:nvSpPr>
          <p:cNvPr id="3" name="Down Arrow 2"/>
          <p:cNvSpPr/>
          <p:nvPr/>
        </p:nvSpPr>
        <p:spPr>
          <a:xfrm>
            <a:off x="7245594" y="1715708"/>
            <a:ext cx="304800" cy="799264"/>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extBox 1"/>
          <p:cNvSpPr txBox="1"/>
          <p:nvPr/>
        </p:nvSpPr>
        <p:spPr>
          <a:xfrm>
            <a:off x="1712085" y="1559026"/>
            <a:ext cx="3197826" cy="1692771"/>
          </a:xfrm>
          <a:prstGeom prst="rect">
            <a:avLst/>
          </a:prstGeom>
          <a:noFill/>
        </p:spPr>
        <p:txBody>
          <a:bodyPr wrap="square" rtlCol="0">
            <a:spAutoFit/>
          </a:bodyPr>
          <a:lstStyle/>
          <a:p>
            <a:pPr algn="ctr"/>
            <a:r>
              <a:rPr lang="en-US" sz="3200" dirty="0" smtClean="0">
                <a:solidFill>
                  <a:prstClr val="black"/>
                </a:solidFill>
                <a:latin typeface="Wurper Comics" panose="02000506000000020004" pitchFamily="2" charset="0"/>
              </a:rPr>
              <a:t>What can I do with a physics degree?</a:t>
            </a:r>
          </a:p>
          <a:p>
            <a:endParaRPr lang="en-US" sz="4000" dirty="0">
              <a:solidFill>
                <a:prstClr val="black"/>
              </a:solidFill>
              <a:latin typeface="Wurper Comics" panose="02000506000000020004" pitchFamily="2" charset="0"/>
            </a:endParaRPr>
          </a:p>
        </p:txBody>
      </p:sp>
      <p:pic>
        <p:nvPicPr>
          <p:cNvPr id="9" name="Picture 8"/>
          <p:cNvPicPr>
            <a:picLocks noChangeAspect="1"/>
          </p:cNvPicPr>
          <p:nvPr/>
        </p:nvPicPr>
        <p:blipFill>
          <a:blip r:embed="rId3" cstate="print"/>
          <a:stretch>
            <a:fillRect/>
          </a:stretch>
        </p:blipFill>
        <p:spPr>
          <a:xfrm>
            <a:off x="6248400" y="2559269"/>
            <a:ext cx="1775419" cy="4096695"/>
          </a:xfrm>
          <a:prstGeom prst="rect">
            <a:avLst/>
          </a:prstGeom>
        </p:spPr>
      </p:pic>
      <p:sp>
        <p:nvSpPr>
          <p:cNvPr id="10" name="Rectangle 9"/>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1"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51299551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flipH="1">
            <a:off x="3407876" y="3593367"/>
            <a:ext cx="1788959" cy="3062597"/>
          </a:xfrm>
          <a:prstGeom prst="rect">
            <a:avLst/>
          </a:prstGeom>
        </p:spPr>
      </p:pic>
      <p:pic>
        <p:nvPicPr>
          <p:cNvPr id="9" name="Picture 8"/>
          <p:cNvPicPr>
            <a:picLocks noChangeAspect="1"/>
          </p:cNvPicPr>
          <p:nvPr/>
        </p:nvPicPr>
        <p:blipFill>
          <a:blip r:embed="rId3" cstate="print"/>
          <a:stretch>
            <a:fillRect/>
          </a:stretch>
        </p:blipFill>
        <p:spPr>
          <a:xfrm>
            <a:off x="6248400" y="2559269"/>
            <a:ext cx="1775419" cy="4096695"/>
          </a:xfrm>
          <a:prstGeom prst="rect">
            <a:avLst/>
          </a:prstGeom>
        </p:spPr>
      </p:pic>
      <p:sp>
        <p:nvSpPr>
          <p:cNvPr id="4" name="Rounded Rectangular Callout 3"/>
          <p:cNvSpPr/>
          <p:nvPr/>
        </p:nvSpPr>
        <p:spPr>
          <a:xfrm>
            <a:off x="5196834" y="228600"/>
            <a:ext cx="2956565" cy="1752600"/>
          </a:xfrm>
          <a:prstGeom prst="wedgeRoundRectCallout">
            <a:avLst>
              <a:gd name="adj1" fmla="val 19833"/>
              <a:gd name="adj2" fmla="val 8417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Cloud Callout 9"/>
          <p:cNvSpPr/>
          <p:nvPr/>
        </p:nvSpPr>
        <p:spPr>
          <a:xfrm>
            <a:off x="1295400" y="533400"/>
            <a:ext cx="2743200" cy="2438399"/>
          </a:xfrm>
          <a:prstGeom prst="cloudCallout">
            <a:avLst>
              <a:gd name="adj1" fmla="val 49798"/>
              <a:gd name="adj2" fmla="val 70259"/>
            </a:avLst>
          </a:pr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extBox 1"/>
          <p:cNvSpPr txBox="1"/>
          <p:nvPr/>
        </p:nvSpPr>
        <p:spPr>
          <a:xfrm>
            <a:off x="1068087" y="1181100"/>
            <a:ext cx="3197826" cy="2339102"/>
          </a:xfrm>
          <a:prstGeom prst="rect">
            <a:avLst/>
          </a:prstGeom>
          <a:noFill/>
        </p:spPr>
        <p:txBody>
          <a:bodyPr wrap="square" rtlCol="0">
            <a:spAutoFit/>
          </a:bodyPr>
          <a:lstStyle/>
          <a:p>
            <a:pPr algn="ctr"/>
            <a:r>
              <a:rPr lang="en-US" sz="6600" dirty="0" smtClean="0">
                <a:solidFill>
                  <a:prstClr val="black"/>
                </a:solidFill>
                <a:latin typeface="Wurper Comics" panose="02000506000000020004" pitchFamily="2" charset="0"/>
              </a:rPr>
              <a:t>:/</a:t>
            </a:r>
          </a:p>
          <a:p>
            <a:endParaRPr lang="en-US" sz="8000" dirty="0">
              <a:solidFill>
                <a:prstClr val="black"/>
              </a:solidFill>
              <a:latin typeface="Wurper Comics" panose="02000506000000020004" pitchFamily="2" charset="0"/>
            </a:endParaRPr>
          </a:p>
        </p:txBody>
      </p:sp>
      <p:sp>
        <p:nvSpPr>
          <p:cNvPr id="5" name="Rectangle 4"/>
          <p:cNvSpPr/>
          <p:nvPr/>
        </p:nvSpPr>
        <p:spPr>
          <a:xfrm>
            <a:off x="5562600" y="304800"/>
            <a:ext cx="4495800" cy="1569660"/>
          </a:xfrm>
          <a:prstGeom prst="rect">
            <a:avLst/>
          </a:prstGeom>
        </p:spPr>
        <p:txBody>
          <a:bodyPr wrap="square">
            <a:spAutoFit/>
          </a:bodyPr>
          <a:lstStyle/>
          <a:p>
            <a:r>
              <a:rPr lang="en-US" sz="2400" dirty="0" smtClean="0">
                <a:solidFill>
                  <a:prstClr val="black"/>
                </a:solidFill>
                <a:latin typeface="Wurper Comics" panose="02000506000000020004" pitchFamily="2" charset="0"/>
              </a:rPr>
              <a:t>Oh, uh,…</a:t>
            </a:r>
          </a:p>
          <a:p>
            <a:r>
              <a:rPr lang="en-US" sz="2400" dirty="0">
                <a:solidFill>
                  <a:prstClr val="black"/>
                </a:solidFill>
                <a:latin typeface="Wurper Comics" panose="02000506000000020004" pitchFamily="2" charset="0"/>
              </a:rPr>
              <a:t>-Be a professor</a:t>
            </a:r>
          </a:p>
          <a:p>
            <a:r>
              <a:rPr lang="en-US" sz="2400" dirty="0">
                <a:solidFill>
                  <a:prstClr val="black"/>
                </a:solidFill>
                <a:latin typeface="Wurper Comics" panose="02000506000000020004" pitchFamily="2" charset="0"/>
              </a:rPr>
              <a:t>-Do research</a:t>
            </a:r>
          </a:p>
          <a:p>
            <a:r>
              <a:rPr lang="en-US" sz="2400" dirty="0">
                <a:solidFill>
                  <a:prstClr val="black"/>
                </a:solidFill>
                <a:latin typeface="Wurper Comics" panose="02000506000000020004" pitchFamily="2" charset="0"/>
              </a:rPr>
              <a:t>-</a:t>
            </a:r>
            <a:r>
              <a:rPr lang="en-US" sz="2400" dirty="0" smtClean="0">
                <a:solidFill>
                  <a:prstClr val="black"/>
                </a:solidFill>
                <a:latin typeface="Wurper Comics" panose="02000506000000020004" pitchFamily="2" charset="0"/>
              </a:rPr>
              <a:t>Umm</a:t>
            </a:r>
            <a:r>
              <a:rPr lang="en-US" sz="2400" dirty="0" smtClean="0">
                <a:latin typeface="Wurper Comics" panose="02000506000000020004" pitchFamily="2" charset="0"/>
              </a:rPr>
              <a:t>…Yeah, sure!</a:t>
            </a:r>
            <a:endParaRPr lang="en-US" sz="2400" dirty="0" smtClean="0">
              <a:solidFill>
                <a:prstClr val="black"/>
              </a:solidFill>
              <a:latin typeface="Wurper Comics" panose="02000506000000020004" pitchFamily="2" charset="0"/>
            </a:endParaRPr>
          </a:p>
        </p:txBody>
      </p:sp>
      <p:sp>
        <p:nvSpPr>
          <p:cNvPr id="8" name="Rectangle 7"/>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1"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63493345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3200" y="685800"/>
            <a:ext cx="5557599" cy="20605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lnSpc>
                <a:spcPct val="110000"/>
              </a:lnSpc>
            </a:pPr>
            <a:r>
              <a:rPr lang="en-US" sz="4800" b="1" dirty="0">
                <a:ln w="900" cmpd="sng">
                  <a:noFill/>
                  <a:prstDash val="solid"/>
                </a:ln>
                <a:solidFill>
                  <a:srgbClr val="5B9BD5">
                    <a:satMod val="200000"/>
                    <a:tint val="3000"/>
                  </a:srgbClr>
                </a:solidFill>
                <a:effectLst>
                  <a:innerShdw blurRad="101600" dist="76200" dir="5400000">
                    <a:schemeClr val="bg1">
                      <a:alpha val="74000"/>
                    </a:schemeClr>
                  </a:innerShdw>
                </a:effectLst>
                <a:latin typeface="Myriad Pro" panose="020B0503030403020204" pitchFamily="34" charset="0"/>
              </a:rPr>
              <a:t>The</a:t>
            </a:r>
            <a:r>
              <a:rPr lang="en-US" sz="4800" b="1" dirty="0" smtClean="0">
                <a:ln w="900" cmpd="sng">
                  <a:noFill/>
                  <a:prstDash val="solid"/>
                </a:ln>
                <a:solidFill>
                  <a:srgbClr val="5B9BD5">
                    <a:satMod val="200000"/>
                    <a:tint val="3000"/>
                  </a:srgbClr>
                </a:solidFill>
                <a:effectLst>
                  <a:innerShdw blurRad="101600" dist="76200" dir="5400000">
                    <a:srgbClr val="5B9BD5">
                      <a:satMod val="190000"/>
                      <a:tint val="100000"/>
                      <a:alpha val="74000"/>
                    </a:srgbClr>
                  </a:innerShdw>
                </a:effectLst>
                <a:latin typeface="Myriad Pro" panose="020B0503030403020204" pitchFamily="34" charset="0"/>
              </a:rPr>
              <a:t> </a:t>
            </a:r>
            <a:r>
              <a:rPr lang="en-US" sz="4800" b="1" dirty="0" smtClean="0">
                <a:ln w="900" cmpd="sng">
                  <a:noFill/>
                  <a:prstDash val="solid"/>
                </a:ln>
                <a:solidFill>
                  <a:srgbClr val="5B9BD5">
                    <a:satMod val="200000"/>
                    <a:tint val="3000"/>
                  </a:srgbClr>
                </a:solidFill>
                <a:effectLst>
                  <a:innerShdw blurRad="101600" dist="76200" dir="5400000">
                    <a:schemeClr val="bg1">
                      <a:alpha val="74000"/>
                    </a:schemeClr>
                  </a:innerShdw>
                </a:effectLst>
                <a:latin typeface="Myriad Pro" panose="020B0503030403020204" pitchFamily="34" charset="0"/>
              </a:rPr>
              <a:t>Perception</a:t>
            </a:r>
          </a:p>
          <a:p>
            <a:pPr algn="ctr">
              <a:lnSpc>
                <a:spcPct val="110000"/>
              </a:lnSpc>
            </a:pPr>
            <a:r>
              <a:rPr lang="en-US" sz="2800" b="1" i="1" dirty="0">
                <a:ln w="900" cmpd="sng">
                  <a:noFill/>
                  <a:prstDash val="solid"/>
                </a:ln>
                <a:solidFill>
                  <a:srgbClr val="5B9BD5">
                    <a:satMod val="200000"/>
                    <a:tint val="3000"/>
                  </a:srgbClr>
                </a:solidFill>
                <a:effectLst>
                  <a:innerShdw blurRad="101600" dist="76200" dir="5400000">
                    <a:schemeClr val="bg1">
                      <a:alpha val="74000"/>
                    </a:schemeClr>
                  </a:innerShdw>
                </a:effectLst>
                <a:latin typeface="Minion Pro" panose="02040503050306020203" pitchFamily="18" charset="0"/>
              </a:rPr>
              <a:t>o</a:t>
            </a:r>
            <a:r>
              <a:rPr lang="en-US" sz="2800" b="1" i="1" dirty="0" smtClean="0">
                <a:ln w="900" cmpd="sng">
                  <a:noFill/>
                  <a:prstDash val="solid"/>
                </a:ln>
                <a:solidFill>
                  <a:srgbClr val="5B9BD5">
                    <a:satMod val="200000"/>
                    <a:tint val="3000"/>
                  </a:srgbClr>
                </a:solidFill>
                <a:effectLst>
                  <a:innerShdw blurRad="101600" dist="76200" dir="5400000">
                    <a:schemeClr val="bg1">
                      <a:alpha val="74000"/>
                    </a:schemeClr>
                  </a:innerShdw>
                </a:effectLst>
                <a:latin typeface="Minion Pro" panose="02040503050306020203" pitchFamily="18" charset="0"/>
              </a:rPr>
              <a:t>f physics career options at the bachelor’s level</a:t>
            </a:r>
          </a:p>
          <a:p>
            <a:pPr algn="ctr">
              <a:lnSpc>
                <a:spcPct val="150000"/>
              </a:lnSpc>
            </a:pPr>
            <a:r>
              <a:rPr lang="en-US" sz="900" b="1" dirty="0" smtClean="0">
                <a:ln w="900" cmpd="sng">
                  <a:solidFill>
                    <a:srgbClr val="5B9BD5">
                      <a:satMod val="190000"/>
                      <a:alpha val="55000"/>
                    </a:srgbClr>
                  </a:solidFill>
                  <a:prstDash val="solid"/>
                </a:ln>
                <a:solidFill>
                  <a:srgbClr val="5B9BD5">
                    <a:satMod val="200000"/>
                    <a:tint val="3000"/>
                  </a:srgbClr>
                </a:solidFill>
                <a:effectLst>
                  <a:innerShdw blurRad="101600" dist="76200" dir="5400000">
                    <a:srgbClr val="5B9BD5">
                      <a:satMod val="190000"/>
                      <a:tint val="100000"/>
                      <a:alpha val="74000"/>
                    </a:srgbClr>
                  </a:innerShdw>
                </a:effectLst>
              </a:rPr>
              <a:t> </a:t>
            </a:r>
            <a:endParaRPr lang="en-US" sz="900" b="1" dirty="0">
              <a:ln w="900" cmpd="sng">
                <a:solidFill>
                  <a:srgbClr val="5B9BD5">
                    <a:satMod val="190000"/>
                    <a:alpha val="55000"/>
                  </a:srgbClr>
                </a:solidFill>
                <a:prstDash val="solid"/>
              </a:ln>
              <a:solidFill>
                <a:srgbClr val="5B9BD5">
                  <a:satMod val="200000"/>
                  <a:tint val="3000"/>
                </a:srgbClr>
              </a:solidFill>
              <a:effectLst>
                <a:innerShdw blurRad="101600" dist="76200" dir="5400000">
                  <a:srgbClr val="5B9BD5">
                    <a:satMod val="190000"/>
                    <a:tint val="100000"/>
                    <a:alpha val="74000"/>
                  </a:srgbClr>
                </a:innerShdw>
              </a:effectLst>
            </a:endParaRPr>
          </a:p>
        </p:txBody>
      </p:sp>
      <p:sp>
        <p:nvSpPr>
          <p:cNvPr id="2" name="TextBox 1"/>
          <p:cNvSpPr txBox="1"/>
          <p:nvPr/>
        </p:nvSpPr>
        <p:spPr>
          <a:xfrm>
            <a:off x="200446" y="2888875"/>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prstClr val="black">
                    <a:lumMod val="50000"/>
                    <a:lumOff val="50000"/>
                  </a:prstClr>
                </a:solidFill>
                <a:latin typeface="Aharoni" panose="02010803020104030203" pitchFamily="2" charset="-79"/>
                <a:cs typeface="Aharoni" panose="02010803020104030203" pitchFamily="2" charset="-79"/>
              </a:rPr>
              <a:t>Become a </a:t>
            </a:r>
            <a:r>
              <a:rPr lang="en-US" dirty="0" smtClean="0">
                <a:solidFill>
                  <a:prstClr val="black">
                    <a:lumMod val="50000"/>
                    <a:lumOff val="50000"/>
                  </a:prstClr>
                </a:solidFill>
                <a:latin typeface="Aharoni" panose="02010803020104030203" pitchFamily="2" charset="-79"/>
                <a:cs typeface="Aharoni" panose="02010803020104030203" pitchFamily="2" charset="-79"/>
              </a:rPr>
              <a:t>professor</a:t>
            </a:r>
            <a:endParaRPr lang="en-US" dirty="0">
              <a:solidFill>
                <a:prstClr val="black">
                  <a:lumMod val="50000"/>
                  <a:lumOff val="50000"/>
                </a:prstClr>
              </a:solidFill>
              <a:latin typeface="Aharoni" panose="02010803020104030203" pitchFamily="2" charset="-79"/>
              <a:cs typeface="Aharoni" panose="02010803020104030203" pitchFamily="2" charset="-79"/>
            </a:endParaRPr>
          </a:p>
        </p:txBody>
      </p:sp>
      <p:sp>
        <p:nvSpPr>
          <p:cNvPr id="3" name="TextBox 2"/>
          <p:cNvSpPr txBox="1"/>
          <p:nvPr/>
        </p:nvSpPr>
        <p:spPr>
          <a:xfrm>
            <a:off x="6553199" y="6183868"/>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6" name="TextBox 5"/>
          <p:cNvSpPr txBox="1"/>
          <p:nvPr/>
        </p:nvSpPr>
        <p:spPr>
          <a:xfrm>
            <a:off x="5943600" y="2888875"/>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schemeClr val="bg1">
                    <a:lumMod val="65000"/>
                  </a:schemeClr>
                </a:solidFill>
                <a:latin typeface="Aharoni" panose="02010803020104030203" pitchFamily="2" charset="-79"/>
                <a:cs typeface="Aharoni" panose="02010803020104030203" pitchFamily="2" charset="-79"/>
              </a:rPr>
              <a:t>Become a </a:t>
            </a:r>
            <a:r>
              <a:rPr lang="en-US" dirty="0" smtClean="0">
                <a:solidFill>
                  <a:schemeClr val="bg1">
                    <a:lumMod val="65000"/>
                  </a:schemeClr>
                </a:solidFill>
                <a:latin typeface="Aharoni" panose="02010803020104030203" pitchFamily="2" charset="-79"/>
                <a:cs typeface="Aharoni" panose="02010803020104030203" pitchFamily="2" charset="-79"/>
              </a:rPr>
              <a:t>professor</a:t>
            </a:r>
            <a:endParaRPr lang="en-US" dirty="0">
              <a:solidFill>
                <a:schemeClr val="bg1">
                  <a:lumMod val="65000"/>
                </a:schemeClr>
              </a:solidFill>
              <a:latin typeface="Aharoni" panose="02010803020104030203" pitchFamily="2" charset="-79"/>
              <a:cs typeface="Aharoni" panose="02010803020104030203" pitchFamily="2" charset="-79"/>
            </a:endParaRPr>
          </a:p>
        </p:txBody>
      </p:sp>
      <p:sp>
        <p:nvSpPr>
          <p:cNvPr id="7" name="TextBox 6"/>
          <p:cNvSpPr txBox="1"/>
          <p:nvPr/>
        </p:nvSpPr>
        <p:spPr>
          <a:xfrm>
            <a:off x="2917057" y="5650468"/>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8" name="TextBox 7"/>
          <p:cNvSpPr txBox="1"/>
          <p:nvPr/>
        </p:nvSpPr>
        <p:spPr>
          <a:xfrm>
            <a:off x="914400" y="3847080"/>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prstClr val="black">
                    <a:lumMod val="50000"/>
                    <a:lumOff val="50000"/>
                  </a:prstClr>
                </a:solidFill>
                <a:latin typeface="Aharoni" panose="02010803020104030203" pitchFamily="2" charset="-79"/>
                <a:cs typeface="Aharoni" panose="02010803020104030203" pitchFamily="2" charset="-79"/>
              </a:rPr>
              <a:t>Become a </a:t>
            </a:r>
            <a:r>
              <a:rPr lang="en-US" dirty="0" smtClean="0">
                <a:solidFill>
                  <a:prstClr val="black">
                    <a:lumMod val="50000"/>
                    <a:lumOff val="50000"/>
                  </a:prstClr>
                </a:solidFill>
                <a:latin typeface="Aharoni" panose="02010803020104030203" pitchFamily="2" charset="-79"/>
                <a:cs typeface="Aharoni" panose="02010803020104030203" pitchFamily="2" charset="-79"/>
              </a:rPr>
              <a:t>professor</a:t>
            </a:r>
            <a:endParaRPr lang="en-US" dirty="0">
              <a:solidFill>
                <a:prstClr val="black">
                  <a:lumMod val="50000"/>
                  <a:lumOff val="50000"/>
                </a:prstClr>
              </a:solidFill>
              <a:latin typeface="Aharoni" panose="02010803020104030203" pitchFamily="2" charset="-79"/>
              <a:cs typeface="Aharoni" panose="02010803020104030203" pitchFamily="2" charset="-79"/>
            </a:endParaRPr>
          </a:p>
        </p:txBody>
      </p:sp>
      <p:sp>
        <p:nvSpPr>
          <p:cNvPr id="9" name="TextBox 8"/>
          <p:cNvSpPr txBox="1"/>
          <p:nvPr/>
        </p:nvSpPr>
        <p:spPr>
          <a:xfrm>
            <a:off x="3276599" y="3279517"/>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10" name="TextBox 9"/>
          <p:cNvSpPr txBox="1"/>
          <p:nvPr/>
        </p:nvSpPr>
        <p:spPr>
          <a:xfrm>
            <a:off x="5511737" y="5733522"/>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schemeClr val="tx1"/>
                </a:solidFill>
                <a:latin typeface="Aharoni" panose="02010803020104030203" pitchFamily="2" charset="-79"/>
                <a:cs typeface="Aharoni" panose="02010803020104030203" pitchFamily="2" charset="-79"/>
              </a:rPr>
              <a:t>Become a </a:t>
            </a:r>
            <a:r>
              <a:rPr lang="en-US" dirty="0" smtClean="0">
                <a:solidFill>
                  <a:schemeClr val="tx1"/>
                </a:solidFill>
                <a:latin typeface="Aharoni" panose="02010803020104030203" pitchFamily="2" charset="-79"/>
                <a:cs typeface="Aharoni" panose="02010803020104030203" pitchFamily="2" charset="-79"/>
              </a:rPr>
              <a:t>professor</a:t>
            </a:r>
            <a:endParaRPr lang="en-US" dirty="0">
              <a:solidFill>
                <a:schemeClr val="tx1"/>
              </a:solidFill>
              <a:latin typeface="Aharoni" panose="02010803020104030203" pitchFamily="2" charset="-79"/>
              <a:cs typeface="Aharoni" panose="02010803020104030203" pitchFamily="2" charset="-79"/>
            </a:endParaRPr>
          </a:p>
        </p:txBody>
      </p:sp>
      <p:sp>
        <p:nvSpPr>
          <p:cNvPr id="11" name="TextBox 10"/>
          <p:cNvSpPr txBox="1"/>
          <p:nvPr/>
        </p:nvSpPr>
        <p:spPr>
          <a:xfrm>
            <a:off x="5664046" y="5211625"/>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12" name="TextBox 11"/>
          <p:cNvSpPr txBox="1"/>
          <p:nvPr/>
        </p:nvSpPr>
        <p:spPr>
          <a:xfrm>
            <a:off x="574749" y="4762289"/>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prstClr val="black">
                    <a:lumMod val="50000"/>
                    <a:lumOff val="50000"/>
                  </a:prstClr>
                </a:solidFill>
                <a:latin typeface="Aharoni" panose="02010803020104030203" pitchFamily="2" charset="-79"/>
                <a:cs typeface="Aharoni" panose="02010803020104030203" pitchFamily="2" charset="-79"/>
              </a:rPr>
              <a:t>Become a </a:t>
            </a:r>
            <a:r>
              <a:rPr lang="en-US" dirty="0" smtClean="0">
                <a:solidFill>
                  <a:prstClr val="black">
                    <a:lumMod val="50000"/>
                    <a:lumOff val="50000"/>
                  </a:prstClr>
                </a:solidFill>
                <a:latin typeface="Aharoni" panose="02010803020104030203" pitchFamily="2" charset="-79"/>
                <a:cs typeface="Aharoni" panose="02010803020104030203" pitchFamily="2" charset="-79"/>
              </a:rPr>
              <a:t>professor</a:t>
            </a:r>
            <a:endParaRPr lang="en-US" dirty="0">
              <a:solidFill>
                <a:prstClr val="black">
                  <a:lumMod val="50000"/>
                  <a:lumOff val="50000"/>
                </a:prstClr>
              </a:solidFill>
              <a:latin typeface="Aharoni" panose="02010803020104030203" pitchFamily="2" charset="-79"/>
              <a:cs typeface="Aharoni" panose="02010803020104030203" pitchFamily="2" charset="-79"/>
            </a:endParaRPr>
          </a:p>
        </p:txBody>
      </p:sp>
      <p:sp>
        <p:nvSpPr>
          <p:cNvPr id="13" name="TextBox 12"/>
          <p:cNvSpPr txBox="1"/>
          <p:nvPr/>
        </p:nvSpPr>
        <p:spPr>
          <a:xfrm>
            <a:off x="76200" y="3352800"/>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14" name="TextBox 13"/>
          <p:cNvSpPr txBox="1"/>
          <p:nvPr/>
        </p:nvSpPr>
        <p:spPr>
          <a:xfrm>
            <a:off x="3143153" y="5191027"/>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schemeClr val="tx1"/>
                </a:solidFill>
                <a:latin typeface="Aharoni" panose="02010803020104030203" pitchFamily="2" charset="-79"/>
                <a:cs typeface="Aharoni" panose="02010803020104030203" pitchFamily="2" charset="-79"/>
              </a:rPr>
              <a:t>Become a </a:t>
            </a:r>
            <a:r>
              <a:rPr lang="en-US" dirty="0" smtClean="0">
                <a:solidFill>
                  <a:schemeClr val="tx1"/>
                </a:solidFill>
                <a:latin typeface="Aharoni" panose="02010803020104030203" pitchFamily="2" charset="-79"/>
                <a:cs typeface="Aharoni" panose="02010803020104030203" pitchFamily="2" charset="-79"/>
              </a:rPr>
              <a:t>professor</a:t>
            </a:r>
            <a:endParaRPr lang="en-US" dirty="0">
              <a:solidFill>
                <a:schemeClr val="tx1"/>
              </a:solidFill>
              <a:latin typeface="Aharoni" panose="02010803020104030203" pitchFamily="2" charset="-79"/>
              <a:cs typeface="Aharoni" panose="02010803020104030203" pitchFamily="2" charset="-79"/>
            </a:endParaRPr>
          </a:p>
        </p:txBody>
      </p:sp>
      <p:sp>
        <p:nvSpPr>
          <p:cNvPr id="15" name="TextBox 14"/>
          <p:cNvSpPr txBox="1"/>
          <p:nvPr/>
        </p:nvSpPr>
        <p:spPr>
          <a:xfrm>
            <a:off x="6553200" y="3297175"/>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16" name="TextBox 15"/>
          <p:cNvSpPr txBox="1"/>
          <p:nvPr/>
        </p:nvSpPr>
        <p:spPr>
          <a:xfrm>
            <a:off x="3256708" y="4194363"/>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prstClr val="black">
                    <a:lumMod val="50000"/>
                    <a:lumOff val="50000"/>
                  </a:prstClr>
                </a:solidFill>
                <a:latin typeface="Aharoni" panose="02010803020104030203" pitchFamily="2" charset="-79"/>
                <a:cs typeface="Aharoni" panose="02010803020104030203" pitchFamily="2" charset="-79"/>
              </a:rPr>
              <a:t>Become a </a:t>
            </a:r>
            <a:r>
              <a:rPr lang="en-US" dirty="0" smtClean="0">
                <a:solidFill>
                  <a:prstClr val="black">
                    <a:lumMod val="50000"/>
                    <a:lumOff val="50000"/>
                  </a:prstClr>
                </a:solidFill>
                <a:latin typeface="Aharoni" panose="02010803020104030203" pitchFamily="2" charset="-79"/>
                <a:cs typeface="Aharoni" panose="02010803020104030203" pitchFamily="2" charset="-79"/>
              </a:rPr>
              <a:t>professor</a:t>
            </a:r>
            <a:endParaRPr lang="en-US" dirty="0">
              <a:solidFill>
                <a:prstClr val="black">
                  <a:lumMod val="50000"/>
                  <a:lumOff val="50000"/>
                </a:prstClr>
              </a:solidFill>
              <a:latin typeface="Aharoni" panose="02010803020104030203" pitchFamily="2" charset="-79"/>
              <a:cs typeface="Aharoni" panose="02010803020104030203" pitchFamily="2" charset="-79"/>
            </a:endParaRPr>
          </a:p>
        </p:txBody>
      </p:sp>
      <p:sp>
        <p:nvSpPr>
          <p:cNvPr id="17" name="TextBox 16"/>
          <p:cNvSpPr txBox="1"/>
          <p:nvPr/>
        </p:nvSpPr>
        <p:spPr>
          <a:xfrm>
            <a:off x="3581399" y="4730234"/>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18" name="TextBox 17"/>
          <p:cNvSpPr txBox="1"/>
          <p:nvPr/>
        </p:nvSpPr>
        <p:spPr>
          <a:xfrm>
            <a:off x="3400846" y="3745468"/>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schemeClr val="tx1"/>
                </a:solidFill>
                <a:latin typeface="Aharoni" panose="02010803020104030203" pitchFamily="2" charset="-79"/>
                <a:cs typeface="Aharoni" panose="02010803020104030203" pitchFamily="2" charset="-79"/>
              </a:rPr>
              <a:t>Become a </a:t>
            </a:r>
            <a:r>
              <a:rPr lang="en-US" dirty="0" smtClean="0">
                <a:solidFill>
                  <a:schemeClr val="tx1"/>
                </a:solidFill>
                <a:latin typeface="Aharoni" panose="02010803020104030203" pitchFamily="2" charset="-79"/>
                <a:cs typeface="Aharoni" panose="02010803020104030203" pitchFamily="2" charset="-79"/>
              </a:rPr>
              <a:t>professor</a:t>
            </a:r>
            <a:endParaRPr lang="en-US" dirty="0">
              <a:solidFill>
                <a:schemeClr val="tx1"/>
              </a:solidFill>
              <a:latin typeface="Aharoni" panose="02010803020104030203" pitchFamily="2" charset="-79"/>
              <a:cs typeface="Aharoni" panose="02010803020104030203" pitchFamily="2" charset="-79"/>
            </a:endParaRPr>
          </a:p>
        </p:txBody>
      </p:sp>
      <p:sp>
        <p:nvSpPr>
          <p:cNvPr id="19" name="TextBox 18"/>
          <p:cNvSpPr txBox="1"/>
          <p:nvPr/>
        </p:nvSpPr>
        <p:spPr>
          <a:xfrm>
            <a:off x="83333" y="4288534"/>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20" name="TextBox 19"/>
          <p:cNvSpPr txBox="1"/>
          <p:nvPr/>
        </p:nvSpPr>
        <p:spPr>
          <a:xfrm>
            <a:off x="3143153" y="6103148"/>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prstClr val="black">
                    <a:lumMod val="50000"/>
                    <a:lumOff val="50000"/>
                  </a:prstClr>
                </a:solidFill>
                <a:latin typeface="Aharoni" panose="02010803020104030203" pitchFamily="2" charset="-79"/>
                <a:cs typeface="Aharoni" panose="02010803020104030203" pitchFamily="2" charset="-79"/>
              </a:rPr>
              <a:t>Become a </a:t>
            </a:r>
            <a:r>
              <a:rPr lang="en-US" dirty="0" smtClean="0">
                <a:solidFill>
                  <a:prstClr val="black">
                    <a:lumMod val="50000"/>
                    <a:lumOff val="50000"/>
                  </a:prstClr>
                </a:solidFill>
                <a:latin typeface="Aharoni" panose="02010803020104030203" pitchFamily="2" charset="-79"/>
                <a:cs typeface="Aharoni" panose="02010803020104030203" pitchFamily="2" charset="-79"/>
              </a:rPr>
              <a:t>professor</a:t>
            </a:r>
            <a:endParaRPr lang="en-US" dirty="0">
              <a:solidFill>
                <a:prstClr val="black">
                  <a:lumMod val="50000"/>
                  <a:lumOff val="50000"/>
                </a:prstClr>
              </a:solidFill>
              <a:latin typeface="Aharoni" panose="02010803020104030203" pitchFamily="2" charset="-79"/>
              <a:cs typeface="Aharoni" panose="02010803020104030203" pitchFamily="2" charset="-79"/>
            </a:endParaRPr>
          </a:p>
        </p:txBody>
      </p:sp>
      <p:sp>
        <p:nvSpPr>
          <p:cNvPr id="21" name="TextBox 20"/>
          <p:cNvSpPr txBox="1"/>
          <p:nvPr/>
        </p:nvSpPr>
        <p:spPr>
          <a:xfrm>
            <a:off x="553910" y="5324905"/>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22" name="TextBox 21"/>
          <p:cNvSpPr txBox="1"/>
          <p:nvPr/>
        </p:nvSpPr>
        <p:spPr>
          <a:xfrm>
            <a:off x="574749" y="6031468"/>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schemeClr val="tx1"/>
                </a:solidFill>
                <a:latin typeface="Aharoni" panose="02010803020104030203" pitchFamily="2" charset="-79"/>
                <a:cs typeface="Aharoni" panose="02010803020104030203" pitchFamily="2" charset="-79"/>
              </a:rPr>
              <a:t>Become a </a:t>
            </a:r>
            <a:r>
              <a:rPr lang="en-US" dirty="0" smtClean="0">
                <a:solidFill>
                  <a:schemeClr val="tx1"/>
                </a:solidFill>
                <a:latin typeface="Aharoni" panose="02010803020104030203" pitchFamily="2" charset="-79"/>
                <a:cs typeface="Aharoni" panose="02010803020104030203" pitchFamily="2" charset="-79"/>
              </a:rPr>
              <a:t>professor</a:t>
            </a:r>
            <a:endParaRPr lang="en-US" dirty="0">
              <a:solidFill>
                <a:schemeClr val="tx1"/>
              </a:solidFill>
              <a:latin typeface="Aharoni" panose="02010803020104030203" pitchFamily="2" charset="-79"/>
              <a:cs typeface="Aharoni" panose="02010803020104030203" pitchFamily="2" charset="-79"/>
            </a:endParaRPr>
          </a:p>
        </p:txBody>
      </p:sp>
      <p:sp>
        <p:nvSpPr>
          <p:cNvPr id="23" name="TextBox 22"/>
          <p:cNvSpPr txBox="1"/>
          <p:nvPr/>
        </p:nvSpPr>
        <p:spPr>
          <a:xfrm>
            <a:off x="5906995" y="4173655"/>
            <a:ext cx="2363147"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pPr algn="ctr"/>
            <a:r>
              <a:rPr lang="en-US" dirty="0">
                <a:solidFill>
                  <a:sysClr val="windowText" lastClr="000000"/>
                </a:solidFill>
                <a:latin typeface="Engravers MT" panose="02090707080505020304" pitchFamily="18" charset="0"/>
              </a:rPr>
              <a:t>Do research</a:t>
            </a:r>
          </a:p>
        </p:txBody>
      </p:sp>
      <p:sp>
        <p:nvSpPr>
          <p:cNvPr id="24" name="TextBox 23"/>
          <p:cNvSpPr txBox="1"/>
          <p:nvPr/>
        </p:nvSpPr>
        <p:spPr>
          <a:xfrm>
            <a:off x="2743200" y="2831068"/>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schemeClr val="tx1"/>
                </a:solidFill>
                <a:latin typeface="Aharoni" panose="02010803020104030203" pitchFamily="2" charset="-79"/>
                <a:cs typeface="Aharoni" panose="02010803020104030203" pitchFamily="2" charset="-79"/>
              </a:rPr>
              <a:t>Become a </a:t>
            </a:r>
            <a:r>
              <a:rPr lang="en-US" dirty="0" smtClean="0">
                <a:solidFill>
                  <a:schemeClr val="tx1"/>
                </a:solidFill>
                <a:latin typeface="Aharoni" panose="02010803020104030203" pitchFamily="2" charset="-79"/>
                <a:cs typeface="Aharoni" panose="02010803020104030203" pitchFamily="2" charset="-79"/>
              </a:rPr>
              <a:t>professor</a:t>
            </a:r>
            <a:endParaRPr lang="en-US" dirty="0">
              <a:solidFill>
                <a:schemeClr val="tx1"/>
              </a:solidFill>
              <a:latin typeface="Aharoni" panose="02010803020104030203" pitchFamily="2" charset="-79"/>
              <a:cs typeface="Aharoni" panose="02010803020104030203" pitchFamily="2" charset="-79"/>
            </a:endParaRPr>
          </a:p>
        </p:txBody>
      </p:sp>
      <p:sp>
        <p:nvSpPr>
          <p:cNvPr id="25" name="TextBox 24"/>
          <p:cNvSpPr txBox="1"/>
          <p:nvPr/>
        </p:nvSpPr>
        <p:spPr>
          <a:xfrm>
            <a:off x="6826469" y="3733800"/>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schemeClr val="tx1"/>
                </a:solidFill>
                <a:latin typeface="Aharoni" panose="02010803020104030203" pitchFamily="2" charset="-79"/>
                <a:cs typeface="Aharoni" panose="02010803020104030203" pitchFamily="2" charset="-79"/>
              </a:rPr>
              <a:t>Become a </a:t>
            </a:r>
            <a:r>
              <a:rPr lang="en-US" dirty="0" smtClean="0">
                <a:solidFill>
                  <a:schemeClr val="tx1"/>
                </a:solidFill>
                <a:latin typeface="Aharoni" panose="02010803020104030203" pitchFamily="2" charset="-79"/>
                <a:cs typeface="Aharoni" panose="02010803020104030203" pitchFamily="2" charset="-79"/>
              </a:rPr>
              <a:t>professor</a:t>
            </a:r>
            <a:endParaRPr lang="en-US" dirty="0">
              <a:solidFill>
                <a:schemeClr val="tx1"/>
              </a:solidFill>
              <a:latin typeface="Aharoni" panose="02010803020104030203" pitchFamily="2" charset="-79"/>
              <a:cs typeface="Aharoni" panose="02010803020104030203" pitchFamily="2" charset="-79"/>
            </a:endParaRPr>
          </a:p>
        </p:txBody>
      </p:sp>
      <p:sp>
        <p:nvSpPr>
          <p:cNvPr id="26" name="TextBox 25"/>
          <p:cNvSpPr txBox="1"/>
          <p:nvPr/>
        </p:nvSpPr>
        <p:spPr>
          <a:xfrm>
            <a:off x="6019800" y="4649009"/>
            <a:ext cx="2342308" cy="369332"/>
          </a:xfrm>
          <a:prstGeom prst="rect">
            <a:avLst/>
          </a:prstGeom>
        </p:spPr>
        <p:style>
          <a:lnRef idx="2">
            <a:schemeClr val="dk1"/>
          </a:lnRef>
          <a:fillRef idx="1">
            <a:schemeClr val="lt1"/>
          </a:fillRef>
          <a:effectRef idx="0">
            <a:schemeClr val="dk1"/>
          </a:effectRef>
          <a:fontRef idx="minor">
            <a:schemeClr val="dk1"/>
          </a:fontRef>
        </p:style>
        <p:txBody>
          <a:bodyPr wrap="none" rtlCol="0" anchor="ctr">
            <a:spAutoFit/>
          </a:bodyPr>
          <a:lstStyle/>
          <a:p>
            <a:r>
              <a:rPr lang="en-US" dirty="0">
                <a:solidFill>
                  <a:prstClr val="black">
                    <a:lumMod val="50000"/>
                    <a:lumOff val="50000"/>
                  </a:prstClr>
                </a:solidFill>
                <a:latin typeface="Aharoni" panose="02010803020104030203" pitchFamily="2" charset="-79"/>
                <a:cs typeface="Aharoni" panose="02010803020104030203" pitchFamily="2" charset="-79"/>
              </a:rPr>
              <a:t>Become a </a:t>
            </a:r>
            <a:r>
              <a:rPr lang="en-US" dirty="0" smtClean="0">
                <a:solidFill>
                  <a:prstClr val="black">
                    <a:lumMod val="50000"/>
                    <a:lumOff val="50000"/>
                  </a:prstClr>
                </a:solidFill>
                <a:latin typeface="Aharoni" panose="02010803020104030203" pitchFamily="2" charset="-79"/>
                <a:cs typeface="Aharoni" panose="02010803020104030203" pitchFamily="2" charset="-79"/>
              </a:rPr>
              <a:t>professor</a:t>
            </a:r>
            <a:endParaRPr lang="en-US" dirty="0">
              <a:solidFill>
                <a:prstClr val="black">
                  <a:lumMod val="50000"/>
                  <a:lumOff val="50000"/>
                </a:prstClr>
              </a:solidFill>
              <a:latin typeface="Aharoni" panose="02010803020104030203" pitchFamily="2" charset="-79"/>
              <a:cs typeface="Aharoni" panose="02010803020104030203" pitchFamily="2" charset="-79"/>
            </a:endParaRPr>
          </a:p>
        </p:txBody>
      </p:sp>
      <p:sp>
        <p:nvSpPr>
          <p:cNvPr id="27" name="Rectangle 26"/>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28"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42241277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
                            </p:stCondLst>
                            <p:childTnLst>
                              <p:par>
                                <p:cTn id="8" presetID="1" presetClass="entr" presetSubtype="0" fill="hold" grpId="0" nodeType="afterEffect">
                                  <p:stCondLst>
                                    <p:cond delay="10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grpId="0" nodeType="afterEffect">
                                  <p:stCondLst>
                                    <p:cond delay="1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300"/>
                            </p:stCondLst>
                            <p:childTnLst>
                              <p:par>
                                <p:cTn id="14" presetID="1" presetClass="entr" presetSubtype="0" fill="hold" grpId="0" nodeType="afterEffect">
                                  <p:stCondLst>
                                    <p:cond delay="100"/>
                                  </p:stCondLst>
                                  <p:childTnLst>
                                    <p:set>
                                      <p:cBhvr>
                                        <p:cTn id="15" dur="1" fill="hold">
                                          <p:stCondLst>
                                            <p:cond delay="0"/>
                                          </p:stCondLst>
                                        </p:cTn>
                                        <p:tgtEl>
                                          <p:spTgt spid="7"/>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grpId="0" nodeType="afterEffect">
                                  <p:stCondLst>
                                    <p:cond delay="10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500"/>
                            </p:stCondLst>
                            <p:childTnLst>
                              <p:par>
                                <p:cTn id="20" presetID="1" presetClass="entr" presetSubtype="0" fill="hold" grpId="0" nodeType="afterEffect">
                                  <p:stCondLst>
                                    <p:cond delay="1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600"/>
                            </p:stCondLst>
                            <p:childTnLst>
                              <p:par>
                                <p:cTn id="23" presetID="1" presetClass="entr" presetSubtype="0" fill="hold" grpId="0" nodeType="afterEffect">
                                  <p:stCondLst>
                                    <p:cond delay="10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700"/>
                            </p:stCondLst>
                            <p:childTnLst>
                              <p:par>
                                <p:cTn id="26" presetID="1" presetClass="entr" presetSubtype="0" fill="hold" grpId="0" nodeType="afterEffect">
                                  <p:stCondLst>
                                    <p:cond delay="10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800"/>
                            </p:stCondLst>
                            <p:childTnLst>
                              <p:par>
                                <p:cTn id="29" presetID="1" presetClass="entr" presetSubtype="0" fill="hold" grpId="0" nodeType="afterEffect">
                                  <p:stCondLst>
                                    <p:cond delay="100"/>
                                  </p:stCondLst>
                                  <p:childTnLst>
                                    <p:set>
                                      <p:cBhvr>
                                        <p:cTn id="30" dur="1" fill="hold">
                                          <p:stCondLst>
                                            <p:cond delay="0"/>
                                          </p:stCondLst>
                                        </p:cTn>
                                        <p:tgtEl>
                                          <p:spTgt spid="12"/>
                                        </p:tgtEl>
                                        <p:attrNameLst>
                                          <p:attrName>style.visibility</p:attrName>
                                        </p:attrNameLst>
                                      </p:cBhvr>
                                      <p:to>
                                        <p:strVal val="visible"/>
                                      </p:to>
                                    </p:set>
                                  </p:childTnLst>
                                </p:cTn>
                              </p:par>
                            </p:childTnLst>
                          </p:cTn>
                        </p:par>
                        <p:par>
                          <p:cTn id="31" fill="hold">
                            <p:stCondLst>
                              <p:cond delay="900"/>
                            </p:stCondLst>
                            <p:childTnLst>
                              <p:par>
                                <p:cTn id="32" presetID="1" presetClass="entr" presetSubtype="0" fill="hold" grpId="0" nodeType="afterEffect">
                                  <p:stCondLst>
                                    <p:cond delay="100"/>
                                  </p:stCondLst>
                                  <p:childTnLst>
                                    <p:set>
                                      <p:cBhvr>
                                        <p:cTn id="33" dur="1" fill="hold">
                                          <p:stCondLst>
                                            <p:cond delay="0"/>
                                          </p:stCondLst>
                                        </p:cTn>
                                        <p:tgtEl>
                                          <p:spTgt spid="13"/>
                                        </p:tgtEl>
                                        <p:attrNameLst>
                                          <p:attrName>style.visibility</p:attrName>
                                        </p:attrNameLst>
                                      </p:cBhvr>
                                      <p:to>
                                        <p:strVal val="visible"/>
                                      </p:to>
                                    </p:set>
                                  </p:childTnLst>
                                </p:cTn>
                              </p:par>
                            </p:childTnLst>
                          </p:cTn>
                        </p:par>
                        <p:par>
                          <p:cTn id="34" fill="hold">
                            <p:stCondLst>
                              <p:cond delay="1000"/>
                            </p:stCondLst>
                            <p:childTnLst>
                              <p:par>
                                <p:cTn id="35" presetID="1" presetClass="entr" presetSubtype="0" fill="hold" grpId="0" nodeType="afterEffect">
                                  <p:stCondLst>
                                    <p:cond delay="100"/>
                                  </p:stCondLst>
                                  <p:childTnLst>
                                    <p:set>
                                      <p:cBhvr>
                                        <p:cTn id="36" dur="1" fill="hold">
                                          <p:stCondLst>
                                            <p:cond delay="0"/>
                                          </p:stCondLst>
                                        </p:cTn>
                                        <p:tgtEl>
                                          <p:spTgt spid="14"/>
                                        </p:tgtEl>
                                        <p:attrNameLst>
                                          <p:attrName>style.visibility</p:attrName>
                                        </p:attrNameLst>
                                      </p:cBhvr>
                                      <p:to>
                                        <p:strVal val="visible"/>
                                      </p:to>
                                    </p:set>
                                  </p:childTnLst>
                                </p:cTn>
                              </p:par>
                            </p:childTnLst>
                          </p:cTn>
                        </p:par>
                        <p:par>
                          <p:cTn id="37" fill="hold">
                            <p:stCondLst>
                              <p:cond delay="1100"/>
                            </p:stCondLst>
                            <p:childTnLst>
                              <p:par>
                                <p:cTn id="38" presetID="1" presetClass="entr" presetSubtype="0" fill="hold" grpId="0" nodeType="afterEffect">
                                  <p:stCondLst>
                                    <p:cond delay="1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p:stCondLst>
                              <p:cond delay="1200"/>
                            </p:stCondLst>
                            <p:childTnLst>
                              <p:par>
                                <p:cTn id="41" presetID="1" presetClass="entr" presetSubtype="0" fill="hold" grpId="0" nodeType="afterEffect">
                                  <p:stCondLst>
                                    <p:cond delay="100"/>
                                  </p:stCondLst>
                                  <p:childTnLst>
                                    <p:set>
                                      <p:cBhvr>
                                        <p:cTn id="42" dur="1" fill="hold">
                                          <p:stCondLst>
                                            <p:cond delay="0"/>
                                          </p:stCondLst>
                                        </p:cTn>
                                        <p:tgtEl>
                                          <p:spTgt spid="16"/>
                                        </p:tgtEl>
                                        <p:attrNameLst>
                                          <p:attrName>style.visibility</p:attrName>
                                        </p:attrNameLst>
                                      </p:cBhvr>
                                      <p:to>
                                        <p:strVal val="visible"/>
                                      </p:to>
                                    </p:set>
                                  </p:childTnLst>
                                </p:cTn>
                              </p:par>
                            </p:childTnLst>
                          </p:cTn>
                        </p:par>
                        <p:par>
                          <p:cTn id="43" fill="hold">
                            <p:stCondLst>
                              <p:cond delay="1300"/>
                            </p:stCondLst>
                            <p:childTnLst>
                              <p:par>
                                <p:cTn id="44" presetID="1" presetClass="entr" presetSubtype="0" fill="hold" grpId="0" nodeType="afterEffect">
                                  <p:stCondLst>
                                    <p:cond delay="10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p:stCondLst>
                              <p:cond delay="1400"/>
                            </p:stCondLst>
                            <p:childTnLst>
                              <p:par>
                                <p:cTn id="47" presetID="1" presetClass="entr" presetSubtype="0" fill="hold" grpId="0" nodeType="afterEffect">
                                  <p:stCondLst>
                                    <p:cond delay="100"/>
                                  </p:stCondLst>
                                  <p:childTnLst>
                                    <p:set>
                                      <p:cBhvr>
                                        <p:cTn id="48" dur="1" fill="hold">
                                          <p:stCondLst>
                                            <p:cond delay="0"/>
                                          </p:stCondLst>
                                        </p:cTn>
                                        <p:tgtEl>
                                          <p:spTgt spid="18"/>
                                        </p:tgtEl>
                                        <p:attrNameLst>
                                          <p:attrName>style.visibility</p:attrName>
                                        </p:attrNameLst>
                                      </p:cBhvr>
                                      <p:to>
                                        <p:strVal val="visible"/>
                                      </p:to>
                                    </p:set>
                                  </p:childTnLst>
                                </p:cTn>
                              </p:par>
                            </p:childTnLst>
                          </p:cTn>
                        </p:par>
                        <p:par>
                          <p:cTn id="49" fill="hold">
                            <p:stCondLst>
                              <p:cond delay="1500"/>
                            </p:stCondLst>
                            <p:childTnLst>
                              <p:par>
                                <p:cTn id="50" presetID="1" presetClass="entr" presetSubtype="0" fill="hold" grpId="0" nodeType="afterEffect">
                                  <p:stCondLst>
                                    <p:cond delay="100"/>
                                  </p:stCondLst>
                                  <p:childTnLst>
                                    <p:set>
                                      <p:cBhvr>
                                        <p:cTn id="51" dur="1" fill="hold">
                                          <p:stCondLst>
                                            <p:cond delay="0"/>
                                          </p:stCondLst>
                                        </p:cTn>
                                        <p:tgtEl>
                                          <p:spTgt spid="19"/>
                                        </p:tgtEl>
                                        <p:attrNameLst>
                                          <p:attrName>style.visibility</p:attrName>
                                        </p:attrNameLst>
                                      </p:cBhvr>
                                      <p:to>
                                        <p:strVal val="visible"/>
                                      </p:to>
                                    </p:set>
                                  </p:childTnLst>
                                </p:cTn>
                              </p:par>
                            </p:childTnLst>
                          </p:cTn>
                        </p:par>
                        <p:par>
                          <p:cTn id="52" fill="hold">
                            <p:stCondLst>
                              <p:cond delay="1600"/>
                            </p:stCondLst>
                            <p:childTnLst>
                              <p:par>
                                <p:cTn id="53" presetID="1" presetClass="entr" presetSubtype="0" fill="hold" grpId="0" nodeType="afterEffect">
                                  <p:stCondLst>
                                    <p:cond delay="100"/>
                                  </p:stCondLst>
                                  <p:childTnLst>
                                    <p:set>
                                      <p:cBhvr>
                                        <p:cTn id="54" dur="1" fill="hold">
                                          <p:stCondLst>
                                            <p:cond delay="0"/>
                                          </p:stCondLst>
                                        </p:cTn>
                                        <p:tgtEl>
                                          <p:spTgt spid="20"/>
                                        </p:tgtEl>
                                        <p:attrNameLst>
                                          <p:attrName>style.visibility</p:attrName>
                                        </p:attrNameLst>
                                      </p:cBhvr>
                                      <p:to>
                                        <p:strVal val="visible"/>
                                      </p:to>
                                    </p:set>
                                  </p:childTnLst>
                                </p:cTn>
                              </p:par>
                            </p:childTnLst>
                          </p:cTn>
                        </p:par>
                        <p:par>
                          <p:cTn id="55" fill="hold">
                            <p:stCondLst>
                              <p:cond delay="1700"/>
                            </p:stCondLst>
                            <p:childTnLst>
                              <p:par>
                                <p:cTn id="56" presetID="1" presetClass="entr" presetSubtype="0" fill="hold" grpId="0" nodeType="afterEffect">
                                  <p:stCondLst>
                                    <p:cond delay="100"/>
                                  </p:stCondLst>
                                  <p:childTnLst>
                                    <p:set>
                                      <p:cBhvr>
                                        <p:cTn id="57" dur="1" fill="hold">
                                          <p:stCondLst>
                                            <p:cond delay="0"/>
                                          </p:stCondLst>
                                        </p:cTn>
                                        <p:tgtEl>
                                          <p:spTgt spid="21"/>
                                        </p:tgtEl>
                                        <p:attrNameLst>
                                          <p:attrName>style.visibility</p:attrName>
                                        </p:attrNameLst>
                                      </p:cBhvr>
                                      <p:to>
                                        <p:strVal val="visible"/>
                                      </p:to>
                                    </p:set>
                                  </p:childTnLst>
                                </p:cTn>
                              </p:par>
                            </p:childTnLst>
                          </p:cTn>
                        </p:par>
                        <p:par>
                          <p:cTn id="58" fill="hold">
                            <p:stCondLst>
                              <p:cond delay="1800"/>
                            </p:stCondLst>
                            <p:childTnLst>
                              <p:par>
                                <p:cTn id="59" presetID="1" presetClass="entr" presetSubtype="0" fill="hold" grpId="0" nodeType="afterEffect">
                                  <p:stCondLst>
                                    <p:cond delay="100"/>
                                  </p:stCondLst>
                                  <p:childTnLst>
                                    <p:set>
                                      <p:cBhvr>
                                        <p:cTn id="60" dur="1" fill="hold">
                                          <p:stCondLst>
                                            <p:cond delay="0"/>
                                          </p:stCondLst>
                                        </p:cTn>
                                        <p:tgtEl>
                                          <p:spTgt spid="22"/>
                                        </p:tgtEl>
                                        <p:attrNameLst>
                                          <p:attrName>style.visibility</p:attrName>
                                        </p:attrNameLst>
                                      </p:cBhvr>
                                      <p:to>
                                        <p:strVal val="visible"/>
                                      </p:to>
                                    </p:set>
                                  </p:childTnLst>
                                </p:cTn>
                              </p:par>
                            </p:childTnLst>
                          </p:cTn>
                        </p:par>
                        <p:par>
                          <p:cTn id="61" fill="hold">
                            <p:stCondLst>
                              <p:cond delay="1900"/>
                            </p:stCondLst>
                            <p:childTnLst>
                              <p:par>
                                <p:cTn id="62" presetID="1" presetClass="entr" presetSubtype="0" fill="hold" grpId="0" nodeType="afterEffect">
                                  <p:stCondLst>
                                    <p:cond delay="100"/>
                                  </p:stCondLst>
                                  <p:childTnLst>
                                    <p:set>
                                      <p:cBhvr>
                                        <p:cTn id="63" dur="1" fill="hold">
                                          <p:stCondLst>
                                            <p:cond delay="0"/>
                                          </p:stCondLst>
                                        </p:cTn>
                                        <p:tgtEl>
                                          <p:spTgt spid="23"/>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grpId="0" nodeType="afterEffect">
                                  <p:stCondLst>
                                    <p:cond delay="100"/>
                                  </p:stCondLst>
                                  <p:childTnLst>
                                    <p:set>
                                      <p:cBhvr>
                                        <p:cTn id="66" dur="1" fill="hold">
                                          <p:stCondLst>
                                            <p:cond delay="0"/>
                                          </p:stCondLst>
                                        </p:cTn>
                                        <p:tgtEl>
                                          <p:spTgt spid="24"/>
                                        </p:tgtEl>
                                        <p:attrNameLst>
                                          <p:attrName>style.visibility</p:attrName>
                                        </p:attrNameLst>
                                      </p:cBhvr>
                                      <p:to>
                                        <p:strVal val="visible"/>
                                      </p:to>
                                    </p:set>
                                  </p:childTnLst>
                                </p:cTn>
                              </p:par>
                            </p:childTnLst>
                          </p:cTn>
                        </p:par>
                        <p:par>
                          <p:cTn id="67" fill="hold">
                            <p:stCondLst>
                              <p:cond delay="2100"/>
                            </p:stCondLst>
                            <p:childTnLst>
                              <p:par>
                                <p:cTn id="68" presetID="1" presetClass="entr" presetSubtype="0" fill="hold" grpId="0" nodeType="afterEffect">
                                  <p:stCondLst>
                                    <p:cond delay="100"/>
                                  </p:stCondLst>
                                  <p:childTnLst>
                                    <p:set>
                                      <p:cBhvr>
                                        <p:cTn id="69" dur="1" fill="hold">
                                          <p:stCondLst>
                                            <p:cond delay="0"/>
                                          </p:stCondLst>
                                        </p:cTn>
                                        <p:tgtEl>
                                          <p:spTgt spid="25"/>
                                        </p:tgtEl>
                                        <p:attrNameLst>
                                          <p:attrName>style.visibility</p:attrName>
                                        </p:attrNameLst>
                                      </p:cBhvr>
                                      <p:to>
                                        <p:strVal val="visible"/>
                                      </p:to>
                                    </p:set>
                                  </p:childTnLst>
                                </p:cTn>
                              </p:par>
                            </p:childTnLst>
                          </p:cTn>
                        </p:par>
                        <p:par>
                          <p:cTn id="70" fill="hold">
                            <p:stCondLst>
                              <p:cond delay="2200"/>
                            </p:stCondLst>
                            <p:childTnLst>
                              <p:par>
                                <p:cTn id="71" presetID="1" presetClass="entr" presetSubtype="0" fill="hold" grpId="0" nodeType="afterEffect">
                                  <p:stCondLst>
                                    <p:cond delay="10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234"/>
            <a:ext cx="8229600" cy="990600"/>
          </a:xfrm>
        </p:spPr>
        <p:txBody>
          <a:bodyPr>
            <a:normAutofit/>
          </a:bodyPr>
          <a:lstStyle/>
          <a:p>
            <a:r>
              <a:rPr lang="en-US" dirty="0" smtClean="0"/>
              <a:t>Data. How many?</a:t>
            </a:r>
            <a:endParaRPr lang="en-US" dirty="0"/>
          </a:p>
        </p:txBody>
      </p:sp>
      <p:sp>
        <p:nvSpPr>
          <p:cNvPr id="3" name="Content Placeholder 2"/>
          <p:cNvSpPr>
            <a:spLocks noGrp="1"/>
          </p:cNvSpPr>
          <p:nvPr>
            <p:ph idx="1"/>
          </p:nvPr>
        </p:nvSpPr>
        <p:spPr>
          <a:xfrm>
            <a:off x="379689" y="1600200"/>
            <a:ext cx="3155991" cy="3657600"/>
          </a:xfrm>
        </p:spPr>
        <p:txBody>
          <a:bodyPr>
            <a:normAutofit/>
          </a:bodyPr>
          <a:lstStyle/>
          <a:p>
            <a:pPr marL="0" indent="0">
              <a:buNone/>
            </a:pPr>
            <a:r>
              <a:rPr lang="en-US" sz="2800" dirty="0" smtClean="0"/>
              <a:t>Good news.</a:t>
            </a:r>
          </a:p>
          <a:p>
            <a:pPr marL="0" indent="0">
              <a:buNone/>
            </a:pPr>
            <a:endParaRPr lang="en-US" sz="2800" dirty="0" smtClean="0"/>
          </a:p>
          <a:p>
            <a:pPr marL="0" indent="0">
              <a:buNone/>
            </a:pPr>
            <a:r>
              <a:rPr lang="en-US" sz="2800" dirty="0" smtClean="0"/>
              <a:t>Physics bachelor’s degree production is on the rise.</a:t>
            </a:r>
            <a:endParaRPr lang="en-US" sz="2800" dirty="0"/>
          </a:p>
        </p:txBody>
      </p:sp>
      <p:sp>
        <p:nvSpPr>
          <p:cNvPr id="5"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2667"/>
          <a:stretch/>
        </p:blipFill>
        <p:spPr bwMode="auto">
          <a:xfrm>
            <a:off x="3657995" y="1355834"/>
            <a:ext cx="4958333" cy="4512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9"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6090486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“typical” physics major - STATS</a:t>
            </a:r>
            <a:endParaRPr lang="en-US" dirty="0"/>
          </a:p>
        </p:txBody>
      </p:sp>
      <p:sp>
        <p:nvSpPr>
          <p:cNvPr id="3" name="Content Placeholder 2"/>
          <p:cNvSpPr>
            <a:spLocks noGrp="1"/>
          </p:cNvSpPr>
          <p:nvPr>
            <p:ph idx="1"/>
          </p:nvPr>
        </p:nvSpPr>
        <p:spPr>
          <a:xfrm>
            <a:off x="381000" y="1600200"/>
            <a:ext cx="8305800" cy="4876800"/>
          </a:xfrm>
        </p:spPr>
        <p:txBody>
          <a:bodyPr>
            <a:normAutofit/>
          </a:bodyPr>
          <a:lstStyle/>
          <a:p>
            <a:pPr marL="0" indent="0" fontAlgn="base">
              <a:buNone/>
            </a:pPr>
            <a:r>
              <a:rPr lang="en-US" sz="3600" dirty="0" smtClean="0">
                <a:latin typeface="Georgia" panose="02040502050405020303" pitchFamily="18" charset="0"/>
              </a:rPr>
              <a:t>Among </a:t>
            </a:r>
            <a:r>
              <a:rPr lang="en-US" sz="3600" dirty="0">
                <a:latin typeface="Georgia" panose="02040502050405020303" pitchFamily="18" charset="0"/>
              </a:rPr>
              <a:t>those who earn physics bachelor’s degrees</a:t>
            </a:r>
            <a:endParaRPr lang="en-US" sz="3600" dirty="0" smtClean="0">
              <a:latin typeface="Georgia" panose="02040502050405020303" pitchFamily="18" charset="0"/>
            </a:endParaRPr>
          </a:p>
          <a:p>
            <a:pPr lvl="1" fontAlgn="base"/>
            <a:r>
              <a:rPr lang="en-US" sz="3200" dirty="0" smtClean="0"/>
              <a:t>~3/4 have </a:t>
            </a:r>
            <a:r>
              <a:rPr lang="en-US" sz="3200" dirty="0"/>
              <a:t>research experience.</a:t>
            </a:r>
            <a:r>
              <a:rPr lang="en-US" sz="3200" baseline="30000" dirty="0"/>
              <a:t>2</a:t>
            </a:r>
            <a:endParaRPr lang="en-US" sz="3200" dirty="0"/>
          </a:p>
          <a:p>
            <a:pPr lvl="1" fontAlgn="base"/>
            <a:r>
              <a:rPr lang="en-US" sz="3200" dirty="0" smtClean="0"/>
              <a:t>~1/3 </a:t>
            </a:r>
            <a:r>
              <a:rPr lang="en-US" sz="3200" dirty="0"/>
              <a:t>graduate with a double major, many in math.</a:t>
            </a:r>
            <a:r>
              <a:rPr lang="en-US" sz="3200" baseline="30000" dirty="0"/>
              <a:t>3</a:t>
            </a:r>
            <a:endParaRPr lang="en-US" sz="3200" dirty="0"/>
          </a:p>
          <a:p>
            <a:pPr lvl="1" fontAlgn="base"/>
            <a:r>
              <a:rPr lang="en-US" sz="3200" dirty="0" smtClean="0"/>
              <a:t>1/10 started </a:t>
            </a:r>
            <a:r>
              <a:rPr lang="en-US" sz="3200" dirty="0"/>
              <a:t>at </a:t>
            </a:r>
            <a:r>
              <a:rPr lang="en-US" sz="3200" dirty="0" smtClean="0"/>
              <a:t>a two-year </a:t>
            </a:r>
            <a:r>
              <a:rPr lang="en-US" sz="3200" dirty="0"/>
              <a:t>colleges.</a:t>
            </a:r>
            <a:r>
              <a:rPr lang="en-US" sz="3200" baseline="30000" dirty="0"/>
              <a:t>4</a:t>
            </a:r>
            <a:endParaRPr lang="en-US" sz="3200" dirty="0"/>
          </a:p>
          <a:p>
            <a:endParaRPr lang="en-US" sz="3600" dirty="0"/>
          </a:p>
        </p:txBody>
      </p:sp>
      <p:sp>
        <p:nvSpPr>
          <p:cNvPr id="5"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6"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623387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One year later.</a:t>
            </a:r>
            <a:endParaRPr lang="en-US" sz="3600" dirty="0"/>
          </a:p>
        </p:txBody>
      </p:sp>
      <p:sp>
        <p:nvSpPr>
          <p:cNvPr id="12" name="Content Placeholder 11"/>
          <p:cNvSpPr>
            <a:spLocks noGrp="1"/>
          </p:cNvSpPr>
          <p:nvPr>
            <p:ph idx="1"/>
          </p:nvPr>
        </p:nvSpPr>
        <p:spPr>
          <a:xfrm>
            <a:off x="263485" y="1739899"/>
            <a:ext cx="3622715" cy="3924299"/>
          </a:xfrm>
        </p:spPr>
        <p:txBody>
          <a:bodyPr/>
          <a:lstStyle/>
          <a:p>
            <a:pPr marL="0" indent="0" algn="ctr">
              <a:buNone/>
            </a:pPr>
            <a:endParaRPr lang="en-US" dirty="0" smtClean="0"/>
          </a:p>
          <a:p>
            <a:pPr marL="0" indent="0" algn="ctr">
              <a:buNone/>
            </a:pPr>
            <a:r>
              <a:rPr lang="en-US" dirty="0" smtClean="0"/>
              <a:t>Good news!</a:t>
            </a:r>
          </a:p>
          <a:p>
            <a:pPr marL="0" indent="0" algn="ctr">
              <a:buNone/>
            </a:pPr>
            <a:endParaRPr lang="en-US" dirty="0"/>
          </a:p>
        </p:txBody>
      </p:sp>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111" t="13541" r="2966"/>
          <a:stretch/>
        </p:blipFill>
        <p:spPr bwMode="auto">
          <a:xfrm>
            <a:off x="3543300" y="1095313"/>
            <a:ext cx="5174789" cy="5175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8"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9"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1047061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801" y="381000"/>
            <a:ext cx="8229600" cy="990600"/>
          </a:xfrm>
        </p:spPr>
        <p:txBody>
          <a:bodyPr/>
          <a:lstStyle/>
          <a:p>
            <a:r>
              <a:rPr lang="en-US" dirty="0" smtClean="0"/>
              <a:t>What about PhDs?</a:t>
            </a:r>
            <a:endParaRPr lang="en-US" dirty="0"/>
          </a:p>
        </p:txBody>
      </p:sp>
      <p:grpSp>
        <p:nvGrpSpPr>
          <p:cNvPr id="7" name="Group 6"/>
          <p:cNvGrpSpPr/>
          <p:nvPr/>
        </p:nvGrpSpPr>
        <p:grpSpPr>
          <a:xfrm>
            <a:off x="4900051" y="2286000"/>
            <a:ext cx="4015349" cy="4445876"/>
            <a:chOff x="4766048" y="1671144"/>
            <a:chExt cx="4015349" cy="4445876"/>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346"/>
            <a:stretch/>
          </p:blipFill>
          <p:spPr bwMode="auto">
            <a:xfrm>
              <a:off x="4766048" y="1671144"/>
              <a:ext cx="4015349" cy="4445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6107889" y="2256800"/>
              <a:ext cx="1470659" cy="338554"/>
            </a:xfrm>
            <a:prstGeom prst="rect">
              <a:avLst/>
            </a:prstGeom>
            <a:noFill/>
          </p:spPr>
          <p:txBody>
            <a:bodyPr wrap="none" rtlCol="0">
              <a:spAutoFit/>
            </a:bodyPr>
            <a:lstStyle/>
            <a:p>
              <a:pPr algn="ctr"/>
              <a:r>
                <a:rPr lang="en-US" sz="1600" b="1" dirty="0" smtClean="0">
                  <a:latin typeface="Cambria" panose="02040503050406030204" pitchFamily="18" charset="0"/>
                </a:rPr>
                <a:t>October 2009</a:t>
              </a:r>
            </a:p>
          </p:txBody>
        </p:sp>
      </p:gr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9603" y="1219200"/>
            <a:ext cx="4349145" cy="39773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9"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41647983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307975" y="1298691"/>
            <a:ext cx="8665232" cy="4114800"/>
          </a:xfrm>
        </p:spPr>
        <p:txBody>
          <a:bodyPr/>
          <a:lstStyle/>
          <a:p>
            <a:pPr eaLnBrk="1" hangingPunct="1">
              <a:buFont typeface="Symbol" pitchFamily="18" charset="2"/>
              <a:buNone/>
              <a:defRPr/>
            </a:pPr>
            <a:r>
              <a:rPr lang="en-US" sz="4800" dirty="0" smtClean="0">
                <a:solidFill>
                  <a:srgbClr val="002060"/>
                </a:solidFill>
              </a:rPr>
              <a:t>So, where</a:t>
            </a:r>
            <a:r>
              <a:rPr lang="en-US" sz="4800" b="1" dirty="0" smtClean="0">
                <a:solidFill>
                  <a:srgbClr val="002060"/>
                </a:solidFill>
              </a:rPr>
              <a:t> </a:t>
            </a:r>
            <a:r>
              <a:rPr lang="en-US" sz="4800" b="1" i="1" u="sng" dirty="0" smtClean="0">
                <a:solidFill>
                  <a:srgbClr val="002060"/>
                </a:solidFill>
              </a:rPr>
              <a:t>do</a:t>
            </a:r>
            <a:r>
              <a:rPr lang="en-US" sz="4800" b="1" dirty="0" smtClean="0">
                <a:solidFill>
                  <a:srgbClr val="002060"/>
                </a:solidFill>
              </a:rPr>
              <a:t> </a:t>
            </a:r>
            <a:r>
              <a:rPr lang="en-US" sz="4800" dirty="0" smtClean="0">
                <a:solidFill>
                  <a:srgbClr val="002060"/>
                </a:solidFill>
              </a:rPr>
              <a:t>all those BS/BA physics graduates go?</a:t>
            </a:r>
            <a:endParaRPr lang="en-US" sz="4800" dirty="0">
              <a:solidFill>
                <a:srgbClr val="002060"/>
              </a:solidFill>
            </a:endParaRPr>
          </a:p>
        </p:txBody>
      </p:sp>
      <p:sp>
        <p:nvSpPr>
          <p:cNvPr id="10243" name="AutoShape 4" descr="https://sp.aip.org/com/communications/Documents/aiplogo_long300.jpg"/>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latin typeface="Candara" pitchFamily="34" charset="0"/>
            </a:endParaRPr>
          </a:p>
        </p:txBody>
      </p:sp>
      <p:pic>
        <p:nvPicPr>
          <p:cNvPr id="102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78" t="13643"/>
          <a:stretch>
            <a:fillRect/>
          </a:stretch>
        </p:blipFill>
        <p:spPr bwMode="auto">
          <a:xfrm>
            <a:off x="5181601" y="3356091"/>
            <a:ext cx="3962400" cy="3501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8"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0853745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29986" t="15418" r="37391" b="67290"/>
          <a:stretch/>
        </p:blipFill>
        <p:spPr bwMode="auto">
          <a:xfrm>
            <a:off x="2825115" y="1104266"/>
            <a:ext cx="3455670" cy="10298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8" name="Picture 4" descr="http://www.sigmapisigma.org/sites/default/files/sigma-logo-long-combined.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35931"/>
          <a:stretch/>
        </p:blipFill>
        <p:spPr bwMode="auto">
          <a:xfrm>
            <a:off x="1029314" y="2134104"/>
            <a:ext cx="7047271" cy="113347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247650" y="304800"/>
            <a:ext cx="8610600" cy="923330"/>
          </a:xfrm>
          <a:prstGeom prst="rect">
            <a:avLst/>
          </a:prstGeom>
          <a:noFill/>
        </p:spPr>
        <p:txBody>
          <a:bodyPr wrap="square" lIns="91440" tIns="45720" rIns="91440" bIns="45720">
            <a:spAutoFit/>
          </a:bodyPr>
          <a:lstStyle/>
          <a:p>
            <a:pPr algn="ctr"/>
            <a:r>
              <a:rPr lang="en-US" sz="5400" b="1" cap="none" spc="0" dirty="0" smtClean="0">
                <a:ln w="19050">
                  <a:solidFill>
                    <a:schemeClr val="bg1"/>
                  </a:solidFill>
                  <a:prstDash val="solid"/>
                </a:ln>
                <a:solidFill>
                  <a:srgbClr val="4A7F2D"/>
                </a:solidFill>
                <a:effectLst>
                  <a:outerShdw blurRad="50000" dist="50800" dir="7500000" algn="tl">
                    <a:srgbClr val="000000">
                      <a:shade val="5000"/>
                      <a:alpha val="35000"/>
                    </a:srgbClr>
                  </a:outerShdw>
                </a:effectLst>
                <a:latin typeface="Myriad Pro" pitchFamily="34" charset="0"/>
              </a:rPr>
              <a:t>SAVE THE DATE</a:t>
            </a:r>
            <a:endParaRPr lang="en-US" sz="5400" b="1" cap="none" spc="0" dirty="0">
              <a:ln w="19050">
                <a:solidFill>
                  <a:schemeClr val="bg1"/>
                </a:solidFill>
                <a:prstDash val="solid"/>
              </a:ln>
              <a:solidFill>
                <a:srgbClr val="4A7F2D"/>
              </a:solidFill>
              <a:effectLst>
                <a:outerShdw blurRad="50000" dist="50800" dir="7500000" algn="tl">
                  <a:srgbClr val="000000">
                    <a:shade val="5000"/>
                    <a:alpha val="35000"/>
                  </a:srgbClr>
                </a:outerShdw>
              </a:effectLst>
              <a:latin typeface="Myriad Pro" pitchFamily="34" charset="0"/>
            </a:endParaRPr>
          </a:p>
        </p:txBody>
      </p:sp>
      <p:sp>
        <p:nvSpPr>
          <p:cNvPr id="6" name="TextBox 5"/>
          <p:cNvSpPr txBox="1"/>
          <p:nvPr/>
        </p:nvSpPr>
        <p:spPr>
          <a:xfrm>
            <a:off x="3982826" y="1949438"/>
            <a:ext cx="1140249" cy="369332"/>
          </a:xfrm>
          <a:prstGeom prst="rect">
            <a:avLst/>
          </a:prstGeom>
          <a:noFill/>
        </p:spPr>
        <p:txBody>
          <a:bodyPr wrap="none" rtlCol="0">
            <a:spAutoFit/>
          </a:bodyPr>
          <a:lstStyle/>
          <a:p>
            <a:r>
              <a:rPr lang="en-US" dirty="0">
                <a:latin typeface="Myriad Pro" pitchFamily="34" charset="0"/>
              </a:rPr>
              <a:t>h</a:t>
            </a:r>
            <a:r>
              <a:rPr lang="en-US" dirty="0" smtClean="0">
                <a:latin typeface="Myriad Pro" pitchFamily="34" charset="0"/>
              </a:rPr>
              <a:t>osted by</a:t>
            </a:r>
            <a:endParaRPr lang="en-US" dirty="0">
              <a:latin typeface="Myriad Pro" pitchFamily="34" charset="0"/>
            </a:endParaRPr>
          </a:p>
        </p:txBody>
      </p:sp>
      <p:sp>
        <p:nvSpPr>
          <p:cNvPr id="11" name="Rectangle 10"/>
          <p:cNvSpPr/>
          <p:nvPr/>
        </p:nvSpPr>
        <p:spPr>
          <a:xfrm>
            <a:off x="247650" y="2971800"/>
            <a:ext cx="8610600" cy="2308324"/>
          </a:xfrm>
          <a:prstGeom prst="rect">
            <a:avLst/>
          </a:prstGeom>
          <a:noFill/>
        </p:spPr>
        <p:txBody>
          <a:bodyPr wrap="square" lIns="91440" tIns="45720" rIns="91440" bIns="45720">
            <a:spAutoFit/>
          </a:bodyPr>
          <a:lstStyle/>
          <a:p>
            <a:pPr algn="ctr"/>
            <a:r>
              <a:rPr lang="en-US" sz="5400" b="1" cap="none" spc="0" dirty="0" smtClean="0">
                <a:ln w="19050">
                  <a:solidFill>
                    <a:schemeClr val="bg1"/>
                  </a:solidFill>
                  <a:prstDash val="solid"/>
                </a:ln>
                <a:solidFill>
                  <a:srgbClr val="4A7F2D"/>
                </a:solidFill>
                <a:effectLst>
                  <a:outerShdw blurRad="50000" dist="50800" dir="7500000" algn="tl">
                    <a:srgbClr val="000000">
                      <a:shade val="5000"/>
                      <a:alpha val="35000"/>
                    </a:srgbClr>
                  </a:outerShdw>
                </a:effectLst>
                <a:latin typeface="Myriad Pro" pitchFamily="34" charset="0"/>
              </a:rPr>
              <a:t>November 3-5, 2016</a:t>
            </a:r>
          </a:p>
          <a:p>
            <a:pPr algn="ctr"/>
            <a:r>
              <a:rPr lang="en-US" sz="5400" b="1" dirty="0" smtClean="0">
                <a:ln w="19050">
                  <a:solidFill>
                    <a:schemeClr val="bg1"/>
                  </a:solidFill>
                  <a:prstDash val="solid"/>
                </a:ln>
                <a:solidFill>
                  <a:srgbClr val="4A7F2D"/>
                </a:solidFill>
                <a:effectLst>
                  <a:outerShdw blurRad="50000" dist="50800" dir="7500000" algn="tl">
                    <a:srgbClr val="000000">
                      <a:shade val="5000"/>
                      <a:alpha val="35000"/>
                    </a:srgbClr>
                  </a:outerShdw>
                </a:effectLst>
                <a:latin typeface="Myriad Pro" pitchFamily="34" charset="0"/>
              </a:rPr>
              <a:t>Silicon Valley</a:t>
            </a:r>
          </a:p>
          <a:p>
            <a:pPr algn="ctr"/>
            <a:r>
              <a:rPr lang="en-US" sz="3200" dirty="0" smtClean="0">
                <a:latin typeface="Myriad Pro" pitchFamily="34" charset="0"/>
              </a:rPr>
              <a:t>San Francisco Hyatt Regency SFO</a:t>
            </a:r>
            <a:endParaRPr lang="en-US" sz="3200" dirty="0">
              <a:latin typeface="Myriad Pro" pitchFamily="34" charset="0"/>
            </a:endParaRPr>
          </a:p>
        </p:txBody>
      </p:sp>
      <p:sp>
        <p:nvSpPr>
          <p:cNvPr id="8" name="Rectangle 7"/>
          <p:cNvSpPr/>
          <p:nvPr/>
        </p:nvSpPr>
        <p:spPr>
          <a:xfrm>
            <a:off x="513343" y="5151120"/>
            <a:ext cx="8079214" cy="1097280"/>
          </a:xfrm>
          <a:prstGeom prst="rect">
            <a:avLst/>
          </a:prstGeom>
          <a:noFill/>
        </p:spPr>
        <p:txBody>
          <a:bodyPr wrap="none" lIns="91440" tIns="45720" rIns="91440" bIns="45720">
            <a:prstTxWarp prst="textPlain">
              <a:avLst/>
            </a:prstTxWarp>
            <a:spAutoFit/>
          </a:bodyPr>
          <a:lstStyle/>
          <a:p>
            <a:pPr algn="ctr"/>
            <a:r>
              <a:rPr lang="en-U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l</a:t>
            </a: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argest undergraduate physics meeting</a:t>
            </a:r>
          </a:p>
          <a:p>
            <a:pPr algn="ctr"/>
            <a:r>
              <a:rPr lang="en-US" sz="7200" b="1" i="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in the world</a:t>
            </a:r>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Rectangle 8"/>
          <p:cNvSpPr/>
          <p:nvPr/>
        </p:nvSpPr>
        <p:spPr>
          <a:xfrm>
            <a:off x="-13138" y="6581001"/>
            <a:ext cx="8471338" cy="276999"/>
          </a:xfrm>
          <a:prstGeom prst="rect">
            <a:avLst/>
          </a:prstGeom>
        </p:spPr>
        <p:txBody>
          <a:bodyPr wrap="square">
            <a:spAutoFit/>
          </a:bodyPr>
          <a:lstStyle/>
          <a:p>
            <a:pPr>
              <a:defRPr/>
            </a:pPr>
            <a:r>
              <a:rPr lang="en-US" sz="1200" dirty="0"/>
              <a:t> © 2015 Toni Sauncy - AIP Career Pathways Project</a:t>
            </a:r>
          </a:p>
        </p:txBody>
      </p:sp>
      <p:sp>
        <p:nvSpPr>
          <p:cNvPr id="10"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8411197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97065" y="0"/>
            <a:ext cx="6155273" cy="6858000"/>
          </a:xfrm>
          <a:prstGeom prst="rect">
            <a:avLst/>
          </a:prstGeom>
        </p:spPr>
      </p:pic>
      <p:sp>
        <p:nvSpPr>
          <p:cNvPr id="3" name="Right Arrow 2"/>
          <p:cNvSpPr/>
          <p:nvPr/>
        </p:nvSpPr>
        <p:spPr>
          <a:xfrm flipH="1">
            <a:off x="6654793" y="2955273"/>
            <a:ext cx="1503335" cy="774916"/>
          </a:xfrm>
          <a:prstGeom prst="rightArrow">
            <a:avLst/>
          </a:prstGeom>
          <a:solidFill>
            <a:srgbClr val="009AC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TextBox 4"/>
          <p:cNvSpPr txBox="1"/>
          <p:nvPr/>
        </p:nvSpPr>
        <p:spPr>
          <a:xfrm>
            <a:off x="6739463" y="3158065"/>
            <a:ext cx="1464737" cy="307777"/>
          </a:xfrm>
          <a:prstGeom prst="rect">
            <a:avLst/>
          </a:prstGeom>
          <a:noFill/>
        </p:spPr>
        <p:txBody>
          <a:bodyPr wrap="square" rtlCol="0">
            <a:spAutoFit/>
          </a:bodyPr>
          <a:lstStyle/>
          <a:p>
            <a:r>
              <a:rPr lang="en-US" sz="1400" b="1" dirty="0" smtClean="0">
                <a:solidFill>
                  <a:schemeClr val="bg1"/>
                </a:solidFill>
              </a:rPr>
              <a:t>Let’s zoom in</a:t>
            </a:r>
            <a:endParaRPr lang="en-US" sz="1400" b="1" dirty="0">
              <a:solidFill>
                <a:schemeClr val="bg1"/>
              </a:solidFill>
            </a:endParaRPr>
          </a:p>
        </p:txBody>
      </p:sp>
      <p:sp>
        <p:nvSpPr>
          <p:cNvPr id="6"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7"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9275108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27322" y="0"/>
            <a:ext cx="6155273" cy="6858000"/>
          </a:xfrm>
          <a:prstGeom prst="rect">
            <a:avLst/>
          </a:prstGeom>
        </p:spPr>
      </p:pic>
      <p:sp>
        <p:nvSpPr>
          <p:cNvPr id="3"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4"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15348672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0789" y="368300"/>
            <a:ext cx="8078511" cy="1143000"/>
          </a:xfrm>
        </p:spPr>
        <p:txBody>
          <a:bodyPr>
            <a:normAutofit/>
          </a:bodyPr>
          <a:lstStyle/>
          <a:p>
            <a:r>
              <a:rPr lang="en-US" dirty="0" smtClean="0"/>
              <a:t>All this good news</a:t>
            </a:r>
            <a:endParaRPr lang="en-US" dirty="0"/>
          </a:p>
        </p:txBody>
      </p:sp>
      <p:sp>
        <p:nvSpPr>
          <p:cNvPr id="6" name="Content Placeholder 5"/>
          <p:cNvSpPr>
            <a:spLocks noGrp="1"/>
          </p:cNvSpPr>
          <p:nvPr>
            <p:ph idx="1"/>
          </p:nvPr>
        </p:nvSpPr>
        <p:spPr>
          <a:xfrm>
            <a:off x="342900" y="1371600"/>
            <a:ext cx="8572501" cy="5101771"/>
          </a:xfrm>
        </p:spPr>
        <p:txBody>
          <a:bodyPr>
            <a:normAutofit lnSpcReduction="10000"/>
          </a:bodyPr>
          <a:lstStyle/>
          <a:p>
            <a:pPr marL="0" indent="0">
              <a:spcBef>
                <a:spcPts val="0"/>
              </a:spcBef>
              <a:buNone/>
            </a:pPr>
            <a:r>
              <a:rPr lang="en-US" sz="3200" i="1" dirty="0" smtClean="0"/>
              <a:t>…despite…</a:t>
            </a:r>
            <a:endParaRPr lang="en-US" sz="4000" i="1" kern="1200" dirty="0" smtClean="0">
              <a:solidFill>
                <a:schemeClr val="tx1">
                  <a:lumMod val="75000"/>
                </a:schemeClr>
              </a:solidFill>
            </a:endParaRPr>
          </a:p>
          <a:p>
            <a:pPr>
              <a:spcBef>
                <a:spcPts val="0"/>
              </a:spcBef>
            </a:pPr>
            <a:r>
              <a:rPr lang="en-US" sz="3200" kern="1200" dirty="0" smtClean="0">
                <a:solidFill>
                  <a:schemeClr val="tx1">
                    <a:lumMod val="75000"/>
                  </a:schemeClr>
                </a:solidFill>
              </a:rPr>
              <a:t>a cultural  </a:t>
            </a:r>
            <a:r>
              <a:rPr lang="en-US" sz="3200" kern="1200" dirty="0" smtClean="0">
                <a:solidFill>
                  <a:srgbClr val="FF0000"/>
                </a:solidFill>
              </a:rPr>
              <a:t>default focus</a:t>
            </a:r>
            <a:br>
              <a:rPr lang="en-US" sz="3200" kern="1200" dirty="0" smtClean="0">
                <a:solidFill>
                  <a:srgbClr val="FF0000"/>
                </a:solidFill>
              </a:rPr>
            </a:br>
            <a:r>
              <a:rPr lang="en-US" sz="3200" kern="1200" dirty="0" smtClean="0">
                <a:solidFill>
                  <a:schemeClr val="tx1">
                    <a:lumMod val="75000"/>
                  </a:schemeClr>
                </a:solidFill>
              </a:rPr>
              <a:t>in many departments</a:t>
            </a:r>
          </a:p>
          <a:p>
            <a:pPr lvl="1">
              <a:spcBef>
                <a:spcPts val="0"/>
              </a:spcBef>
            </a:pPr>
            <a:r>
              <a:rPr lang="en-US" dirty="0">
                <a:solidFill>
                  <a:schemeClr val="tx1">
                    <a:lumMod val="75000"/>
                  </a:schemeClr>
                </a:solidFill>
              </a:rPr>
              <a:t>m</a:t>
            </a:r>
            <a:r>
              <a:rPr lang="en-US" dirty="0" smtClean="0">
                <a:solidFill>
                  <a:schemeClr val="tx1">
                    <a:lumMod val="75000"/>
                  </a:schemeClr>
                </a:solidFill>
              </a:rPr>
              <a:t>ain goal is </a:t>
            </a:r>
            <a:r>
              <a:rPr lang="en-US" sz="2800" kern="1200" dirty="0" smtClean="0">
                <a:solidFill>
                  <a:schemeClr val="tx1">
                    <a:lumMod val="75000"/>
                  </a:schemeClr>
                </a:solidFill>
              </a:rPr>
              <a:t>preparing </a:t>
            </a:r>
            <a:r>
              <a:rPr lang="en-US" sz="2800" kern="1200" dirty="0">
                <a:solidFill>
                  <a:schemeClr val="tx1">
                    <a:lumMod val="75000"/>
                  </a:schemeClr>
                </a:solidFill>
              </a:rPr>
              <a:t>students </a:t>
            </a:r>
            <a:r>
              <a:rPr lang="en-US" sz="2800" kern="1200" dirty="0" smtClean="0">
                <a:solidFill>
                  <a:schemeClr val="tx1">
                    <a:lumMod val="75000"/>
                  </a:schemeClr>
                </a:solidFill>
              </a:rPr>
              <a:t/>
            </a:r>
            <a:br>
              <a:rPr lang="en-US" sz="2800" kern="1200" dirty="0" smtClean="0">
                <a:solidFill>
                  <a:schemeClr val="tx1">
                    <a:lumMod val="75000"/>
                  </a:schemeClr>
                </a:solidFill>
              </a:rPr>
            </a:br>
            <a:r>
              <a:rPr lang="en-US" sz="2800" kern="1200" dirty="0" smtClean="0">
                <a:solidFill>
                  <a:schemeClr val="tx1">
                    <a:lumMod val="75000"/>
                  </a:schemeClr>
                </a:solidFill>
              </a:rPr>
              <a:t>for </a:t>
            </a:r>
            <a:r>
              <a:rPr lang="en-US" sz="2800" kern="1200" dirty="0">
                <a:solidFill>
                  <a:schemeClr val="tx1">
                    <a:lumMod val="75000"/>
                  </a:schemeClr>
                </a:solidFill>
              </a:rPr>
              <a:t>entry </a:t>
            </a:r>
            <a:r>
              <a:rPr lang="en-US" sz="2800" kern="1200" dirty="0" smtClean="0">
                <a:solidFill>
                  <a:schemeClr val="tx1">
                    <a:lumMod val="75000"/>
                  </a:schemeClr>
                </a:solidFill>
              </a:rPr>
              <a:t> into </a:t>
            </a:r>
            <a:r>
              <a:rPr lang="en-US" sz="2800" kern="1200" dirty="0">
                <a:solidFill>
                  <a:schemeClr val="tx1">
                    <a:lumMod val="75000"/>
                  </a:schemeClr>
                </a:solidFill>
              </a:rPr>
              <a:t>advanced physics </a:t>
            </a:r>
            <a:r>
              <a:rPr lang="en-US" sz="2800" kern="1200" dirty="0" smtClean="0">
                <a:solidFill>
                  <a:schemeClr val="tx1">
                    <a:lumMod val="75000"/>
                  </a:schemeClr>
                </a:solidFill>
              </a:rPr>
              <a:t/>
            </a:r>
            <a:br>
              <a:rPr lang="en-US" sz="2800" kern="1200" dirty="0" smtClean="0">
                <a:solidFill>
                  <a:schemeClr val="tx1">
                    <a:lumMod val="75000"/>
                  </a:schemeClr>
                </a:solidFill>
              </a:rPr>
            </a:br>
            <a:r>
              <a:rPr lang="en-US" sz="2800" kern="1200" dirty="0" smtClean="0">
                <a:solidFill>
                  <a:schemeClr val="tx1">
                    <a:lumMod val="75000"/>
                  </a:schemeClr>
                </a:solidFill>
              </a:rPr>
              <a:t>degree </a:t>
            </a:r>
            <a:r>
              <a:rPr lang="en-US" sz="2800" kern="1200" dirty="0">
                <a:solidFill>
                  <a:schemeClr val="tx1">
                    <a:lumMod val="75000"/>
                  </a:schemeClr>
                </a:solidFill>
              </a:rPr>
              <a:t>programs</a:t>
            </a:r>
            <a:r>
              <a:rPr lang="en-US" sz="2800" kern="1200" dirty="0" smtClean="0">
                <a:solidFill>
                  <a:schemeClr val="tx1">
                    <a:lumMod val="75000"/>
                  </a:schemeClr>
                </a:solidFill>
              </a:rPr>
              <a:t>.</a:t>
            </a:r>
          </a:p>
          <a:p>
            <a:pPr>
              <a:spcBef>
                <a:spcPts val="0"/>
              </a:spcBef>
            </a:pPr>
            <a:r>
              <a:rPr lang="en-US" sz="3200" kern="0" dirty="0" smtClean="0">
                <a:solidFill>
                  <a:schemeClr val="tx1">
                    <a:lumMod val="75000"/>
                  </a:schemeClr>
                </a:solidFill>
              </a:rPr>
              <a:t>physics is perceived by many</a:t>
            </a:r>
            <a:br>
              <a:rPr lang="en-US" sz="3200" kern="0" dirty="0" smtClean="0">
                <a:solidFill>
                  <a:schemeClr val="tx1">
                    <a:lumMod val="75000"/>
                  </a:schemeClr>
                </a:solidFill>
              </a:rPr>
            </a:br>
            <a:r>
              <a:rPr lang="en-US" sz="3200" kern="0" dirty="0" smtClean="0">
                <a:solidFill>
                  <a:srgbClr val="FF0000"/>
                </a:solidFill>
              </a:rPr>
              <a:t>as an academic major with no direct pathways to careers outside of academia </a:t>
            </a:r>
          </a:p>
          <a:p>
            <a:pPr lvl="1">
              <a:spcBef>
                <a:spcPts val="0"/>
              </a:spcBef>
            </a:pPr>
            <a:r>
              <a:rPr lang="en-US" sz="2800" kern="0" dirty="0" smtClean="0"/>
              <a:t>evidence clearly indicates the Physics BS/BA is a marketable degree</a:t>
            </a:r>
            <a:endParaRPr lang="en-US" sz="2800" dirty="0"/>
          </a:p>
        </p:txBody>
      </p:sp>
      <p:grpSp>
        <p:nvGrpSpPr>
          <p:cNvPr id="11" name="Group 10"/>
          <p:cNvGrpSpPr/>
          <p:nvPr/>
        </p:nvGrpSpPr>
        <p:grpSpPr>
          <a:xfrm>
            <a:off x="6649547" y="357218"/>
            <a:ext cx="2151553" cy="3451195"/>
            <a:chOff x="6630497" y="-133350"/>
            <a:chExt cx="2514600" cy="4079845"/>
          </a:xfrm>
        </p:grpSpPr>
        <p:pic>
          <p:nvPicPr>
            <p:cNvPr id="8" name="Picture 2"/>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r="5062" b="59371"/>
            <a:stretch/>
          </p:blipFill>
          <p:spPr bwMode="auto">
            <a:xfrm rot="5400000">
              <a:off x="6123749" y="373398"/>
              <a:ext cx="3438097" cy="2424602"/>
            </a:xfrm>
            <a:prstGeom prst="rect">
              <a:avLst/>
            </a:prstGeom>
            <a:solidFill>
              <a:schemeClr val="bg1"/>
            </a:solidFill>
            <a:ln>
              <a:noFill/>
            </a:ln>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4413" r="15807" b="65726"/>
            <a:stretch/>
          </p:blipFill>
          <p:spPr bwMode="auto">
            <a:xfrm>
              <a:off x="6630497" y="3253944"/>
              <a:ext cx="2514600" cy="692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0"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2"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8828390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sharpenSoften amount="25000"/>
                    </a14:imgEffect>
                  </a14:imgLayer>
                </a14:imgProps>
              </a:ext>
              <a:ext uri="{28A0092B-C50C-407E-A947-70E740481C1C}">
                <a14:useLocalDpi xmlns:a14="http://schemas.microsoft.com/office/drawing/2010/main" xmlns="" val="0"/>
              </a:ext>
            </a:extLst>
          </a:blip>
          <a:srcRect t="13643" r="2678"/>
          <a:stretch/>
        </p:blipFill>
        <p:spPr bwMode="auto">
          <a:xfrm flipH="1">
            <a:off x="4572000" y="2752499"/>
            <a:ext cx="4659630" cy="411814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itle 2"/>
          <p:cNvSpPr>
            <a:spLocks noGrp="1"/>
          </p:cNvSpPr>
          <p:nvPr>
            <p:ph type="title" idx="4294967295"/>
          </p:nvPr>
        </p:nvSpPr>
        <p:spPr>
          <a:xfrm>
            <a:off x="0" y="0"/>
            <a:ext cx="3200399" cy="1600200"/>
          </a:xfrm>
          <a:prstGeom prst="cloudCallout">
            <a:avLst>
              <a:gd name="adj1" fmla="val -46941"/>
              <a:gd name="adj2" fmla="val 87131"/>
            </a:avLst>
          </a:prstGeom>
        </p:spPr>
        <p:style>
          <a:lnRef idx="2">
            <a:schemeClr val="accent4"/>
          </a:lnRef>
          <a:fillRef idx="1">
            <a:schemeClr val="lt1"/>
          </a:fillRef>
          <a:effectRef idx="0">
            <a:schemeClr val="accent4"/>
          </a:effectRef>
          <a:fontRef idx="minor">
            <a:schemeClr val="dk1"/>
          </a:fontRef>
        </p:style>
        <p:txBody>
          <a:bodyPr>
            <a:noAutofit/>
          </a:bodyPr>
          <a:lstStyle/>
          <a:p>
            <a:pPr algn="ctr"/>
            <a:r>
              <a:rPr lang="en-US" sz="4400" dirty="0" smtClean="0">
                <a:latin typeface="Wurper Comics" panose="02000506000000020004" pitchFamily="2" charset="0"/>
              </a:rPr>
              <a:t>Anything!</a:t>
            </a:r>
            <a:endParaRPr lang="en-US" sz="4400" dirty="0">
              <a:latin typeface="Wurper Comics" panose="02000506000000020004" pitchFamily="2" charset="0"/>
            </a:endParaRPr>
          </a:p>
        </p:txBody>
      </p:sp>
      <p:sp>
        <p:nvSpPr>
          <p:cNvPr id="9" name="Content Placeholder 8"/>
          <p:cNvSpPr>
            <a:spLocks noGrp="1"/>
          </p:cNvSpPr>
          <p:nvPr>
            <p:ph idx="4294967295"/>
          </p:nvPr>
        </p:nvSpPr>
        <p:spPr>
          <a:xfrm>
            <a:off x="3465184" y="457200"/>
            <a:ext cx="5377736" cy="989305"/>
          </a:xfrm>
        </p:spPr>
        <p:style>
          <a:lnRef idx="2">
            <a:schemeClr val="accent1"/>
          </a:lnRef>
          <a:fillRef idx="1">
            <a:schemeClr val="lt1"/>
          </a:fillRef>
          <a:effectRef idx="0">
            <a:schemeClr val="accent1"/>
          </a:effectRef>
          <a:fontRef idx="minor">
            <a:schemeClr val="dk1"/>
          </a:fontRef>
        </p:style>
        <p:txBody>
          <a:bodyPr>
            <a:noAutofit/>
          </a:bodyPr>
          <a:lstStyle/>
          <a:p>
            <a:pPr marL="0" indent="0" algn="ctr">
              <a:spcBef>
                <a:spcPts val="0"/>
              </a:spcBef>
              <a:buNone/>
            </a:pPr>
            <a:r>
              <a:rPr lang="en-US" sz="2000" dirty="0" smtClean="0"/>
              <a:t>Students should be equipped for the path they choose when they complete their </a:t>
            </a:r>
          </a:p>
          <a:p>
            <a:pPr marL="0" indent="0" algn="ctr">
              <a:spcBef>
                <a:spcPts val="0"/>
              </a:spcBef>
              <a:buNone/>
            </a:pPr>
            <a:r>
              <a:rPr lang="en-US" sz="2000" dirty="0" smtClean="0"/>
              <a:t>bachelor’s degree. Any path!</a:t>
            </a:r>
            <a:endParaRPr lang="en-US" sz="2000" dirty="0"/>
          </a:p>
        </p:txBody>
      </p:sp>
      <p:sp>
        <p:nvSpPr>
          <p:cNvPr id="6" name="Rounded Rectangle 5"/>
          <p:cNvSpPr/>
          <p:nvPr/>
        </p:nvSpPr>
        <p:spPr>
          <a:xfrm rot="19925787">
            <a:off x="3037186" y="3865843"/>
            <a:ext cx="2349263" cy="71815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Teaching K-12</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ounded Rectangle 6"/>
          <p:cNvSpPr/>
          <p:nvPr/>
        </p:nvSpPr>
        <p:spPr>
          <a:xfrm rot="20768703">
            <a:off x="3093981" y="1841069"/>
            <a:ext cx="2971800" cy="109830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Workforce </a:t>
            </a:r>
            <a:b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b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(STEM, non-STEM)</a:t>
            </a:r>
            <a:endPar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8" name="Rounded Rectangle 7"/>
          <p:cNvSpPr/>
          <p:nvPr/>
        </p:nvSpPr>
        <p:spPr>
          <a:xfrm rot="995317">
            <a:off x="6495783" y="1778293"/>
            <a:ext cx="2596790" cy="122385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Grad School</a:t>
            </a:r>
          </a:p>
          <a:p>
            <a:pPr algn="ct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(Physics &amp; other)</a:t>
            </a:r>
            <a:endParaRPr lang="en-US" sz="240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2" name="TextBox 1"/>
          <p:cNvSpPr txBox="1"/>
          <p:nvPr/>
        </p:nvSpPr>
        <p:spPr>
          <a:xfrm>
            <a:off x="179024" y="5212140"/>
            <a:ext cx="6161935" cy="1569660"/>
          </a:xfrm>
          <a:prstGeom prst="rect">
            <a:avLst/>
          </a:prstGeom>
          <a:noFill/>
        </p:spPr>
        <p:txBody>
          <a:bodyPr wrap="square" rtlCol="0">
            <a:spAutoFit/>
          </a:bodyPr>
          <a:lstStyle/>
          <a:p>
            <a:pPr algn="ctr"/>
            <a:r>
              <a:rPr lang="en-US" sz="2400" dirty="0" smtClean="0">
                <a:latin typeface="Georgia" panose="02040502050405020303" pitchFamily="18" charset="0"/>
                <a:ea typeface="MingLiU" panose="02020509000000000000" pitchFamily="49" charset="-120"/>
              </a:rPr>
              <a:t>Departments that provide robust programs addressing a broad range of career trajectories for undergraduate students </a:t>
            </a:r>
            <a:r>
              <a:rPr lang="en-US" sz="2400" b="1" i="1" dirty="0" smtClean="0">
                <a:latin typeface="Georgia" panose="02040502050405020303" pitchFamily="18" charset="0"/>
                <a:ea typeface="MingLiU" panose="02020509000000000000" pitchFamily="49" charset="-120"/>
              </a:rPr>
              <a:t>tend to be most successful.</a:t>
            </a:r>
            <a:endParaRPr lang="en-US" sz="2400" b="1" i="1" dirty="0">
              <a:latin typeface="Georgia" panose="02040502050405020303" pitchFamily="18" charset="0"/>
              <a:ea typeface="MingLiU" panose="02020509000000000000" pitchFamily="49" charset="-120"/>
            </a:endParaRPr>
          </a:p>
        </p:txBody>
      </p:sp>
      <p:sp>
        <p:nvSpPr>
          <p:cNvPr id="10"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1"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4177009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p:txBody>
          <a:bodyPr>
            <a:normAutofit/>
          </a:bodyPr>
          <a:lstStyle/>
          <a:p>
            <a:r>
              <a:rPr lang="en-US" sz="3200" dirty="0" smtClean="0"/>
              <a:t>Can you name more than one undergraduate student who graduated from your program who did NOT go to graduate school?</a:t>
            </a:r>
          </a:p>
          <a:p>
            <a:r>
              <a:rPr lang="en-US" sz="3200" dirty="0" smtClean="0"/>
              <a:t>Do you know where they work and what they are doing?</a:t>
            </a:r>
          </a:p>
          <a:p>
            <a:r>
              <a:rPr lang="en-US" sz="3200" dirty="0" smtClean="0"/>
              <a:t>Have you ever bragged about your students that choose not to go to graduate school?</a:t>
            </a:r>
          </a:p>
        </p:txBody>
      </p:sp>
      <p:sp>
        <p:nvSpPr>
          <p:cNvPr id="4"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5"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915032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1500" dirty="0" smtClean="0"/>
              <a:t>Fact.</a:t>
            </a:r>
            <a:endParaRPr lang="en-US" sz="11500" dirty="0"/>
          </a:p>
        </p:txBody>
      </p:sp>
      <p:sp>
        <p:nvSpPr>
          <p:cNvPr id="4" name="Text Placeholder 3"/>
          <p:cNvSpPr>
            <a:spLocks noGrp="1"/>
          </p:cNvSpPr>
          <p:nvPr>
            <p:ph type="body" idx="1"/>
          </p:nvPr>
        </p:nvSpPr>
        <p:spPr/>
        <p:txBody>
          <a:bodyPr>
            <a:normAutofit/>
          </a:bodyPr>
          <a:lstStyle/>
          <a:p>
            <a:r>
              <a:rPr lang="en-US" sz="4400" dirty="0" smtClean="0"/>
              <a:t>STUDENTS HAVE OPTIONS!</a:t>
            </a:r>
            <a:endParaRPr lang="en-US" sz="4400" dirty="0"/>
          </a:p>
        </p:txBody>
      </p:sp>
      <p:sp>
        <p:nvSpPr>
          <p:cNvPr id="5"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6"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8294074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229600" cy="762000"/>
          </a:xfrm>
        </p:spPr>
        <p:txBody>
          <a:bodyPr>
            <a:normAutofit/>
          </a:bodyPr>
          <a:lstStyle/>
          <a:p>
            <a:r>
              <a:rPr lang="en-US" dirty="0" smtClean="0"/>
              <a:t>What could happen if….</a:t>
            </a:r>
            <a:endParaRPr lang="en-US" dirty="0"/>
          </a:p>
        </p:txBody>
      </p:sp>
      <p:sp>
        <p:nvSpPr>
          <p:cNvPr id="3" name="Content Placeholder 2"/>
          <p:cNvSpPr>
            <a:spLocks noGrp="1"/>
          </p:cNvSpPr>
          <p:nvPr>
            <p:ph idx="1"/>
          </p:nvPr>
        </p:nvSpPr>
        <p:spPr>
          <a:xfrm>
            <a:off x="390525" y="2057400"/>
            <a:ext cx="8362950" cy="3702050"/>
          </a:xfrm>
        </p:spPr>
        <p:style>
          <a:lnRef idx="2">
            <a:schemeClr val="accent3"/>
          </a:lnRef>
          <a:fillRef idx="1">
            <a:schemeClr val="lt1"/>
          </a:fillRef>
          <a:effectRef idx="0">
            <a:schemeClr val="accent3"/>
          </a:effectRef>
          <a:fontRef idx="minor">
            <a:schemeClr val="dk1"/>
          </a:fontRef>
        </p:style>
        <p:txBody>
          <a:bodyPr/>
          <a:lstStyle/>
          <a:p>
            <a:pPr marL="0" indent="0" algn="ctr">
              <a:buNone/>
            </a:pPr>
            <a:r>
              <a:rPr lang="en-US" sz="3200" dirty="0" smtClean="0">
                <a:latin typeface="Myriad Pro" pitchFamily="34" charset="0"/>
              </a:rPr>
              <a:t>Educators learned how </a:t>
            </a:r>
          </a:p>
          <a:p>
            <a:pPr marL="0" indent="0" algn="ctr">
              <a:buNone/>
            </a:pPr>
            <a:r>
              <a:rPr lang="en-US" sz="2800" b="1" dirty="0">
                <a:solidFill>
                  <a:srgbClr val="C00000"/>
                </a:solidFill>
                <a:latin typeface="Myriad Pro" pitchFamily="34" charset="0"/>
              </a:rPr>
              <a:t>t</a:t>
            </a:r>
            <a:r>
              <a:rPr lang="en-US" sz="2800" b="1" dirty="0" smtClean="0">
                <a:solidFill>
                  <a:srgbClr val="C00000"/>
                </a:solidFill>
                <a:latin typeface="Myriad Pro" pitchFamily="34" charset="0"/>
              </a:rPr>
              <a:t>o effectively convey information about the broad range of career opportunities for current (and potential) undergrads?</a:t>
            </a:r>
          </a:p>
          <a:p>
            <a:pPr marL="0" indent="0" algn="ctr">
              <a:buNone/>
            </a:pPr>
            <a:r>
              <a:rPr lang="en-US" sz="3200" b="1" i="1" dirty="0" smtClean="0">
                <a:latin typeface="Myriad Pro" pitchFamily="34" charset="0"/>
              </a:rPr>
              <a:t>and</a:t>
            </a:r>
          </a:p>
          <a:p>
            <a:pPr marL="457200" lvl="1" indent="0" algn="ctr">
              <a:buNone/>
            </a:pPr>
            <a:r>
              <a:rPr lang="en-US" sz="2800" b="1" dirty="0" smtClean="0">
                <a:solidFill>
                  <a:srgbClr val="C00000"/>
                </a:solidFill>
                <a:latin typeface="Myriad Pro" pitchFamily="34" charset="0"/>
              </a:rPr>
              <a:t>to better prepare students </a:t>
            </a:r>
            <a:r>
              <a:rPr lang="en-US" b="1" dirty="0" smtClean="0">
                <a:solidFill>
                  <a:srgbClr val="C00000"/>
                </a:solidFill>
                <a:latin typeface="Myriad Pro" pitchFamily="34" charset="0"/>
              </a:rPr>
              <a:t>for that </a:t>
            </a:r>
            <a:r>
              <a:rPr lang="en-US" sz="2800" b="1" dirty="0" smtClean="0">
                <a:solidFill>
                  <a:srgbClr val="C00000"/>
                </a:solidFill>
                <a:latin typeface="Myriad Pro" pitchFamily="34" charset="0"/>
              </a:rPr>
              <a:t>broad range of career opportunities….</a:t>
            </a:r>
            <a:endParaRPr lang="en-US" sz="2800" b="1" dirty="0">
              <a:solidFill>
                <a:srgbClr val="C00000"/>
              </a:solidFill>
              <a:latin typeface="Myriad Pro" pitchFamily="34" charset="0"/>
            </a:endParaRPr>
          </a:p>
        </p:txBody>
      </p:sp>
      <p:sp>
        <p:nvSpPr>
          <p:cNvPr id="6"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7"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7807167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p:txBody>
          <a:bodyPr>
            <a:normAutofit/>
          </a:bodyPr>
          <a:lstStyle/>
          <a:p>
            <a:pPr eaLnBrk="1" hangingPunct="1"/>
            <a:r>
              <a:rPr lang="en-US" altLang="en-US" dirty="0" smtClean="0"/>
              <a:t>Identified Common Features</a:t>
            </a:r>
          </a:p>
        </p:txBody>
      </p:sp>
      <p:sp>
        <p:nvSpPr>
          <p:cNvPr id="5" name="Content Placeholder 1"/>
          <p:cNvSpPr txBox="1">
            <a:spLocks/>
          </p:cNvSpPr>
          <p:nvPr/>
        </p:nvSpPr>
        <p:spPr bwMode="auto">
          <a:xfrm>
            <a:off x="349250" y="1511300"/>
            <a:ext cx="8505824" cy="5091800"/>
          </a:xfrm>
          <a:prstGeom prst="rect">
            <a:avLst/>
          </a:prstGeom>
          <a:noFill/>
          <a:ln w="9525">
            <a:noFill/>
            <a:miter lim="800000"/>
            <a:headEnd/>
            <a:tailEnd/>
          </a:ln>
        </p:spPr>
        <p:txBody>
          <a:bodyPr/>
          <a:lstStyle/>
          <a:p>
            <a:pPr fontAlgn="auto">
              <a:spcBef>
                <a:spcPts val="0"/>
              </a:spcBef>
              <a:spcAft>
                <a:spcPts val="0"/>
              </a:spcAft>
              <a:buClr>
                <a:schemeClr val="accent1"/>
              </a:buClr>
              <a:buSzPct val="100000"/>
              <a:buFont typeface="Symbol" pitchFamily="18" charset="2"/>
              <a:buNone/>
              <a:defRPr/>
            </a:pPr>
            <a:r>
              <a:rPr lang="en-US" sz="2800" b="1" u="sng" dirty="0">
                <a:solidFill>
                  <a:srgbClr val="660066"/>
                </a:solidFill>
                <a:latin typeface="Myriad Pro"/>
                <a:cs typeface="+mn-cs"/>
              </a:rPr>
              <a:t>Curricular</a:t>
            </a:r>
          </a:p>
          <a:p>
            <a:pPr marL="274320" indent="-274320" fontAlgn="auto">
              <a:spcBef>
                <a:spcPts val="0"/>
              </a:spcBef>
              <a:spcAft>
                <a:spcPts val="0"/>
              </a:spcAft>
              <a:buClr>
                <a:srgbClr val="660066"/>
              </a:buClr>
              <a:buSzPct val="100000"/>
              <a:buFont typeface="Symbol" pitchFamily="18" charset="2"/>
              <a:buChar char=""/>
              <a:defRPr/>
            </a:pPr>
            <a:r>
              <a:rPr lang="en-US" sz="2400" dirty="0">
                <a:solidFill>
                  <a:srgbClr val="000000"/>
                </a:solidFill>
                <a:latin typeface="Myriad Pro"/>
                <a:cs typeface="+mn-cs"/>
              </a:rPr>
              <a:t>Varied and high quality lab courses </a:t>
            </a:r>
          </a:p>
          <a:p>
            <a:pPr marL="274320" indent="-274320" fontAlgn="auto">
              <a:spcBef>
                <a:spcPts val="0"/>
              </a:spcBef>
              <a:spcAft>
                <a:spcPts val="0"/>
              </a:spcAft>
              <a:buClr>
                <a:srgbClr val="660066"/>
              </a:buClr>
              <a:buSzPct val="100000"/>
              <a:buFont typeface="Symbol" pitchFamily="18" charset="2"/>
              <a:buChar char=""/>
              <a:defRPr/>
            </a:pPr>
            <a:r>
              <a:rPr lang="en-US" sz="2400" b="1" dirty="0">
                <a:solidFill>
                  <a:srgbClr val="C00000"/>
                </a:solidFill>
                <a:latin typeface="Myriad Pro"/>
                <a:cs typeface="+mn-cs"/>
              </a:rPr>
              <a:t>Research opportunities for undergraduates</a:t>
            </a:r>
            <a:endParaRPr lang="en-US" sz="2400" b="1" dirty="0">
              <a:ln w="18415" cmpd="sng">
                <a:noFill/>
                <a:prstDash val="solid"/>
              </a:ln>
              <a:solidFill>
                <a:srgbClr val="C00000"/>
              </a:solidFill>
              <a:effectLst>
                <a:outerShdw blurRad="63500" dir="3600000" algn="tl" rotWithShape="0">
                  <a:srgbClr val="000000">
                    <a:alpha val="70000"/>
                  </a:srgbClr>
                </a:outerShdw>
              </a:effectLst>
              <a:latin typeface="Myriad Pro"/>
              <a:cs typeface="+mn-cs"/>
            </a:endParaRPr>
          </a:p>
          <a:p>
            <a:pPr marL="274320" indent="-274320" fontAlgn="auto">
              <a:spcBef>
                <a:spcPts val="0"/>
              </a:spcBef>
              <a:spcAft>
                <a:spcPts val="0"/>
              </a:spcAft>
              <a:buClr>
                <a:srgbClr val="660066"/>
              </a:buClr>
              <a:buSzPct val="100000"/>
              <a:buFont typeface="Symbol" pitchFamily="18" charset="2"/>
              <a:buChar char=""/>
              <a:defRPr/>
            </a:pPr>
            <a:r>
              <a:rPr lang="en-US" sz="2400" b="1" dirty="0">
                <a:solidFill>
                  <a:srgbClr val="C00000"/>
                </a:solidFill>
                <a:latin typeface="Myriad Pro"/>
                <a:cs typeface="+mn-cs"/>
              </a:rPr>
              <a:t>Curricular flexibility </a:t>
            </a:r>
          </a:p>
          <a:p>
            <a:pPr marL="274320" indent="-274320" fontAlgn="auto">
              <a:spcBef>
                <a:spcPts val="0"/>
              </a:spcBef>
              <a:spcAft>
                <a:spcPts val="0"/>
              </a:spcAft>
              <a:buClr>
                <a:srgbClr val="660066"/>
              </a:buClr>
              <a:buSzPct val="100000"/>
              <a:buFont typeface="Symbol" pitchFamily="18" charset="2"/>
              <a:buChar char=""/>
              <a:defRPr/>
            </a:pPr>
            <a:r>
              <a:rPr lang="en-US" sz="2400" dirty="0" smtClean="0">
                <a:solidFill>
                  <a:srgbClr val="000000"/>
                </a:solidFill>
                <a:latin typeface="Myriad Pro"/>
                <a:cs typeface="+mn-cs"/>
              </a:rPr>
              <a:t>Communication skills as part of the physics curriculum</a:t>
            </a:r>
            <a:endParaRPr lang="en-US" sz="1050" dirty="0" smtClean="0">
              <a:solidFill>
                <a:srgbClr val="000000"/>
              </a:solidFill>
              <a:latin typeface="Myriad Pro"/>
              <a:cs typeface="+mn-cs"/>
            </a:endParaRPr>
          </a:p>
          <a:p>
            <a:pPr fontAlgn="auto">
              <a:spcBef>
                <a:spcPts val="0"/>
              </a:spcBef>
              <a:spcAft>
                <a:spcPts val="0"/>
              </a:spcAft>
              <a:buClr>
                <a:schemeClr val="accent1"/>
              </a:buClr>
              <a:buSzPct val="100000"/>
              <a:buFont typeface="Symbol" pitchFamily="18" charset="2"/>
              <a:buNone/>
              <a:defRPr/>
            </a:pPr>
            <a:r>
              <a:rPr lang="en-US" sz="2800" b="1" u="sng" dirty="0" smtClean="0">
                <a:solidFill>
                  <a:srgbClr val="660066"/>
                </a:solidFill>
                <a:latin typeface="Myriad Pro"/>
                <a:cs typeface="+mn-cs"/>
              </a:rPr>
              <a:t>Extra-curricular</a:t>
            </a:r>
            <a:endParaRPr lang="en-US" sz="2800" b="1" u="sng" dirty="0">
              <a:solidFill>
                <a:srgbClr val="660066"/>
              </a:solidFill>
              <a:latin typeface="Myriad Pro"/>
              <a:cs typeface="+mn-cs"/>
            </a:endParaRPr>
          </a:p>
          <a:p>
            <a:pPr marL="274320" indent="-274320" fontAlgn="auto">
              <a:spcBef>
                <a:spcPts val="0"/>
              </a:spcBef>
              <a:spcAft>
                <a:spcPts val="0"/>
              </a:spcAft>
              <a:buClr>
                <a:srgbClr val="660066"/>
              </a:buClr>
              <a:buSzPct val="100000"/>
              <a:buFont typeface="Symbol" pitchFamily="18" charset="2"/>
              <a:buChar char=""/>
              <a:defRPr/>
            </a:pPr>
            <a:r>
              <a:rPr lang="en-US" sz="2400" dirty="0">
                <a:solidFill>
                  <a:srgbClr val="000000"/>
                </a:solidFill>
                <a:latin typeface="Myriad Pro"/>
                <a:cs typeface="+mn-cs"/>
              </a:rPr>
              <a:t>Faculty and staff commitment to student success  </a:t>
            </a:r>
          </a:p>
          <a:p>
            <a:pPr marL="274320" indent="-274320" fontAlgn="auto">
              <a:spcBef>
                <a:spcPts val="0"/>
              </a:spcBef>
              <a:spcAft>
                <a:spcPts val="0"/>
              </a:spcAft>
              <a:buClr>
                <a:srgbClr val="660066"/>
              </a:buClr>
              <a:buSzPct val="100000"/>
              <a:buFont typeface="Symbol" pitchFamily="18" charset="2"/>
              <a:buChar char=""/>
              <a:defRPr/>
            </a:pPr>
            <a:r>
              <a:rPr lang="en-US" sz="2400" b="1" dirty="0">
                <a:solidFill>
                  <a:srgbClr val="C00000"/>
                </a:solidFill>
                <a:latin typeface="Myriad Pro"/>
                <a:cs typeface="+mn-cs"/>
              </a:rPr>
              <a:t>Strong community of students </a:t>
            </a:r>
          </a:p>
          <a:p>
            <a:pPr marL="274320" indent="-274320" fontAlgn="auto">
              <a:spcBef>
                <a:spcPts val="0"/>
              </a:spcBef>
              <a:spcAft>
                <a:spcPts val="0"/>
              </a:spcAft>
              <a:buClr>
                <a:srgbClr val="660066"/>
              </a:buClr>
              <a:buSzPct val="100000"/>
              <a:buFont typeface="Symbol" pitchFamily="18" charset="2"/>
              <a:buChar char=""/>
              <a:defRPr/>
            </a:pPr>
            <a:r>
              <a:rPr lang="en-US" sz="2400" b="1" dirty="0">
                <a:solidFill>
                  <a:srgbClr val="C00000"/>
                </a:solidFill>
                <a:latin typeface="Myriad Pro"/>
                <a:cs typeface="+mn-cs"/>
              </a:rPr>
              <a:t>Connections with alumni</a:t>
            </a:r>
          </a:p>
          <a:p>
            <a:pPr marL="274320" indent="-274320" fontAlgn="auto">
              <a:spcBef>
                <a:spcPts val="0"/>
              </a:spcBef>
              <a:spcAft>
                <a:spcPts val="0"/>
              </a:spcAft>
              <a:buClr>
                <a:srgbClr val="660066"/>
              </a:buClr>
              <a:buSzPct val="100000"/>
              <a:buFont typeface="Symbol" pitchFamily="18" charset="2"/>
              <a:buChar char=""/>
              <a:defRPr/>
            </a:pPr>
            <a:r>
              <a:rPr lang="en-US" sz="2400" dirty="0">
                <a:solidFill>
                  <a:srgbClr val="000000"/>
                </a:solidFill>
                <a:latin typeface="Myriad Pro"/>
                <a:cs typeface="+mn-cs"/>
              </a:rPr>
              <a:t>Relationship with the Career Services Office</a:t>
            </a:r>
          </a:p>
          <a:p>
            <a:pPr marL="274320" indent="-274320" fontAlgn="auto">
              <a:spcBef>
                <a:spcPts val="0"/>
              </a:spcBef>
              <a:spcAft>
                <a:spcPts val="0"/>
              </a:spcAft>
              <a:buClr>
                <a:srgbClr val="660066"/>
              </a:buClr>
              <a:buSzPct val="100000"/>
              <a:buFont typeface="Symbol" pitchFamily="18" charset="2"/>
              <a:buChar char=""/>
              <a:defRPr/>
            </a:pPr>
            <a:r>
              <a:rPr lang="en-US" sz="2400" b="1" dirty="0">
                <a:solidFill>
                  <a:srgbClr val="C00000"/>
                </a:solidFill>
                <a:latin typeface="Myriad Pro"/>
                <a:cs typeface="+mn-cs"/>
              </a:rPr>
              <a:t>Mentoring/advising in accordance with interests and goals </a:t>
            </a:r>
          </a:p>
        </p:txBody>
      </p:sp>
      <p:sp>
        <p:nvSpPr>
          <p:cNvPr id="4" name="TextBox 3"/>
          <p:cNvSpPr txBox="1"/>
          <p:nvPr/>
        </p:nvSpPr>
        <p:spPr>
          <a:xfrm>
            <a:off x="6235700" y="1370231"/>
            <a:ext cx="2457450" cy="646331"/>
          </a:xfrm>
          <a:prstGeom prst="rect">
            <a:avLst/>
          </a:prstGeom>
          <a:pattFill prst="pct30">
            <a:fgClr>
              <a:srgbClr val="DCE5F8"/>
            </a:fgClr>
            <a:bgClr>
              <a:schemeClr val="bg1"/>
            </a:bgClr>
          </a:pattFill>
          <a:ln w="28575">
            <a:solidFill>
              <a:srgbClr val="C00000"/>
            </a:solidFill>
          </a:ln>
        </p:spPr>
        <p:txBody>
          <a:bodyPr wrap="square" rtlCol="0">
            <a:spAutoFit/>
          </a:bodyPr>
          <a:lstStyle/>
          <a:p>
            <a:r>
              <a:rPr lang="en-US" sz="3600" b="1" dirty="0" smtClean="0">
                <a:solidFill>
                  <a:srgbClr val="C00000"/>
                </a:solidFill>
              </a:rPr>
              <a:t>SPIN-UP</a:t>
            </a:r>
            <a:endParaRPr lang="en-US" sz="3600" b="1" dirty="0">
              <a:solidFill>
                <a:srgbClr val="C00000"/>
              </a:solidFill>
            </a:endParaRPr>
          </a:p>
        </p:txBody>
      </p:sp>
      <p:sp>
        <p:nvSpPr>
          <p:cNvPr id="6"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7"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1220640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txBox="1">
            <a:spLocks noChangeArrowheads="1"/>
          </p:cNvSpPr>
          <p:nvPr/>
        </p:nvSpPr>
        <p:spPr bwMode="auto">
          <a:xfrm>
            <a:off x="399143" y="224726"/>
            <a:ext cx="8106228" cy="2148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lvl1pPr marL="574675" indent="-574675" algn="l" defTabSz="914400" rtl="0" eaLnBrk="1" latinLnBrk="0" hangingPunct="1">
              <a:lnSpc>
                <a:spcPct val="90000"/>
              </a:lnSpc>
              <a:spcBef>
                <a:spcPts val="1000"/>
              </a:spcBef>
              <a:buFont typeface="Arial" panose="020B0604020202020204" pitchFamily="34" charset="0"/>
              <a:buChar char="•"/>
              <a:defRPr sz="4000" b="1" kern="1200">
                <a:solidFill>
                  <a:srgbClr val="003399"/>
                </a:solidFill>
                <a:latin typeface="Arial" charset="0"/>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4000" b="1" kern="1200">
                <a:solidFill>
                  <a:srgbClr val="003399"/>
                </a:solidFill>
                <a:latin typeface="Arial"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1" kern="1200">
                <a:solidFill>
                  <a:srgbClr val="003399"/>
                </a:solidFill>
                <a:latin typeface="Arial"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1" kern="1200">
                <a:solidFill>
                  <a:srgbClr val="003399"/>
                </a:solidFill>
                <a:latin typeface="Arial"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1" kern="1200">
                <a:solidFill>
                  <a:srgbClr val="003399"/>
                </a:solidFill>
                <a:latin typeface="Arial" charset="0"/>
                <a:ea typeface="+mn-ea"/>
                <a:cs typeface="+mn-cs"/>
              </a:defRPr>
            </a:lvl5pPr>
            <a:lvl6pPr marL="2514600" indent="-228600" algn="l" defTabSz="914400" rtl="0" eaLnBrk="0" fontAlgn="base" latinLnBrk="0" hangingPunct="0">
              <a:lnSpc>
                <a:spcPct val="90000"/>
              </a:lnSpc>
              <a:spcBef>
                <a:spcPct val="0"/>
              </a:spcBef>
              <a:spcAft>
                <a:spcPct val="0"/>
              </a:spcAft>
              <a:buFont typeface="Arial" panose="020B0604020202020204" pitchFamily="34" charset="0"/>
              <a:buChar char="•"/>
              <a:defRPr sz="4000" b="1" kern="1200">
                <a:solidFill>
                  <a:srgbClr val="003399"/>
                </a:solidFill>
                <a:latin typeface="Arial" charset="0"/>
                <a:ea typeface="+mn-ea"/>
                <a:cs typeface="+mn-cs"/>
              </a:defRPr>
            </a:lvl6pPr>
            <a:lvl7pPr marL="2971800" indent="-228600" algn="l" defTabSz="914400" rtl="0" eaLnBrk="0" fontAlgn="base" latinLnBrk="0" hangingPunct="0">
              <a:lnSpc>
                <a:spcPct val="90000"/>
              </a:lnSpc>
              <a:spcBef>
                <a:spcPct val="0"/>
              </a:spcBef>
              <a:spcAft>
                <a:spcPct val="0"/>
              </a:spcAft>
              <a:buFont typeface="Arial" panose="020B0604020202020204" pitchFamily="34" charset="0"/>
              <a:buChar char="•"/>
              <a:defRPr sz="4000" b="1" kern="1200">
                <a:solidFill>
                  <a:srgbClr val="003399"/>
                </a:solidFill>
                <a:latin typeface="Arial" charset="0"/>
                <a:ea typeface="+mn-ea"/>
                <a:cs typeface="+mn-cs"/>
              </a:defRPr>
            </a:lvl7pPr>
            <a:lvl8pPr marL="3429000" indent="-228600" algn="l" defTabSz="914400" rtl="0" eaLnBrk="0" fontAlgn="base" latinLnBrk="0" hangingPunct="0">
              <a:lnSpc>
                <a:spcPct val="90000"/>
              </a:lnSpc>
              <a:spcBef>
                <a:spcPct val="0"/>
              </a:spcBef>
              <a:spcAft>
                <a:spcPct val="0"/>
              </a:spcAft>
              <a:buFont typeface="Arial" panose="020B0604020202020204" pitchFamily="34" charset="0"/>
              <a:buChar char="•"/>
              <a:defRPr sz="4000" b="1" kern="1200">
                <a:solidFill>
                  <a:srgbClr val="003399"/>
                </a:solidFill>
                <a:latin typeface="Arial" charset="0"/>
                <a:ea typeface="+mn-ea"/>
                <a:cs typeface="+mn-cs"/>
              </a:defRPr>
            </a:lvl8pPr>
            <a:lvl9pPr marL="3886200" indent="-228600" algn="l" defTabSz="914400" rtl="0" eaLnBrk="0" fontAlgn="base" latinLnBrk="0" hangingPunct="0">
              <a:lnSpc>
                <a:spcPct val="90000"/>
              </a:lnSpc>
              <a:spcBef>
                <a:spcPct val="0"/>
              </a:spcBef>
              <a:spcAft>
                <a:spcPct val="0"/>
              </a:spcAft>
              <a:buFont typeface="Arial" panose="020B0604020202020204" pitchFamily="34" charset="0"/>
              <a:buChar char="•"/>
              <a:defRPr sz="4000" b="1" kern="1200">
                <a:solidFill>
                  <a:srgbClr val="003399"/>
                </a:solidFill>
                <a:latin typeface="Arial" charset="0"/>
                <a:ea typeface="+mn-ea"/>
                <a:cs typeface="+mn-cs"/>
              </a:defRPr>
            </a:lvl9pPr>
          </a:lstStyle>
          <a:p>
            <a:pPr marL="0" indent="0">
              <a:buNone/>
              <a:defRPr/>
            </a:pPr>
            <a:endParaRPr lang="en-US" sz="600" b="0" dirty="0">
              <a:solidFill>
                <a:schemeClr val="tx1"/>
              </a:solidFill>
              <a:latin typeface="Arial Narrow" pitchFamily="34" charset="0"/>
            </a:endParaRPr>
          </a:p>
          <a:p>
            <a:pPr marL="0" indent="0" algn="ctr">
              <a:buNone/>
              <a:defRPr/>
            </a:pPr>
            <a:r>
              <a:rPr lang="en-US" dirty="0">
                <a:solidFill>
                  <a:srgbClr val="009AC7"/>
                </a:solidFill>
                <a:latin typeface="Myriad Pro" panose="020B0503030403020204" pitchFamily="34" charset="0"/>
                <a:cs typeface="Arial" charset="0"/>
              </a:rPr>
              <a:t>The </a:t>
            </a:r>
            <a:r>
              <a:rPr lang="en-US" dirty="0" smtClean="0">
                <a:solidFill>
                  <a:srgbClr val="009AC7"/>
                </a:solidFill>
                <a:latin typeface="Myriad Pro" panose="020B0503030403020204" pitchFamily="34" charset="0"/>
                <a:cs typeface="Arial" charset="0"/>
              </a:rPr>
              <a:t>Career </a:t>
            </a:r>
            <a:r>
              <a:rPr lang="en-US" dirty="0">
                <a:solidFill>
                  <a:srgbClr val="009AC7"/>
                </a:solidFill>
                <a:latin typeface="Myriad Pro" panose="020B0503030403020204" pitchFamily="34" charset="0"/>
                <a:cs typeface="Arial" charset="0"/>
              </a:rPr>
              <a:t>Pathways Project</a:t>
            </a:r>
          </a:p>
          <a:p>
            <a:pPr marL="0" indent="0" algn="ctr">
              <a:buNone/>
              <a:defRPr/>
            </a:pPr>
            <a:r>
              <a:rPr lang="en-US" altLang="en-US" sz="2400" dirty="0">
                <a:solidFill>
                  <a:srgbClr val="009AC7"/>
                </a:solidFill>
                <a:latin typeface="Myriad Pro" panose="020B0503030403020204" pitchFamily="34" charset="0"/>
                <a:cs typeface="Arial" charset="0"/>
              </a:rPr>
              <a:t>www.spsnational.org/career-resources/career-pathways</a:t>
            </a:r>
          </a:p>
          <a:p>
            <a:pPr marL="0" indent="0">
              <a:buNone/>
              <a:defRPr/>
            </a:pPr>
            <a:endParaRPr lang="en-US" altLang="en-US" sz="2800" b="0" dirty="0">
              <a:solidFill>
                <a:srgbClr val="91918F"/>
              </a:solidFill>
              <a:latin typeface="Arial Narrow" pitchFamily="34" charset="0"/>
            </a:endParaRPr>
          </a:p>
          <a:p>
            <a:pPr marL="0" indent="0">
              <a:buNone/>
              <a:defRPr/>
            </a:pPr>
            <a:endParaRPr lang="en-US" altLang="en-US" sz="2800" dirty="0">
              <a:solidFill>
                <a:srgbClr val="91918F"/>
              </a:solidFill>
              <a:latin typeface="Arial Narrow" pitchFamily="34" charset="0"/>
            </a:endParaRPr>
          </a:p>
          <a:p>
            <a:pPr marL="0" indent="0">
              <a:buNone/>
              <a:defRPr/>
            </a:pPr>
            <a:endParaRPr lang="en-US" altLang="en-US" sz="2800" dirty="0">
              <a:solidFill>
                <a:schemeClr val="tx1"/>
              </a:solidFill>
              <a:latin typeface="Arial Narrow" pitchFamily="34" charset="0"/>
            </a:endParaRPr>
          </a:p>
          <a:p>
            <a:pPr marL="0" indent="0">
              <a:buNone/>
              <a:defRPr/>
            </a:pPr>
            <a:endParaRPr lang="en-US" altLang="en-US" sz="2800" dirty="0">
              <a:solidFill>
                <a:schemeClr val="tx1"/>
              </a:solidFill>
              <a:latin typeface="Arial Narrow" pitchFamily="34" charset="0"/>
            </a:endParaRPr>
          </a:p>
          <a:p>
            <a:pPr indent="-182880">
              <a:buFont typeface="Arial" charset="0"/>
              <a:buChar char="•"/>
              <a:defRPr/>
            </a:pPr>
            <a:endParaRPr lang="en-US" altLang="en-US" sz="2900" b="0" dirty="0">
              <a:solidFill>
                <a:schemeClr val="tx1"/>
              </a:solidFill>
              <a:latin typeface="Arial Narrow" pitchFamily="34" charset="0"/>
            </a:endParaRPr>
          </a:p>
          <a:p>
            <a:pPr>
              <a:buFont typeface="Arial" charset="0"/>
              <a:buChar char="•"/>
              <a:defRPr/>
            </a:pPr>
            <a:endParaRPr lang="en-US" altLang="en-US" sz="2800" b="0" dirty="0">
              <a:solidFill>
                <a:schemeClr val="tx1"/>
              </a:solidFill>
              <a:latin typeface="Arial Narrow"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39349" y="2040269"/>
            <a:ext cx="2029968" cy="2627017"/>
          </a:xfrm>
          <a:prstGeom prst="rect">
            <a:avLst/>
          </a:prstGeom>
          <a:ln>
            <a:solidFill>
              <a:srgbClr val="009AC7"/>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67908" y="2040267"/>
            <a:ext cx="2029119" cy="2624328"/>
          </a:xfrm>
          <a:prstGeom prst="rect">
            <a:avLst/>
          </a:prstGeom>
          <a:ln>
            <a:solidFill>
              <a:srgbClr val="009AC7"/>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376015" y="2040267"/>
            <a:ext cx="2027280" cy="2624328"/>
          </a:xfrm>
          <a:prstGeom prst="rect">
            <a:avLst/>
          </a:prstGeom>
          <a:ln>
            <a:solidFill>
              <a:srgbClr val="009AC7"/>
            </a:solidFill>
          </a:ln>
        </p:spPr>
      </p:pic>
      <p:pic>
        <p:nvPicPr>
          <p:cNvPr id="8" name="Picture 2"/>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4300" t="14521" r="22441"/>
          <a:stretch/>
        </p:blipFill>
        <p:spPr bwMode="auto">
          <a:xfrm>
            <a:off x="1502898" y="4030235"/>
            <a:ext cx="1771045" cy="1776531"/>
          </a:xfrm>
          <a:prstGeom prst="rect">
            <a:avLst/>
          </a:prstGeom>
          <a:noFill/>
          <a:ln w="9525">
            <a:solidFill>
              <a:srgbClr val="009AC7"/>
            </a:solidFill>
            <a:miter lim="800000"/>
            <a:headEnd/>
            <a:tailEnd/>
          </a:ln>
          <a:extLst>
            <a:ext uri="{909E8E84-426E-40DD-AFC4-6F175D3DCCD1}">
              <a14:hiddenFill xmlns:a14="http://schemas.microsoft.com/office/drawing/2010/main" xmlns="">
                <a:solidFill>
                  <a:schemeClr val="accent1"/>
                </a:solidFill>
              </a14:hiddenFill>
            </a:ext>
          </a:extLst>
        </p:spPr>
      </p:pic>
      <p:pic>
        <p:nvPicPr>
          <p:cNvPr id="9" name="Picture 8"/>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8766" t="11806" r="6963" b="760"/>
          <a:stretch/>
        </p:blipFill>
        <p:spPr bwMode="auto">
          <a:xfrm>
            <a:off x="4308531" y="4817819"/>
            <a:ext cx="2824785" cy="1831739"/>
          </a:xfrm>
          <a:prstGeom prst="rect">
            <a:avLst/>
          </a:prstGeom>
          <a:noFill/>
          <a:ln w="9525">
            <a:solidFill>
              <a:srgbClr val="009AC7"/>
            </a:solidFill>
            <a:miter lim="800000"/>
            <a:headEnd/>
            <a:tailEnd/>
          </a:ln>
          <a:extLst>
            <a:ext uri="{909E8E84-426E-40DD-AFC4-6F175D3DCCD1}">
              <a14:hiddenFill xmlns:a14="http://schemas.microsoft.com/office/drawing/2010/main" xmlns="">
                <a:solidFill>
                  <a:schemeClr val="accent1"/>
                </a:solidFill>
              </a14:hiddenFill>
            </a:ext>
          </a:extLst>
        </p:spPr>
      </p:pic>
      <p:pic>
        <p:nvPicPr>
          <p:cNvPr id="1026" name="Picture 2" descr="https://www.spsnational.org/sites/default/files/images/sitewide/logos/sps-logo.jp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7459819" y="5864274"/>
            <a:ext cx="736329" cy="73632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nsf logo"/>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264255" y="5825854"/>
            <a:ext cx="803545" cy="80354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6829087" y="6552204"/>
            <a:ext cx="2236054" cy="276999"/>
          </a:xfrm>
          <a:prstGeom prst="rect">
            <a:avLst/>
          </a:prstGeom>
          <a:noFill/>
        </p:spPr>
        <p:txBody>
          <a:bodyPr wrap="square" rtlCol="0">
            <a:spAutoFit/>
          </a:bodyPr>
          <a:lstStyle/>
          <a:p>
            <a:pPr algn="r"/>
            <a:r>
              <a:rPr lang="en-US" sz="1200" dirty="0" smtClean="0"/>
              <a:t>NSF Award 1011829</a:t>
            </a:r>
            <a:endParaRPr lang="en-US" sz="1200" dirty="0"/>
          </a:p>
        </p:txBody>
      </p:sp>
      <p:sp>
        <p:nvSpPr>
          <p:cNvPr id="11"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2"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780843172"/>
      </p:ext>
    </p:extLst>
  </p:cSld>
  <p:clrMapOvr>
    <a:masterClrMapping/>
  </p:clrMapOvr>
  <mc:AlternateContent xmlns:mc="http://schemas.openxmlformats.org/markup-compatibility/2006">
    <mc:Choice xmlns:p14="http://schemas.microsoft.com/office/powerpoint/2010/main" xmlns="" Requires="p14">
      <p:transition p14:dur="10" advClick="0"/>
    </mc:Choice>
    <mc:Fallback>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Careers Toolbox </a:t>
            </a:r>
            <a:br>
              <a:rPr lang="en-US" dirty="0" smtClean="0"/>
            </a:br>
            <a:r>
              <a:rPr lang="en-US" sz="3600" b="1" dirty="0" smtClean="0"/>
              <a:t>for undergraduate physics students</a:t>
            </a:r>
            <a:endParaRPr lang="en-US" b="1" dirty="0"/>
          </a:p>
        </p:txBody>
      </p:sp>
      <p:sp>
        <p:nvSpPr>
          <p:cNvPr id="3" name="Content Placeholder 2"/>
          <p:cNvSpPr>
            <a:spLocks noGrp="1"/>
          </p:cNvSpPr>
          <p:nvPr>
            <p:ph idx="1"/>
          </p:nvPr>
        </p:nvSpPr>
        <p:spPr>
          <a:xfrm>
            <a:off x="476250" y="1943100"/>
            <a:ext cx="3924300" cy="4305300"/>
          </a:xfrm>
        </p:spPr>
        <p:txBody>
          <a:bodyPr/>
          <a:lstStyle/>
          <a:p>
            <a:pPr marL="0" indent="0">
              <a:buNone/>
            </a:pPr>
            <a:r>
              <a:rPr lang="en-US" sz="3200" dirty="0" smtClean="0"/>
              <a:t>Developed using common features, statistical research data, and the tremendous work of SPS Summer Interns over three summers</a:t>
            </a:r>
            <a:endParaRPr lang="en-US" sz="3200"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EC5058A8-F6A9-44C3-9121-D0D43A2998ED}" type="slidenum">
              <a:rPr lang="en-US" smtClean="0"/>
              <a:pPr/>
              <a:t>29</a:t>
            </a:fld>
            <a:endParaRPr lang="en-US"/>
          </a:p>
        </p:txBody>
      </p:sp>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1552" t="17969" r="31332" b="6639"/>
          <a:stretch/>
        </p:blipFill>
        <p:spPr bwMode="auto">
          <a:xfrm>
            <a:off x="4730224" y="1828800"/>
            <a:ext cx="4053504" cy="46291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9"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346741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Acknowledgements</a:t>
            </a:r>
            <a:br>
              <a:rPr lang="en-US" dirty="0" smtClean="0"/>
            </a:br>
            <a:r>
              <a:rPr lang="en-US" dirty="0" smtClean="0"/>
              <a:t>Project Personnel</a:t>
            </a:r>
            <a:endParaRPr lang="en-US" dirty="0"/>
          </a:p>
        </p:txBody>
      </p:sp>
      <p:sp>
        <p:nvSpPr>
          <p:cNvPr id="2" name="Content Placeholder 1"/>
          <p:cNvSpPr>
            <a:spLocks noGrp="1"/>
          </p:cNvSpPr>
          <p:nvPr>
            <p:ph idx="1"/>
          </p:nvPr>
        </p:nvSpPr>
        <p:spPr>
          <a:xfrm>
            <a:off x="685800" y="1600200"/>
            <a:ext cx="8001000" cy="3048000"/>
          </a:xfrm>
        </p:spPr>
        <p:txBody>
          <a:bodyPr rtlCol="0">
            <a:normAutofit fontScale="85000" lnSpcReduction="20000"/>
          </a:bodyPr>
          <a:lstStyle/>
          <a:p>
            <a:pPr>
              <a:buFont typeface="Symbol" pitchFamily="18" charset="2"/>
              <a:buNone/>
              <a:defRPr/>
            </a:pPr>
            <a:r>
              <a:rPr lang="en-US" b="1" dirty="0" smtClean="0">
                <a:latin typeface="Myriad Pro"/>
              </a:rPr>
              <a:t>Project Investigators</a:t>
            </a:r>
          </a:p>
          <a:p>
            <a:pPr>
              <a:defRPr/>
            </a:pPr>
            <a:r>
              <a:rPr lang="en-US" dirty="0" smtClean="0">
                <a:latin typeface="Myriad Pro"/>
              </a:rPr>
              <a:t>Thomas Olsen, former Assistant Director – Society of Physics Students</a:t>
            </a:r>
          </a:p>
          <a:p>
            <a:pPr>
              <a:defRPr/>
            </a:pPr>
            <a:r>
              <a:rPr lang="en-US" dirty="0" smtClean="0">
                <a:latin typeface="Myriad Pro"/>
              </a:rPr>
              <a:t>Kendra Redmond, Programs Manager – Society of Physics Students</a:t>
            </a:r>
          </a:p>
          <a:p>
            <a:pPr>
              <a:defRPr/>
            </a:pPr>
            <a:r>
              <a:rPr lang="en-US" dirty="0" smtClean="0">
                <a:latin typeface="Myriad Pro"/>
              </a:rPr>
              <a:t>Roman </a:t>
            </a:r>
            <a:r>
              <a:rPr lang="en-US" dirty="0" err="1" smtClean="0">
                <a:latin typeface="Myriad Pro"/>
              </a:rPr>
              <a:t>Czujko</a:t>
            </a:r>
            <a:r>
              <a:rPr lang="en-US" dirty="0" smtClean="0">
                <a:latin typeface="Myriad Pro"/>
              </a:rPr>
              <a:t>, Director – AIP Statistical Research Center</a:t>
            </a:r>
          </a:p>
          <a:p>
            <a:pPr>
              <a:defRPr/>
            </a:pPr>
            <a:r>
              <a:rPr lang="en-US" dirty="0" smtClean="0">
                <a:latin typeface="Myriad Pro"/>
              </a:rPr>
              <a:t>Toni Sauncy, </a:t>
            </a:r>
            <a:r>
              <a:rPr lang="en-US" dirty="0">
                <a:latin typeface="Myriad Pro"/>
              </a:rPr>
              <a:t>f</a:t>
            </a:r>
            <a:r>
              <a:rPr lang="en-US" dirty="0" smtClean="0">
                <a:latin typeface="Myriad Pro"/>
              </a:rPr>
              <a:t>ormer Director – Society of Physics Students and Sigma Pi Sigma</a:t>
            </a:r>
          </a:p>
          <a:p>
            <a:pPr>
              <a:buFont typeface="Symbol" pitchFamily="18" charset="2"/>
              <a:buNone/>
              <a:defRPr/>
            </a:pPr>
            <a:r>
              <a:rPr lang="en-US" b="1" dirty="0" smtClean="0">
                <a:latin typeface="Myriad Pro"/>
              </a:rPr>
              <a:t>Student Contributors-SPS Summer Interns</a:t>
            </a:r>
          </a:p>
          <a:p>
            <a:pPr>
              <a:defRPr/>
            </a:pPr>
            <a:r>
              <a:rPr lang="en-US" dirty="0" smtClean="0">
                <a:latin typeface="Myriad Pro"/>
              </a:rPr>
              <a:t>Amanda </a:t>
            </a:r>
            <a:r>
              <a:rPr lang="en-US" dirty="0" err="1" smtClean="0">
                <a:latin typeface="Myriad Pro"/>
              </a:rPr>
              <a:t>Palchak</a:t>
            </a:r>
            <a:r>
              <a:rPr lang="en-US" dirty="0" smtClean="0">
                <a:latin typeface="Myriad Pro"/>
              </a:rPr>
              <a:t>, University of Southern Mississippi(2011)</a:t>
            </a:r>
          </a:p>
          <a:p>
            <a:pPr>
              <a:defRPr/>
            </a:pPr>
            <a:r>
              <a:rPr lang="en-US" dirty="0" err="1" smtClean="0">
                <a:latin typeface="Myriad Pro"/>
              </a:rPr>
              <a:t>Shouvik</a:t>
            </a:r>
            <a:r>
              <a:rPr lang="en-US" dirty="0" smtClean="0">
                <a:latin typeface="Myriad Pro"/>
              </a:rPr>
              <a:t> Bhattacharya, Minnesota State University (2012)</a:t>
            </a:r>
          </a:p>
          <a:p>
            <a:pPr>
              <a:defRPr/>
            </a:pPr>
            <a:r>
              <a:rPr lang="en-US" dirty="0" smtClean="0">
                <a:latin typeface="Myriad Pro"/>
              </a:rPr>
              <a:t>Jose “Ro” Avila, King College, SPS Summer Intern (2013)</a:t>
            </a:r>
            <a:endParaRPr lang="en-US" dirty="0">
              <a:latin typeface="Myriad Pro"/>
            </a:endParaRPr>
          </a:p>
        </p:txBody>
      </p:sp>
      <p:sp>
        <p:nvSpPr>
          <p:cNvPr id="10"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
        <p:nvSpPr>
          <p:cNvPr id="4" name="Footer Placeholder 3"/>
          <p:cNvSpPr>
            <a:spLocks noGrp="1"/>
          </p:cNvSpPr>
          <p:nvPr>
            <p:ph type="ftr" sz="quarter" idx="11"/>
          </p:nvPr>
        </p:nvSpPr>
        <p:spPr>
          <a:xfrm>
            <a:off x="-21021" y="6528816"/>
            <a:ext cx="4114800" cy="329184"/>
          </a:xfrm>
        </p:spPr>
        <p:txBody>
          <a:bodyPr/>
          <a:lstStyle/>
          <a:p>
            <a:pPr>
              <a:defRPr/>
            </a:pPr>
            <a:r>
              <a:rPr lang="en-US" dirty="0" smtClean="0">
                <a:solidFill>
                  <a:schemeClr val="bg1">
                    <a:lumMod val="50000"/>
                  </a:schemeClr>
                </a:solidFill>
              </a:rPr>
              <a:t> © 2015 Toni Sauncy - AIP Career Pathways Project</a:t>
            </a:r>
            <a:endParaRPr lang="en-US" dirty="0">
              <a:solidFill>
                <a:schemeClr val="bg1">
                  <a:lumMod val="50000"/>
                </a:schemeClr>
              </a:solidFill>
            </a:endParaRPr>
          </a:p>
        </p:txBody>
      </p:sp>
      <p:sp>
        <p:nvSpPr>
          <p:cNvPr id="9" name="Slide Number Placeholder 8"/>
          <p:cNvSpPr>
            <a:spLocks noGrp="1"/>
          </p:cNvSpPr>
          <p:nvPr>
            <p:ph type="sldNum" sz="quarter" idx="12"/>
          </p:nvPr>
        </p:nvSpPr>
        <p:spPr/>
        <p:txBody>
          <a:bodyPr/>
          <a:lstStyle/>
          <a:p>
            <a:fld id="{EC5058A8-F6A9-44C3-9121-D0D43A2998ED}" type="slidenum">
              <a:rPr lang="en-US" smtClean="0"/>
              <a:pPr/>
              <a:t>3</a:t>
            </a:fld>
            <a:endParaRPr lang="en-US" dirty="0"/>
          </a:p>
        </p:txBody>
      </p:sp>
      <p:sp>
        <p:nvSpPr>
          <p:cNvPr id="6" name="TextBox 5"/>
          <p:cNvSpPr txBox="1"/>
          <p:nvPr/>
        </p:nvSpPr>
        <p:spPr>
          <a:xfrm>
            <a:off x="544512" y="4724021"/>
            <a:ext cx="8054975"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1263650" fontAlgn="auto">
              <a:spcBef>
                <a:spcPts val="0"/>
              </a:spcBef>
              <a:spcAft>
                <a:spcPts val="0"/>
              </a:spcAft>
              <a:defRPr/>
            </a:pPr>
            <a:r>
              <a:rPr lang="en-US" altLang="en-US" sz="2400" dirty="0">
                <a:solidFill>
                  <a:schemeClr val="tx1">
                    <a:lumMod val="50000"/>
                  </a:schemeClr>
                </a:solidFill>
                <a:latin typeface="Arial Narrow" pitchFamily="34" charset="0"/>
              </a:rPr>
              <a:t>Work </a:t>
            </a:r>
            <a:r>
              <a:rPr lang="en-US" altLang="en-US" sz="2400" dirty="0" smtClean="0">
                <a:solidFill>
                  <a:schemeClr val="tx1">
                    <a:lumMod val="50000"/>
                  </a:schemeClr>
                </a:solidFill>
                <a:latin typeface="Arial Narrow" pitchFamily="34" charset="0"/>
              </a:rPr>
              <a:t> supported </a:t>
            </a:r>
            <a:r>
              <a:rPr lang="en-US" altLang="en-US" sz="2400" dirty="0">
                <a:solidFill>
                  <a:schemeClr val="tx1">
                    <a:lumMod val="50000"/>
                  </a:schemeClr>
                </a:solidFill>
                <a:latin typeface="Arial Narrow" pitchFamily="34" charset="0"/>
              </a:rPr>
              <a:t>by the National Science Foundation </a:t>
            </a:r>
            <a:r>
              <a:rPr lang="en-US" altLang="en-US" sz="2400" dirty="0" smtClean="0">
                <a:solidFill>
                  <a:schemeClr val="tx1">
                    <a:lumMod val="50000"/>
                  </a:schemeClr>
                </a:solidFill>
                <a:latin typeface="Arial Narrow" pitchFamily="34" charset="0"/>
              </a:rPr>
              <a:t>Project No</a:t>
            </a:r>
            <a:r>
              <a:rPr lang="en-US" altLang="en-US" sz="2400" dirty="0">
                <a:solidFill>
                  <a:schemeClr val="tx1">
                    <a:lumMod val="50000"/>
                  </a:schemeClr>
                </a:solidFill>
                <a:latin typeface="Arial Narrow" pitchFamily="34" charset="0"/>
              </a:rPr>
              <a:t>. 1011829, </a:t>
            </a:r>
            <a:r>
              <a:rPr lang="en-US" altLang="en-US" sz="2400" dirty="0" smtClean="0">
                <a:solidFill>
                  <a:schemeClr val="tx1">
                    <a:lumMod val="50000"/>
                  </a:schemeClr>
                </a:solidFill>
                <a:latin typeface="Arial Narrow" pitchFamily="34" charset="0"/>
              </a:rPr>
              <a:t>“</a:t>
            </a:r>
            <a:r>
              <a:rPr lang="en-US" altLang="en-US" sz="2400" i="1" dirty="0" smtClean="0">
                <a:solidFill>
                  <a:schemeClr val="tx1">
                    <a:lumMod val="50000"/>
                  </a:schemeClr>
                </a:solidFill>
                <a:latin typeface="Arial Narrow" pitchFamily="34" charset="0"/>
              </a:rPr>
              <a:t>Expanding </a:t>
            </a:r>
            <a:r>
              <a:rPr lang="en-US" altLang="en-US" sz="2400" i="1" dirty="0">
                <a:solidFill>
                  <a:schemeClr val="tx1">
                    <a:lumMod val="50000"/>
                  </a:schemeClr>
                </a:solidFill>
                <a:latin typeface="Arial Narrow" pitchFamily="34" charset="0"/>
              </a:rPr>
              <a:t>the STEM Workforce </a:t>
            </a:r>
            <a:r>
              <a:rPr lang="en-US" altLang="en-US" sz="2400" i="1" dirty="0" smtClean="0">
                <a:solidFill>
                  <a:schemeClr val="tx1">
                    <a:lumMod val="50000"/>
                  </a:schemeClr>
                </a:solidFill>
                <a:latin typeface="Arial Narrow" pitchFamily="34" charset="0"/>
              </a:rPr>
              <a:t>by </a:t>
            </a:r>
            <a:r>
              <a:rPr lang="en-US" altLang="en-US" sz="2400" i="1" dirty="0">
                <a:solidFill>
                  <a:schemeClr val="tx1">
                    <a:lumMod val="50000"/>
                  </a:schemeClr>
                </a:solidFill>
                <a:latin typeface="Arial Narrow" pitchFamily="34" charset="0"/>
              </a:rPr>
              <a:t>Equipping Physics Bachelors Degree </a:t>
            </a:r>
            <a:r>
              <a:rPr lang="en-US" altLang="en-US" sz="2400" i="1" dirty="0" smtClean="0">
                <a:solidFill>
                  <a:schemeClr val="tx1">
                    <a:lumMod val="50000"/>
                  </a:schemeClr>
                </a:solidFill>
                <a:latin typeface="Arial Narrow" pitchFamily="34" charset="0"/>
              </a:rPr>
              <a:t>Recipients and </a:t>
            </a:r>
            <a:r>
              <a:rPr lang="en-US" altLang="en-US" sz="2400" i="1" dirty="0">
                <a:solidFill>
                  <a:schemeClr val="tx1">
                    <a:lumMod val="50000"/>
                  </a:schemeClr>
                </a:solidFill>
                <a:latin typeface="Arial Narrow" pitchFamily="34" charset="0"/>
              </a:rPr>
              <a:t>their Departments to Address the Full Range of Career </a:t>
            </a:r>
            <a:r>
              <a:rPr lang="en-US" altLang="en-US" sz="2400" i="1" dirty="0" smtClean="0">
                <a:solidFill>
                  <a:schemeClr val="tx1">
                    <a:lumMod val="50000"/>
                  </a:schemeClr>
                </a:solidFill>
                <a:latin typeface="Arial Narrow" pitchFamily="34" charset="0"/>
              </a:rPr>
              <a:t>Options”</a:t>
            </a:r>
            <a:endParaRPr lang="en-US" sz="2400" dirty="0">
              <a:solidFill>
                <a:schemeClr val="tx1">
                  <a:lumMod val="50000"/>
                </a:schemeClr>
              </a:solidFill>
            </a:endParaRPr>
          </a:p>
        </p:txBody>
      </p:sp>
      <p:pic>
        <p:nvPicPr>
          <p:cNvPr id="36866" name="Picture 2" descr="National Science Foundati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6620" y="4876611"/>
            <a:ext cx="1257662" cy="12652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96645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7200" y="2895600"/>
            <a:ext cx="8234971" cy="3200400"/>
          </a:xfrm>
          <a:prstGeom prst="roundRect">
            <a:avLst>
              <a:gd name="adj" fmla="val 8785"/>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152400" y="406704"/>
            <a:ext cx="8534400" cy="1041095"/>
          </a:xfrm>
        </p:spPr>
        <p:txBody>
          <a:bodyPr>
            <a:normAutofit/>
          </a:bodyPr>
          <a:lstStyle/>
          <a:p>
            <a:r>
              <a:rPr lang="en-US" sz="3600" dirty="0" smtClean="0"/>
              <a:t>Student Resource: The “Toolbox”</a:t>
            </a:r>
            <a:endParaRPr lang="en-US" sz="3600" dirty="0"/>
          </a:p>
        </p:txBody>
      </p:sp>
      <p:sp>
        <p:nvSpPr>
          <p:cNvPr id="9" name="Content Placeholder 8"/>
          <p:cNvSpPr>
            <a:spLocks noGrp="1"/>
          </p:cNvSpPr>
          <p:nvPr>
            <p:ph idx="1"/>
          </p:nvPr>
        </p:nvSpPr>
        <p:spPr>
          <a:xfrm>
            <a:off x="428297" y="1403745"/>
            <a:ext cx="6716477" cy="1970013"/>
          </a:xfrm>
        </p:spPr>
        <p:txBody>
          <a:bodyPr/>
          <a:lstStyle/>
          <a:p>
            <a:pPr marL="0" indent="0">
              <a:buNone/>
            </a:pPr>
            <a:r>
              <a:rPr lang="en-US" sz="2800" dirty="0" smtClean="0"/>
              <a:t>Eight professional development</a:t>
            </a:r>
            <a:br>
              <a:rPr lang="en-US" sz="2800" dirty="0" smtClean="0"/>
            </a:br>
            <a:r>
              <a:rPr lang="en-US" sz="2800" dirty="0" smtClean="0"/>
              <a:t>tools with lessons, built in exercises, and activities</a:t>
            </a:r>
          </a:p>
        </p:txBody>
      </p:sp>
      <p:graphicFrame>
        <p:nvGraphicFramePr>
          <p:cNvPr id="10" name="Table 9"/>
          <p:cNvGraphicFramePr>
            <a:graphicFrameLocks noGrp="1"/>
          </p:cNvGraphicFramePr>
          <p:nvPr>
            <p:extLst>
              <p:ext uri="{D42A27DB-BD31-4B8C-83A1-F6EECF244321}">
                <p14:modId xmlns:p14="http://schemas.microsoft.com/office/powerpoint/2010/main" xmlns="" val="3696382457"/>
              </p:ext>
            </p:extLst>
          </p:nvPr>
        </p:nvGraphicFramePr>
        <p:xfrm>
          <a:off x="707040" y="2888374"/>
          <a:ext cx="7985131" cy="3207626"/>
        </p:xfrm>
        <a:graphic>
          <a:graphicData uri="http://schemas.openxmlformats.org/drawingml/2006/table">
            <a:tbl>
              <a:tblPr firstRow="1" bandRow="1">
                <a:tableStyleId>{5DA37D80-6434-44D0-A028-1B22A696006F}</a:tableStyleId>
              </a:tblPr>
              <a:tblGrid>
                <a:gridCol w="3899841"/>
                <a:gridCol w="4085290"/>
              </a:tblGrid>
              <a:tr h="610652">
                <a:tc>
                  <a:txBody>
                    <a:bodyPr/>
                    <a:lstStyle/>
                    <a:p>
                      <a:pPr marL="0" algn="l" defTabSz="914400" rtl="0" eaLnBrk="1" latinLnBrk="0" hangingPunct="1"/>
                      <a:r>
                        <a:rPr lang="en-US" sz="2400" b="1" kern="1200" smtClean="0">
                          <a:solidFill>
                            <a:schemeClr val="bg1"/>
                          </a:solidFill>
                          <a:latin typeface="Myriad Pro" pitchFamily="34" charset="0"/>
                          <a:ea typeface="+mn-ea"/>
                          <a:cs typeface="+mn-cs"/>
                        </a:rPr>
                        <a:t>1.Common Job Titles</a:t>
                      </a:r>
                      <a:endParaRPr lang="en-US" sz="2400" b="1" kern="1200" dirty="0">
                        <a:solidFill>
                          <a:schemeClr val="bg1"/>
                        </a:solidFill>
                        <a:latin typeface="Myriad Pro" pitchFamily="34" charset="0"/>
                        <a:ea typeface="+mn-ea"/>
                        <a:cs typeface="+mn-cs"/>
                      </a:endParaRP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2400" b="1" kern="1200" dirty="0" smtClean="0">
                          <a:solidFill>
                            <a:schemeClr val="bg1"/>
                          </a:solidFill>
                          <a:latin typeface="Myriad Pro" pitchFamily="34" charset="0"/>
                          <a:ea typeface="+mn-ea"/>
                          <a:cs typeface="+mn-cs"/>
                        </a:rPr>
                        <a:t>5.The Job Search</a:t>
                      </a:r>
                      <a:endParaRPr lang="en-US" sz="2400" b="1" kern="1200" dirty="0">
                        <a:solidFill>
                          <a:schemeClr val="bg1"/>
                        </a:solidFill>
                        <a:latin typeface="Myriad Pro" pitchFamily="34" charset="0"/>
                        <a:ea typeface="+mn-ea"/>
                        <a:cs typeface="+mn-cs"/>
                      </a:endParaRP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955383">
                <a:tc>
                  <a:txBody>
                    <a:bodyPr/>
                    <a:lstStyle/>
                    <a:p>
                      <a:pPr marL="0" algn="l" defTabSz="914400" rtl="0" eaLnBrk="1" latinLnBrk="0" hangingPunct="1"/>
                      <a:r>
                        <a:rPr lang="en-US" sz="2400" b="1" kern="1200" dirty="0" smtClean="0">
                          <a:solidFill>
                            <a:schemeClr val="bg1"/>
                          </a:solidFill>
                          <a:latin typeface="Myriad Pro" pitchFamily="34" charset="0"/>
                          <a:ea typeface="+mn-ea"/>
                          <a:cs typeface="+mn-cs"/>
                        </a:rPr>
                        <a:t>2.Informational Interviews</a:t>
                      </a:r>
                      <a:endParaRPr lang="en-US" sz="2400" b="1" kern="1200" dirty="0">
                        <a:solidFill>
                          <a:schemeClr val="bg1"/>
                        </a:solidFill>
                        <a:latin typeface="Myriad Pro" pitchFamily="34" charset="0"/>
                        <a:ea typeface="+mn-ea"/>
                        <a:cs typeface="+mn-cs"/>
                      </a:endParaRP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2400" b="1" kern="1200" baseline="0" dirty="0" smtClean="0">
                          <a:solidFill>
                            <a:schemeClr val="bg1"/>
                          </a:solidFill>
                          <a:latin typeface="Myriad Pro" pitchFamily="34" charset="0"/>
                          <a:ea typeface="+mn-ea"/>
                          <a:cs typeface="+mn-cs"/>
                        </a:rPr>
                        <a:t>6.Knowledge &amp; Skills-Based Resume</a:t>
                      </a:r>
                      <a:endParaRPr lang="en-US" sz="2400" b="1" kern="1200" dirty="0">
                        <a:solidFill>
                          <a:schemeClr val="bg1"/>
                        </a:solidFill>
                        <a:latin typeface="Myriad Pro" pitchFamily="34" charset="0"/>
                        <a:ea typeface="+mn-ea"/>
                        <a:cs typeface="+mn-cs"/>
                      </a:endParaRP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686208">
                <a:tc>
                  <a:txBody>
                    <a:bodyPr/>
                    <a:lstStyle/>
                    <a:p>
                      <a:pPr marL="0" algn="l" defTabSz="914400" rtl="0" eaLnBrk="1" latinLnBrk="0" hangingPunct="1"/>
                      <a:r>
                        <a:rPr lang="en-US" sz="2400" b="1" kern="1200" dirty="0" smtClean="0">
                          <a:solidFill>
                            <a:schemeClr val="bg1"/>
                          </a:solidFill>
                          <a:latin typeface="Myriad Pro" pitchFamily="34" charset="0"/>
                          <a:ea typeface="+mn-ea"/>
                          <a:cs typeface="+mn-cs"/>
                        </a:rPr>
                        <a:t>3.Networking</a:t>
                      </a:r>
                      <a:endParaRPr lang="en-US" sz="2400" b="1" kern="1200" dirty="0">
                        <a:solidFill>
                          <a:schemeClr val="bg1"/>
                        </a:solidFill>
                        <a:latin typeface="Myriad Pro" pitchFamily="34" charset="0"/>
                        <a:ea typeface="+mn-ea"/>
                        <a:cs typeface="+mn-cs"/>
                      </a:endParaRP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2400" b="1" kern="1200" dirty="0" smtClean="0">
                          <a:solidFill>
                            <a:schemeClr val="bg1"/>
                          </a:solidFill>
                          <a:latin typeface="Myriad Pro" pitchFamily="34" charset="0"/>
                          <a:ea typeface="+mn-ea"/>
                          <a:cs typeface="+mn-cs"/>
                        </a:rPr>
                        <a:t>7.Effective Cover Letter</a:t>
                      </a:r>
                      <a:endParaRPr lang="en-US" sz="2400" b="1" kern="1200" dirty="0">
                        <a:solidFill>
                          <a:schemeClr val="bg1"/>
                        </a:solidFill>
                        <a:latin typeface="Myriad Pro" pitchFamily="34" charset="0"/>
                        <a:ea typeface="+mn-ea"/>
                        <a:cs typeface="+mn-cs"/>
                      </a:endParaRP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r h="955383">
                <a:tc>
                  <a:txBody>
                    <a:bodyPr/>
                    <a:lstStyle/>
                    <a:p>
                      <a:pPr marL="0" algn="l" defTabSz="914400" rtl="0" eaLnBrk="1" latinLnBrk="0" hangingPunct="1"/>
                      <a:r>
                        <a:rPr lang="en-US" sz="2400" b="1" kern="1200" dirty="0" smtClean="0">
                          <a:solidFill>
                            <a:schemeClr val="bg1"/>
                          </a:solidFill>
                          <a:latin typeface="Myriad Pro" pitchFamily="34" charset="0"/>
                          <a:ea typeface="+mn-ea"/>
                          <a:cs typeface="+mn-cs"/>
                        </a:rPr>
                        <a:t>4.Knowledge and Skills Assessment</a:t>
                      </a:r>
                      <a:endParaRPr lang="en-US" sz="2400" b="1" kern="1200" dirty="0">
                        <a:solidFill>
                          <a:schemeClr val="bg1"/>
                        </a:solidFill>
                        <a:latin typeface="Myriad Pro" pitchFamily="34" charset="0"/>
                        <a:ea typeface="+mn-ea"/>
                        <a:cs typeface="+mn-cs"/>
                      </a:endParaRP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solidFill>
                          <a:latin typeface="Myriad Pro" pitchFamily="34" charset="0"/>
                          <a:ea typeface="+mn-ea"/>
                          <a:cs typeface="+mn-cs"/>
                        </a:rPr>
                        <a:t>8.Interviewing With Confidence</a:t>
                      </a:r>
                    </a:p>
                  </a:txBody>
                  <a:tcPr marL="91450" marR="91450" marT="45707" marB="45707"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1" name="Group 10"/>
          <p:cNvGrpSpPr/>
          <p:nvPr/>
        </p:nvGrpSpPr>
        <p:grpSpPr>
          <a:xfrm>
            <a:off x="6507337" y="249687"/>
            <a:ext cx="2453724" cy="2453629"/>
            <a:chOff x="4787387" y="1735691"/>
            <a:chExt cx="4064513" cy="4665108"/>
          </a:xfrm>
        </p:grpSpPr>
        <p:pic>
          <p:nvPicPr>
            <p:cNvPr id="12" name="Picture 3"/>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ackgroundRemoval t="7167" b="78667" l="0" r="98833"/>
                      </a14:imgEffect>
                    </a14:imgLayer>
                  </a14:imgProps>
                </a:ext>
                <a:ext uri="{28A0092B-C50C-407E-A947-70E740481C1C}">
                  <a14:useLocalDpi xmlns:a14="http://schemas.microsoft.com/office/drawing/2010/main" xmlns="" val="0"/>
                </a:ext>
              </a:extLst>
            </a:blip>
            <a:srcRect t="17206" b="20041"/>
            <a:stretch/>
          </p:blipFill>
          <p:spPr bwMode="auto">
            <a:xfrm flipH="1">
              <a:off x="5407660" y="4239434"/>
              <a:ext cx="3444240" cy="21613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3" descr="C:\Program Files (x86)\Microsoft Office\MEDIA\CAGCAT10\j0252349.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541307">
              <a:off x="5978824" y="3273424"/>
              <a:ext cx="1827212" cy="111125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descr="http://en.clipart-fr.com/data/clipart/tool/tool_064.jpg"/>
            <p:cNvPicPr>
              <a:picLocks noChangeAspect="1" noChangeArrowheads="1"/>
            </p:cNvPicPr>
            <p:nvPr/>
          </p:nvPicPr>
          <p:blipFill>
            <a:blip r:embed="rId5" cstate="print">
              <a:extLst>
                <a:ext uri="{BEBA8EAE-BF5A-486C-A8C5-ECC9F3942E4B}">
                  <a14:imgProps xmlns:a14="http://schemas.microsoft.com/office/drawing/2010/main" xmlns="">
                    <a14:imgLayer r:embed="rId6">
                      <a14:imgEffect>
                        <a14:backgroundRemoval t="6250" b="100000" l="2750" r="99500"/>
                      </a14:imgEffect>
                    </a14:imgLayer>
                  </a14:imgProps>
                </a:ext>
                <a:ext uri="{28A0092B-C50C-407E-A947-70E740481C1C}">
                  <a14:useLocalDpi xmlns:a14="http://schemas.microsoft.com/office/drawing/2010/main" xmlns="" val="0"/>
                </a:ext>
              </a:extLst>
            </a:blip>
            <a:srcRect/>
            <a:stretch>
              <a:fillRect/>
            </a:stretch>
          </p:blipFill>
          <p:spPr bwMode="auto">
            <a:xfrm rot="1648010">
              <a:off x="6622445" y="2358982"/>
              <a:ext cx="1558720" cy="155872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4" descr="http://www.theclipartwizard.com/images/hammer.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787387" y="3138343"/>
              <a:ext cx="1563441" cy="156972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http://i2.squidoocdn.com/resize/squidoo_images/250/draft_lens12488601module145425201photo_1294394284tool_clipart_wrench.gif"/>
            <p:cNvPicPr>
              <a:picLocks noChangeAspect="1" noChangeArrowheads="1"/>
            </p:cNvPicPr>
            <p:nvPr/>
          </p:nvPicPr>
          <p:blipFill>
            <a:blip r:embed="rId8" cstate="print">
              <a:extLst>
                <a:ext uri="{BEBA8EAE-BF5A-486C-A8C5-ECC9F3942E4B}">
                  <a14:imgProps xmlns:a14="http://schemas.microsoft.com/office/drawing/2010/main" xmlns="">
                    <a14:imgLayer r:embed="rId9">
                      <a14:imgEffect>
                        <a14:backgroundRemoval t="0" b="100000" l="0" r="100000"/>
                      </a14:imgEffect>
                    </a14:imgLayer>
                  </a14:imgProps>
                </a:ext>
                <a:ext uri="{28A0092B-C50C-407E-A947-70E740481C1C}">
                  <a14:useLocalDpi xmlns:a14="http://schemas.microsoft.com/office/drawing/2010/main" xmlns="" val="0"/>
                </a:ext>
              </a:extLst>
            </a:blip>
            <a:srcRect/>
            <a:stretch>
              <a:fillRect/>
            </a:stretch>
          </p:blipFill>
          <p:spPr bwMode="auto">
            <a:xfrm rot="5751039">
              <a:off x="5729204" y="1735691"/>
              <a:ext cx="1337945" cy="133794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7"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8"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856710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33649" y="0"/>
            <a:ext cx="6610351" cy="64165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6" name="Group 5"/>
          <p:cNvGrpSpPr/>
          <p:nvPr/>
        </p:nvGrpSpPr>
        <p:grpSpPr>
          <a:xfrm>
            <a:off x="76200" y="76200"/>
            <a:ext cx="1790706" cy="1752600"/>
            <a:chOff x="114294" y="0"/>
            <a:chExt cx="1790706" cy="1752600"/>
          </a:xfrm>
        </p:grpSpPr>
        <p:sp>
          <p:nvSpPr>
            <p:cNvPr id="5" name="Rectangle 4"/>
            <p:cNvSpPr/>
            <p:nvPr/>
          </p:nvSpPr>
          <p:spPr>
            <a:xfrm>
              <a:off x="114294" y="0"/>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11" name="Group 10"/>
            <p:cNvGrpSpPr/>
            <p:nvPr/>
          </p:nvGrpSpPr>
          <p:grpSpPr>
            <a:xfrm>
              <a:off x="258884" y="134296"/>
              <a:ext cx="1501526" cy="1484008"/>
              <a:chOff x="7479150" y="260727"/>
              <a:chExt cx="1501526" cy="1484008"/>
            </a:xfrm>
          </p:grpSpPr>
          <p:pic>
            <p:nvPicPr>
              <p:cNvPr id="16390" name="Picture 6" descr="http://walkerboystudio.com/assets/images/Tools_clip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#1 </a:t>
                </a:r>
                <a:endParaRPr lang="en-US" dirty="0">
                  <a:latin typeface="Myriad Pro" pitchFamily="34" charset="0"/>
                </a:endParaRPr>
              </a:p>
            </p:txBody>
          </p:sp>
        </p:grpSp>
      </p:grpSp>
      <p:pic>
        <p:nvPicPr>
          <p:cNvPr id="4" name="Picture 3" descr="http://2.bp.blogspot.com/-mIukEOUnkOk/UHzzXt89eDI/AAAAAAAAAEY/zvmK6Sgg4Jk/s1600/2.jpe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1802" t="7915" r="6023" b="3236"/>
          <a:stretch>
            <a:fillRect/>
          </a:stretch>
        </p:blipFill>
        <p:spPr bwMode="auto">
          <a:xfrm>
            <a:off x="114294" y="4762688"/>
            <a:ext cx="2418713" cy="1946883"/>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439434" y="2217958"/>
            <a:ext cx="2093573" cy="1261884"/>
          </a:xfrm>
          <a:prstGeom prst="rect">
            <a:avLst/>
          </a:prstGeom>
          <a:solidFill>
            <a:schemeClr val="bg1"/>
          </a:solidFill>
        </p:spPr>
        <p:txBody>
          <a:bodyPr wrap="square" rtlCol="0">
            <a:spAutoFit/>
          </a:bodyPr>
          <a:lstStyle/>
          <a:p>
            <a:pPr algn="ctr"/>
            <a:r>
              <a:rPr lang="en-US" sz="2000" i="1" dirty="0" smtClean="0">
                <a:latin typeface="Minion Pro" pitchFamily="18" charset="0"/>
              </a:rPr>
              <a:t>List of</a:t>
            </a:r>
          </a:p>
          <a:p>
            <a:pPr algn="ctr"/>
            <a:r>
              <a:rPr lang="en-US" sz="2800" b="1" dirty="0" smtClean="0">
                <a:solidFill>
                  <a:srgbClr val="FF3F05"/>
                </a:solidFill>
              </a:rPr>
              <a:t>Common</a:t>
            </a:r>
          </a:p>
          <a:p>
            <a:pPr algn="ctr"/>
            <a:r>
              <a:rPr lang="en-US" sz="2800" b="1" dirty="0" smtClean="0">
                <a:solidFill>
                  <a:srgbClr val="FF3F05"/>
                </a:solidFill>
              </a:rPr>
              <a:t>Job Titles</a:t>
            </a:r>
            <a:endParaRPr lang="en-US" sz="2800" b="1" dirty="0">
              <a:solidFill>
                <a:srgbClr val="FF3F05"/>
              </a:solidFill>
            </a:endParaRPr>
          </a:p>
        </p:txBody>
      </p:sp>
      <p:sp>
        <p:nvSpPr>
          <p:cNvPr id="13" name="Footer Placeholder 4"/>
          <p:cNvSpPr txBox="1">
            <a:spLocks/>
          </p:cNvSpPr>
          <p:nvPr/>
        </p:nvSpPr>
        <p:spPr>
          <a:xfrm>
            <a:off x="0" y="6528816"/>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4"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296069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6934200" cy="914400"/>
          </a:xfrm>
        </p:spPr>
        <p:txBody>
          <a:bodyPr>
            <a:noAutofit/>
          </a:bodyPr>
          <a:lstStyle/>
          <a:p>
            <a:pPr algn="l"/>
            <a:r>
              <a:rPr lang="en-US" sz="4000" dirty="0" smtClean="0"/>
              <a:t>Informational Interview.</a:t>
            </a:r>
            <a:endParaRPr lang="en-US" sz="4000" dirty="0"/>
          </a:p>
        </p:txBody>
      </p:sp>
      <p:sp>
        <p:nvSpPr>
          <p:cNvPr id="3" name="Content Placeholder 2"/>
          <p:cNvSpPr>
            <a:spLocks noGrp="1"/>
          </p:cNvSpPr>
          <p:nvPr>
            <p:ph idx="1"/>
          </p:nvPr>
        </p:nvSpPr>
        <p:spPr>
          <a:xfrm>
            <a:off x="152400" y="1983482"/>
            <a:ext cx="8378035" cy="4125913"/>
          </a:xfrm>
        </p:spPr>
        <p:txBody>
          <a:bodyPr>
            <a:normAutofit/>
          </a:bodyPr>
          <a:lstStyle/>
          <a:p>
            <a:r>
              <a:rPr lang="en-US" sz="2800" dirty="0" smtClean="0"/>
              <a:t>What is an </a:t>
            </a:r>
            <a:br>
              <a:rPr lang="en-US" sz="2800" dirty="0" smtClean="0"/>
            </a:br>
            <a:r>
              <a:rPr lang="en-US" sz="3200" b="1" dirty="0" smtClean="0">
                <a:solidFill>
                  <a:srgbClr val="009AC7"/>
                </a:solidFill>
                <a:latin typeface="Myriad Pro" pitchFamily="34" charset="0"/>
              </a:rPr>
              <a:t>“informational interview”?</a:t>
            </a:r>
          </a:p>
          <a:p>
            <a:r>
              <a:rPr lang="en-US" sz="2800" dirty="0" smtClean="0"/>
              <a:t>How do I do this?</a:t>
            </a:r>
          </a:p>
          <a:p>
            <a:r>
              <a:rPr lang="en-US" sz="2800" dirty="0" smtClean="0"/>
              <a:t>Who should I contact?</a:t>
            </a:r>
          </a:p>
          <a:p>
            <a:r>
              <a:rPr lang="en-US" sz="2800" dirty="0" smtClean="0"/>
              <a:t>What do I say?</a:t>
            </a:r>
          </a:p>
          <a:p>
            <a:pPr marL="303213" lvl="1" indent="0">
              <a:buNone/>
            </a:pPr>
            <a:endParaRPr lang="en-US" sz="2400" dirty="0"/>
          </a:p>
        </p:txBody>
      </p:sp>
      <p:grpSp>
        <p:nvGrpSpPr>
          <p:cNvPr id="6" name="Group 5"/>
          <p:cNvGrpSpPr/>
          <p:nvPr/>
        </p:nvGrpSpPr>
        <p:grpSpPr>
          <a:xfrm>
            <a:off x="76200" y="76200"/>
            <a:ext cx="1790706" cy="1752600"/>
            <a:chOff x="76200" y="76200"/>
            <a:chExt cx="1790706" cy="1752600"/>
          </a:xfrm>
        </p:grpSpPr>
        <p:sp>
          <p:nvSpPr>
            <p:cNvPr id="11" name="Rectangle 10"/>
            <p:cNvSpPr/>
            <p:nvPr/>
          </p:nvSpPr>
          <p:spPr>
            <a:xfrm>
              <a:off x="76200" y="76200"/>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7" name="Group 6"/>
            <p:cNvGrpSpPr/>
            <p:nvPr/>
          </p:nvGrpSpPr>
          <p:grpSpPr>
            <a:xfrm>
              <a:off x="220790" y="210496"/>
              <a:ext cx="1501526" cy="1484008"/>
              <a:chOff x="7479150" y="260727"/>
              <a:chExt cx="1501526" cy="1484008"/>
            </a:xfrm>
          </p:grpSpPr>
          <p:pic>
            <p:nvPicPr>
              <p:cNvPr id="8" name="Picture 6" descr="http://walkerboystudio.com/assets/images/Tools_clipa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#2 </a:t>
                </a:r>
                <a:endParaRPr lang="en-US" dirty="0">
                  <a:latin typeface="Myriad Pro" pitchFamily="34" charset="0"/>
                </a:endParaRPr>
              </a:p>
            </p:txBody>
          </p:sp>
        </p:grpSp>
      </p:grpSp>
      <p:sp>
        <p:nvSpPr>
          <p:cNvPr id="4" name="TextBox 3"/>
          <p:cNvSpPr txBox="1"/>
          <p:nvPr/>
        </p:nvSpPr>
        <p:spPr>
          <a:xfrm>
            <a:off x="4800600" y="4724400"/>
            <a:ext cx="41148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smtClean="0">
                <a:solidFill>
                  <a:srgbClr val="FF3F05"/>
                </a:solidFill>
                <a:latin typeface="Myriad Pro" pitchFamily="34" charset="0"/>
              </a:rPr>
              <a:t>A new kind of </a:t>
            </a:r>
          </a:p>
          <a:p>
            <a:pPr algn="ctr"/>
            <a:r>
              <a:rPr lang="en-US" sz="2800" b="1" dirty="0" smtClean="0">
                <a:solidFill>
                  <a:srgbClr val="FF3F05"/>
                </a:solidFill>
                <a:latin typeface="Myriad Pro" pitchFamily="34" charset="0"/>
              </a:rPr>
              <a:t>research project: </a:t>
            </a:r>
          </a:p>
          <a:p>
            <a:pPr algn="ctr"/>
            <a:r>
              <a:rPr lang="en-US" sz="2800" i="1" dirty="0" smtClean="0">
                <a:solidFill>
                  <a:srgbClr val="FF3F05"/>
                </a:solidFill>
                <a:latin typeface="Myriad Pro" pitchFamily="34" charset="0"/>
              </a:rPr>
              <a:t>what kind of job do I want?</a:t>
            </a:r>
            <a:endParaRPr lang="en-US" sz="2800" dirty="0">
              <a:solidFill>
                <a:srgbClr val="FF3F05"/>
              </a:solidFill>
              <a:latin typeface="Myriad Pro" pitchFamily="34" charset="0"/>
            </a:endParaRPr>
          </a:p>
        </p:txBody>
      </p:sp>
      <p:pic>
        <p:nvPicPr>
          <p:cNvPr id="5122" name="Picture 2" descr="https://s-media-cache-ak0.pinimg.com/236x/b0/dc/b0/b0dcb0a9cde864cf3d02c190a1ed0db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8383" y="2207648"/>
            <a:ext cx="2719234" cy="24427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2"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3"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6597003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509557"/>
            <a:ext cx="8648700" cy="1143000"/>
          </a:xfrm>
        </p:spPr>
        <p:txBody>
          <a:bodyPr>
            <a:normAutofit fontScale="90000"/>
          </a:bodyPr>
          <a:lstStyle/>
          <a:p>
            <a:r>
              <a:rPr lang="en-US" dirty="0" smtClean="0"/>
              <a:t>Networking: </a:t>
            </a:r>
            <a:br>
              <a:rPr lang="en-US" dirty="0" smtClean="0"/>
            </a:br>
            <a:r>
              <a:rPr lang="en-US" sz="3200" dirty="0" smtClean="0"/>
              <a:t>Not just for business majors.</a:t>
            </a:r>
            <a:endParaRPr lang="en-US" sz="3200" dirty="0"/>
          </a:p>
        </p:txBody>
      </p:sp>
      <p:sp>
        <p:nvSpPr>
          <p:cNvPr id="2" name="Content Placeholder 1"/>
          <p:cNvSpPr>
            <a:spLocks noGrp="1"/>
          </p:cNvSpPr>
          <p:nvPr>
            <p:ph idx="1"/>
          </p:nvPr>
        </p:nvSpPr>
        <p:spPr>
          <a:xfrm>
            <a:off x="220790" y="2280745"/>
            <a:ext cx="4856433" cy="4572000"/>
          </a:xfrm>
        </p:spPr>
        <p:txBody>
          <a:bodyPr>
            <a:normAutofit/>
          </a:bodyPr>
          <a:lstStyle/>
          <a:p>
            <a:r>
              <a:rPr lang="en-US" sz="3200" dirty="0" smtClean="0"/>
              <a:t>Where/when/how to network</a:t>
            </a:r>
            <a:r>
              <a:rPr lang="en-US" sz="3200" dirty="0"/>
              <a:t> </a:t>
            </a:r>
            <a:endParaRPr lang="en-US" sz="3200" dirty="0" smtClean="0"/>
          </a:p>
          <a:p>
            <a:r>
              <a:rPr lang="en-US" sz="3200" dirty="0" smtClean="0"/>
              <a:t>How to build your list </a:t>
            </a:r>
            <a:br>
              <a:rPr lang="en-US" sz="3200" dirty="0" smtClean="0"/>
            </a:br>
            <a:r>
              <a:rPr lang="en-US" sz="3200" dirty="0" smtClean="0"/>
              <a:t>of professional contacts</a:t>
            </a:r>
          </a:p>
          <a:p>
            <a:r>
              <a:rPr lang="en-US" sz="3200" dirty="0" smtClean="0"/>
              <a:t>Putting together PERSONALIZED </a:t>
            </a:r>
            <a:r>
              <a:rPr lang="en-US" sz="4000" dirty="0" smtClean="0">
                <a:solidFill>
                  <a:srgbClr val="FF0000"/>
                </a:solidFill>
                <a:latin typeface="Myriad Pro" pitchFamily="34" charset="0"/>
              </a:rPr>
              <a:t>Elevator Speech(</a:t>
            </a:r>
            <a:r>
              <a:rPr lang="en-US" sz="4000" dirty="0" err="1" smtClean="0">
                <a:solidFill>
                  <a:srgbClr val="FF0000"/>
                </a:solidFill>
                <a:latin typeface="Myriad Pro" pitchFamily="34" charset="0"/>
              </a:rPr>
              <a:t>es</a:t>
            </a:r>
            <a:r>
              <a:rPr lang="en-US" sz="4000" dirty="0" smtClean="0">
                <a:solidFill>
                  <a:srgbClr val="FF0000"/>
                </a:solidFill>
                <a:latin typeface="Myriad Pro" pitchFamily="34" charset="0"/>
              </a:rPr>
              <a:t>)</a:t>
            </a:r>
            <a:endParaRPr lang="en-US" sz="4000" dirty="0">
              <a:solidFill>
                <a:srgbClr val="FF0000"/>
              </a:solidFill>
              <a:latin typeface="Myriad Pro" pitchFamily="34" charset="0"/>
            </a:endParaRPr>
          </a:p>
          <a:p>
            <a:endParaRPr lang="en-US" sz="3200" dirty="0" smtClean="0"/>
          </a:p>
        </p:txBody>
      </p:sp>
      <p:sp>
        <p:nvSpPr>
          <p:cNvPr id="4" name="Footer Placeholder 3"/>
          <p:cNvSpPr>
            <a:spLocks noGrp="1"/>
          </p:cNvSpPr>
          <p:nvPr>
            <p:ph type="ftr" sz="quarter" idx="11"/>
          </p:nvPr>
        </p:nvSpPr>
        <p:spPr>
          <a:xfrm>
            <a:off x="0" y="6481519"/>
            <a:ext cx="4114800" cy="329184"/>
          </a:xfrm>
        </p:spPr>
        <p:txBody>
          <a:bodyPr/>
          <a:lstStyle/>
          <a:p>
            <a:pPr>
              <a:defRPr/>
            </a:pPr>
            <a:r>
              <a:rPr lang="en-US" smtClean="0"/>
              <a:t> © 2015 Toni Sauncy - AIP Career Pathways Project</a:t>
            </a:r>
            <a:endParaRPr lang="en-US" dirty="0"/>
          </a:p>
        </p:txBody>
      </p:sp>
      <p:pic>
        <p:nvPicPr>
          <p:cNvPr id="68610" name="Picture 2" descr="http://www.fronetics.com/wp-content/uploads/2013/12/network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58580" y="2362200"/>
            <a:ext cx="4059448" cy="3276600"/>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76200" y="76200"/>
            <a:ext cx="1790706" cy="1752600"/>
            <a:chOff x="76200" y="76200"/>
            <a:chExt cx="1790706" cy="1752600"/>
          </a:xfrm>
        </p:grpSpPr>
        <p:sp>
          <p:nvSpPr>
            <p:cNvPr id="12" name="Rectangle 11"/>
            <p:cNvSpPr/>
            <p:nvPr/>
          </p:nvSpPr>
          <p:spPr>
            <a:xfrm>
              <a:off x="76200" y="76200"/>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9" name="Group 8"/>
            <p:cNvGrpSpPr/>
            <p:nvPr/>
          </p:nvGrpSpPr>
          <p:grpSpPr>
            <a:xfrm>
              <a:off x="220790" y="210496"/>
              <a:ext cx="1501526" cy="1484008"/>
              <a:chOff x="7479150" y="260727"/>
              <a:chExt cx="1501526" cy="1484008"/>
            </a:xfrm>
          </p:grpSpPr>
          <p:pic>
            <p:nvPicPr>
              <p:cNvPr id="10" name="Picture 6" descr="http://walkerboystudio.com/assets/images/Tools_clip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ounded Rectangle 10"/>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#3 </a:t>
                </a:r>
                <a:endParaRPr lang="en-US" dirty="0">
                  <a:latin typeface="Myriad Pro" pitchFamily="34" charset="0"/>
                </a:endParaRPr>
              </a:p>
            </p:txBody>
          </p:sp>
        </p:grpSp>
      </p:grpSp>
      <p:sp>
        <p:nvSpPr>
          <p:cNvPr id="13" name="Footer Placeholder 4"/>
          <p:cNvSpPr txBox="1">
            <a:spLocks/>
          </p:cNvSpPr>
          <p:nvPr/>
        </p:nvSpPr>
        <p:spPr>
          <a:xfrm>
            <a:off x="0" y="6528816"/>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4"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7981024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30980"/>
            <a:ext cx="8458200" cy="1348308"/>
          </a:xfrm>
        </p:spPr>
        <p:txBody>
          <a:bodyPr>
            <a:normAutofit/>
          </a:bodyPr>
          <a:lstStyle/>
          <a:p>
            <a:pPr algn="l"/>
            <a:r>
              <a:rPr lang="en-US" dirty="0" smtClean="0">
                <a:latin typeface="Engravers MT" panose="02090707080505020304" pitchFamily="18" charset="0"/>
              </a:rPr>
              <a:t>The Missing Link</a:t>
            </a:r>
            <a:br>
              <a:rPr lang="en-US" dirty="0" smtClean="0">
                <a:latin typeface="Engravers MT" panose="02090707080505020304" pitchFamily="18" charset="0"/>
              </a:rPr>
            </a:br>
            <a:r>
              <a:rPr lang="en-US" sz="3600" i="1" dirty="0" smtClean="0"/>
              <a:t>articulation of knowledge &amp; skills</a:t>
            </a:r>
            <a:endParaRPr lang="en-US" i="1" dirty="0"/>
          </a:p>
        </p:txBody>
      </p:sp>
      <p:sp>
        <p:nvSpPr>
          <p:cNvPr id="3" name="Content Placeholder 2"/>
          <p:cNvSpPr>
            <a:spLocks noGrp="1"/>
          </p:cNvSpPr>
          <p:nvPr>
            <p:ph idx="1"/>
          </p:nvPr>
        </p:nvSpPr>
        <p:spPr>
          <a:xfrm>
            <a:off x="400050" y="4872916"/>
            <a:ext cx="8346140" cy="1363663"/>
          </a:xfrm>
        </p:spPr>
        <p:style>
          <a:lnRef idx="2">
            <a:schemeClr val="accent3"/>
          </a:lnRef>
          <a:fillRef idx="1">
            <a:schemeClr val="lt1"/>
          </a:fillRef>
          <a:effectRef idx="0">
            <a:schemeClr val="accent3"/>
          </a:effectRef>
          <a:fontRef idx="minor">
            <a:schemeClr val="dk1"/>
          </a:fontRef>
        </p:style>
        <p:txBody>
          <a:bodyPr anchor="t">
            <a:normAutofit lnSpcReduction="10000"/>
          </a:bodyPr>
          <a:lstStyle/>
          <a:p>
            <a:pPr marL="0" indent="0">
              <a:buNone/>
            </a:pPr>
            <a:r>
              <a:rPr lang="en-US" sz="3600" b="1" i="1" dirty="0" smtClean="0"/>
              <a:t>Articulating</a:t>
            </a:r>
          </a:p>
          <a:p>
            <a:pPr marL="0" indent="0">
              <a:buNone/>
            </a:pPr>
            <a:r>
              <a:rPr lang="en-US" dirty="0" smtClean="0"/>
              <a:t>Translation of what </a:t>
            </a:r>
            <a:r>
              <a:rPr lang="en-US" b="1" i="1" dirty="0" smtClean="0"/>
              <a:t>students know </a:t>
            </a:r>
            <a:r>
              <a:rPr lang="en-US" dirty="0" smtClean="0"/>
              <a:t>into language that describes desirable and marketable SKILLS</a:t>
            </a:r>
          </a:p>
          <a:p>
            <a:pPr marL="303213" lvl="1" indent="0">
              <a:buNone/>
            </a:pPr>
            <a:endParaRPr lang="en-US" dirty="0"/>
          </a:p>
        </p:txBody>
      </p:sp>
      <p:sp>
        <p:nvSpPr>
          <p:cNvPr id="4" name="TextBox 3"/>
          <p:cNvSpPr txBox="1"/>
          <p:nvPr/>
        </p:nvSpPr>
        <p:spPr>
          <a:xfrm>
            <a:off x="266390" y="2260322"/>
            <a:ext cx="5124449" cy="1908215"/>
          </a:xfrm>
          <a:prstGeom prst="rect">
            <a:avLst/>
          </a:prstGeom>
          <a:noFill/>
        </p:spPr>
        <p:txBody>
          <a:bodyPr wrap="square" rtlCol="0">
            <a:spAutoFit/>
          </a:bodyPr>
          <a:lstStyle/>
          <a:p>
            <a:pPr marL="0" lvl="1">
              <a:buFont typeface="Symbol" pitchFamily="18" charset="2"/>
              <a:buNone/>
              <a:defRPr/>
            </a:pPr>
            <a:r>
              <a:rPr lang="en-US" sz="3200" b="1" dirty="0">
                <a:solidFill>
                  <a:srgbClr val="006699"/>
                </a:solidFill>
                <a:latin typeface="Myriad Pro"/>
              </a:rPr>
              <a:t>The key to success. </a:t>
            </a:r>
            <a:r>
              <a:rPr lang="en-US" sz="3200" b="1" dirty="0" smtClean="0">
                <a:solidFill>
                  <a:srgbClr val="006699"/>
                </a:solidFill>
                <a:latin typeface="Myriad Pro"/>
              </a:rPr>
              <a:t/>
            </a:r>
            <a:br>
              <a:rPr lang="en-US" sz="3200" b="1" dirty="0" smtClean="0">
                <a:solidFill>
                  <a:srgbClr val="006699"/>
                </a:solidFill>
                <a:latin typeface="Myriad Pro"/>
              </a:rPr>
            </a:br>
            <a:endParaRPr lang="en-US" sz="1400" dirty="0">
              <a:latin typeface="Myriad Pro" pitchFamily="34" charset="0"/>
            </a:endParaRPr>
          </a:p>
          <a:p>
            <a:r>
              <a:rPr lang="en-US" sz="2400" dirty="0" smtClean="0">
                <a:latin typeface="Myriad Pro" pitchFamily="34" charset="0"/>
              </a:rPr>
              <a:t>Physics students gain a unique set of knowledge and skills from the  undergraduate physics experience.</a:t>
            </a:r>
            <a:endParaRPr lang="en-US" sz="2400" dirty="0">
              <a:latin typeface="Myriad Pro" pitchFamily="34" charset="0"/>
            </a:endParaRPr>
          </a:p>
        </p:txBody>
      </p:sp>
      <p:sp>
        <p:nvSpPr>
          <p:cNvPr id="11" name="Footer Placeholder 4"/>
          <p:cNvSpPr>
            <a:spLocks noGrp="1"/>
          </p:cNvSpPr>
          <p:nvPr>
            <p:ph type="ftr" sz="quarter" idx="11"/>
          </p:nvPr>
        </p:nvSpPr>
        <p:spPr>
          <a:xfrm>
            <a:off x="5195626" y="6319817"/>
            <a:ext cx="2895600" cy="365125"/>
          </a:xfrm>
        </p:spPr>
        <p:txBody>
          <a:bodyPr/>
          <a:lstStyle/>
          <a:p>
            <a:pPr>
              <a:defRPr/>
            </a:pPr>
            <a:r>
              <a:rPr lang="en-US" dirty="0" smtClean="0"/>
              <a:t> © 2015 Toni Sauncy - AIP Career Pathways Project</a:t>
            </a:r>
            <a:endParaRPr lang="en-US" dirty="0"/>
          </a:p>
        </p:txBody>
      </p:sp>
      <p:pic>
        <p:nvPicPr>
          <p:cNvPr id="6146" name="Picture 2" descr="http://nspt4kids.com/wp-content/uploads/2012/05/girls-tin-telephone-e1398614927147.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2995" r="14083"/>
          <a:stretch/>
        </p:blipFill>
        <p:spPr bwMode="auto">
          <a:xfrm>
            <a:off x="5529915" y="2586831"/>
            <a:ext cx="3273425" cy="19510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grpSp>
        <p:nvGrpSpPr>
          <p:cNvPr id="6" name="Group 5"/>
          <p:cNvGrpSpPr/>
          <p:nvPr/>
        </p:nvGrpSpPr>
        <p:grpSpPr>
          <a:xfrm>
            <a:off x="76200" y="76200"/>
            <a:ext cx="1790706" cy="1752600"/>
            <a:chOff x="698479" y="-38295"/>
            <a:chExt cx="1790706" cy="1752600"/>
          </a:xfrm>
        </p:grpSpPr>
        <p:sp>
          <p:nvSpPr>
            <p:cNvPr id="12" name="Rectangle 11"/>
            <p:cNvSpPr/>
            <p:nvPr/>
          </p:nvSpPr>
          <p:spPr>
            <a:xfrm>
              <a:off x="698479" y="-38295"/>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7" name="Group 6"/>
            <p:cNvGrpSpPr/>
            <p:nvPr/>
          </p:nvGrpSpPr>
          <p:grpSpPr>
            <a:xfrm>
              <a:off x="843069" y="96001"/>
              <a:ext cx="1501526" cy="1484008"/>
              <a:chOff x="7479150" y="260727"/>
              <a:chExt cx="1501526" cy="1484008"/>
            </a:xfrm>
          </p:grpSpPr>
          <p:pic>
            <p:nvPicPr>
              <p:cNvPr id="8" name="Picture 6" descr="http://walkerboystudio.com/assets/images/Tools_clip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#4 </a:t>
                </a:r>
                <a:endParaRPr lang="en-US" dirty="0">
                  <a:latin typeface="Myriad Pro" pitchFamily="34" charset="0"/>
                </a:endParaRPr>
              </a:p>
            </p:txBody>
          </p:sp>
        </p:grpSp>
      </p:grpSp>
      <p:sp>
        <p:nvSpPr>
          <p:cNvPr id="13" name="Footer Placeholder 4"/>
          <p:cNvSpPr txBox="1">
            <a:spLocks/>
          </p:cNvSpPr>
          <p:nvPr/>
        </p:nvSpPr>
        <p:spPr>
          <a:xfrm>
            <a:off x="0" y="6528816"/>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4"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8523754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500"/>
                                        <p:tgtEl>
                                          <p:spTgt spid="3">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30980"/>
            <a:ext cx="8458200" cy="1348308"/>
          </a:xfrm>
        </p:spPr>
        <p:txBody>
          <a:bodyPr>
            <a:normAutofit/>
          </a:bodyPr>
          <a:lstStyle/>
          <a:p>
            <a:pPr algn="l"/>
            <a:r>
              <a:rPr lang="en-US" dirty="0" smtClean="0">
                <a:latin typeface="Engravers MT" panose="02090707080505020304" pitchFamily="18" charset="0"/>
              </a:rPr>
              <a:t>The Missing Link</a:t>
            </a:r>
            <a:br>
              <a:rPr lang="en-US" dirty="0" smtClean="0">
                <a:latin typeface="Engravers MT" panose="02090707080505020304" pitchFamily="18" charset="0"/>
              </a:rPr>
            </a:br>
            <a:r>
              <a:rPr lang="en-US" sz="3600" i="1" dirty="0" smtClean="0"/>
              <a:t>articulation of knowledge &amp; skills</a:t>
            </a:r>
            <a:endParaRPr lang="en-US" i="1" dirty="0"/>
          </a:p>
        </p:txBody>
      </p:sp>
      <p:sp>
        <p:nvSpPr>
          <p:cNvPr id="4" name="TextBox 3"/>
          <p:cNvSpPr txBox="1"/>
          <p:nvPr/>
        </p:nvSpPr>
        <p:spPr>
          <a:xfrm>
            <a:off x="220790" y="2000317"/>
            <a:ext cx="5124449" cy="584775"/>
          </a:xfrm>
          <a:prstGeom prst="rect">
            <a:avLst/>
          </a:prstGeom>
          <a:noFill/>
        </p:spPr>
        <p:txBody>
          <a:bodyPr wrap="square" rtlCol="0">
            <a:spAutoFit/>
          </a:bodyPr>
          <a:lstStyle/>
          <a:p>
            <a:pPr marL="0" lvl="1">
              <a:buFont typeface="Symbol" pitchFamily="18" charset="2"/>
              <a:buNone/>
              <a:defRPr/>
            </a:pPr>
            <a:r>
              <a:rPr lang="en-US" sz="3200" b="1" dirty="0" smtClean="0">
                <a:solidFill>
                  <a:srgbClr val="006699"/>
                </a:solidFill>
                <a:latin typeface="Myriad Pro"/>
              </a:rPr>
              <a:t>Step one – assess you.</a:t>
            </a:r>
            <a:endParaRPr lang="en-US" sz="1400" dirty="0">
              <a:latin typeface="Myriad Pro" pitchFamily="34" charset="0"/>
            </a:endParaRPr>
          </a:p>
        </p:txBody>
      </p:sp>
      <p:sp>
        <p:nvSpPr>
          <p:cNvPr id="11" name="Footer Placeholder 4"/>
          <p:cNvSpPr>
            <a:spLocks noGrp="1"/>
          </p:cNvSpPr>
          <p:nvPr>
            <p:ph type="ftr" sz="quarter" idx="11"/>
          </p:nvPr>
        </p:nvSpPr>
        <p:spPr>
          <a:xfrm>
            <a:off x="5195626" y="6319817"/>
            <a:ext cx="2895600" cy="365125"/>
          </a:xfrm>
        </p:spPr>
        <p:txBody>
          <a:bodyPr/>
          <a:lstStyle/>
          <a:p>
            <a:pPr>
              <a:defRPr/>
            </a:pPr>
            <a:r>
              <a:rPr lang="en-US" dirty="0" smtClean="0"/>
              <a:t> © 2015 Toni Sauncy - AIP Career Pathways Project</a:t>
            </a:r>
            <a:endParaRPr lang="en-US" dirty="0"/>
          </a:p>
        </p:txBody>
      </p:sp>
      <p:grpSp>
        <p:nvGrpSpPr>
          <p:cNvPr id="6" name="Group 5"/>
          <p:cNvGrpSpPr/>
          <p:nvPr/>
        </p:nvGrpSpPr>
        <p:grpSpPr>
          <a:xfrm>
            <a:off x="76200" y="76200"/>
            <a:ext cx="1790706" cy="1752600"/>
            <a:chOff x="698479" y="-38295"/>
            <a:chExt cx="1790706" cy="1752600"/>
          </a:xfrm>
        </p:grpSpPr>
        <p:sp>
          <p:nvSpPr>
            <p:cNvPr id="12" name="Rectangle 11"/>
            <p:cNvSpPr/>
            <p:nvPr/>
          </p:nvSpPr>
          <p:spPr>
            <a:xfrm>
              <a:off x="698479" y="-38295"/>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7" name="Group 6"/>
            <p:cNvGrpSpPr/>
            <p:nvPr/>
          </p:nvGrpSpPr>
          <p:grpSpPr>
            <a:xfrm>
              <a:off x="843069" y="96001"/>
              <a:ext cx="1501526" cy="1484008"/>
              <a:chOff x="7479150" y="260727"/>
              <a:chExt cx="1501526" cy="1484008"/>
            </a:xfrm>
          </p:grpSpPr>
          <p:pic>
            <p:nvPicPr>
              <p:cNvPr id="8" name="Picture 6" descr="http://walkerboystudio.com/assets/images/Tools_clipa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ounded Rectangle 8"/>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#4 </a:t>
                </a:r>
                <a:endParaRPr lang="en-US" dirty="0">
                  <a:latin typeface="Myriad Pro" pitchFamily="34" charset="0"/>
                </a:endParaRPr>
              </a:p>
            </p:txBody>
          </p:sp>
        </p:grpSp>
      </p:grpSp>
      <p:pic>
        <p:nvPicPr>
          <p:cNvPr id="15" name="Picture 2" descr="C:\Users\TDSauncy\AppData\Local\Microsoft\Windows\INetCache\IE\6PARXMTG\MC90007875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05157" y="1978699"/>
            <a:ext cx="3281643" cy="290060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266391" y="2585092"/>
            <a:ext cx="8420410" cy="4272908"/>
          </a:xfrm>
        </p:spPr>
        <p:txBody>
          <a:bodyPr>
            <a:noAutofit/>
          </a:bodyPr>
          <a:lstStyle/>
          <a:p>
            <a:pPr>
              <a:spcBef>
                <a:spcPts val="0"/>
              </a:spcBef>
            </a:pPr>
            <a:r>
              <a:rPr lang="en-US" sz="3200" dirty="0"/>
              <a:t>Self reflection</a:t>
            </a:r>
          </a:p>
          <a:p>
            <a:pPr>
              <a:spcBef>
                <a:spcPts val="0"/>
              </a:spcBef>
            </a:pPr>
            <a:r>
              <a:rPr lang="en-US" sz="3200" dirty="0"/>
              <a:t>Serious consideration </a:t>
            </a:r>
            <a:br>
              <a:rPr lang="en-US" sz="3200" dirty="0"/>
            </a:br>
            <a:r>
              <a:rPr lang="en-US" sz="3200" dirty="0" smtClean="0"/>
              <a:t>of </a:t>
            </a:r>
            <a:r>
              <a:rPr lang="en-US" sz="3200" dirty="0"/>
              <a:t>life </a:t>
            </a:r>
            <a:r>
              <a:rPr lang="en-US" sz="3200" dirty="0" smtClean="0"/>
              <a:t>experience</a:t>
            </a:r>
          </a:p>
          <a:p>
            <a:pPr lvl="1">
              <a:spcBef>
                <a:spcPts val="0"/>
              </a:spcBef>
            </a:pPr>
            <a:r>
              <a:rPr lang="en-US" sz="2400" dirty="0" smtClean="0"/>
              <a:t>Not just a list of classes!</a:t>
            </a:r>
            <a:endParaRPr lang="en-US" sz="2400" dirty="0"/>
          </a:p>
          <a:p>
            <a:pPr lvl="1">
              <a:spcBef>
                <a:spcPts val="0"/>
              </a:spcBef>
            </a:pPr>
            <a:r>
              <a:rPr lang="en-US" sz="2400" dirty="0"/>
              <a:t>Nothing off </a:t>
            </a:r>
            <a:r>
              <a:rPr lang="en-US" sz="2400" dirty="0" smtClean="0"/>
              <a:t>limits</a:t>
            </a:r>
          </a:p>
          <a:p>
            <a:pPr lvl="2">
              <a:spcBef>
                <a:spcPts val="0"/>
              </a:spcBef>
            </a:pPr>
            <a:r>
              <a:rPr lang="en-US" sz="2000" dirty="0" smtClean="0"/>
              <a:t>Curricular, extracurricular, social – all of it counts!</a:t>
            </a:r>
            <a:endParaRPr lang="en-US" sz="2000" dirty="0"/>
          </a:p>
          <a:p>
            <a:pPr>
              <a:spcBef>
                <a:spcPts val="0"/>
              </a:spcBef>
            </a:pPr>
            <a:r>
              <a:rPr lang="en-US" sz="3200" dirty="0"/>
              <a:t>Should take time, serious thought,</a:t>
            </a:r>
            <a:br>
              <a:rPr lang="en-US" sz="3200" dirty="0"/>
            </a:br>
            <a:r>
              <a:rPr lang="en-US" sz="3200" dirty="0"/>
              <a:t>and be revisited </a:t>
            </a:r>
            <a:r>
              <a:rPr lang="en-US" sz="3200" dirty="0" smtClean="0"/>
              <a:t>OFTEN</a:t>
            </a:r>
          </a:p>
          <a:p>
            <a:pPr lvl="1">
              <a:spcBef>
                <a:spcPts val="0"/>
              </a:spcBef>
            </a:pPr>
            <a:r>
              <a:rPr lang="en-US" sz="2400" i="1" dirty="0" smtClean="0"/>
              <a:t>After every semester</a:t>
            </a:r>
            <a:endParaRPr lang="en-US" sz="2400" i="1" dirty="0"/>
          </a:p>
          <a:p>
            <a:pPr>
              <a:spcBef>
                <a:spcPts val="0"/>
              </a:spcBef>
            </a:pPr>
            <a:endParaRPr lang="en-US" sz="3200" dirty="0"/>
          </a:p>
        </p:txBody>
      </p:sp>
      <p:sp>
        <p:nvSpPr>
          <p:cNvPr id="13" name="Footer Placeholder 4"/>
          <p:cNvSpPr txBox="1">
            <a:spLocks/>
          </p:cNvSpPr>
          <p:nvPr/>
        </p:nvSpPr>
        <p:spPr>
          <a:xfrm>
            <a:off x="0" y="6528816"/>
            <a:ext cx="4114800" cy="329184"/>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4"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222677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2094866266"/>
              </p:ext>
            </p:extLst>
          </p:nvPr>
        </p:nvGraphicFramePr>
        <p:xfrm>
          <a:off x="535781" y="2131538"/>
          <a:ext cx="8072438" cy="3622676"/>
        </p:xfrm>
        <a:graphic>
          <a:graphicData uri="http://schemas.openxmlformats.org/drawingml/2006/table">
            <a:tbl>
              <a:tblPr firstRow="1" bandRow="1">
                <a:tableStyleId>{5C22544A-7EE6-4342-B048-85BDC9FD1C3A}</a:tableStyleId>
              </a:tblPr>
              <a:tblGrid>
                <a:gridCol w="4036219"/>
                <a:gridCol w="4036219"/>
              </a:tblGrid>
              <a:tr h="905669">
                <a:tc>
                  <a:txBody>
                    <a:bodyPr/>
                    <a:lstStyle/>
                    <a:p>
                      <a:pPr algn="ctr"/>
                      <a:r>
                        <a:rPr lang="en-US" sz="2400" dirty="0" smtClean="0">
                          <a:solidFill>
                            <a:schemeClr val="bg1">
                              <a:lumMod val="95000"/>
                            </a:schemeClr>
                          </a:solidFill>
                        </a:rPr>
                        <a:t>Working with laboratory</a:t>
                      </a:r>
                      <a:r>
                        <a:rPr lang="en-US" sz="2400" baseline="0" dirty="0" smtClean="0">
                          <a:solidFill>
                            <a:schemeClr val="bg1">
                              <a:lumMod val="95000"/>
                            </a:schemeClr>
                          </a:solidFill>
                        </a:rPr>
                        <a:t> instruments</a:t>
                      </a:r>
                      <a:endParaRPr lang="en-US" sz="2400" dirty="0">
                        <a:solidFill>
                          <a:schemeClr val="bg1">
                            <a:lumMod val="95000"/>
                          </a:schemeClr>
                        </a:solidFill>
                      </a:endParaRPr>
                    </a:p>
                  </a:txBody>
                  <a:tcPr marL="91444" marR="91444" marT="45726" marB="45726" anchor="ctr"/>
                </a:tc>
                <a:tc>
                  <a:txBody>
                    <a:bodyPr/>
                    <a:lstStyle/>
                    <a:p>
                      <a:pPr algn="ctr"/>
                      <a:r>
                        <a:rPr lang="en-US" sz="2400" dirty="0" smtClean="0">
                          <a:solidFill>
                            <a:schemeClr val="bg1">
                              <a:lumMod val="95000"/>
                            </a:schemeClr>
                          </a:solidFill>
                        </a:rPr>
                        <a:t>Computer hardware</a:t>
                      </a:r>
                      <a:r>
                        <a:rPr lang="en-US" sz="2400" baseline="0" dirty="0" smtClean="0">
                          <a:solidFill>
                            <a:schemeClr val="bg1">
                              <a:lumMod val="95000"/>
                            </a:schemeClr>
                          </a:solidFill>
                        </a:rPr>
                        <a:t> and software</a:t>
                      </a:r>
                      <a:endParaRPr lang="en-US" sz="2400" dirty="0">
                        <a:solidFill>
                          <a:schemeClr val="bg1">
                            <a:lumMod val="95000"/>
                          </a:schemeClr>
                        </a:solidFill>
                      </a:endParaRPr>
                    </a:p>
                  </a:txBody>
                  <a:tcPr marL="91444" marR="91444" marT="45726" marB="45726" anchor="ctr"/>
                </a:tc>
              </a:tr>
              <a:tr h="905669">
                <a:tc>
                  <a:txBody>
                    <a:bodyPr/>
                    <a:lstStyle/>
                    <a:p>
                      <a:pPr algn="ctr"/>
                      <a:r>
                        <a:rPr lang="en-US" sz="2400" b="1" kern="1200" dirty="0" smtClean="0">
                          <a:solidFill>
                            <a:schemeClr val="bg1">
                              <a:lumMod val="95000"/>
                            </a:schemeClr>
                          </a:solidFill>
                          <a:latin typeface="+mn-lt"/>
                          <a:ea typeface="+mn-ea"/>
                          <a:cs typeface="+mn-cs"/>
                        </a:rPr>
                        <a:t>Conducting research</a:t>
                      </a:r>
                    </a:p>
                  </a:txBody>
                  <a:tcPr marL="91444" marR="91444" marT="45726" marB="45726" anchor="ctr">
                    <a:solidFill>
                      <a:schemeClr val="tx2"/>
                    </a:solidFill>
                  </a:tcPr>
                </a:tc>
                <a:tc>
                  <a:txBody>
                    <a:bodyPr/>
                    <a:lstStyle/>
                    <a:p>
                      <a:pPr algn="ctr"/>
                      <a:r>
                        <a:rPr lang="en-US" sz="2400" b="1" kern="1200" dirty="0" smtClean="0">
                          <a:solidFill>
                            <a:schemeClr val="bg1">
                              <a:lumMod val="95000"/>
                            </a:schemeClr>
                          </a:solidFill>
                          <a:latin typeface="+mn-lt"/>
                          <a:ea typeface="+mn-ea"/>
                          <a:cs typeface="+mn-cs"/>
                        </a:rPr>
                        <a:t>Analysis and quantitative thinking</a:t>
                      </a:r>
                    </a:p>
                  </a:txBody>
                  <a:tcPr marL="91444" marR="91444" marT="45726" marB="45726" anchor="ctr">
                    <a:solidFill>
                      <a:schemeClr val="tx2"/>
                    </a:solidFill>
                  </a:tcPr>
                </a:tc>
              </a:tr>
              <a:tr h="905669">
                <a:tc>
                  <a:txBody>
                    <a:bodyPr/>
                    <a:lstStyle/>
                    <a:p>
                      <a:pPr algn="ctr"/>
                      <a:r>
                        <a:rPr lang="en-US" sz="2400" b="1" kern="1200" dirty="0" smtClean="0">
                          <a:solidFill>
                            <a:schemeClr val="bg1">
                              <a:lumMod val="95000"/>
                            </a:schemeClr>
                          </a:solidFill>
                          <a:latin typeface="+mn-lt"/>
                          <a:ea typeface="+mn-ea"/>
                          <a:cs typeface="+mn-cs"/>
                        </a:rPr>
                        <a:t>Communicating </a:t>
                      </a:r>
                      <a:br>
                        <a:rPr lang="en-US" sz="2400" b="1" kern="1200" dirty="0" smtClean="0">
                          <a:solidFill>
                            <a:schemeClr val="bg1">
                              <a:lumMod val="95000"/>
                            </a:schemeClr>
                          </a:solidFill>
                          <a:latin typeface="+mn-lt"/>
                          <a:ea typeface="+mn-ea"/>
                          <a:cs typeface="+mn-cs"/>
                        </a:rPr>
                      </a:br>
                      <a:r>
                        <a:rPr lang="en-US" sz="2400" b="1" kern="1200" dirty="0" smtClean="0">
                          <a:solidFill>
                            <a:schemeClr val="bg1">
                              <a:lumMod val="95000"/>
                            </a:schemeClr>
                          </a:solidFill>
                          <a:latin typeface="+mn-lt"/>
                          <a:ea typeface="+mn-ea"/>
                          <a:cs typeface="+mn-cs"/>
                        </a:rPr>
                        <a:t>complex ideas</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3"/>
                    </a:solidFill>
                  </a:tcPr>
                </a:tc>
                <a:tc>
                  <a:txBody>
                    <a:bodyPr/>
                    <a:lstStyle/>
                    <a:p>
                      <a:pPr algn="ctr"/>
                      <a:r>
                        <a:rPr lang="en-US" sz="2400" b="1" kern="1200" dirty="0" smtClean="0">
                          <a:solidFill>
                            <a:schemeClr val="bg1">
                              <a:lumMod val="95000"/>
                            </a:schemeClr>
                          </a:solidFill>
                          <a:latin typeface="+mn-lt"/>
                          <a:ea typeface="+mn-ea"/>
                          <a:cs typeface="+mn-cs"/>
                        </a:rPr>
                        <a:t>Working with others</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3"/>
                    </a:solidFill>
                  </a:tcPr>
                </a:tc>
              </a:tr>
              <a:tr h="905669">
                <a:tc>
                  <a:txBody>
                    <a:bodyPr/>
                    <a:lstStyle/>
                    <a:p>
                      <a:pPr algn="ctr"/>
                      <a:r>
                        <a:rPr lang="en-US" sz="2400" b="1" kern="1200" dirty="0" smtClean="0">
                          <a:solidFill>
                            <a:schemeClr val="bg1">
                              <a:lumMod val="95000"/>
                            </a:schemeClr>
                          </a:solidFill>
                          <a:latin typeface="+mn-lt"/>
                          <a:ea typeface="+mn-ea"/>
                          <a:cs typeface="+mn-cs"/>
                        </a:rPr>
                        <a:t>Problem solving and critical thinking</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4"/>
                    </a:solidFill>
                  </a:tcPr>
                </a:tc>
                <a:tc>
                  <a:txBody>
                    <a:bodyPr/>
                    <a:lstStyle/>
                    <a:p>
                      <a:pPr algn="ctr"/>
                      <a:r>
                        <a:rPr lang="en-US" sz="2400" b="1" kern="1200" dirty="0" smtClean="0">
                          <a:solidFill>
                            <a:schemeClr val="bg1">
                              <a:lumMod val="95000"/>
                            </a:schemeClr>
                          </a:solidFill>
                          <a:latin typeface="+mn-lt"/>
                          <a:ea typeface="+mn-ea"/>
                          <a:cs typeface="+mn-cs"/>
                        </a:rPr>
                        <a:t>Others??</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4"/>
                    </a:solidFill>
                  </a:tcPr>
                </a:tc>
              </a:tr>
            </a:tbl>
          </a:graphicData>
        </a:graphic>
      </p:graphicFrame>
      <p:sp>
        <p:nvSpPr>
          <p:cNvPr id="28691" name="Title 2"/>
          <p:cNvSpPr>
            <a:spLocks noGrp="1"/>
          </p:cNvSpPr>
          <p:nvPr>
            <p:ph type="title"/>
          </p:nvPr>
        </p:nvSpPr>
        <p:spPr>
          <a:xfrm>
            <a:off x="1981200" y="457200"/>
            <a:ext cx="6934200" cy="838200"/>
          </a:xfrm>
        </p:spPr>
        <p:txBody>
          <a:bodyPr/>
          <a:lstStyle/>
          <a:p>
            <a:pPr eaLnBrk="1" hangingPunct="1"/>
            <a:r>
              <a:rPr lang="en-US" altLang="en-US" dirty="0" smtClean="0"/>
              <a:t>Physics – Common skills</a:t>
            </a:r>
          </a:p>
        </p:txBody>
      </p:sp>
      <p:grpSp>
        <p:nvGrpSpPr>
          <p:cNvPr id="5" name="Group 4"/>
          <p:cNvGrpSpPr/>
          <p:nvPr/>
        </p:nvGrpSpPr>
        <p:grpSpPr>
          <a:xfrm>
            <a:off x="76200" y="76200"/>
            <a:ext cx="1790706" cy="1752600"/>
            <a:chOff x="698479" y="-38295"/>
            <a:chExt cx="1790706" cy="1752600"/>
          </a:xfrm>
        </p:grpSpPr>
        <p:sp>
          <p:nvSpPr>
            <p:cNvPr id="7" name="Rectangle 6"/>
            <p:cNvSpPr/>
            <p:nvPr/>
          </p:nvSpPr>
          <p:spPr>
            <a:xfrm>
              <a:off x="698479" y="-38295"/>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8" name="Group 7"/>
            <p:cNvGrpSpPr/>
            <p:nvPr/>
          </p:nvGrpSpPr>
          <p:grpSpPr>
            <a:xfrm>
              <a:off x="843069" y="96001"/>
              <a:ext cx="1501526" cy="1484008"/>
              <a:chOff x="7479150" y="260727"/>
              <a:chExt cx="1501526" cy="1484008"/>
            </a:xfrm>
          </p:grpSpPr>
          <p:pic>
            <p:nvPicPr>
              <p:cNvPr id="9" name="Picture 6" descr="http://walkerboystudio.com/assets/images/Tools_clipa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ounded Rectangle 9"/>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#4 </a:t>
                </a:r>
                <a:endParaRPr lang="en-US" dirty="0">
                  <a:latin typeface="Myriad Pro" pitchFamily="34" charset="0"/>
                </a:endParaRPr>
              </a:p>
            </p:txBody>
          </p:sp>
        </p:grpSp>
      </p:grpSp>
      <p:sp>
        <p:nvSpPr>
          <p:cNvPr id="11"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2"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10011592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419835"/>
            <a:ext cx="6553200" cy="662598"/>
          </a:xfrm>
        </p:spPr>
        <p:txBody>
          <a:bodyPr>
            <a:normAutofit fontScale="90000"/>
          </a:bodyPr>
          <a:lstStyle/>
          <a:p>
            <a:r>
              <a:rPr lang="en-US" sz="4000" dirty="0" smtClean="0"/>
              <a:t>Effective Job Searching.</a:t>
            </a:r>
            <a:endParaRPr lang="en-US" sz="4000" dirty="0"/>
          </a:p>
        </p:txBody>
      </p:sp>
      <p:sp>
        <p:nvSpPr>
          <p:cNvPr id="2" name="Content Placeholder 1"/>
          <p:cNvSpPr>
            <a:spLocks noGrp="1"/>
          </p:cNvSpPr>
          <p:nvPr>
            <p:ph idx="1"/>
          </p:nvPr>
        </p:nvSpPr>
        <p:spPr>
          <a:xfrm>
            <a:off x="381000" y="1828800"/>
            <a:ext cx="8222089" cy="5072150"/>
          </a:xfrm>
        </p:spPr>
        <p:txBody>
          <a:bodyPr>
            <a:normAutofit/>
          </a:bodyPr>
          <a:lstStyle/>
          <a:p>
            <a:r>
              <a:rPr lang="en-US" sz="2800" dirty="0" smtClean="0"/>
              <a:t>How to effectively use powerful online resources</a:t>
            </a:r>
          </a:p>
          <a:p>
            <a:r>
              <a:rPr lang="en-US" sz="2800" dirty="0" smtClean="0"/>
              <a:t>How to critically read and analyze employment ads</a:t>
            </a:r>
          </a:p>
          <a:p>
            <a:pPr lvl="1"/>
            <a:r>
              <a:rPr lang="en-US" dirty="0" smtClean="0"/>
              <a:t>Who’s Hiring Physics Bachelor’s</a:t>
            </a:r>
          </a:p>
          <a:p>
            <a:pPr lvl="1"/>
            <a:r>
              <a:rPr lang="en-US" dirty="0" smtClean="0"/>
              <a:t>What if they don’t ask for a degree </a:t>
            </a:r>
            <a:br>
              <a:rPr lang="en-US" dirty="0" smtClean="0"/>
            </a:br>
            <a:r>
              <a:rPr lang="en-US" dirty="0" smtClean="0"/>
              <a:t>in Physics?</a:t>
            </a:r>
          </a:p>
          <a:p>
            <a:r>
              <a:rPr lang="en-US" sz="2800" dirty="0" smtClean="0"/>
              <a:t>Efficient use of time to </a:t>
            </a:r>
            <a:br>
              <a:rPr lang="en-US" sz="2800" dirty="0" smtClean="0"/>
            </a:br>
            <a:r>
              <a:rPr lang="en-US" sz="2800" b="1" dirty="0" smtClean="0"/>
              <a:t>match SKILLS</a:t>
            </a:r>
            <a:r>
              <a:rPr lang="en-US" sz="2800" i="1" dirty="0" smtClean="0"/>
              <a:t/>
            </a:r>
            <a:br>
              <a:rPr lang="en-US" sz="2800" i="1" dirty="0" smtClean="0"/>
            </a:br>
            <a:r>
              <a:rPr lang="en-US" sz="2800" i="1" dirty="0" smtClean="0"/>
              <a:t>with a</a:t>
            </a:r>
            <a:r>
              <a:rPr lang="en-US" sz="2800" dirty="0" smtClean="0"/>
              <a:t> THE JOB </a:t>
            </a:r>
            <a:br>
              <a:rPr lang="en-US" sz="2800" dirty="0" smtClean="0"/>
            </a:br>
            <a:r>
              <a:rPr lang="en-US" sz="2800" dirty="0" smtClean="0"/>
              <a:t>(that YOU WANT)</a:t>
            </a:r>
            <a:endParaRPr lang="en-US" sz="2800" dirty="0"/>
          </a:p>
        </p:txBody>
      </p:sp>
      <p:grpSp>
        <p:nvGrpSpPr>
          <p:cNvPr id="4" name="Group 3"/>
          <p:cNvGrpSpPr/>
          <p:nvPr/>
        </p:nvGrpSpPr>
        <p:grpSpPr>
          <a:xfrm>
            <a:off x="38094" y="76200"/>
            <a:ext cx="1790706" cy="1752600"/>
            <a:chOff x="84010" y="130801"/>
            <a:chExt cx="1790706" cy="1752600"/>
          </a:xfrm>
        </p:grpSpPr>
        <p:sp>
          <p:nvSpPr>
            <p:cNvPr id="10" name="Rectangle 9"/>
            <p:cNvSpPr/>
            <p:nvPr/>
          </p:nvSpPr>
          <p:spPr>
            <a:xfrm>
              <a:off x="84010" y="130801"/>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5" name="Group 4"/>
            <p:cNvGrpSpPr/>
            <p:nvPr/>
          </p:nvGrpSpPr>
          <p:grpSpPr>
            <a:xfrm>
              <a:off x="228600" y="265097"/>
              <a:ext cx="1501526" cy="1484008"/>
              <a:chOff x="7479150" y="260727"/>
              <a:chExt cx="1501526" cy="1484008"/>
            </a:xfrm>
          </p:grpSpPr>
          <p:pic>
            <p:nvPicPr>
              <p:cNvPr id="6" name="Picture 6" descr="http://walkerboystudio.com/assets/images/Tools_clipart.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#5 </a:t>
                </a:r>
                <a:endParaRPr lang="en-US" dirty="0">
                  <a:latin typeface="Myriad Pro" pitchFamily="34" charset="0"/>
                </a:endParaRPr>
              </a:p>
            </p:txBody>
          </p:sp>
        </p:gr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05400" y="3429000"/>
            <a:ext cx="3573889" cy="2382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2"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8102649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304800"/>
            <a:ext cx="8229600" cy="990600"/>
          </a:xfrm>
        </p:spPr>
        <p:txBody>
          <a:bodyPr>
            <a:normAutofit/>
          </a:bodyPr>
          <a:lstStyle/>
          <a:p>
            <a:r>
              <a:rPr lang="en-US" sz="4000" dirty="0" smtClean="0"/>
              <a:t>The effective resume</a:t>
            </a:r>
            <a:r>
              <a:rPr lang="en-US" sz="3800" dirty="0" smtClean="0"/>
              <a:t>.</a:t>
            </a:r>
            <a:endParaRPr lang="en-US" sz="3800" dirty="0"/>
          </a:p>
        </p:txBody>
      </p:sp>
      <p:sp>
        <p:nvSpPr>
          <p:cNvPr id="2" name="Content Placeholder 1"/>
          <p:cNvSpPr>
            <a:spLocks noGrp="1"/>
          </p:cNvSpPr>
          <p:nvPr>
            <p:ph idx="1"/>
          </p:nvPr>
        </p:nvSpPr>
        <p:spPr>
          <a:xfrm>
            <a:off x="1981200" y="1158276"/>
            <a:ext cx="7874803" cy="571795"/>
          </a:xfrm>
        </p:spPr>
        <p:txBody>
          <a:bodyPr/>
          <a:lstStyle/>
          <a:p>
            <a:pPr marL="0" indent="0">
              <a:buNone/>
            </a:pPr>
            <a:r>
              <a:rPr lang="en-US" dirty="0" smtClean="0">
                <a:solidFill>
                  <a:srgbClr val="FF3F05"/>
                </a:solidFill>
                <a:latin typeface="Myriad Pro" pitchFamily="34" charset="0"/>
              </a:rPr>
              <a:t>What is the goal of the resume?</a:t>
            </a:r>
          </a:p>
        </p:txBody>
      </p:sp>
      <p:pic>
        <p:nvPicPr>
          <p:cNvPr id="4098" name="Picture 2" descr="http://www.stageoflife.com/Portals/0/Financial%20Literacy/resume-preparatio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2792" y="2438400"/>
            <a:ext cx="2328227" cy="3270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Content Placeholder 1"/>
          <p:cNvSpPr txBox="1">
            <a:spLocks/>
          </p:cNvSpPr>
          <p:nvPr/>
        </p:nvSpPr>
        <p:spPr bwMode="auto">
          <a:xfrm>
            <a:off x="3276600" y="2438400"/>
            <a:ext cx="5562600" cy="3826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chemeClr val="accent1"/>
              </a:buClr>
              <a:buSzPct val="100000"/>
              <a:buFont typeface="Symbol" pitchFamily="18" charset="2"/>
              <a:buChar char=""/>
              <a:defRPr sz="3200" kern="1200">
                <a:solidFill>
                  <a:schemeClr val="tx1"/>
                </a:solidFill>
                <a:latin typeface="Minion Pro" pitchFamily="18" charset="0"/>
                <a:ea typeface="+mn-ea"/>
                <a:cs typeface="+mn-cs"/>
              </a:defRPr>
            </a:lvl1pPr>
            <a:lvl2pPr marL="576263" indent="-273050" algn="l" rtl="0" eaLnBrk="0" fontAlgn="base" hangingPunct="0">
              <a:spcBef>
                <a:spcPct val="20000"/>
              </a:spcBef>
              <a:spcAft>
                <a:spcPct val="0"/>
              </a:spcAft>
              <a:buClr>
                <a:schemeClr val="accent1"/>
              </a:buClr>
              <a:buSzPct val="100000"/>
              <a:buFont typeface="Symbol" pitchFamily="18" charset="2"/>
              <a:buChar char=""/>
              <a:defRPr sz="2800" kern="1200">
                <a:solidFill>
                  <a:schemeClr val="tx1"/>
                </a:solidFill>
                <a:latin typeface="Minion Pro" pitchFamily="18" charset="0"/>
                <a:ea typeface="+mn-ea"/>
                <a:cs typeface="+mn-cs"/>
              </a:defRPr>
            </a:lvl2pPr>
            <a:lvl3pPr marL="855663" indent="-228600" algn="l" rtl="0" eaLnBrk="0" fontAlgn="base" hangingPunct="0">
              <a:spcBef>
                <a:spcPct val="20000"/>
              </a:spcBef>
              <a:spcAft>
                <a:spcPct val="0"/>
              </a:spcAft>
              <a:buClr>
                <a:schemeClr val="accent1"/>
              </a:buClr>
              <a:buSzPct val="100000"/>
              <a:buFont typeface="Symbol" pitchFamily="18" charset="2"/>
              <a:buChar char=""/>
              <a:defRPr sz="2800" kern="1200">
                <a:solidFill>
                  <a:schemeClr val="tx1"/>
                </a:solidFill>
                <a:latin typeface="Minion Pro" pitchFamily="18" charset="0"/>
                <a:ea typeface="+mn-ea"/>
                <a:cs typeface="+mn-cs"/>
              </a:defRPr>
            </a:lvl3pPr>
            <a:lvl4pPr marL="1143000" indent="-228600" algn="l" rtl="0" eaLnBrk="0" fontAlgn="base" hangingPunct="0">
              <a:spcBef>
                <a:spcPct val="20000"/>
              </a:spcBef>
              <a:spcAft>
                <a:spcPct val="0"/>
              </a:spcAft>
              <a:buClr>
                <a:schemeClr val="accent1"/>
              </a:buClr>
              <a:buSzPct val="100000"/>
              <a:buFont typeface="Symbol" pitchFamily="18" charset="2"/>
              <a:buChar char=""/>
              <a:defRPr sz="2400" kern="1200">
                <a:solidFill>
                  <a:schemeClr val="tx1"/>
                </a:solidFill>
                <a:latin typeface="Minion Pro" pitchFamily="18" charset="0"/>
                <a:ea typeface="+mn-ea"/>
                <a:cs typeface="+mn-cs"/>
              </a:defRPr>
            </a:lvl4pPr>
            <a:lvl5pPr marL="1462088" indent="-228600" algn="l" rtl="0" eaLnBrk="0" fontAlgn="base" hangingPunct="0">
              <a:spcBef>
                <a:spcPct val="20000"/>
              </a:spcBef>
              <a:spcAft>
                <a:spcPct val="0"/>
              </a:spcAft>
              <a:buClr>
                <a:schemeClr val="accent1"/>
              </a:buClr>
              <a:buSzPct val="100000"/>
              <a:buFont typeface="Symbol" pitchFamily="18" charset="2"/>
              <a:buChar char=""/>
              <a:defRPr sz="2000" kern="1200">
                <a:solidFill>
                  <a:schemeClr val="tx1"/>
                </a:solidFill>
                <a:latin typeface="Minion Pro" pitchFamily="18"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a:buClr>
                <a:srgbClr val="660066"/>
              </a:buClr>
            </a:pPr>
            <a:r>
              <a:rPr lang="en-US" sz="2800" dirty="0" smtClean="0">
                <a:solidFill>
                  <a:srgbClr val="002060"/>
                </a:solidFill>
              </a:rPr>
              <a:t>How to write a resume that achieves the goal of </a:t>
            </a:r>
          </a:p>
          <a:p>
            <a:pPr marL="0" indent="0" algn="ctr">
              <a:buClr>
                <a:srgbClr val="660066"/>
              </a:buClr>
              <a:buNone/>
            </a:pPr>
            <a:r>
              <a:rPr lang="en-US" sz="2800" b="1" u="sng" dirty="0" smtClean="0">
                <a:solidFill>
                  <a:schemeClr val="bg1">
                    <a:lumMod val="50000"/>
                  </a:schemeClr>
                </a:solidFill>
                <a:latin typeface="+mj-lt"/>
              </a:rPr>
              <a:t>getting an interview</a:t>
            </a:r>
          </a:p>
          <a:p>
            <a:pPr>
              <a:buClr>
                <a:srgbClr val="660066"/>
              </a:buClr>
            </a:pPr>
            <a:r>
              <a:rPr lang="en-US" sz="2800" dirty="0" smtClean="0">
                <a:solidFill>
                  <a:srgbClr val="002060"/>
                </a:solidFill>
              </a:rPr>
              <a:t>What to include </a:t>
            </a:r>
            <a:br>
              <a:rPr lang="en-US" sz="2800" dirty="0" smtClean="0">
                <a:solidFill>
                  <a:srgbClr val="002060"/>
                </a:solidFill>
              </a:rPr>
            </a:br>
            <a:r>
              <a:rPr lang="en-US" sz="2800" dirty="0" smtClean="0">
                <a:solidFill>
                  <a:srgbClr val="002060"/>
                </a:solidFill>
              </a:rPr>
              <a:t>(and what not to include)</a:t>
            </a:r>
          </a:p>
          <a:p>
            <a:pPr>
              <a:buClr>
                <a:srgbClr val="660066"/>
              </a:buClr>
            </a:pPr>
            <a:r>
              <a:rPr lang="en-US" sz="2800" dirty="0" smtClean="0">
                <a:solidFill>
                  <a:srgbClr val="002060"/>
                </a:solidFill>
              </a:rPr>
              <a:t>Customize resume to employer needs priorities</a:t>
            </a:r>
            <a:endParaRPr lang="en-US" sz="2800" dirty="0">
              <a:solidFill>
                <a:srgbClr val="002060"/>
              </a:solidFill>
            </a:endParaRPr>
          </a:p>
        </p:txBody>
      </p:sp>
      <p:grpSp>
        <p:nvGrpSpPr>
          <p:cNvPr id="8" name="Group 7"/>
          <p:cNvGrpSpPr/>
          <p:nvPr/>
        </p:nvGrpSpPr>
        <p:grpSpPr>
          <a:xfrm>
            <a:off x="76200" y="76200"/>
            <a:ext cx="1790706" cy="1752600"/>
            <a:chOff x="38094" y="97930"/>
            <a:chExt cx="1790706" cy="1752600"/>
          </a:xfrm>
        </p:grpSpPr>
        <p:sp>
          <p:nvSpPr>
            <p:cNvPr id="11" name="Rectangle 10"/>
            <p:cNvSpPr/>
            <p:nvPr/>
          </p:nvSpPr>
          <p:spPr>
            <a:xfrm>
              <a:off x="38094" y="97930"/>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5" name="Group 4"/>
            <p:cNvGrpSpPr/>
            <p:nvPr/>
          </p:nvGrpSpPr>
          <p:grpSpPr>
            <a:xfrm>
              <a:off x="182684" y="232226"/>
              <a:ext cx="1501526" cy="1484008"/>
              <a:chOff x="7479150" y="260727"/>
              <a:chExt cx="1501526" cy="1484008"/>
            </a:xfrm>
          </p:grpSpPr>
          <p:pic>
            <p:nvPicPr>
              <p:cNvPr id="6" name="Picture 6" descr="http://walkerboystudio.com/assets/images/Tools_clip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#6 </a:t>
                </a:r>
                <a:endParaRPr lang="en-US" dirty="0">
                  <a:latin typeface="Myriad Pro" pitchFamily="34" charset="0"/>
                </a:endParaRPr>
              </a:p>
            </p:txBody>
          </p:sp>
        </p:grpSp>
      </p:grpSp>
      <p:sp>
        <p:nvSpPr>
          <p:cNvPr id="12"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3"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664175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304800"/>
            <a:ext cx="8229600" cy="990600"/>
          </a:xfrm>
        </p:spPr>
        <p:txBody>
          <a:bodyPr>
            <a:normAutofit/>
          </a:bodyPr>
          <a:lstStyle/>
          <a:p>
            <a:r>
              <a:rPr lang="en-US" dirty="0" smtClean="0"/>
              <a:t>The cover letter.</a:t>
            </a:r>
            <a:endParaRPr lang="en-US" dirty="0"/>
          </a:p>
        </p:txBody>
      </p:sp>
      <p:sp>
        <p:nvSpPr>
          <p:cNvPr id="2" name="Content Placeholder 1"/>
          <p:cNvSpPr>
            <a:spLocks noGrp="1"/>
          </p:cNvSpPr>
          <p:nvPr>
            <p:ph idx="1"/>
          </p:nvPr>
        </p:nvSpPr>
        <p:spPr>
          <a:xfrm>
            <a:off x="160210" y="2004848"/>
            <a:ext cx="8229600" cy="4876800"/>
          </a:xfrm>
        </p:spPr>
        <p:txBody>
          <a:bodyPr>
            <a:normAutofit/>
          </a:bodyPr>
          <a:lstStyle/>
          <a:p>
            <a:pPr>
              <a:buClr>
                <a:srgbClr val="660066"/>
              </a:buClr>
            </a:pPr>
            <a:r>
              <a:rPr lang="en-US" sz="3200" dirty="0" smtClean="0"/>
              <a:t>Putting it together</a:t>
            </a:r>
          </a:p>
          <a:p>
            <a:pPr>
              <a:buClr>
                <a:srgbClr val="660066"/>
              </a:buClr>
            </a:pPr>
            <a:r>
              <a:rPr lang="en-US" sz="3200" dirty="0" smtClean="0"/>
              <a:t>A formal introduction of </a:t>
            </a:r>
            <a:br>
              <a:rPr lang="en-US" sz="3200" dirty="0" smtClean="0"/>
            </a:br>
            <a:r>
              <a:rPr lang="en-US" sz="3200" dirty="0" smtClean="0"/>
              <a:t>YOU…on paper</a:t>
            </a:r>
          </a:p>
          <a:p>
            <a:pPr>
              <a:buClr>
                <a:srgbClr val="660066"/>
              </a:buClr>
            </a:pPr>
            <a:r>
              <a:rPr lang="en-US" sz="3200" dirty="0" smtClean="0"/>
              <a:t>Format, content, how to </a:t>
            </a:r>
            <a:br>
              <a:rPr lang="en-US" sz="3200" dirty="0" smtClean="0"/>
            </a:br>
            <a:r>
              <a:rPr lang="en-US" sz="3200" dirty="0" smtClean="0"/>
              <a:t>make sure you stand out </a:t>
            </a:r>
            <a:br>
              <a:rPr lang="en-US" sz="3200" dirty="0" smtClean="0"/>
            </a:br>
            <a:r>
              <a:rPr lang="en-US" sz="3200" dirty="0" smtClean="0"/>
              <a:t>as a candidate for the </a:t>
            </a:r>
            <a:br>
              <a:rPr lang="en-US" sz="3200" dirty="0" smtClean="0"/>
            </a:br>
            <a:r>
              <a:rPr lang="en-US" sz="3200" dirty="0" smtClean="0"/>
              <a:t>position you want </a:t>
            </a:r>
            <a:r>
              <a:rPr lang="en-US" sz="3200" i="1" dirty="0" smtClean="0"/>
              <a:t>and are qualified to have!</a:t>
            </a:r>
            <a:endParaRPr lang="en-US" sz="3200" dirty="0" smtClean="0"/>
          </a:p>
          <a:p>
            <a:pPr>
              <a:buClr>
                <a:srgbClr val="660066"/>
              </a:buClr>
            </a:pPr>
            <a:endParaRPr lang="en-US" sz="3200" dirty="0"/>
          </a:p>
        </p:txBody>
      </p:sp>
      <p:sp>
        <p:nvSpPr>
          <p:cNvPr id="9" name="Slide Number Placeholder 8"/>
          <p:cNvSpPr>
            <a:spLocks noGrp="1"/>
          </p:cNvSpPr>
          <p:nvPr>
            <p:ph type="sldNum" sz="quarter" idx="4294967295"/>
          </p:nvPr>
        </p:nvSpPr>
        <p:spPr>
          <a:xfrm>
            <a:off x="7010400" y="6356350"/>
            <a:ext cx="2133600" cy="365125"/>
          </a:xfrm>
          <a:prstGeom prst="rect">
            <a:avLst/>
          </a:prstGeom>
        </p:spPr>
        <p:txBody>
          <a:bodyPr/>
          <a:lstStyle/>
          <a:p>
            <a:fld id="{EC5058A8-F6A9-44C3-9121-D0D43A2998ED}" type="slidenum">
              <a:rPr lang="en-US" smtClean="0"/>
              <a:pPr/>
              <a:t>39</a:t>
            </a:fld>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86400" y="1828800"/>
            <a:ext cx="3024155" cy="3024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Group 7"/>
          <p:cNvGrpSpPr/>
          <p:nvPr/>
        </p:nvGrpSpPr>
        <p:grpSpPr>
          <a:xfrm>
            <a:off x="160210" y="76200"/>
            <a:ext cx="1790706" cy="1752600"/>
            <a:chOff x="160210" y="76200"/>
            <a:chExt cx="1790706" cy="1752600"/>
          </a:xfrm>
        </p:grpSpPr>
        <p:sp>
          <p:nvSpPr>
            <p:cNvPr id="12" name="Rectangle 11"/>
            <p:cNvSpPr/>
            <p:nvPr/>
          </p:nvSpPr>
          <p:spPr>
            <a:xfrm>
              <a:off x="160210" y="76200"/>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5" name="Group 4"/>
            <p:cNvGrpSpPr/>
            <p:nvPr/>
          </p:nvGrpSpPr>
          <p:grpSpPr>
            <a:xfrm>
              <a:off x="304800" y="210496"/>
              <a:ext cx="1501526" cy="1484008"/>
              <a:chOff x="7479150" y="260727"/>
              <a:chExt cx="1501526" cy="1484008"/>
            </a:xfrm>
          </p:grpSpPr>
          <p:pic>
            <p:nvPicPr>
              <p:cNvPr id="6" name="Picture 6" descr="http://walkerboystudio.com/assets/images/Tools_clip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#7 </a:t>
                </a:r>
                <a:endParaRPr lang="en-US" dirty="0">
                  <a:latin typeface="Myriad Pro" pitchFamily="34" charset="0"/>
                </a:endParaRPr>
              </a:p>
            </p:txBody>
          </p:sp>
        </p:grpSp>
      </p:grpSp>
      <p:sp>
        <p:nvSpPr>
          <p:cNvPr id="13"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4"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3446277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441728" y="782229"/>
            <a:ext cx="7297715" cy="6075771"/>
          </a:xfrm>
          <a:prstGeom prst="rect">
            <a:avLst/>
          </a:prstGeom>
        </p:spPr>
      </p:pic>
      <p:sp>
        <p:nvSpPr>
          <p:cNvPr id="5" name="Cloud Callout 4"/>
          <p:cNvSpPr/>
          <p:nvPr/>
        </p:nvSpPr>
        <p:spPr>
          <a:xfrm>
            <a:off x="5867400" y="1"/>
            <a:ext cx="2992040" cy="2055950"/>
          </a:xfrm>
          <a:prstGeom prst="cloudCallout">
            <a:avLst>
              <a:gd name="adj1" fmla="val -22414"/>
              <a:gd name="adj2" fmla="val 77070"/>
            </a:avLst>
          </a:pr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extBox 5"/>
          <p:cNvSpPr txBox="1"/>
          <p:nvPr/>
        </p:nvSpPr>
        <p:spPr>
          <a:xfrm>
            <a:off x="6329341" y="457201"/>
            <a:ext cx="2208509" cy="1264488"/>
          </a:xfrm>
          <a:prstGeom prst="rect">
            <a:avLst/>
          </a:prstGeom>
          <a:noFill/>
        </p:spPr>
        <p:txBody>
          <a:bodyPr wrap="square" rtlCol="0">
            <a:prstTxWarp prst="textPlain">
              <a:avLst/>
            </a:prstTxWarp>
            <a:spAutoFit/>
          </a:bodyPr>
          <a:lstStyle/>
          <a:p>
            <a:pPr algn="ctr"/>
            <a:r>
              <a:rPr lang="en-US" sz="3000" i="1" dirty="0" smtClean="0">
                <a:solidFill>
                  <a:prstClr val="black"/>
                </a:solidFill>
                <a:latin typeface="Wurper Comics" panose="02000506000000020004" pitchFamily="2" charset="0"/>
              </a:rPr>
              <a:t>I like physics </a:t>
            </a:r>
          </a:p>
          <a:p>
            <a:pPr algn="ctr"/>
            <a:r>
              <a:rPr lang="en-US" sz="3000" i="1" dirty="0" smtClean="0">
                <a:solidFill>
                  <a:prstClr val="black"/>
                </a:solidFill>
                <a:latin typeface="Wurper Comics" panose="02000506000000020004" pitchFamily="2" charset="0"/>
              </a:rPr>
              <a:t>BUT…</a:t>
            </a:r>
            <a:endParaRPr lang="en-US" sz="3000" i="1" dirty="0">
              <a:solidFill>
                <a:prstClr val="black"/>
              </a:solidFill>
              <a:latin typeface="Wurper Comics" panose="02000506000000020004" pitchFamily="2" charset="0"/>
            </a:endParaRPr>
          </a:p>
        </p:txBody>
      </p:sp>
      <p:sp>
        <p:nvSpPr>
          <p:cNvPr id="8" name="Rectangle 7"/>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9"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9498482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0" y="457200"/>
            <a:ext cx="8229600" cy="990600"/>
          </a:xfrm>
        </p:spPr>
        <p:txBody>
          <a:bodyPr>
            <a:normAutofit fontScale="90000"/>
          </a:bodyPr>
          <a:lstStyle/>
          <a:p>
            <a:r>
              <a:rPr lang="en-US" dirty="0" smtClean="0"/>
              <a:t>Interviewing </a:t>
            </a:r>
            <a:br>
              <a:rPr lang="en-US" dirty="0" smtClean="0"/>
            </a:br>
            <a:r>
              <a:rPr lang="en-US" sz="3600" i="1" dirty="0" smtClean="0"/>
              <a:t>with confidence.</a:t>
            </a:r>
            <a:endParaRPr lang="en-US" sz="3600" i="1" dirty="0"/>
          </a:p>
        </p:txBody>
      </p:sp>
      <p:sp>
        <p:nvSpPr>
          <p:cNvPr id="2" name="Content Placeholder 1"/>
          <p:cNvSpPr>
            <a:spLocks noGrp="1"/>
          </p:cNvSpPr>
          <p:nvPr>
            <p:ph idx="1"/>
          </p:nvPr>
        </p:nvSpPr>
        <p:spPr>
          <a:xfrm>
            <a:off x="4419600" y="2133600"/>
            <a:ext cx="4267200" cy="4343400"/>
          </a:xfrm>
        </p:spPr>
        <p:txBody>
          <a:bodyPr>
            <a:normAutofit/>
          </a:bodyPr>
          <a:lstStyle/>
          <a:p>
            <a:r>
              <a:rPr lang="en-US" sz="2800" dirty="0" smtClean="0"/>
              <a:t>Making the interview count!</a:t>
            </a:r>
          </a:p>
          <a:p>
            <a:r>
              <a:rPr lang="en-US" sz="2800" dirty="0" smtClean="0"/>
              <a:t>Face-to-face or </a:t>
            </a:r>
            <a:br>
              <a:rPr lang="en-US" sz="2800" dirty="0" smtClean="0"/>
            </a:br>
            <a:r>
              <a:rPr lang="en-US" sz="2800" dirty="0" smtClean="0"/>
              <a:t>on the phone</a:t>
            </a:r>
            <a:endParaRPr lang="en-US" sz="2800" dirty="0"/>
          </a:p>
        </p:txBody>
      </p:sp>
      <p:sp>
        <p:nvSpPr>
          <p:cNvPr id="9" name="TextBox 8"/>
          <p:cNvSpPr txBox="1"/>
          <p:nvPr/>
        </p:nvSpPr>
        <p:spPr>
          <a:xfrm>
            <a:off x="4711263" y="4644369"/>
            <a:ext cx="3943244" cy="1815882"/>
          </a:xfrm>
          <a:prstGeom prst="rect">
            <a:avLst/>
          </a:prstGeom>
          <a:noFill/>
        </p:spPr>
        <p:txBody>
          <a:bodyPr wrap="square" rtlCol="0">
            <a:spAutoFit/>
          </a:bodyPr>
          <a:lstStyle/>
          <a:p>
            <a:pPr algn="ctr"/>
            <a:r>
              <a:rPr lang="en-US" sz="2800" b="1" dirty="0" smtClean="0">
                <a:solidFill>
                  <a:srgbClr val="FF3F05"/>
                </a:solidFill>
                <a:latin typeface="Myriad Pro" pitchFamily="34" charset="0"/>
              </a:rPr>
              <a:t>Another opportunity</a:t>
            </a:r>
          </a:p>
          <a:p>
            <a:pPr algn="ctr"/>
            <a:r>
              <a:rPr lang="en-US" sz="2800" i="1" dirty="0" smtClean="0">
                <a:solidFill>
                  <a:srgbClr val="FF3F05"/>
                </a:solidFill>
                <a:latin typeface="Myriad Pro" pitchFamily="34" charset="0"/>
              </a:rPr>
              <a:t>to demonstrate  knowledge and skills</a:t>
            </a:r>
            <a:endParaRPr lang="en-US" sz="2800" i="1" dirty="0">
              <a:solidFill>
                <a:srgbClr val="FF3F05"/>
              </a:solidFill>
              <a:latin typeface="Myriad Pro" pitchFamily="34" charset="0"/>
            </a:endParaRPr>
          </a:p>
          <a:p>
            <a:endParaRPr lang="en-US" sz="2800" dirty="0">
              <a:solidFill>
                <a:srgbClr val="FF3F05"/>
              </a:solidFill>
              <a:latin typeface="Myriad Pro" pitchFamily="34" charset="0"/>
            </a:endParaRPr>
          </a:p>
        </p:txBody>
      </p:sp>
      <p:pic>
        <p:nvPicPr>
          <p:cNvPr id="7170" name="Picture 2" descr="http://blogs.managementconcepts.com/wp-content/uploads/2014/06/job_interview.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6027" y="2538626"/>
            <a:ext cx="3736364" cy="28022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76200" y="76200"/>
            <a:ext cx="1790706" cy="1752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nvGrpSpPr>
          <p:cNvPr id="5" name="Group 4"/>
          <p:cNvGrpSpPr/>
          <p:nvPr/>
        </p:nvGrpSpPr>
        <p:grpSpPr>
          <a:xfrm>
            <a:off x="220790" y="210496"/>
            <a:ext cx="1501526" cy="1484008"/>
            <a:chOff x="7479150" y="260727"/>
            <a:chExt cx="1501526" cy="1484008"/>
          </a:xfrm>
        </p:grpSpPr>
        <p:pic>
          <p:nvPicPr>
            <p:cNvPr id="6" name="Picture 6" descr="http://walkerboystudio.com/assets/images/Tools_clipart.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479150" y="260727"/>
              <a:ext cx="1501526" cy="148400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ounded Rectangle 6"/>
            <p:cNvSpPr/>
            <p:nvPr/>
          </p:nvSpPr>
          <p:spPr>
            <a:xfrm>
              <a:off x="7524750" y="794756"/>
              <a:ext cx="1390963" cy="336532"/>
            </a:xfrm>
            <a:prstGeom prst="roundRect">
              <a:avLst>
                <a:gd name="adj" fmla="val 10010"/>
              </a:avLst>
            </a:prstGeom>
            <a:solidFill>
              <a:srgbClr val="FF3F05"/>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lang="en-US" dirty="0" smtClean="0">
                  <a:latin typeface="Myriad Pro" pitchFamily="34" charset="0"/>
                </a:rPr>
                <a:t> Tool #8 </a:t>
              </a:r>
              <a:endParaRPr lang="en-US" dirty="0">
                <a:latin typeface="Myriad Pro" pitchFamily="34" charset="0"/>
              </a:endParaRPr>
            </a:p>
          </p:txBody>
        </p:sp>
      </p:grpSp>
      <p:sp>
        <p:nvSpPr>
          <p:cNvPr id="12"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13"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5348817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following slides are used to facilitate a workshop for students focused on tool #4</a:t>
            </a:r>
            <a:endParaRPr lang="en-US" dirty="0"/>
          </a:p>
        </p:txBody>
      </p:sp>
      <p:sp>
        <p:nvSpPr>
          <p:cNvPr id="5" name="Text Placeholder 4"/>
          <p:cNvSpPr>
            <a:spLocks noGrp="1"/>
          </p:cNvSpPr>
          <p:nvPr>
            <p:ph type="body" idx="1"/>
          </p:nvPr>
        </p:nvSpPr>
        <p:spPr/>
        <p:txBody>
          <a:bodyPr/>
          <a:lstStyle/>
          <a:p>
            <a:r>
              <a:rPr lang="en-US" i="1" dirty="0" smtClean="0"/>
              <a:t>Using the resources in the AIP Careers Toolbox for Undergraduate Physics Students</a:t>
            </a:r>
            <a:endParaRPr lang="en-US" i="1" dirty="0"/>
          </a:p>
        </p:txBody>
      </p:sp>
    </p:spTree>
    <p:extLst>
      <p:ext uri="{BB962C8B-B14F-4D97-AF65-F5344CB8AC3E}">
        <p14:creationId xmlns:p14="http://schemas.microsoft.com/office/powerpoint/2010/main" xmlns="" val="42481325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74155" y="338667"/>
            <a:ext cx="3888845" cy="1185333"/>
          </a:xfrm>
        </p:spPr>
        <p:txBody>
          <a:bodyPr>
            <a:normAutofit fontScale="90000"/>
          </a:bodyPr>
          <a:lstStyle/>
          <a:p>
            <a:r>
              <a:rPr lang="en-US" sz="5400" dirty="0" smtClean="0"/>
              <a:t>Practice time.</a:t>
            </a:r>
            <a:endParaRPr lang="en-US" sz="5400" dirty="0"/>
          </a:p>
        </p:txBody>
      </p:sp>
      <p:sp>
        <p:nvSpPr>
          <p:cNvPr id="11" name="Text Placeholder 10"/>
          <p:cNvSpPr>
            <a:spLocks noGrp="1"/>
          </p:cNvSpPr>
          <p:nvPr>
            <p:ph type="body" sz="half" idx="2"/>
          </p:nvPr>
        </p:nvSpPr>
        <p:spPr>
          <a:xfrm>
            <a:off x="4572000" y="1447800"/>
            <a:ext cx="4191000" cy="3924300"/>
          </a:xfrm>
        </p:spPr>
        <p:style>
          <a:lnRef idx="0">
            <a:schemeClr val="accent1"/>
          </a:lnRef>
          <a:fillRef idx="3">
            <a:schemeClr val="accent1"/>
          </a:fillRef>
          <a:effectRef idx="3">
            <a:schemeClr val="accent1"/>
          </a:effectRef>
          <a:fontRef idx="minor">
            <a:schemeClr val="lt1"/>
          </a:fontRef>
        </p:style>
        <p:txBody>
          <a:bodyPr anchor="ctr">
            <a:noAutofit/>
          </a:bodyPr>
          <a:lstStyle/>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Getting started </a:t>
            </a:r>
          </a:p>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on your path  - </a:t>
            </a:r>
          </a:p>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focus on Tool #4: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rPr>
              <a:t>Knowledge &amp; Skills </a:t>
            </a:r>
            <a:r>
              <a:rPr lang="en-US" sz="4000" dirty="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rPr>
              <a:t>A</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rPr>
              <a:t>ssessment</a:t>
            </a:r>
            <a:endParaRPr lang="en-US" sz="36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endParaRPr>
          </a:p>
        </p:txBody>
      </p:sp>
      <p:sp>
        <p:nvSpPr>
          <p:cNvPr id="2" name="Footer Placeholder 1"/>
          <p:cNvSpPr>
            <a:spLocks noGrp="1"/>
          </p:cNvSpPr>
          <p:nvPr>
            <p:ph type="ftr" sz="quarter" idx="4294967295"/>
          </p:nvPr>
        </p:nvSpPr>
        <p:spPr>
          <a:xfrm>
            <a:off x="5357813" y="6492875"/>
            <a:ext cx="3786187" cy="365125"/>
          </a:xfrm>
        </p:spPr>
        <p:txBody>
          <a:bodyPr/>
          <a:lstStyle/>
          <a:p>
            <a:pPr>
              <a:defRPr/>
            </a:pPr>
            <a:r>
              <a:rPr lang="en-US" smtClean="0"/>
              <a:t>AIP Careers Toolbox for Undergraduate Physics Students</a:t>
            </a:r>
            <a:endParaRPr lang="en-US" dirty="0"/>
          </a:p>
        </p:txBody>
      </p:sp>
      <p:pic>
        <p:nvPicPr>
          <p:cNvPr id="8" name="Picture 2" descr="M:\EDUC\CAREERS-JOBS\CAREER.PATHWAYS-STUDENT.WORKSHOP\AIP-Careers-Toolbox.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xmlns="" val="0"/>
              </a:ext>
            </a:extLst>
          </a:blip>
          <a:srcRect t="-979" b="-2834"/>
          <a:stretch/>
        </p:blipFill>
        <p:spPr bwMode="auto">
          <a:xfrm>
            <a:off x="228600" y="990600"/>
            <a:ext cx="3896757" cy="4591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6"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9"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673560872"/>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4168" y="2114550"/>
            <a:ext cx="8475663" cy="4532313"/>
          </a:xfrm>
        </p:spPr>
        <p:txBody>
          <a:bodyPr/>
          <a:lstStyle/>
          <a:p>
            <a:pPr lvl="1" algn="ctr">
              <a:buFont typeface="Symbol" pitchFamily="18" charset="2"/>
              <a:buNone/>
              <a:defRPr/>
            </a:pPr>
            <a:r>
              <a:rPr lang="en-US" sz="5400" dirty="0" smtClean="0">
                <a:latin typeface="Myriad Pro"/>
              </a:rPr>
              <a:t>Tool#4 –Knowledge and skills assessment</a:t>
            </a:r>
          </a:p>
          <a:p>
            <a:pPr lvl="1" algn="ctr">
              <a:buFont typeface="Symbol" pitchFamily="18" charset="2"/>
              <a:buNone/>
              <a:defRPr/>
            </a:pPr>
            <a:r>
              <a:rPr lang="en-US" sz="5400" b="1" dirty="0" smtClean="0">
                <a:solidFill>
                  <a:srgbClr val="006699"/>
                </a:solidFill>
                <a:latin typeface="Myriad Pro"/>
              </a:rPr>
              <a:t>SHAPING YOUR OWN KEY.</a:t>
            </a:r>
          </a:p>
        </p:txBody>
      </p:sp>
      <p:sp>
        <p:nvSpPr>
          <p:cNvPr id="4" name="Footer Placeholder 4"/>
          <p:cNvSpPr>
            <a:spLocks noGrp="1"/>
          </p:cNvSpPr>
          <p:nvPr>
            <p:ph type="ftr" sz="quarter" idx="11"/>
          </p:nvPr>
        </p:nvSpPr>
        <p:spPr>
          <a:xfrm>
            <a:off x="0" y="6528816"/>
            <a:ext cx="4114800" cy="329184"/>
          </a:xfrm>
        </p:spPr>
        <p:txBody>
          <a:bodyPr/>
          <a:lstStyle/>
          <a:p>
            <a:r>
              <a:rPr lang="en-US" altLang="en-US" dirty="0" smtClean="0">
                <a:solidFill>
                  <a:schemeClr val="bg1">
                    <a:lumMod val="65000"/>
                  </a:schemeClr>
                </a:solidFill>
              </a:rPr>
              <a:t> © 2015 Toni Sauncy - AIP Career Pathways Project</a:t>
            </a:r>
            <a:endParaRPr lang="en-US" altLang="en-US" dirty="0">
              <a:solidFill>
                <a:schemeClr val="bg1">
                  <a:lumMod val="65000"/>
                </a:schemeClr>
              </a:solidFill>
            </a:endParaRPr>
          </a:p>
        </p:txBody>
      </p:sp>
      <p:sp>
        <p:nvSpPr>
          <p:cNvPr id="5"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1867006437"/>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5" y="1676400"/>
            <a:ext cx="4295775" cy="4589463"/>
          </a:xfrm>
        </p:spPr>
        <p:txBody>
          <a:bodyPr/>
          <a:lstStyle/>
          <a:p>
            <a:r>
              <a:rPr lang="en-US" dirty="0" smtClean="0"/>
              <a:t>Self reflection</a:t>
            </a:r>
          </a:p>
          <a:p>
            <a:r>
              <a:rPr lang="en-US" dirty="0" smtClean="0"/>
              <a:t>Serious consideration of life experience</a:t>
            </a:r>
          </a:p>
          <a:p>
            <a:r>
              <a:rPr lang="en-US" dirty="0" smtClean="0"/>
              <a:t>Nothing off limits</a:t>
            </a:r>
          </a:p>
          <a:p>
            <a:r>
              <a:rPr lang="en-US" dirty="0" smtClean="0"/>
              <a:t>Should take time, serious thought,</a:t>
            </a:r>
            <a:br>
              <a:rPr lang="en-US" dirty="0" smtClean="0"/>
            </a:br>
            <a:r>
              <a:rPr lang="en-US" dirty="0" smtClean="0"/>
              <a:t>and be revisited OFTEN</a:t>
            </a:r>
            <a:endParaRPr lang="en-US" dirty="0"/>
          </a:p>
        </p:txBody>
      </p:sp>
      <p:sp>
        <p:nvSpPr>
          <p:cNvPr id="3" name="Title 2"/>
          <p:cNvSpPr>
            <a:spLocks noGrp="1"/>
          </p:cNvSpPr>
          <p:nvPr>
            <p:ph type="title"/>
          </p:nvPr>
        </p:nvSpPr>
        <p:spPr/>
        <p:txBody>
          <a:bodyPr/>
          <a:lstStyle/>
          <a:p>
            <a:r>
              <a:rPr lang="en-US" dirty="0" smtClean="0"/>
              <a:t>WHO ARE YOU?</a:t>
            </a:r>
            <a:endParaRPr lang="en-US"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5" name="Picture 2" descr="C:\Users\TDSauncy\AppData\Local\Microsoft\Windows\INetCache\IE\6PARXMTG\MC900078751[1].wm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56747" y="2495550"/>
            <a:ext cx="3281643" cy="29006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016659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254250531"/>
              </p:ext>
            </p:extLst>
          </p:nvPr>
        </p:nvGraphicFramePr>
        <p:xfrm>
          <a:off x="250853" y="1246173"/>
          <a:ext cx="8695027" cy="5413707"/>
        </p:xfrm>
        <a:graphic>
          <a:graphicData uri="http://schemas.openxmlformats.org/drawingml/2006/table">
            <a:tbl>
              <a:tblPr/>
              <a:tblGrid>
                <a:gridCol w="4423521"/>
                <a:gridCol w="4271506"/>
              </a:tblGrid>
              <a:tr h="2396906">
                <a:tc>
                  <a:txBody>
                    <a:bodyPr/>
                    <a:lstStyle/>
                    <a:p>
                      <a:pPr marL="0" marR="0">
                        <a:spcBef>
                          <a:spcPts val="0"/>
                        </a:spcBef>
                        <a:spcAft>
                          <a:spcPts val="0"/>
                        </a:spcAft>
                        <a:tabLst>
                          <a:tab pos="2463165" algn="l"/>
                        </a:tabLst>
                      </a:pPr>
                      <a:r>
                        <a:rPr lang="en-US" sz="2800" dirty="0">
                          <a:latin typeface="Myriad Pro"/>
                          <a:ea typeface="Times New Roman"/>
                          <a:cs typeface="Arial"/>
                        </a:rPr>
                        <a:t>My classes / training</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800" dirty="0">
                          <a:latin typeface="Myriad Pro"/>
                          <a:ea typeface="Times New Roman"/>
                          <a:cs typeface="Arial"/>
                        </a:rPr>
                        <a:t>My leadership experiences / group activities / professional associations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3016801">
                <a:tc>
                  <a:txBody>
                    <a:bodyPr/>
                    <a:lstStyle/>
                    <a:p>
                      <a:pPr marL="0" marR="0">
                        <a:spcBef>
                          <a:spcPts val="0"/>
                        </a:spcBef>
                        <a:spcAft>
                          <a:spcPts val="0"/>
                        </a:spcAft>
                        <a:tabLst>
                          <a:tab pos="2463165" algn="l"/>
                        </a:tabLst>
                      </a:pPr>
                      <a:r>
                        <a:rPr lang="en-US" sz="2800" dirty="0">
                          <a:latin typeface="Myriad Pro"/>
                          <a:ea typeface="Times New Roman"/>
                          <a:cs typeface="Arial"/>
                        </a:rPr>
                        <a:t>My jobs / research experiences / internships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800" dirty="0">
                          <a:latin typeface="Myriad Pro"/>
                          <a:ea typeface="Times New Roman"/>
                          <a:cs typeface="Arial"/>
                        </a:rPr>
                        <a:t>My hobbies / others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27661" name="Title 2"/>
          <p:cNvSpPr>
            <a:spLocks noGrp="1"/>
          </p:cNvSpPr>
          <p:nvPr>
            <p:ph type="title"/>
          </p:nvPr>
        </p:nvSpPr>
        <p:spPr>
          <a:xfrm>
            <a:off x="3325813" y="195263"/>
            <a:ext cx="5591175" cy="920750"/>
          </a:xfrm>
        </p:spPr>
        <p:txBody>
          <a:bodyPr/>
          <a:lstStyle/>
          <a:p>
            <a:pPr eaLnBrk="1" hangingPunct="1"/>
            <a:r>
              <a:rPr lang="en-US" altLang="en-US" dirty="0" smtClean="0"/>
              <a:t>BRAINSTORMING</a:t>
            </a:r>
            <a:endParaRPr lang="en-US" altLang="en-US" sz="2400" dirty="0" smtClean="0"/>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
        <p:nvSpPr>
          <p:cNvPr id="5" name="Rectangle 4"/>
          <p:cNvSpPr/>
          <p:nvPr/>
        </p:nvSpPr>
        <p:spPr>
          <a:xfrm rot="20574921">
            <a:off x="427805" y="1828798"/>
            <a:ext cx="8130924" cy="3670885"/>
          </a:xfrm>
          <a:prstGeom prst="rect">
            <a:avLst/>
          </a:prstGeom>
          <a:solidFill>
            <a:schemeClr val="accent4">
              <a:lumMod val="20000"/>
              <a:lumOff val="80000"/>
              <a:alpha val="58824"/>
            </a:schemeClr>
          </a:solidFill>
        </p:spPr>
        <p:style>
          <a:lnRef idx="1">
            <a:schemeClr val="accent2"/>
          </a:lnRef>
          <a:fillRef idx="3">
            <a:schemeClr val="accent2"/>
          </a:fillRef>
          <a:effectRef idx="2">
            <a:schemeClr val="accent2"/>
          </a:effectRef>
          <a:fontRef idx="minor">
            <a:schemeClr val="lt1"/>
          </a:fontRef>
        </p:style>
        <p:txBody>
          <a:bodyPr wrap="non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solidFill>
                  <a:srgbClr val="C00000"/>
                </a:solidFill>
                <a:effectLst>
                  <a:outerShdw blurRad="50800" dist="39000" dir="5460000" algn="tl">
                    <a:srgbClr val="000000">
                      <a:alpha val="38000"/>
                    </a:srgbClr>
                  </a:outerShdw>
                </a:effectLst>
              </a:rPr>
              <a:t>Consider this </a:t>
            </a:r>
            <a:r>
              <a:rPr lang="en-US" sz="4000" b="1" dirty="0" smtClean="0">
                <a:ln w="11430"/>
                <a:solidFill>
                  <a:srgbClr val="C00000"/>
                </a:solidFill>
                <a:effectLst>
                  <a:outerShdw blurRad="50800" dist="39000" dir="5460000" algn="tl">
                    <a:srgbClr val="000000">
                      <a:alpha val="38000"/>
                    </a:srgbClr>
                  </a:outerShdw>
                </a:effectLst>
              </a:rPr>
              <a:t>exercise to be </a:t>
            </a:r>
          </a:p>
          <a:p>
            <a:pPr algn="ctr"/>
            <a:r>
              <a:rPr lang="en-US" sz="4000" b="1" dirty="0" smtClean="0">
                <a:ln w="11430"/>
                <a:solidFill>
                  <a:srgbClr val="C00000"/>
                </a:solidFill>
                <a:effectLst>
                  <a:outerShdw blurRad="50800" dist="39000" dir="5460000" algn="tl">
                    <a:srgbClr val="000000">
                      <a:alpha val="38000"/>
                    </a:srgbClr>
                  </a:outerShdw>
                </a:effectLst>
              </a:rPr>
              <a:t>a </a:t>
            </a:r>
            <a:r>
              <a:rPr lang="en-US" sz="4000" b="1" cap="none" spc="0" dirty="0" smtClean="0">
                <a:ln w="11430"/>
                <a:solidFill>
                  <a:srgbClr val="C00000"/>
                </a:solidFill>
                <a:effectLst>
                  <a:outerShdw blurRad="50800" dist="39000" dir="5460000" algn="tl">
                    <a:srgbClr val="000000">
                      <a:alpha val="38000"/>
                    </a:srgbClr>
                  </a:outerShdw>
                </a:effectLst>
              </a:rPr>
              <a:t>comprehensive brainstorm</a:t>
            </a:r>
          </a:p>
          <a:p>
            <a:pPr algn="ctr"/>
            <a:r>
              <a:rPr lang="en-US" sz="4000" b="1" cap="none" spc="0" dirty="0" smtClean="0">
                <a:ln w="11430"/>
                <a:solidFill>
                  <a:srgbClr val="C00000"/>
                </a:solidFill>
                <a:effectLst>
                  <a:outerShdw blurRad="50800" dist="39000" dir="5460000" algn="tl">
                    <a:srgbClr val="000000">
                      <a:alpha val="38000"/>
                    </a:srgbClr>
                  </a:outerShdw>
                </a:effectLst>
              </a:rPr>
              <a:t>of your cumulative life experience! </a:t>
            </a:r>
          </a:p>
          <a:p>
            <a:pPr algn="ctr"/>
            <a:r>
              <a:rPr lang="en-US" sz="4000" b="1" dirty="0" smtClean="0">
                <a:ln w="11430"/>
                <a:solidFill>
                  <a:srgbClr val="C00000"/>
                </a:solidFill>
                <a:effectLst>
                  <a:outerShdw blurRad="50800" dist="39000" dir="5460000" algn="tl">
                    <a:srgbClr val="000000">
                      <a:alpha val="38000"/>
                    </a:srgbClr>
                  </a:outerShdw>
                </a:effectLst>
              </a:rPr>
              <a:t>Put it </a:t>
            </a:r>
            <a:r>
              <a:rPr lang="en-US" sz="4000" b="1" u="sng" cap="all" dirty="0" smtClean="0">
                <a:ln w="11430"/>
                <a:solidFill>
                  <a:srgbClr val="C00000"/>
                </a:solidFill>
                <a:effectLst>
                  <a:outerShdw blurRad="50800" dist="39000" dir="5460000" algn="tl">
                    <a:srgbClr val="000000">
                      <a:alpha val="38000"/>
                    </a:srgbClr>
                  </a:outerShdw>
                </a:effectLst>
              </a:rPr>
              <a:t>all </a:t>
            </a:r>
            <a:r>
              <a:rPr lang="en-US" sz="4000" b="1" dirty="0" smtClean="0">
                <a:ln w="11430"/>
                <a:solidFill>
                  <a:srgbClr val="C00000"/>
                </a:solidFill>
                <a:effectLst>
                  <a:outerShdw blurRad="50800" dist="39000" dir="5460000" algn="tl">
                    <a:srgbClr val="000000">
                      <a:alpha val="38000"/>
                    </a:srgbClr>
                  </a:outerShdw>
                </a:effectLst>
              </a:rPr>
              <a:t>down on paper!</a:t>
            </a:r>
            <a:endParaRPr lang="en-US" sz="4000" b="1" cap="none" spc="0" dirty="0">
              <a:ln w="11430"/>
              <a:solidFill>
                <a:srgbClr val="C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83113757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048472646"/>
              </p:ext>
            </p:extLst>
          </p:nvPr>
        </p:nvGraphicFramePr>
        <p:xfrm>
          <a:off x="250853" y="1246173"/>
          <a:ext cx="8695027" cy="5413707"/>
        </p:xfrm>
        <a:graphic>
          <a:graphicData uri="http://schemas.openxmlformats.org/drawingml/2006/table">
            <a:tbl>
              <a:tblPr/>
              <a:tblGrid>
                <a:gridCol w="4423521"/>
                <a:gridCol w="4271506"/>
              </a:tblGrid>
              <a:tr h="2396906">
                <a:tc>
                  <a:txBody>
                    <a:bodyPr/>
                    <a:lstStyle/>
                    <a:p>
                      <a:pPr marL="0" marR="0">
                        <a:spcBef>
                          <a:spcPts val="0"/>
                        </a:spcBef>
                        <a:spcAft>
                          <a:spcPts val="0"/>
                        </a:spcAft>
                        <a:tabLst>
                          <a:tab pos="2463165" algn="l"/>
                        </a:tabLst>
                      </a:pPr>
                      <a:r>
                        <a:rPr lang="en-US" sz="2000" dirty="0">
                          <a:latin typeface="Myriad Pro"/>
                          <a:ea typeface="Times New Roman"/>
                          <a:cs typeface="Arial"/>
                        </a:rPr>
                        <a:t>My classes / training</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000" dirty="0">
                          <a:latin typeface="Myriad Pro"/>
                          <a:ea typeface="Times New Roman"/>
                          <a:cs typeface="Arial"/>
                        </a:rPr>
                        <a:t>My leadership experiences / group activities / professional associations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3016801">
                <a:tc>
                  <a:txBody>
                    <a:bodyPr/>
                    <a:lstStyle/>
                    <a:p>
                      <a:pPr marL="0" marR="0">
                        <a:spcBef>
                          <a:spcPts val="0"/>
                        </a:spcBef>
                        <a:spcAft>
                          <a:spcPts val="0"/>
                        </a:spcAft>
                        <a:tabLst>
                          <a:tab pos="2463165" algn="l"/>
                        </a:tabLst>
                      </a:pPr>
                      <a:r>
                        <a:rPr lang="en-US" sz="2000" dirty="0">
                          <a:latin typeface="Myriad Pro"/>
                          <a:ea typeface="Times New Roman"/>
                          <a:cs typeface="Arial"/>
                        </a:rPr>
                        <a:t>My jobs / research experiences / </a:t>
                      </a:r>
                      <a:r>
                        <a:rPr lang="en-US" sz="2000" dirty="0" smtClean="0">
                          <a:latin typeface="Myriad Pro"/>
                          <a:ea typeface="Times New Roman"/>
                          <a:cs typeface="Arial"/>
                        </a:rPr>
                        <a:t>internships</a:t>
                      </a:r>
                    </a:p>
                    <a:p>
                      <a:pPr marL="0" marR="0">
                        <a:spcBef>
                          <a:spcPts val="0"/>
                        </a:spcBef>
                        <a:spcAft>
                          <a:spcPts val="0"/>
                        </a:spcAft>
                        <a:tabLst>
                          <a:tab pos="2463165" algn="l"/>
                        </a:tabLst>
                      </a:pPr>
                      <a:endParaRPr lang="en-US" sz="2000" dirty="0">
                        <a:latin typeface="Myriad Pro"/>
                        <a:ea typeface="Times New Roman"/>
                        <a:cs typeface="Arial"/>
                      </a:endParaRP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000" dirty="0">
                          <a:latin typeface="Myriad Pro"/>
                          <a:ea typeface="Times New Roman"/>
                          <a:cs typeface="Arial"/>
                        </a:rPr>
                        <a:t>My hobbies / others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27661" name="Title 2"/>
          <p:cNvSpPr>
            <a:spLocks noGrp="1"/>
          </p:cNvSpPr>
          <p:nvPr>
            <p:ph type="title"/>
          </p:nvPr>
        </p:nvSpPr>
        <p:spPr>
          <a:xfrm>
            <a:off x="2948015" y="127022"/>
            <a:ext cx="5968974" cy="1046683"/>
          </a:xfrm>
        </p:spPr>
        <p:txBody>
          <a:bodyPr>
            <a:normAutofit fontScale="90000"/>
          </a:bodyPr>
          <a:lstStyle/>
          <a:p>
            <a:pPr eaLnBrk="1" hangingPunct="1"/>
            <a:r>
              <a:rPr lang="en-US" altLang="en-US" dirty="0" smtClean="0"/>
              <a:t>BRAINSTORMING (example)</a:t>
            </a:r>
            <a:endParaRPr lang="en-US" altLang="en-US" sz="2400" dirty="0" smtClean="0"/>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
        <p:nvSpPr>
          <p:cNvPr id="7" name="TextBox 6"/>
          <p:cNvSpPr txBox="1"/>
          <p:nvPr/>
        </p:nvSpPr>
        <p:spPr>
          <a:xfrm>
            <a:off x="206131" y="2376687"/>
            <a:ext cx="2214196"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Intro Physics (made B’s)</a:t>
            </a:r>
            <a:endParaRPr lang="en-US" dirty="0">
              <a:latin typeface="DK Crayon Crumble" panose="03070001040701010105" pitchFamily="66" charset="0"/>
              <a:ea typeface="Shelter Me" pitchFamily="2" charset="0"/>
            </a:endParaRPr>
          </a:p>
        </p:txBody>
      </p:sp>
      <p:sp>
        <p:nvSpPr>
          <p:cNvPr id="8" name="TextBox 7"/>
          <p:cNvSpPr txBox="1"/>
          <p:nvPr/>
        </p:nvSpPr>
        <p:spPr>
          <a:xfrm rot="21380571">
            <a:off x="272166" y="1480438"/>
            <a:ext cx="340279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Math double major-through advance </a:t>
            </a:r>
            <a:r>
              <a:rPr lang="en-US" dirty="0" err="1" smtClean="0">
                <a:latin typeface="DK Crayon Crumble" panose="03070001040701010105" pitchFamily="66" charset="0"/>
                <a:ea typeface="Shelter Me" pitchFamily="2" charset="0"/>
              </a:rPr>
              <a:t>calc</a:t>
            </a:r>
            <a:endParaRPr lang="en-US" dirty="0">
              <a:latin typeface="DK Crayon Crumble" panose="03070001040701010105" pitchFamily="66" charset="0"/>
              <a:ea typeface="Shelter Me" pitchFamily="2" charset="0"/>
            </a:endParaRPr>
          </a:p>
        </p:txBody>
      </p:sp>
      <p:sp>
        <p:nvSpPr>
          <p:cNvPr id="9" name="TextBox 8"/>
          <p:cNvSpPr txBox="1"/>
          <p:nvPr/>
        </p:nvSpPr>
        <p:spPr>
          <a:xfrm>
            <a:off x="520573" y="2746019"/>
            <a:ext cx="1686295"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AFM, SEM training</a:t>
            </a:r>
            <a:endParaRPr lang="en-US" dirty="0">
              <a:latin typeface="DK Crayon Crumble" panose="03070001040701010105" pitchFamily="66" charset="0"/>
              <a:ea typeface="Shelter Me" pitchFamily="2" charset="0"/>
            </a:endParaRPr>
          </a:p>
        </p:txBody>
      </p:sp>
      <p:sp>
        <p:nvSpPr>
          <p:cNvPr id="10" name="TextBox 9"/>
          <p:cNvSpPr txBox="1"/>
          <p:nvPr/>
        </p:nvSpPr>
        <p:spPr>
          <a:xfrm rot="21278415">
            <a:off x="595495" y="1733577"/>
            <a:ext cx="1796646" cy="369332"/>
          </a:xfrm>
          <a:prstGeom prst="rect">
            <a:avLst/>
          </a:prstGeom>
          <a:noFill/>
        </p:spPr>
        <p:txBody>
          <a:bodyPr wrap="none" rtlCol="0">
            <a:spAutoFit/>
          </a:bodyPr>
          <a:lstStyle/>
          <a:p>
            <a:r>
              <a:rPr lang="en-US" dirty="0" err="1" smtClean="0">
                <a:latin typeface="DK Crayon Crumble" panose="03070001040701010105" pitchFamily="66" charset="0"/>
                <a:ea typeface="Shelter Me" pitchFamily="2" charset="0"/>
              </a:rPr>
              <a:t>LaTEX</a:t>
            </a:r>
            <a:r>
              <a:rPr lang="en-US" dirty="0" smtClean="0">
                <a:latin typeface="DK Crayon Crumble" panose="03070001040701010105" pitchFamily="66" charset="0"/>
                <a:ea typeface="Shelter Me" pitchFamily="2" charset="0"/>
              </a:rPr>
              <a:t> training class</a:t>
            </a:r>
            <a:endParaRPr lang="en-US" dirty="0">
              <a:latin typeface="DK Crayon Crumble" panose="03070001040701010105" pitchFamily="66" charset="0"/>
              <a:ea typeface="Shelter Me" pitchFamily="2" charset="0"/>
            </a:endParaRPr>
          </a:p>
        </p:txBody>
      </p:sp>
      <p:sp>
        <p:nvSpPr>
          <p:cNvPr id="11" name="TextBox 10"/>
          <p:cNvSpPr txBox="1"/>
          <p:nvPr/>
        </p:nvSpPr>
        <p:spPr>
          <a:xfrm>
            <a:off x="2303767" y="1701370"/>
            <a:ext cx="128849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CPR certified</a:t>
            </a:r>
            <a:endParaRPr lang="en-US" dirty="0">
              <a:latin typeface="DK Crayon Crumble" panose="03070001040701010105" pitchFamily="66" charset="0"/>
              <a:ea typeface="Shelter Me" pitchFamily="2" charset="0"/>
            </a:endParaRPr>
          </a:p>
        </p:txBody>
      </p:sp>
      <p:sp>
        <p:nvSpPr>
          <p:cNvPr id="12" name="TextBox 11"/>
          <p:cNvSpPr txBox="1"/>
          <p:nvPr/>
        </p:nvSpPr>
        <p:spPr>
          <a:xfrm>
            <a:off x="2080189" y="1908922"/>
            <a:ext cx="2566087"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Machine Shop safety training</a:t>
            </a:r>
            <a:endParaRPr lang="en-US" dirty="0">
              <a:latin typeface="DK Crayon Crumble" panose="03070001040701010105" pitchFamily="66" charset="0"/>
              <a:ea typeface="Shelter Me" pitchFamily="2" charset="0"/>
            </a:endParaRPr>
          </a:p>
        </p:txBody>
      </p:sp>
      <p:sp>
        <p:nvSpPr>
          <p:cNvPr id="13" name="TextBox 12"/>
          <p:cNvSpPr txBox="1"/>
          <p:nvPr/>
        </p:nvSpPr>
        <p:spPr>
          <a:xfrm>
            <a:off x="82574" y="2055404"/>
            <a:ext cx="2223237"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Certified Camp counselor</a:t>
            </a:r>
            <a:endParaRPr lang="en-US" dirty="0">
              <a:latin typeface="DK Crayon Crumble" panose="03070001040701010105" pitchFamily="66" charset="0"/>
              <a:ea typeface="Shelter Me" pitchFamily="2" charset="0"/>
            </a:endParaRPr>
          </a:p>
        </p:txBody>
      </p:sp>
      <p:sp>
        <p:nvSpPr>
          <p:cNvPr id="14" name="TextBox 13"/>
          <p:cNvSpPr txBox="1"/>
          <p:nvPr/>
        </p:nvSpPr>
        <p:spPr>
          <a:xfrm rot="385487">
            <a:off x="2017245" y="2284826"/>
            <a:ext cx="301108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Cryogenics handling safety training</a:t>
            </a:r>
            <a:endParaRPr lang="en-US" dirty="0">
              <a:latin typeface="DK Crayon Crumble" panose="03070001040701010105" pitchFamily="66" charset="0"/>
              <a:ea typeface="Shelter Me" pitchFamily="2" charset="0"/>
            </a:endParaRPr>
          </a:p>
        </p:txBody>
      </p:sp>
      <p:sp>
        <p:nvSpPr>
          <p:cNvPr id="15" name="TextBox 14"/>
          <p:cNvSpPr txBox="1"/>
          <p:nvPr/>
        </p:nvSpPr>
        <p:spPr>
          <a:xfrm>
            <a:off x="59323" y="2988627"/>
            <a:ext cx="1434495" cy="369332"/>
          </a:xfrm>
          <a:prstGeom prst="rect">
            <a:avLst/>
          </a:prstGeom>
          <a:noFill/>
        </p:spPr>
        <p:txBody>
          <a:bodyPr wrap="none" rtlCol="0">
            <a:spAutoFit/>
          </a:bodyPr>
          <a:lstStyle/>
          <a:p>
            <a:r>
              <a:rPr lang="en-US" dirty="0" err="1" smtClean="0">
                <a:latin typeface="DK Crayon Crumble" panose="03070001040701010105" pitchFamily="66" charset="0"/>
                <a:ea typeface="Shelter Me" pitchFamily="2" charset="0"/>
              </a:rPr>
              <a:t>Labview</a:t>
            </a:r>
            <a:r>
              <a:rPr lang="en-US" dirty="0" smtClean="0">
                <a:latin typeface="DK Crayon Crumble" panose="03070001040701010105" pitchFamily="66" charset="0"/>
                <a:ea typeface="Shelter Me" pitchFamily="2" charset="0"/>
              </a:rPr>
              <a:t> Tutorial</a:t>
            </a:r>
            <a:endParaRPr lang="en-US" dirty="0">
              <a:latin typeface="DK Crayon Crumble" panose="03070001040701010105" pitchFamily="66" charset="0"/>
              <a:ea typeface="Shelter Me" pitchFamily="2" charset="0"/>
            </a:endParaRPr>
          </a:p>
        </p:txBody>
      </p:sp>
      <p:sp>
        <p:nvSpPr>
          <p:cNvPr id="16" name="TextBox 15"/>
          <p:cNvSpPr txBox="1"/>
          <p:nvPr/>
        </p:nvSpPr>
        <p:spPr>
          <a:xfrm rot="233830">
            <a:off x="2108979" y="2544472"/>
            <a:ext cx="2237800" cy="923330"/>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Advanced Physics classes (thermal, EM, Quantum, Mechanics) C’s &amp; B’s</a:t>
            </a:r>
            <a:endParaRPr lang="en-US" dirty="0">
              <a:latin typeface="DK Crayon Crumble" panose="03070001040701010105" pitchFamily="66" charset="0"/>
              <a:ea typeface="Shelter Me" pitchFamily="2" charset="0"/>
            </a:endParaRPr>
          </a:p>
        </p:txBody>
      </p:sp>
      <p:sp>
        <p:nvSpPr>
          <p:cNvPr id="17" name="TextBox 16"/>
          <p:cNvSpPr txBox="1"/>
          <p:nvPr/>
        </p:nvSpPr>
        <p:spPr>
          <a:xfrm>
            <a:off x="374652" y="3231486"/>
            <a:ext cx="530273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Advanced Lab – Experimental techniques/Error analysis training</a:t>
            </a:r>
            <a:endParaRPr lang="en-US" dirty="0">
              <a:latin typeface="DK Crayon Crumble" panose="03070001040701010105" pitchFamily="66" charset="0"/>
              <a:ea typeface="Shelter Me" pitchFamily="2" charset="0"/>
            </a:endParaRPr>
          </a:p>
        </p:txBody>
      </p:sp>
      <p:sp>
        <p:nvSpPr>
          <p:cNvPr id="18" name="TextBox 17"/>
          <p:cNvSpPr txBox="1"/>
          <p:nvPr/>
        </p:nvSpPr>
        <p:spPr>
          <a:xfrm rot="21443736">
            <a:off x="4681223" y="1777753"/>
            <a:ext cx="211949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Learning assistant (1yr)</a:t>
            </a:r>
            <a:endParaRPr lang="en-US" dirty="0">
              <a:latin typeface="DK Crayon Crumble" panose="03070001040701010105" pitchFamily="66" charset="0"/>
              <a:ea typeface="Shelter Me" pitchFamily="2" charset="0"/>
            </a:endParaRPr>
          </a:p>
        </p:txBody>
      </p:sp>
      <p:sp>
        <p:nvSpPr>
          <p:cNvPr id="19" name="TextBox 18"/>
          <p:cNvSpPr txBox="1"/>
          <p:nvPr/>
        </p:nvSpPr>
        <p:spPr>
          <a:xfrm>
            <a:off x="4683881" y="2208953"/>
            <a:ext cx="2940292"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Tutor for freshman physics (2yrs)</a:t>
            </a:r>
            <a:endParaRPr lang="en-US" dirty="0">
              <a:latin typeface="DK Crayon Crumble" panose="03070001040701010105" pitchFamily="66" charset="0"/>
              <a:ea typeface="Shelter Me" pitchFamily="2" charset="0"/>
            </a:endParaRPr>
          </a:p>
        </p:txBody>
      </p:sp>
      <p:sp>
        <p:nvSpPr>
          <p:cNvPr id="20" name="TextBox 19"/>
          <p:cNvSpPr txBox="1"/>
          <p:nvPr/>
        </p:nvSpPr>
        <p:spPr>
          <a:xfrm rot="21448597">
            <a:off x="4726681" y="2628466"/>
            <a:ext cx="2854692"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SPS member-outreach presenter</a:t>
            </a:r>
            <a:endParaRPr lang="en-US" dirty="0">
              <a:latin typeface="DK Crayon Crumble" panose="03070001040701010105" pitchFamily="66" charset="0"/>
              <a:ea typeface="Shelter Me" pitchFamily="2" charset="0"/>
            </a:endParaRPr>
          </a:p>
        </p:txBody>
      </p:sp>
      <p:sp>
        <p:nvSpPr>
          <p:cNvPr id="21" name="TextBox 20"/>
          <p:cNvSpPr txBox="1"/>
          <p:nvPr/>
        </p:nvSpPr>
        <p:spPr>
          <a:xfrm rot="21079372">
            <a:off x="5687935" y="1797920"/>
            <a:ext cx="3112840"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Drum major – marching band (2 </a:t>
            </a:r>
            <a:r>
              <a:rPr lang="en-US" dirty="0" err="1" smtClean="0">
                <a:latin typeface="DK Crayon Crumble" panose="03070001040701010105" pitchFamily="66" charset="0"/>
                <a:ea typeface="Shelter Me" pitchFamily="2" charset="0"/>
              </a:rPr>
              <a:t>yrs</a:t>
            </a:r>
            <a:r>
              <a:rPr lang="en-US" dirty="0" smtClean="0">
                <a:latin typeface="DK Crayon Crumble" panose="03070001040701010105" pitchFamily="66" charset="0"/>
                <a:ea typeface="Shelter Me" pitchFamily="2" charset="0"/>
              </a:rPr>
              <a:t>)</a:t>
            </a:r>
            <a:endParaRPr lang="en-US" dirty="0">
              <a:latin typeface="DK Crayon Crumble" panose="03070001040701010105" pitchFamily="66" charset="0"/>
              <a:ea typeface="Shelter Me" pitchFamily="2" charset="0"/>
            </a:endParaRPr>
          </a:p>
        </p:txBody>
      </p:sp>
      <p:sp>
        <p:nvSpPr>
          <p:cNvPr id="22" name="TextBox 21"/>
          <p:cNvSpPr txBox="1"/>
          <p:nvPr/>
        </p:nvSpPr>
        <p:spPr>
          <a:xfrm rot="190123">
            <a:off x="4727660" y="3002113"/>
            <a:ext cx="324659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International Student Union-member</a:t>
            </a:r>
            <a:endParaRPr lang="en-US" dirty="0">
              <a:latin typeface="DK Crayon Crumble" panose="03070001040701010105" pitchFamily="66" charset="0"/>
              <a:ea typeface="Shelter Me" pitchFamily="2" charset="0"/>
            </a:endParaRPr>
          </a:p>
        </p:txBody>
      </p:sp>
      <p:sp>
        <p:nvSpPr>
          <p:cNvPr id="23" name="TextBox 22"/>
          <p:cNvSpPr txBox="1"/>
          <p:nvPr/>
        </p:nvSpPr>
        <p:spPr>
          <a:xfrm>
            <a:off x="5457378" y="2367417"/>
            <a:ext cx="3795078"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Helped organize campus research symposium</a:t>
            </a:r>
            <a:endParaRPr lang="en-US" dirty="0">
              <a:latin typeface="DK Crayon Crumble" panose="03070001040701010105" pitchFamily="66" charset="0"/>
              <a:ea typeface="Shelter Me" pitchFamily="2" charset="0"/>
            </a:endParaRPr>
          </a:p>
        </p:txBody>
      </p:sp>
      <p:sp>
        <p:nvSpPr>
          <p:cNvPr id="24" name="TextBox 23"/>
          <p:cNvSpPr txBox="1"/>
          <p:nvPr/>
        </p:nvSpPr>
        <p:spPr>
          <a:xfrm>
            <a:off x="6266814" y="2795112"/>
            <a:ext cx="2714718"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Tutor in language lab (</a:t>
            </a:r>
            <a:r>
              <a:rPr lang="en-US" dirty="0" err="1" smtClean="0">
                <a:latin typeface="DK Crayon Crumble" panose="03070001040701010105" pitchFamily="66" charset="0"/>
                <a:ea typeface="Shelter Me" pitchFamily="2" charset="0"/>
              </a:rPr>
              <a:t>spanish</a:t>
            </a:r>
            <a:r>
              <a:rPr lang="en-US" dirty="0" smtClean="0">
                <a:latin typeface="DK Crayon Crumble" panose="03070001040701010105" pitchFamily="66" charset="0"/>
                <a:ea typeface="Shelter Me" pitchFamily="2" charset="0"/>
              </a:rPr>
              <a:t>)</a:t>
            </a:r>
            <a:endParaRPr lang="en-US" dirty="0">
              <a:latin typeface="DK Crayon Crumble" panose="03070001040701010105" pitchFamily="66" charset="0"/>
              <a:ea typeface="Shelter Me" pitchFamily="2" charset="0"/>
            </a:endParaRPr>
          </a:p>
        </p:txBody>
      </p:sp>
      <p:sp>
        <p:nvSpPr>
          <p:cNvPr id="25" name="TextBox 24"/>
          <p:cNvSpPr txBox="1"/>
          <p:nvPr/>
        </p:nvSpPr>
        <p:spPr>
          <a:xfrm rot="21354551">
            <a:off x="282632" y="4177405"/>
            <a:ext cx="3353641"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Worked in research lab as a </a:t>
            </a:r>
            <a:r>
              <a:rPr lang="en-US" dirty="0" err="1" smtClean="0">
                <a:latin typeface="DK Crayon Crumble" panose="03070001040701010105" pitchFamily="66" charset="0"/>
                <a:ea typeface="Shelter Me" pitchFamily="2" charset="0"/>
              </a:rPr>
              <a:t>sophmore</a:t>
            </a:r>
            <a:r>
              <a:rPr lang="en-US" dirty="0" smtClean="0">
                <a:latin typeface="DK Crayon Crumble" panose="03070001040701010105" pitchFamily="66" charset="0"/>
                <a:ea typeface="Shelter Me" pitchFamily="2" charset="0"/>
              </a:rPr>
              <a:t> (mostly data reduction)</a:t>
            </a:r>
            <a:endParaRPr lang="en-US" dirty="0">
              <a:latin typeface="DK Crayon Crumble" panose="03070001040701010105" pitchFamily="66" charset="0"/>
              <a:ea typeface="Shelter Me" pitchFamily="2" charset="0"/>
            </a:endParaRPr>
          </a:p>
        </p:txBody>
      </p:sp>
      <p:sp>
        <p:nvSpPr>
          <p:cNvPr id="26" name="TextBox 25"/>
          <p:cNvSpPr txBox="1"/>
          <p:nvPr/>
        </p:nvSpPr>
        <p:spPr>
          <a:xfrm>
            <a:off x="2006036" y="4655880"/>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Part time cashier at Lowe’s </a:t>
            </a:r>
            <a:endParaRPr lang="en-US" dirty="0">
              <a:latin typeface="DK Crayon Crumble" panose="03070001040701010105" pitchFamily="66" charset="0"/>
              <a:ea typeface="Shelter Me" pitchFamily="2" charset="0"/>
            </a:endParaRPr>
          </a:p>
        </p:txBody>
      </p:sp>
      <p:sp>
        <p:nvSpPr>
          <p:cNvPr id="27" name="TextBox 26"/>
          <p:cNvSpPr txBox="1"/>
          <p:nvPr/>
        </p:nvSpPr>
        <p:spPr>
          <a:xfrm>
            <a:off x="271745" y="4992946"/>
            <a:ext cx="2444146"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Paid tutor at the YMCA after school program</a:t>
            </a:r>
            <a:endParaRPr lang="en-US" dirty="0">
              <a:latin typeface="DK Crayon Crumble" panose="03070001040701010105" pitchFamily="66" charset="0"/>
              <a:ea typeface="Shelter Me" pitchFamily="2" charset="0"/>
            </a:endParaRPr>
          </a:p>
        </p:txBody>
      </p:sp>
      <p:sp>
        <p:nvSpPr>
          <p:cNvPr id="28" name="TextBox 27"/>
          <p:cNvSpPr txBox="1"/>
          <p:nvPr/>
        </p:nvSpPr>
        <p:spPr>
          <a:xfrm rot="466104">
            <a:off x="141648" y="5681872"/>
            <a:ext cx="2444146"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Workshop on gravitational wave astronomy</a:t>
            </a:r>
            <a:endParaRPr lang="en-US" dirty="0">
              <a:latin typeface="DK Crayon Crumble" panose="03070001040701010105" pitchFamily="66" charset="0"/>
              <a:ea typeface="Shelter Me" pitchFamily="2" charset="0"/>
            </a:endParaRPr>
          </a:p>
        </p:txBody>
      </p:sp>
      <p:sp>
        <p:nvSpPr>
          <p:cNvPr id="29" name="TextBox 28"/>
          <p:cNvSpPr txBox="1"/>
          <p:nvPr/>
        </p:nvSpPr>
        <p:spPr>
          <a:xfrm>
            <a:off x="2618261" y="5016126"/>
            <a:ext cx="1948436" cy="1754326"/>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Summer research assistant in professor’s lab (responsible for interfacing spectrometer)</a:t>
            </a:r>
            <a:endParaRPr lang="en-US" dirty="0">
              <a:latin typeface="DK Crayon Crumble" panose="03070001040701010105" pitchFamily="66" charset="0"/>
              <a:ea typeface="Shelter Me" pitchFamily="2" charset="0"/>
            </a:endParaRPr>
          </a:p>
        </p:txBody>
      </p:sp>
      <p:sp>
        <p:nvSpPr>
          <p:cNvPr id="30" name="TextBox 29"/>
          <p:cNvSpPr txBox="1"/>
          <p:nvPr/>
        </p:nvSpPr>
        <p:spPr>
          <a:xfrm rot="21352670">
            <a:off x="4767744" y="4043869"/>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Accomplished knitter</a:t>
            </a:r>
            <a:endParaRPr lang="en-US" dirty="0">
              <a:latin typeface="DK Crayon Crumble" panose="03070001040701010105" pitchFamily="66" charset="0"/>
              <a:ea typeface="Shelter Me" pitchFamily="2" charset="0"/>
            </a:endParaRPr>
          </a:p>
        </p:txBody>
      </p:sp>
      <p:sp>
        <p:nvSpPr>
          <p:cNvPr id="31" name="TextBox 30"/>
          <p:cNvSpPr txBox="1"/>
          <p:nvPr/>
        </p:nvSpPr>
        <p:spPr>
          <a:xfrm>
            <a:off x="6326570" y="4257219"/>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Sing in community choir</a:t>
            </a:r>
            <a:endParaRPr lang="en-US" dirty="0">
              <a:latin typeface="DK Crayon Crumble" panose="03070001040701010105" pitchFamily="66" charset="0"/>
              <a:ea typeface="Shelter Me" pitchFamily="2" charset="0"/>
            </a:endParaRPr>
          </a:p>
        </p:txBody>
      </p:sp>
      <p:sp>
        <p:nvSpPr>
          <p:cNvPr id="32" name="TextBox 31"/>
          <p:cNvSpPr txBox="1"/>
          <p:nvPr/>
        </p:nvSpPr>
        <p:spPr>
          <a:xfrm rot="296873">
            <a:off x="4783523" y="4817251"/>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Attended </a:t>
            </a:r>
            <a:r>
              <a:rPr lang="en-US" dirty="0" err="1" smtClean="0">
                <a:latin typeface="DK Crayon Crumble" panose="03070001040701010105" pitchFamily="66" charset="0"/>
                <a:ea typeface="Shelter Me" pitchFamily="2" charset="0"/>
              </a:rPr>
              <a:t>comicon</a:t>
            </a:r>
            <a:endParaRPr lang="en-US" dirty="0">
              <a:latin typeface="DK Crayon Crumble" panose="03070001040701010105" pitchFamily="66" charset="0"/>
              <a:ea typeface="Shelter Me" pitchFamily="2" charset="0"/>
            </a:endParaRPr>
          </a:p>
        </p:txBody>
      </p:sp>
    </p:spTree>
    <p:extLst>
      <p:ext uri="{BB962C8B-B14F-4D97-AF65-F5344CB8AC3E}">
        <p14:creationId xmlns:p14="http://schemas.microsoft.com/office/powerpoint/2010/main" xmlns="" val="3724891053"/>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2415654" y="109182"/>
            <a:ext cx="6550925" cy="892915"/>
          </a:xfrm>
        </p:spPr>
        <p:txBody>
          <a:bodyPr>
            <a:normAutofit fontScale="90000"/>
          </a:bodyPr>
          <a:lstStyle/>
          <a:p>
            <a:r>
              <a:rPr lang="en-US" sz="3200" dirty="0" smtClean="0">
                <a:effectLst>
                  <a:outerShdw blurRad="50800" dist="38100" dir="2700000" algn="tl" rotWithShape="0">
                    <a:prstClr val="black">
                      <a:alpha val="40000"/>
                    </a:prstClr>
                  </a:outerShdw>
                </a:effectLst>
              </a:rPr>
              <a:t>Now, carefully examine the collection of experiences that </a:t>
            </a:r>
            <a:r>
              <a:rPr lang="en-US" sz="3200" b="1" u="sng" dirty="0" smtClean="0">
                <a:effectLst>
                  <a:outerShdw blurRad="50800" dist="38100" dir="2700000" algn="tl" rotWithShape="0">
                    <a:prstClr val="black">
                      <a:alpha val="40000"/>
                    </a:prstClr>
                  </a:outerShdw>
                </a:effectLst>
              </a:rPr>
              <a:t>describe YOU.</a:t>
            </a:r>
            <a:endParaRPr lang="en-US" sz="3200" b="1" u="sng" dirty="0">
              <a:effectLst>
                <a:outerShdw blurRad="50800" dist="38100" dir="2700000" algn="tl" rotWithShape="0">
                  <a:prstClr val="black">
                    <a:alpha val="40000"/>
                  </a:prstClr>
                </a:outerShdw>
              </a:effectLst>
            </a:endParaRPr>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7270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62993" y="1646361"/>
            <a:ext cx="7401888" cy="4906837"/>
          </a:xfrm>
          <a:prstGeom prst="rect">
            <a:avLst/>
          </a:prstGeom>
          <a:solidFill>
            <a:schemeClr val="bg1"/>
          </a:solidFill>
          <a:ln>
            <a:noFill/>
          </a:ln>
          <a:effectLst/>
        </p:spPr>
      </p:pic>
      <p:sp>
        <p:nvSpPr>
          <p:cNvPr id="9" name="Rounded Rectangular Callout 8"/>
          <p:cNvSpPr/>
          <p:nvPr/>
        </p:nvSpPr>
        <p:spPr>
          <a:xfrm rot="20113199">
            <a:off x="294483" y="1130293"/>
            <a:ext cx="838456" cy="1032136"/>
          </a:xfrm>
          <a:prstGeom prst="wedgeRoundRectCallout">
            <a:avLst>
              <a:gd name="adj1" fmla="val 131046"/>
              <a:gd name="adj2" fmla="val 90311"/>
              <a:gd name="adj3" fmla="val 16667"/>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Plain">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marL="0" marR="0">
              <a:spcBef>
                <a:spcPts val="0"/>
              </a:spcBef>
              <a:spcAft>
                <a:spcPts val="0"/>
              </a:spcAft>
            </a:pPr>
            <a:r>
              <a:rPr lang="en-US" sz="22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Myriad Pro"/>
                <a:ea typeface="Times New Roman"/>
                <a:cs typeface="Arial"/>
              </a:rPr>
              <a:t>1</a:t>
            </a:r>
            <a:endParaRPr lang="en-US" sz="1100">
              <a:effectLst/>
              <a:latin typeface="Minion Pro"/>
              <a:ea typeface="Times New Roman"/>
              <a:cs typeface="Arial"/>
            </a:endParaRPr>
          </a:p>
        </p:txBody>
      </p:sp>
    </p:spTree>
    <p:extLst>
      <p:ext uri="{BB962C8B-B14F-4D97-AF65-F5344CB8AC3E}">
        <p14:creationId xmlns:p14="http://schemas.microsoft.com/office/powerpoint/2010/main" xmlns="" val="283365510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076651066"/>
              </p:ext>
            </p:extLst>
          </p:nvPr>
        </p:nvGraphicFramePr>
        <p:xfrm>
          <a:off x="535781" y="2131538"/>
          <a:ext cx="8072438" cy="3622676"/>
        </p:xfrm>
        <a:graphic>
          <a:graphicData uri="http://schemas.openxmlformats.org/drawingml/2006/table">
            <a:tbl>
              <a:tblPr firstRow="1" bandRow="1">
                <a:tableStyleId>{5C22544A-7EE6-4342-B048-85BDC9FD1C3A}</a:tableStyleId>
              </a:tblPr>
              <a:tblGrid>
                <a:gridCol w="4036219"/>
                <a:gridCol w="4036219"/>
              </a:tblGrid>
              <a:tr h="905669">
                <a:tc>
                  <a:txBody>
                    <a:bodyPr/>
                    <a:lstStyle/>
                    <a:p>
                      <a:pPr algn="ctr"/>
                      <a:r>
                        <a:rPr lang="en-US" sz="2400" dirty="0" smtClean="0">
                          <a:solidFill>
                            <a:schemeClr val="bg1">
                              <a:lumMod val="95000"/>
                            </a:schemeClr>
                          </a:solidFill>
                        </a:rPr>
                        <a:t>Working with laboratory</a:t>
                      </a:r>
                      <a:r>
                        <a:rPr lang="en-US" sz="2400" baseline="0" dirty="0" smtClean="0">
                          <a:solidFill>
                            <a:schemeClr val="bg1">
                              <a:lumMod val="95000"/>
                            </a:schemeClr>
                          </a:solidFill>
                        </a:rPr>
                        <a:t> instruments</a:t>
                      </a:r>
                      <a:endParaRPr lang="en-US" sz="2400" dirty="0">
                        <a:solidFill>
                          <a:schemeClr val="bg1">
                            <a:lumMod val="95000"/>
                          </a:schemeClr>
                        </a:solidFill>
                      </a:endParaRPr>
                    </a:p>
                  </a:txBody>
                  <a:tcPr marL="91444" marR="91444" marT="45726" marB="45726" anchor="ctr"/>
                </a:tc>
                <a:tc>
                  <a:txBody>
                    <a:bodyPr/>
                    <a:lstStyle/>
                    <a:p>
                      <a:pPr algn="ctr"/>
                      <a:r>
                        <a:rPr lang="en-US" sz="2400" dirty="0" smtClean="0">
                          <a:solidFill>
                            <a:schemeClr val="bg1">
                              <a:lumMod val="95000"/>
                            </a:schemeClr>
                          </a:solidFill>
                        </a:rPr>
                        <a:t>Computer hardware</a:t>
                      </a:r>
                      <a:r>
                        <a:rPr lang="en-US" sz="2400" baseline="0" dirty="0" smtClean="0">
                          <a:solidFill>
                            <a:schemeClr val="bg1">
                              <a:lumMod val="95000"/>
                            </a:schemeClr>
                          </a:solidFill>
                        </a:rPr>
                        <a:t> and software</a:t>
                      </a:r>
                      <a:endParaRPr lang="en-US" sz="2400" dirty="0">
                        <a:solidFill>
                          <a:schemeClr val="bg1">
                            <a:lumMod val="95000"/>
                          </a:schemeClr>
                        </a:solidFill>
                      </a:endParaRPr>
                    </a:p>
                  </a:txBody>
                  <a:tcPr marL="91444" marR="91444" marT="45726" marB="45726" anchor="ctr"/>
                </a:tc>
              </a:tr>
              <a:tr h="905669">
                <a:tc>
                  <a:txBody>
                    <a:bodyPr/>
                    <a:lstStyle/>
                    <a:p>
                      <a:pPr algn="ctr"/>
                      <a:r>
                        <a:rPr lang="en-US" sz="2400" b="1" kern="1200" dirty="0" smtClean="0">
                          <a:solidFill>
                            <a:schemeClr val="bg1">
                              <a:lumMod val="95000"/>
                            </a:schemeClr>
                          </a:solidFill>
                          <a:latin typeface="+mn-lt"/>
                          <a:ea typeface="+mn-ea"/>
                          <a:cs typeface="+mn-cs"/>
                        </a:rPr>
                        <a:t>Conducting research</a:t>
                      </a:r>
                    </a:p>
                  </a:txBody>
                  <a:tcPr marL="91444" marR="91444" marT="45726" marB="45726" anchor="ctr">
                    <a:solidFill>
                      <a:schemeClr val="tx2"/>
                    </a:solidFill>
                  </a:tcPr>
                </a:tc>
                <a:tc>
                  <a:txBody>
                    <a:bodyPr/>
                    <a:lstStyle/>
                    <a:p>
                      <a:pPr algn="ctr"/>
                      <a:r>
                        <a:rPr lang="en-US" sz="2400" b="1" kern="1200" dirty="0" smtClean="0">
                          <a:solidFill>
                            <a:schemeClr val="bg1">
                              <a:lumMod val="95000"/>
                            </a:schemeClr>
                          </a:solidFill>
                          <a:latin typeface="+mn-lt"/>
                          <a:ea typeface="+mn-ea"/>
                          <a:cs typeface="+mn-cs"/>
                        </a:rPr>
                        <a:t>Analysis and quantitative thinking</a:t>
                      </a:r>
                    </a:p>
                  </a:txBody>
                  <a:tcPr marL="91444" marR="91444" marT="45726" marB="45726" anchor="ctr">
                    <a:solidFill>
                      <a:schemeClr val="tx2"/>
                    </a:solidFill>
                  </a:tcPr>
                </a:tc>
              </a:tr>
              <a:tr h="905669">
                <a:tc>
                  <a:txBody>
                    <a:bodyPr/>
                    <a:lstStyle/>
                    <a:p>
                      <a:pPr algn="ctr"/>
                      <a:r>
                        <a:rPr lang="en-US" sz="2400" b="1" kern="1200" dirty="0" smtClean="0">
                          <a:solidFill>
                            <a:schemeClr val="bg1">
                              <a:lumMod val="95000"/>
                            </a:schemeClr>
                          </a:solidFill>
                          <a:latin typeface="+mn-lt"/>
                          <a:ea typeface="+mn-ea"/>
                          <a:cs typeface="+mn-cs"/>
                        </a:rPr>
                        <a:t>Communicating </a:t>
                      </a:r>
                      <a:br>
                        <a:rPr lang="en-US" sz="2400" b="1" kern="1200" dirty="0" smtClean="0">
                          <a:solidFill>
                            <a:schemeClr val="bg1">
                              <a:lumMod val="95000"/>
                            </a:schemeClr>
                          </a:solidFill>
                          <a:latin typeface="+mn-lt"/>
                          <a:ea typeface="+mn-ea"/>
                          <a:cs typeface="+mn-cs"/>
                        </a:rPr>
                      </a:br>
                      <a:r>
                        <a:rPr lang="en-US" sz="2400" b="1" kern="1200" dirty="0" smtClean="0">
                          <a:solidFill>
                            <a:schemeClr val="bg1">
                              <a:lumMod val="95000"/>
                            </a:schemeClr>
                          </a:solidFill>
                          <a:latin typeface="+mn-lt"/>
                          <a:ea typeface="+mn-ea"/>
                          <a:cs typeface="+mn-cs"/>
                        </a:rPr>
                        <a:t>complex ideas</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3"/>
                    </a:solidFill>
                  </a:tcPr>
                </a:tc>
                <a:tc>
                  <a:txBody>
                    <a:bodyPr/>
                    <a:lstStyle/>
                    <a:p>
                      <a:pPr algn="ctr"/>
                      <a:r>
                        <a:rPr lang="en-US" sz="2400" b="1" kern="1200" dirty="0" smtClean="0">
                          <a:solidFill>
                            <a:schemeClr val="bg1">
                              <a:lumMod val="95000"/>
                            </a:schemeClr>
                          </a:solidFill>
                          <a:latin typeface="+mn-lt"/>
                          <a:ea typeface="+mn-ea"/>
                          <a:cs typeface="+mn-cs"/>
                        </a:rPr>
                        <a:t>Working with others</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3"/>
                    </a:solidFill>
                  </a:tcPr>
                </a:tc>
              </a:tr>
              <a:tr h="905669">
                <a:tc>
                  <a:txBody>
                    <a:bodyPr/>
                    <a:lstStyle/>
                    <a:p>
                      <a:pPr algn="ctr"/>
                      <a:r>
                        <a:rPr lang="en-US" sz="2400" b="1" kern="1200" dirty="0" smtClean="0">
                          <a:solidFill>
                            <a:schemeClr val="bg1">
                              <a:lumMod val="95000"/>
                            </a:schemeClr>
                          </a:solidFill>
                          <a:latin typeface="+mn-lt"/>
                          <a:ea typeface="+mn-ea"/>
                          <a:cs typeface="+mn-cs"/>
                        </a:rPr>
                        <a:t>Problem solving and critical thinking</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4"/>
                    </a:solidFill>
                  </a:tcPr>
                </a:tc>
                <a:tc>
                  <a:txBody>
                    <a:bodyPr/>
                    <a:lstStyle/>
                    <a:p>
                      <a:pPr algn="ctr"/>
                      <a:r>
                        <a:rPr lang="en-US" sz="2400" b="1" kern="1200" dirty="0" smtClean="0">
                          <a:solidFill>
                            <a:schemeClr val="bg1">
                              <a:lumMod val="95000"/>
                            </a:schemeClr>
                          </a:solidFill>
                          <a:latin typeface="+mn-lt"/>
                          <a:ea typeface="+mn-ea"/>
                          <a:cs typeface="+mn-cs"/>
                        </a:rPr>
                        <a:t>Others??</a:t>
                      </a:r>
                      <a:endParaRPr lang="en-US" sz="2400" b="1" kern="1200" dirty="0">
                        <a:solidFill>
                          <a:schemeClr val="bg1">
                            <a:lumMod val="95000"/>
                          </a:schemeClr>
                        </a:solidFill>
                        <a:latin typeface="+mn-lt"/>
                        <a:ea typeface="+mn-ea"/>
                        <a:cs typeface="+mn-cs"/>
                      </a:endParaRPr>
                    </a:p>
                  </a:txBody>
                  <a:tcPr marL="91444" marR="91444" marT="45726" marB="45726" anchor="ctr">
                    <a:solidFill>
                      <a:schemeClr val="accent4"/>
                    </a:solidFill>
                  </a:tcPr>
                </a:tc>
              </a:tr>
            </a:tbl>
          </a:graphicData>
        </a:graphic>
      </p:graphicFrame>
      <p:sp>
        <p:nvSpPr>
          <p:cNvPr id="28691" name="Title 2"/>
          <p:cNvSpPr>
            <a:spLocks noGrp="1"/>
          </p:cNvSpPr>
          <p:nvPr>
            <p:ph type="title"/>
          </p:nvPr>
        </p:nvSpPr>
        <p:spPr/>
        <p:txBody>
          <a:bodyPr/>
          <a:lstStyle/>
          <a:p>
            <a:pPr eaLnBrk="1" hangingPunct="1"/>
            <a:r>
              <a:rPr lang="en-US" altLang="en-US" dirty="0" smtClean="0"/>
              <a:t>Physics – Common skills</a:t>
            </a:r>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Tree>
    <p:extLst>
      <p:ext uri="{BB962C8B-B14F-4D97-AF65-F5344CB8AC3E}">
        <p14:creationId xmlns:p14="http://schemas.microsoft.com/office/powerpoint/2010/main" xmlns="" val="299795230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77116090"/>
              </p:ext>
            </p:extLst>
          </p:nvPr>
        </p:nvGraphicFramePr>
        <p:xfrm>
          <a:off x="250853" y="1246173"/>
          <a:ext cx="8695027" cy="5413707"/>
        </p:xfrm>
        <a:graphic>
          <a:graphicData uri="http://schemas.openxmlformats.org/drawingml/2006/table">
            <a:tbl>
              <a:tblPr/>
              <a:tblGrid>
                <a:gridCol w="4423521"/>
                <a:gridCol w="4271506"/>
              </a:tblGrid>
              <a:tr h="2396906">
                <a:tc>
                  <a:txBody>
                    <a:bodyPr/>
                    <a:lstStyle/>
                    <a:p>
                      <a:pPr marL="0" marR="0">
                        <a:spcBef>
                          <a:spcPts val="0"/>
                        </a:spcBef>
                        <a:spcAft>
                          <a:spcPts val="0"/>
                        </a:spcAft>
                        <a:tabLst>
                          <a:tab pos="2463165" algn="l"/>
                        </a:tabLst>
                      </a:pPr>
                      <a:r>
                        <a:rPr lang="en-US" sz="2000" dirty="0">
                          <a:latin typeface="Myriad Pro"/>
                          <a:ea typeface="Times New Roman"/>
                          <a:cs typeface="Arial"/>
                        </a:rPr>
                        <a:t>My classes / training</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000" dirty="0">
                          <a:latin typeface="Myriad Pro"/>
                          <a:ea typeface="Times New Roman"/>
                          <a:cs typeface="Arial"/>
                        </a:rPr>
                        <a:t>My leadership experiences / group activities / professional associations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3016801">
                <a:tc>
                  <a:txBody>
                    <a:bodyPr/>
                    <a:lstStyle/>
                    <a:p>
                      <a:pPr marL="0" marR="0">
                        <a:spcBef>
                          <a:spcPts val="0"/>
                        </a:spcBef>
                        <a:spcAft>
                          <a:spcPts val="0"/>
                        </a:spcAft>
                        <a:tabLst>
                          <a:tab pos="2463165" algn="l"/>
                        </a:tabLst>
                      </a:pPr>
                      <a:r>
                        <a:rPr lang="en-US" sz="2000" dirty="0">
                          <a:latin typeface="Myriad Pro"/>
                          <a:ea typeface="Times New Roman"/>
                          <a:cs typeface="Arial"/>
                        </a:rPr>
                        <a:t>My jobs / research experiences / </a:t>
                      </a:r>
                      <a:r>
                        <a:rPr lang="en-US" sz="2000" dirty="0" smtClean="0">
                          <a:latin typeface="Myriad Pro"/>
                          <a:ea typeface="Times New Roman"/>
                          <a:cs typeface="Arial"/>
                        </a:rPr>
                        <a:t>internships</a:t>
                      </a:r>
                    </a:p>
                    <a:p>
                      <a:pPr marL="0" marR="0">
                        <a:spcBef>
                          <a:spcPts val="0"/>
                        </a:spcBef>
                        <a:spcAft>
                          <a:spcPts val="0"/>
                        </a:spcAft>
                        <a:tabLst>
                          <a:tab pos="2463165" algn="l"/>
                        </a:tabLst>
                      </a:pPr>
                      <a:endParaRPr lang="en-US" sz="2000" dirty="0">
                        <a:latin typeface="Myriad Pro"/>
                        <a:ea typeface="Times New Roman"/>
                        <a:cs typeface="Arial"/>
                      </a:endParaRP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000" dirty="0">
                          <a:latin typeface="Myriad Pro"/>
                          <a:ea typeface="Times New Roman"/>
                          <a:cs typeface="Arial"/>
                        </a:rPr>
                        <a:t>My hobbies / others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27661" name="Title 2"/>
          <p:cNvSpPr>
            <a:spLocks noGrp="1"/>
          </p:cNvSpPr>
          <p:nvPr>
            <p:ph type="title"/>
          </p:nvPr>
        </p:nvSpPr>
        <p:spPr>
          <a:xfrm>
            <a:off x="3325813" y="195263"/>
            <a:ext cx="5591175" cy="920750"/>
          </a:xfrm>
        </p:spPr>
        <p:txBody>
          <a:bodyPr>
            <a:normAutofit fontScale="90000"/>
          </a:bodyPr>
          <a:lstStyle/>
          <a:p>
            <a:pPr eaLnBrk="1" hangingPunct="1"/>
            <a:r>
              <a:rPr lang="en-US" altLang="en-US" dirty="0" smtClean="0"/>
              <a:t>BRAINSTORMING (example)</a:t>
            </a:r>
            <a:endParaRPr lang="en-US" altLang="en-US" sz="2400" dirty="0" smtClean="0"/>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
        <p:nvSpPr>
          <p:cNvPr id="7" name="TextBox 6"/>
          <p:cNvSpPr txBox="1"/>
          <p:nvPr/>
        </p:nvSpPr>
        <p:spPr>
          <a:xfrm>
            <a:off x="206131" y="2376687"/>
            <a:ext cx="2214196"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Intro Physics (made B’s)</a:t>
            </a:r>
            <a:endParaRPr lang="en-US" dirty="0">
              <a:latin typeface="DK Crayon Crumble" panose="03070001040701010105" pitchFamily="66" charset="0"/>
              <a:ea typeface="Shelter Me" pitchFamily="2" charset="0"/>
            </a:endParaRPr>
          </a:p>
        </p:txBody>
      </p:sp>
      <p:sp>
        <p:nvSpPr>
          <p:cNvPr id="8" name="TextBox 7"/>
          <p:cNvSpPr txBox="1"/>
          <p:nvPr/>
        </p:nvSpPr>
        <p:spPr>
          <a:xfrm rot="21380571">
            <a:off x="272166" y="1480438"/>
            <a:ext cx="340279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Math double major-through advance </a:t>
            </a:r>
            <a:r>
              <a:rPr lang="en-US" dirty="0" err="1" smtClean="0">
                <a:latin typeface="DK Crayon Crumble" panose="03070001040701010105" pitchFamily="66" charset="0"/>
                <a:ea typeface="Shelter Me" pitchFamily="2" charset="0"/>
              </a:rPr>
              <a:t>calc</a:t>
            </a:r>
            <a:endParaRPr lang="en-US" dirty="0">
              <a:latin typeface="DK Crayon Crumble" panose="03070001040701010105" pitchFamily="66" charset="0"/>
              <a:ea typeface="Shelter Me" pitchFamily="2" charset="0"/>
            </a:endParaRPr>
          </a:p>
        </p:txBody>
      </p:sp>
      <p:sp>
        <p:nvSpPr>
          <p:cNvPr id="9" name="TextBox 8"/>
          <p:cNvSpPr txBox="1"/>
          <p:nvPr/>
        </p:nvSpPr>
        <p:spPr>
          <a:xfrm>
            <a:off x="520573" y="2746019"/>
            <a:ext cx="1686295"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AFM, SEM training</a:t>
            </a:r>
            <a:endParaRPr lang="en-US" dirty="0">
              <a:latin typeface="DK Crayon Crumble" panose="03070001040701010105" pitchFamily="66" charset="0"/>
              <a:ea typeface="Shelter Me" pitchFamily="2" charset="0"/>
            </a:endParaRPr>
          </a:p>
        </p:txBody>
      </p:sp>
      <p:sp>
        <p:nvSpPr>
          <p:cNvPr id="10" name="TextBox 9"/>
          <p:cNvSpPr txBox="1"/>
          <p:nvPr/>
        </p:nvSpPr>
        <p:spPr>
          <a:xfrm rot="21278415">
            <a:off x="595495" y="1733577"/>
            <a:ext cx="1796646" cy="369332"/>
          </a:xfrm>
          <a:prstGeom prst="rect">
            <a:avLst/>
          </a:prstGeom>
          <a:noFill/>
        </p:spPr>
        <p:txBody>
          <a:bodyPr wrap="none" rtlCol="0">
            <a:spAutoFit/>
          </a:bodyPr>
          <a:lstStyle/>
          <a:p>
            <a:r>
              <a:rPr lang="en-US" dirty="0" err="1" smtClean="0">
                <a:latin typeface="DK Crayon Crumble" panose="03070001040701010105" pitchFamily="66" charset="0"/>
                <a:ea typeface="Shelter Me" pitchFamily="2" charset="0"/>
              </a:rPr>
              <a:t>LaTEX</a:t>
            </a:r>
            <a:r>
              <a:rPr lang="en-US" dirty="0" smtClean="0">
                <a:latin typeface="DK Crayon Crumble" panose="03070001040701010105" pitchFamily="66" charset="0"/>
                <a:ea typeface="Shelter Me" pitchFamily="2" charset="0"/>
              </a:rPr>
              <a:t> training class</a:t>
            </a:r>
            <a:endParaRPr lang="en-US" dirty="0">
              <a:latin typeface="DK Crayon Crumble" panose="03070001040701010105" pitchFamily="66" charset="0"/>
              <a:ea typeface="Shelter Me" pitchFamily="2" charset="0"/>
            </a:endParaRPr>
          </a:p>
        </p:txBody>
      </p:sp>
      <p:sp>
        <p:nvSpPr>
          <p:cNvPr id="11" name="TextBox 10"/>
          <p:cNvSpPr txBox="1"/>
          <p:nvPr/>
        </p:nvSpPr>
        <p:spPr>
          <a:xfrm>
            <a:off x="2303767" y="1701370"/>
            <a:ext cx="128849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CPR certified</a:t>
            </a:r>
            <a:endParaRPr lang="en-US" dirty="0">
              <a:latin typeface="DK Crayon Crumble" panose="03070001040701010105" pitchFamily="66" charset="0"/>
              <a:ea typeface="Shelter Me" pitchFamily="2" charset="0"/>
            </a:endParaRPr>
          </a:p>
        </p:txBody>
      </p:sp>
      <p:sp>
        <p:nvSpPr>
          <p:cNvPr id="12" name="TextBox 11"/>
          <p:cNvSpPr txBox="1"/>
          <p:nvPr/>
        </p:nvSpPr>
        <p:spPr>
          <a:xfrm>
            <a:off x="2080189" y="1908922"/>
            <a:ext cx="2566087"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Machine Shop safety training</a:t>
            </a:r>
            <a:endParaRPr lang="en-US" dirty="0">
              <a:latin typeface="DK Crayon Crumble" panose="03070001040701010105" pitchFamily="66" charset="0"/>
              <a:ea typeface="Shelter Me" pitchFamily="2" charset="0"/>
            </a:endParaRPr>
          </a:p>
        </p:txBody>
      </p:sp>
      <p:sp>
        <p:nvSpPr>
          <p:cNvPr id="13" name="TextBox 12"/>
          <p:cNvSpPr txBox="1"/>
          <p:nvPr/>
        </p:nvSpPr>
        <p:spPr>
          <a:xfrm>
            <a:off x="82574" y="2055404"/>
            <a:ext cx="2223237"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Certified Camp counselor</a:t>
            </a:r>
            <a:endParaRPr lang="en-US" dirty="0">
              <a:latin typeface="DK Crayon Crumble" panose="03070001040701010105" pitchFamily="66" charset="0"/>
              <a:ea typeface="Shelter Me" pitchFamily="2" charset="0"/>
            </a:endParaRPr>
          </a:p>
        </p:txBody>
      </p:sp>
      <p:sp>
        <p:nvSpPr>
          <p:cNvPr id="14" name="TextBox 13"/>
          <p:cNvSpPr txBox="1"/>
          <p:nvPr/>
        </p:nvSpPr>
        <p:spPr>
          <a:xfrm rot="385487">
            <a:off x="2017245" y="2284826"/>
            <a:ext cx="301108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Cryogenics handling safety training</a:t>
            </a:r>
            <a:endParaRPr lang="en-US" dirty="0">
              <a:latin typeface="DK Crayon Crumble" panose="03070001040701010105" pitchFamily="66" charset="0"/>
              <a:ea typeface="Shelter Me" pitchFamily="2" charset="0"/>
            </a:endParaRPr>
          </a:p>
        </p:txBody>
      </p:sp>
      <p:sp>
        <p:nvSpPr>
          <p:cNvPr id="15" name="TextBox 14"/>
          <p:cNvSpPr txBox="1"/>
          <p:nvPr/>
        </p:nvSpPr>
        <p:spPr>
          <a:xfrm>
            <a:off x="59323" y="2988627"/>
            <a:ext cx="1434495" cy="369332"/>
          </a:xfrm>
          <a:prstGeom prst="rect">
            <a:avLst/>
          </a:prstGeom>
          <a:noFill/>
        </p:spPr>
        <p:txBody>
          <a:bodyPr wrap="none" rtlCol="0">
            <a:spAutoFit/>
          </a:bodyPr>
          <a:lstStyle/>
          <a:p>
            <a:r>
              <a:rPr lang="en-US" dirty="0" err="1" smtClean="0">
                <a:latin typeface="DK Crayon Crumble" panose="03070001040701010105" pitchFamily="66" charset="0"/>
                <a:ea typeface="Shelter Me" pitchFamily="2" charset="0"/>
              </a:rPr>
              <a:t>Labview</a:t>
            </a:r>
            <a:r>
              <a:rPr lang="en-US" dirty="0" smtClean="0">
                <a:latin typeface="DK Crayon Crumble" panose="03070001040701010105" pitchFamily="66" charset="0"/>
                <a:ea typeface="Shelter Me" pitchFamily="2" charset="0"/>
              </a:rPr>
              <a:t> Tutorial</a:t>
            </a:r>
            <a:endParaRPr lang="en-US" dirty="0">
              <a:latin typeface="DK Crayon Crumble" panose="03070001040701010105" pitchFamily="66" charset="0"/>
              <a:ea typeface="Shelter Me" pitchFamily="2" charset="0"/>
            </a:endParaRPr>
          </a:p>
        </p:txBody>
      </p:sp>
      <p:sp>
        <p:nvSpPr>
          <p:cNvPr id="16" name="TextBox 15"/>
          <p:cNvSpPr txBox="1"/>
          <p:nvPr/>
        </p:nvSpPr>
        <p:spPr>
          <a:xfrm rot="233830">
            <a:off x="2108979" y="2544472"/>
            <a:ext cx="2237800" cy="923330"/>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Advanced Physics classes (thermal, EM, Quantum, Mechanics) C’s &amp; B’s</a:t>
            </a:r>
            <a:endParaRPr lang="en-US" dirty="0">
              <a:latin typeface="DK Crayon Crumble" panose="03070001040701010105" pitchFamily="66" charset="0"/>
              <a:ea typeface="Shelter Me" pitchFamily="2" charset="0"/>
            </a:endParaRPr>
          </a:p>
        </p:txBody>
      </p:sp>
      <p:sp>
        <p:nvSpPr>
          <p:cNvPr id="17" name="TextBox 16"/>
          <p:cNvSpPr txBox="1"/>
          <p:nvPr/>
        </p:nvSpPr>
        <p:spPr>
          <a:xfrm>
            <a:off x="374652" y="3231486"/>
            <a:ext cx="530273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Advanced Lab – Experimental techniques/Error analysis training</a:t>
            </a:r>
            <a:endParaRPr lang="en-US" dirty="0">
              <a:latin typeface="DK Crayon Crumble" panose="03070001040701010105" pitchFamily="66" charset="0"/>
              <a:ea typeface="Shelter Me" pitchFamily="2" charset="0"/>
            </a:endParaRPr>
          </a:p>
        </p:txBody>
      </p:sp>
      <p:sp>
        <p:nvSpPr>
          <p:cNvPr id="18" name="TextBox 17"/>
          <p:cNvSpPr txBox="1"/>
          <p:nvPr/>
        </p:nvSpPr>
        <p:spPr>
          <a:xfrm rot="21443736">
            <a:off x="4681223" y="1777753"/>
            <a:ext cx="211949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Learning assistant (1yr)</a:t>
            </a:r>
            <a:endParaRPr lang="en-US" dirty="0">
              <a:latin typeface="DK Crayon Crumble" panose="03070001040701010105" pitchFamily="66" charset="0"/>
              <a:ea typeface="Shelter Me" pitchFamily="2" charset="0"/>
            </a:endParaRPr>
          </a:p>
        </p:txBody>
      </p:sp>
      <p:sp>
        <p:nvSpPr>
          <p:cNvPr id="19" name="TextBox 18"/>
          <p:cNvSpPr txBox="1"/>
          <p:nvPr/>
        </p:nvSpPr>
        <p:spPr>
          <a:xfrm>
            <a:off x="4683881" y="2208953"/>
            <a:ext cx="2940292"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Tutor for freshman physics (2yrs)</a:t>
            </a:r>
            <a:endParaRPr lang="en-US" dirty="0">
              <a:latin typeface="DK Crayon Crumble" panose="03070001040701010105" pitchFamily="66" charset="0"/>
              <a:ea typeface="Shelter Me" pitchFamily="2" charset="0"/>
            </a:endParaRPr>
          </a:p>
        </p:txBody>
      </p:sp>
      <p:sp>
        <p:nvSpPr>
          <p:cNvPr id="20" name="TextBox 19"/>
          <p:cNvSpPr txBox="1"/>
          <p:nvPr/>
        </p:nvSpPr>
        <p:spPr>
          <a:xfrm rot="21448597">
            <a:off x="4726681" y="2628466"/>
            <a:ext cx="2854692"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SPS member-outreach presenter</a:t>
            </a:r>
            <a:endParaRPr lang="en-US" dirty="0">
              <a:latin typeface="DK Crayon Crumble" panose="03070001040701010105" pitchFamily="66" charset="0"/>
              <a:ea typeface="Shelter Me" pitchFamily="2" charset="0"/>
            </a:endParaRPr>
          </a:p>
        </p:txBody>
      </p:sp>
      <p:sp>
        <p:nvSpPr>
          <p:cNvPr id="21" name="TextBox 20"/>
          <p:cNvSpPr txBox="1"/>
          <p:nvPr/>
        </p:nvSpPr>
        <p:spPr>
          <a:xfrm rot="21079372">
            <a:off x="5687935" y="1797920"/>
            <a:ext cx="3112840"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Drum major – marching band (2 </a:t>
            </a:r>
            <a:r>
              <a:rPr lang="en-US" dirty="0" err="1" smtClean="0">
                <a:latin typeface="DK Crayon Crumble" panose="03070001040701010105" pitchFamily="66" charset="0"/>
                <a:ea typeface="Shelter Me" pitchFamily="2" charset="0"/>
              </a:rPr>
              <a:t>yrs</a:t>
            </a:r>
            <a:r>
              <a:rPr lang="en-US" dirty="0" smtClean="0">
                <a:latin typeface="DK Crayon Crumble" panose="03070001040701010105" pitchFamily="66" charset="0"/>
                <a:ea typeface="Shelter Me" pitchFamily="2" charset="0"/>
              </a:rPr>
              <a:t>)</a:t>
            </a:r>
            <a:endParaRPr lang="en-US" dirty="0">
              <a:latin typeface="DK Crayon Crumble" panose="03070001040701010105" pitchFamily="66" charset="0"/>
              <a:ea typeface="Shelter Me" pitchFamily="2" charset="0"/>
            </a:endParaRPr>
          </a:p>
        </p:txBody>
      </p:sp>
      <p:sp>
        <p:nvSpPr>
          <p:cNvPr id="22" name="TextBox 21"/>
          <p:cNvSpPr txBox="1"/>
          <p:nvPr/>
        </p:nvSpPr>
        <p:spPr>
          <a:xfrm rot="190123">
            <a:off x="4727660" y="3002113"/>
            <a:ext cx="324659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International Student Union-member</a:t>
            </a:r>
            <a:endParaRPr lang="en-US" dirty="0">
              <a:latin typeface="DK Crayon Crumble" panose="03070001040701010105" pitchFamily="66" charset="0"/>
              <a:ea typeface="Shelter Me" pitchFamily="2" charset="0"/>
            </a:endParaRPr>
          </a:p>
        </p:txBody>
      </p:sp>
      <p:sp>
        <p:nvSpPr>
          <p:cNvPr id="23" name="TextBox 22"/>
          <p:cNvSpPr txBox="1"/>
          <p:nvPr/>
        </p:nvSpPr>
        <p:spPr>
          <a:xfrm>
            <a:off x="5457378" y="2367417"/>
            <a:ext cx="3795078"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Helped organize campus research symposium</a:t>
            </a:r>
            <a:endParaRPr lang="en-US" dirty="0">
              <a:latin typeface="DK Crayon Crumble" panose="03070001040701010105" pitchFamily="66" charset="0"/>
              <a:ea typeface="Shelter Me" pitchFamily="2" charset="0"/>
            </a:endParaRPr>
          </a:p>
        </p:txBody>
      </p:sp>
      <p:sp>
        <p:nvSpPr>
          <p:cNvPr id="24" name="TextBox 23"/>
          <p:cNvSpPr txBox="1"/>
          <p:nvPr/>
        </p:nvSpPr>
        <p:spPr>
          <a:xfrm>
            <a:off x="6266814" y="2795112"/>
            <a:ext cx="2714718"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Tutor in language lab (</a:t>
            </a:r>
            <a:r>
              <a:rPr lang="en-US" dirty="0" err="1" smtClean="0">
                <a:latin typeface="DK Crayon Crumble" panose="03070001040701010105" pitchFamily="66" charset="0"/>
                <a:ea typeface="Shelter Me" pitchFamily="2" charset="0"/>
              </a:rPr>
              <a:t>spanish</a:t>
            </a:r>
            <a:r>
              <a:rPr lang="en-US" dirty="0" smtClean="0">
                <a:latin typeface="DK Crayon Crumble" panose="03070001040701010105" pitchFamily="66" charset="0"/>
                <a:ea typeface="Shelter Me" pitchFamily="2" charset="0"/>
              </a:rPr>
              <a:t>)</a:t>
            </a:r>
            <a:endParaRPr lang="en-US" dirty="0">
              <a:latin typeface="DK Crayon Crumble" panose="03070001040701010105" pitchFamily="66" charset="0"/>
              <a:ea typeface="Shelter Me" pitchFamily="2" charset="0"/>
            </a:endParaRPr>
          </a:p>
        </p:txBody>
      </p:sp>
      <p:sp>
        <p:nvSpPr>
          <p:cNvPr id="25" name="TextBox 24"/>
          <p:cNvSpPr txBox="1"/>
          <p:nvPr/>
        </p:nvSpPr>
        <p:spPr>
          <a:xfrm rot="21354551">
            <a:off x="282632" y="4177405"/>
            <a:ext cx="3353641"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Worked in research lab as a </a:t>
            </a:r>
            <a:r>
              <a:rPr lang="en-US" dirty="0" err="1" smtClean="0">
                <a:latin typeface="DK Crayon Crumble" panose="03070001040701010105" pitchFamily="66" charset="0"/>
                <a:ea typeface="Shelter Me" pitchFamily="2" charset="0"/>
              </a:rPr>
              <a:t>sophmore</a:t>
            </a:r>
            <a:r>
              <a:rPr lang="en-US" dirty="0" smtClean="0">
                <a:latin typeface="DK Crayon Crumble" panose="03070001040701010105" pitchFamily="66" charset="0"/>
                <a:ea typeface="Shelter Me" pitchFamily="2" charset="0"/>
              </a:rPr>
              <a:t> (mostly data reduction)</a:t>
            </a:r>
            <a:endParaRPr lang="en-US" dirty="0">
              <a:latin typeface="DK Crayon Crumble" panose="03070001040701010105" pitchFamily="66" charset="0"/>
              <a:ea typeface="Shelter Me" pitchFamily="2" charset="0"/>
            </a:endParaRPr>
          </a:p>
        </p:txBody>
      </p:sp>
      <p:sp>
        <p:nvSpPr>
          <p:cNvPr id="26" name="TextBox 25"/>
          <p:cNvSpPr txBox="1"/>
          <p:nvPr/>
        </p:nvSpPr>
        <p:spPr>
          <a:xfrm>
            <a:off x="2006036" y="4655880"/>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Part time cashier at Lowe’s </a:t>
            </a:r>
            <a:endParaRPr lang="en-US" dirty="0">
              <a:latin typeface="DK Crayon Crumble" panose="03070001040701010105" pitchFamily="66" charset="0"/>
              <a:ea typeface="Shelter Me" pitchFamily="2" charset="0"/>
            </a:endParaRPr>
          </a:p>
        </p:txBody>
      </p:sp>
      <p:sp>
        <p:nvSpPr>
          <p:cNvPr id="27" name="TextBox 26"/>
          <p:cNvSpPr txBox="1"/>
          <p:nvPr/>
        </p:nvSpPr>
        <p:spPr>
          <a:xfrm>
            <a:off x="271745" y="4992946"/>
            <a:ext cx="2444146"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Paid tutor at the YMCA after school program</a:t>
            </a:r>
            <a:endParaRPr lang="en-US" dirty="0">
              <a:latin typeface="DK Crayon Crumble" panose="03070001040701010105" pitchFamily="66" charset="0"/>
              <a:ea typeface="Shelter Me" pitchFamily="2" charset="0"/>
            </a:endParaRPr>
          </a:p>
        </p:txBody>
      </p:sp>
      <p:sp>
        <p:nvSpPr>
          <p:cNvPr id="28" name="TextBox 27"/>
          <p:cNvSpPr txBox="1"/>
          <p:nvPr/>
        </p:nvSpPr>
        <p:spPr>
          <a:xfrm rot="466104">
            <a:off x="141648" y="5681872"/>
            <a:ext cx="2444146"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Workshop on gravitational wave astronomy</a:t>
            </a:r>
            <a:endParaRPr lang="en-US" dirty="0">
              <a:latin typeface="DK Crayon Crumble" panose="03070001040701010105" pitchFamily="66" charset="0"/>
              <a:ea typeface="Shelter Me" pitchFamily="2" charset="0"/>
            </a:endParaRPr>
          </a:p>
        </p:txBody>
      </p:sp>
      <p:sp>
        <p:nvSpPr>
          <p:cNvPr id="29" name="TextBox 28"/>
          <p:cNvSpPr txBox="1"/>
          <p:nvPr/>
        </p:nvSpPr>
        <p:spPr>
          <a:xfrm>
            <a:off x="2618261" y="5016126"/>
            <a:ext cx="1948436" cy="1754326"/>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Summer research assistant in professor’s lab (responsible for interfacing spectrometer)</a:t>
            </a:r>
            <a:endParaRPr lang="en-US" dirty="0">
              <a:latin typeface="DK Crayon Crumble" panose="03070001040701010105" pitchFamily="66" charset="0"/>
              <a:ea typeface="Shelter Me" pitchFamily="2" charset="0"/>
            </a:endParaRPr>
          </a:p>
        </p:txBody>
      </p:sp>
      <p:sp>
        <p:nvSpPr>
          <p:cNvPr id="30" name="TextBox 29"/>
          <p:cNvSpPr txBox="1"/>
          <p:nvPr/>
        </p:nvSpPr>
        <p:spPr>
          <a:xfrm rot="21352670">
            <a:off x="4767744" y="4043869"/>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Accomplished knitter</a:t>
            </a:r>
            <a:endParaRPr lang="en-US" dirty="0">
              <a:latin typeface="DK Crayon Crumble" panose="03070001040701010105" pitchFamily="66" charset="0"/>
              <a:ea typeface="Shelter Me" pitchFamily="2" charset="0"/>
            </a:endParaRPr>
          </a:p>
        </p:txBody>
      </p:sp>
      <p:sp>
        <p:nvSpPr>
          <p:cNvPr id="31" name="TextBox 30"/>
          <p:cNvSpPr txBox="1"/>
          <p:nvPr/>
        </p:nvSpPr>
        <p:spPr>
          <a:xfrm>
            <a:off x="6326570" y="4257219"/>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Sing in community choir</a:t>
            </a:r>
            <a:endParaRPr lang="en-US" dirty="0">
              <a:latin typeface="DK Crayon Crumble" panose="03070001040701010105" pitchFamily="66" charset="0"/>
              <a:ea typeface="Shelter Me" pitchFamily="2" charset="0"/>
            </a:endParaRPr>
          </a:p>
        </p:txBody>
      </p:sp>
      <p:sp>
        <p:nvSpPr>
          <p:cNvPr id="32" name="TextBox 31"/>
          <p:cNvSpPr txBox="1"/>
          <p:nvPr/>
        </p:nvSpPr>
        <p:spPr>
          <a:xfrm rot="296873">
            <a:off x="4783523" y="4817251"/>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Attended </a:t>
            </a:r>
            <a:r>
              <a:rPr lang="en-US" dirty="0" err="1" smtClean="0">
                <a:latin typeface="DK Crayon Crumble" panose="03070001040701010105" pitchFamily="66" charset="0"/>
                <a:ea typeface="Shelter Me" pitchFamily="2" charset="0"/>
              </a:rPr>
              <a:t>comicon</a:t>
            </a:r>
            <a:endParaRPr lang="en-US" dirty="0">
              <a:latin typeface="DK Crayon Crumble" panose="03070001040701010105" pitchFamily="66" charset="0"/>
              <a:ea typeface="Shelter Me"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1763288"/>
            <a:ext cx="8077200" cy="372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t="48963" r="1887" b="26896"/>
          <a:stretch/>
        </p:blipFill>
        <p:spPr bwMode="auto">
          <a:xfrm>
            <a:off x="881538" y="2654739"/>
            <a:ext cx="7676791" cy="17760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14149494"/>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childTnLst>
                          </p:cTn>
                        </p:par>
                        <p:par>
                          <p:cTn id="8" fill="hold">
                            <p:stCondLst>
                              <p:cond delay="3000"/>
                            </p:stCondLst>
                            <p:childTnLst>
                              <p:par>
                                <p:cTn id="9" presetID="53" presetClass="exit" presetSubtype="32" fill="hold" nodeType="afterEffect">
                                  <p:stCondLst>
                                    <p:cond delay="0"/>
                                  </p:stCondLst>
                                  <p:childTnLst>
                                    <p:anim calcmode="lin" valueType="num">
                                      <p:cBhvr>
                                        <p:cTn id="10" dur="3000"/>
                                        <p:tgtEl>
                                          <p:spTgt spid="1026"/>
                                        </p:tgtEl>
                                        <p:attrNameLst>
                                          <p:attrName>ppt_w</p:attrName>
                                        </p:attrNameLst>
                                      </p:cBhvr>
                                      <p:tavLst>
                                        <p:tav tm="0">
                                          <p:val>
                                            <p:strVal val="ppt_w"/>
                                          </p:val>
                                        </p:tav>
                                        <p:tav tm="100000">
                                          <p:val>
                                            <p:fltVal val="0"/>
                                          </p:val>
                                        </p:tav>
                                      </p:tavLst>
                                    </p:anim>
                                    <p:anim calcmode="lin" valueType="num">
                                      <p:cBhvr>
                                        <p:cTn id="11" dur="3000"/>
                                        <p:tgtEl>
                                          <p:spTgt spid="1026"/>
                                        </p:tgtEl>
                                        <p:attrNameLst>
                                          <p:attrName>ppt_h</p:attrName>
                                        </p:attrNameLst>
                                      </p:cBhvr>
                                      <p:tavLst>
                                        <p:tav tm="0">
                                          <p:val>
                                            <p:strVal val="ppt_h"/>
                                          </p:val>
                                        </p:tav>
                                        <p:tav tm="100000">
                                          <p:val>
                                            <p:fltVal val="0"/>
                                          </p:val>
                                        </p:tav>
                                      </p:tavLst>
                                    </p:anim>
                                    <p:animEffect transition="out" filter="fade">
                                      <p:cBhvr>
                                        <p:cTn id="12" dur="3000"/>
                                        <p:tgtEl>
                                          <p:spTgt spid="1026"/>
                                        </p:tgtEl>
                                      </p:cBhvr>
                                    </p:animEffect>
                                    <p:set>
                                      <p:cBhvr>
                                        <p:cTn id="13" dur="1" fill="hold">
                                          <p:stCondLst>
                                            <p:cond delay="2999"/>
                                          </p:stCondLst>
                                        </p:cTn>
                                        <p:tgtEl>
                                          <p:spTgt spid="1026"/>
                                        </p:tgtEl>
                                        <p:attrNameLst>
                                          <p:attrName>style.visibility</p:attrName>
                                        </p:attrNameLst>
                                      </p:cBhvr>
                                      <p:to>
                                        <p:strVal val="hidden"/>
                                      </p:to>
                                    </p:set>
                                  </p:childTnLst>
                                </p:cTn>
                              </p:par>
                              <p:par>
                                <p:cTn id="14" presetID="53" presetClass="entr" presetSubtype="16" fill="hold" nodeType="withEffect">
                                  <p:stCondLst>
                                    <p:cond delay="1000"/>
                                  </p:stCondLst>
                                  <p:childTnLst>
                                    <p:set>
                                      <p:cBhvr>
                                        <p:cTn id="15" dur="1" fill="hold">
                                          <p:stCondLst>
                                            <p:cond delay="0"/>
                                          </p:stCondLst>
                                        </p:cTn>
                                        <p:tgtEl>
                                          <p:spTgt spid="33"/>
                                        </p:tgtEl>
                                        <p:attrNameLst>
                                          <p:attrName>style.visibility</p:attrName>
                                        </p:attrNameLst>
                                      </p:cBhvr>
                                      <p:to>
                                        <p:strVal val="visible"/>
                                      </p:to>
                                    </p:set>
                                    <p:anim calcmode="lin" valueType="num">
                                      <p:cBhvr>
                                        <p:cTn id="16" dur="3000" fill="hold"/>
                                        <p:tgtEl>
                                          <p:spTgt spid="33"/>
                                        </p:tgtEl>
                                        <p:attrNameLst>
                                          <p:attrName>ppt_w</p:attrName>
                                        </p:attrNameLst>
                                      </p:cBhvr>
                                      <p:tavLst>
                                        <p:tav tm="0">
                                          <p:val>
                                            <p:fltVal val="0"/>
                                          </p:val>
                                        </p:tav>
                                        <p:tav tm="100000">
                                          <p:val>
                                            <p:strVal val="#ppt_w"/>
                                          </p:val>
                                        </p:tav>
                                      </p:tavLst>
                                    </p:anim>
                                    <p:anim calcmode="lin" valueType="num">
                                      <p:cBhvr>
                                        <p:cTn id="17" dur="3000" fill="hold"/>
                                        <p:tgtEl>
                                          <p:spTgt spid="33"/>
                                        </p:tgtEl>
                                        <p:attrNameLst>
                                          <p:attrName>ppt_h</p:attrName>
                                        </p:attrNameLst>
                                      </p:cBhvr>
                                      <p:tavLst>
                                        <p:tav tm="0">
                                          <p:val>
                                            <p:fltVal val="0"/>
                                          </p:val>
                                        </p:tav>
                                        <p:tav tm="100000">
                                          <p:val>
                                            <p:strVal val="#ppt_h"/>
                                          </p:val>
                                        </p:tav>
                                      </p:tavLst>
                                    </p:anim>
                                    <p:animEffect transition="in" filter="fade">
                                      <p:cBhvr>
                                        <p:cTn id="18" dur="3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0" y="211657"/>
            <a:ext cx="5751667" cy="6312751"/>
            <a:chOff x="0" y="211657"/>
            <a:chExt cx="5751667" cy="6312751"/>
          </a:xfrm>
        </p:grpSpPr>
        <p:pic>
          <p:nvPicPr>
            <p:cNvPr id="20" name="Picture 19"/>
            <p:cNvPicPr>
              <a:picLocks noChangeAspect="1"/>
            </p:cNvPicPr>
            <p:nvPr/>
          </p:nvPicPr>
          <p:blipFill>
            <a:blip r:embed="rId2" cstate="print"/>
            <a:stretch>
              <a:fillRect/>
            </a:stretch>
          </p:blipFill>
          <p:spPr>
            <a:xfrm>
              <a:off x="0" y="308897"/>
              <a:ext cx="5751667" cy="6215511"/>
            </a:xfrm>
            <a:prstGeom prst="rect">
              <a:avLst/>
            </a:prstGeom>
            <a:solidFill>
              <a:schemeClr val="bg1"/>
            </a:solidFill>
          </p:spPr>
        </p:pic>
        <p:pic>
          <p:nvPicPr>
            <p:cNvPr id="11" name="Picture 10"/>
            <p:cNvPicPr>
              <a:picLocks noChangeAspect="1"/>
            </p:cNvPicPr>
            <p:nvPr/>
          </p:nvPicPr>
          <p:blipFill>
            <a:blip r:embed="rId3" cstate="print"/>
            <a:stretch>
              <a:fillRect/>
            </a:stretch>
          </p:blipFill>
          <p:spPr>
            <a:xfrm>
              <a:off x="2392701" y="1950043"/>
              <a:ext cx="1500821" cy="3417191"/>
            </a:xfrm>
            <a:prstGeom prst="rect">
              <a:avLst/>
            </a:prstGeom>
          </p:spPr>
        </p:pic>
        <p:pic>
          <p:nvPicPr>
            <p:cNvPr id="14" name="Picture 13"/>
            <p:cNvPicPr>
              <a:picLocks noChangeAspect="1"/>
            </p:cNvPicPr>
            <p:nvPr/>
          </p:nvPicPr>
          <p:blipFill>
            <a:blip r:embed="rId4" cstate="print"/>
            <a:stretch>
              <a:fillRect/>
            </a:stretch>
          </p:blipFill>
          <p:spPr>
            <a:xfrm>
              <a:off x="665083" y="2033708"/>
              <a:ext cx="1301900" cy="4244551"/>
            </a:xfrm>
            <a:prstGeom prst="rect">
              <a:avLst/>
            </a:prstGeom>
          </p:spPr>
        </p:pic>
        <p:sp>
          <p:nvSpPr>
            <p:cNvPr id="17" name="Oval Callout 16"/>
            <p:cNvSpPr/>
            <p:nvPr/>
          </p:nvSpPr>
          <p:spPr>
            <a:xfrm>
              <a:off x="975503" y="211657"/>
              <a:ext cx="2779202" cy="1619601"/>
            </a:xfrm>
            <a:prstGeom prst="wedgeEllipseCallout">
              <a:avLst>
                <a:gd name="adj1" fmla="val -25181"/>
                <a:gd name="adj2" fmla="val 68943"/>
              </a:avLst>
            </a:pr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1282336" y="454177"/>
              <a:ext cx="2279101" cy="1477327"/>
            </a:xfrm>
            <a:prstGeom prst="rect">
              <a:avLst/>
            </a:prstGeom>
            <a:noFill/>
          </p:spPr>
          <p:txBody>
            <a:bodyPr wrap="square" rtlCol="0">
              <a:spAutoFit/>
            </a:bodyPr>
            <a:lstStyle/>
            <a:p>
              <a:pPr algn="ctr"/>
              <a:r>
                <a:rPr lang="en-US" sz="2400" dirty="0" smtClean="0">
                  <a:solidFill>
                    <a:prstClr val="black"/>
                  </a:solidFill>
                  <a:latin typeface="Wurper Comics" panose="02000506000000020004" pitchFamily="2" charset="0"/>
                </a:rPr>
                <a:t>What will you do with a physics degree?!?</a:t>
              </a:r>
            </a:p>
            <a:p>
              <a:endParaRPr lang="en-US" dirty="0">
                <a:solidFill>
                  <a:prstClr val="black"/>
                </a:solidFill>
                <a:latin typeface="Wurper Comics" panose="02000506000000020004" pitchFamily="2" charset="0"/>
              </a:endParaRPr>
            </a:p>
          </p:txBody>
        </p:sp>
      </p:grpSp>
      <p:pic>
        <p:nvPicPr>
          <p:cNvPr id="10" name="Picture 9"/>
          <p:cNvPicPr>
            <a:picLocks noChangeAspect="1"/>
          </p:cNvPicPr>
          <p:nvPr/>
        </p:nvPicPr>
        <p:blipFill>
          <a:blip r:embed="rId5" cstate="print"/>
          <a:stretch>
            <a:fillRect/>
          </a:stretch>
        </p:blipFill>
        <p:spPr>
          <a:xfrm>
            <a:off x="6524693" y="2650255"/>
            <a:ext cx="2263015" cy="3874153"/>
          </a:xfrm>
          <a:prstGeom prst="rect">
            <a:avLst/>
          </a:prstGeom>
        </p:spPr>
      </p:pic>
      <p:sp>
        <p:nvSpPr>
          <p:cNvPr id="4" name="Cloud Callout 3"/>
          <p:cNvSpPr/>
          <p:nvPr/>
        </p:nvSpPr>
        <p:spPr>
          <a:xfrm flipH="1">
            <a:off x="4267198" y="-76200"/>
            <a:ext cx="4520509" cy="2438399"/>
          </a:xfrm>
          <a:prstGeom prst="cloudCallout">
            <a:avLst/>
          </a:pr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724400" y="211657"/>
            <a:ext cx="4063307" cy="1569660"/>
          </a:xfrm>
          <a:prstGeom prst="rect">
            <a:avLst/>
          </a:prstGeom>
          <a:noFill/>
        </p:spPr>
        <p:txBody>
          <a:bodyPr wrap="square" rtlCol="0">
            <a:spAutoFit/>
          </a:bodyPr>
          <a:lstStyle/>
          <a:p>
            <a:r>
              <a:rPr lang="en-US" sz="3200" i="1" dirty="0">
                <a:solidFill>
                  <a:prstClr val="black"/>
                </a:solidFill>
                <a:latin typeface="Wurper Comics" panose="02000506000000020004" pitchFamily="2" charset="0"/>
              </a:rPr>
              <a:t>What </a:t>
            </a:r>
            <a:r>
              <a:rPr lang="en-US" sz="3200" i="1" dirty="0" smtClean="0">
                <a:solidFill>
                  <a:prstClr val="black"/>
                </a:solidFill>
                <a:latin typeface="Wurper Comics" panose="02000506000000020004" pitchFamily="2" charset="0"/>
              </a:rPr>
              <a:t>*</a:t>
            </a:r>
            <a:r>
              <a:rPr lang="en-US" sz="3200" b="1" i="1" u="sng" dirty="0" smtClean="0">
                <a:solidFill>
                  <a:prstClr val="black"/>
                </a:solidFill>
                <a:latin typeface="Wurper Comics" panose="02000506000000020004" pitchFamily="2" charset="0"/>
              </a:rPr>
              <a:t>can *</a:t>
            </a:r>
            <a:r>
              <a:rPr lang="en-US" sz="3200" b="1" i="1" dirty="0" smtClean="0">
                <a:solidFill>
                  <a:prstClr val="black"/>
                </a:solidFill>
                <a:latin typeface="Wurper Comics" panose="02000506000000020004" pitchFamily="2" charset="0"/>
              </a:rPr>
              <a:t>  </a:t>
            </a:r>
            <a:r>
              <a:rPr lang="en-US" sz="3200" i="1" dirty="0" smtClean="0">
                <a:solidFill>
                  <a:prstClr val="black"/>
                </a:solidFill>
                <a:latin typeface="Wurper Comics" panose="02000506000000020004" pitchFamily="2" charset="0"/>
              </a:rPr>
              <a:t>I </a:t>
            </a:r>
            <a:r>
              <a:rPr lang="en-US" sz="3200" i="1" dirty="0">
                <a:solidFill>
                  <a:prstClr val="black"/>
                </a:solidFill>
                <a:latin typeface="Wurper Comics" panose="02000506000000020004" pitchFamily="2" charset="0"/>
              </a:rPr>
              <a:t>do </a:t>
            </a:r>
            <a:endParaRPr lang="en-US" sz="3200" i="1" dirty="0" smtClean="0">
              <a:solidFill>
                <a:prstClr val="black"/>
              </a:solidFill>
              <a:latin typeface="Wurper Comics" panose="02000506000000020004" pitchFamily="2" charset="0"/>
            </a:endParaRPr>
          </a:p>
          <a:p>
            <a:r>
              <a:rPr lang="en-US" sz="3200" i="1" dirty="0" smtClean="0">
                <a:solidFill>
                  <a:prstClr val="black"/>
                </a:solidFill>
                <a:latin typeface="Wurper Comics" panose="02000506000000020004" pitchFamily="2" charset="0"/>
              </a:rPr>
              <a:t>     with </a:t>
            </a:r>
            <a:r>
              <a:rPr lang="en-US" sz="3200" i="1" dirty="0">
                <a:solidFill>
                  <a:prstClr val="black"/>
                </a:solidFill>
                <a:latin typeface="Wurper Comics" panose="02000506000000020004" pitchFamily="2" charset="0"/>
              </a:rPr>
              <a:t>a </a:t>
            </a:r>
            <a:endParaRPr lang="en-US" sz="3200" i="1" dirty="0" smtClean="0">
              <a:solidFill>
                <a:prstClr val="black"/>
              </a:solidFill>
              <a:latin typeface="Wurper Comics" panose="02000506000000020004" pitchFamily="2" charset="0"/>
            </a:endParaRPr>
          </a:p>
          <a:p>
            <a:r>
              <a:rPr lang="en-US" sz="3200" i="1" dirty="0">
                <a:solidFill>
                  <a:prstClr val="black"/>
                </a:solidFill>
                <a:latin typeface="Wurper Comics" panose="02000506000000020004" pitchFamily="2" charset="0"/>
              </a:rPr>
              <a:t> </a:t>
            </a:r>
            <a:r>
              <a:rPr lang="en-US" sz="3200" i="1" dirty="0" smtClean="0">
                <a:solidFill>
                  <a:prstClr val="black"/>
                </a:solidFill>
                <a:latin typeface="Wurper Comics" panose="02000506000000020004" pitchFamily="2" charset="0"/>
              </a:rPr>
              <a:t>     physics </a:t>
            </a:r>
            <a:r>
              <a:rPr lang="en-US" sz="3200" i="1" dirty="0">
                <a:solidFill>
                  <a:prstClr val="black"/>
                </a:solidFill>
                <a:latin typeface="Wurper Comics" panose="02000506000000020004" pitchFamily="2" charset="0"/>
              </a:rPr>
              <a:t>degree</a:t>
            </a:r>
            <a:r>
              <a:rPr lang="en-US" sz="3200" i="1" dirty="0" smtClean="0">
                <a:solidFill>
                  <a:prstClr val="black"/>
                </a:solidFill>
                <a:latin typeface="Wurper Comics" panose="02000506000000020004" pitchFamily="2" charset="0"/>
              </a:rPr>
              <a:t>?#*!</a:t>
            </a:r>
            <a:endParaRPr lang="en-US" sz="3200" i="1" dirty="0">
              <a:latin typeface="Wurper Comics" panose="02000506000000020004" pitchFamily="2" charset="0"/>
            </a:endParaRPr>
          </a:p>
        </p:txBody>
      </p:sp>
      <p:sp>
        <p:nvSpPr>
          <p:cNvPr id="12" name="Rectangle 11"/>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3"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50781829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1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854801014"/>
              </p:ext>
            </p:extLst>
          </p:nvPr>
        </p:nvGraphicFramePr>
        <p:xfrm>
          <a:off x="250853" y="1246173"/>
          <a:ext cx="8695027" cy="5413707"/>
        </p:xfrm>
        <a:graphic>
          <a:graphicData uri="http://schemas.openxmlformats.org/drawingml/2006/table">
            <a:tbl>
              <a:tblPr/>
              <a:tblGrid>
                <a:gridCol w="4423521"/>
                <a:gridCol w="4271506"/>
              </a:tblGrid>
              <a:tr h="2396906">
                <a:tc>
                  <a:txBody>
                    <a:bodyPr/>
                    <a:lstStyle/>
                    <a:p>
                      <a:pPr marL="0" marR="0">
                        <a:spcBef>
                          <a:spcPts val="0"/>
                        </a:spcBef>
                        <a:spcAft>
                          <a:spcPts val="0"/>
                        </a:spcAft>
                        <a:tabLst>
                          <a:tab pos="2463165" algn="l"/>
                        </a:tabLst>
                      </a:pPr>
                      <a:r>
                        <a:rPr lang="en-US" sz="2000" dirty="0">
                          <a:latin typeface="Myriad Pro"/>
                          <a:ea typeface="Times New Roman"/>
                          <a:cs typeface="Arial"/>
                        </a:rPr>
                        <a:t>My classes / training</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000" dirty="0">
                          <a:latin typeface="Myriad Pro"/>
                          <a:ea typeface="Times New Roman"/>
                          <a:cs typeface="Arial"/>
                        </a:rPr>
                        <a:t>My leadership experiences / group activities / professional associations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3016801">
                <a:tc>
                  <a:txBody>
                    <a:bodyPr/>
                    <a:lstStyle/>
                    <a:p>
                      <a:pPr marL="0" marR="0">
                        <a:spcBef>
                          <a:spcPts val="0"/>
                        </a:spcBef>
                        <a:spcAft>
                          <a:spcPts val="0"/>
                        </a:spcAft>
                        <a:tabLst>
                          <a:tab pos="2463165" algn="l"/>
                        </a:tabLst>
                      </a:pPr>
                      <a:r>
                        <a:rPr lang="en-US" sz="2000" dirty="0">
                          <a:latin typeface="Myriad Pro"/>
                          <a:ea typeface="Times New Roman"/>
                          <a:cs typeface="Arial"/>
                        </a:rPr>
                        <a:t>My jobs / research experiences / </a:t>
                      </a:r>
                      <a:r>
                        <a:rPr lang="en-US" sz="2000" dirty="0" smtClean="0">
                          <a:latin typeface="Myriad Pro"/>
                          <a:ea typeface="Times New Roman"/>
                          <a:cs typeface="Arial"/>
                        </a:rPr>
                        <a:t>internships</a:t>
                      </a:r>
                    </a:p>
                    <a:p>
                      <a:pPr marL="0" marR="0">
                        <a:spcBef>
                          <a:spcPts val="0"/>
                        </a:spcBef>
                        <a:spcAft>
                          <a:spcPts val="0"/>
                        </a:spcAft>
                        <a:tabLst>
                          <a:tab pos="2463165" algn="l"/>
                        </a:tabLst>
                      </a:pPr>
                      <a:endParaRPr lang="en-US" sz="2000" dirty="0">
                        <a:latin typeface="Myriad Pro"/>
                        <a:ea typeface="Times New Roman"/>
                        <a:cs typeface="Arial"/>
                      </a:endParaRP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c>
                  <a:txBody>
                    <a:bodyPr/>
                    <a:lstStyle/>
                    <a:p>
                      <a:pPr marL="0" marR="0">
                        <a:spcBef>
                          <a:spcPts val="0"/>
                        </a:spcBef>
                        <a:spcAft>
                          <a:spcPts val="0"/>
                        </a:spcAft>
                        <a:tabLst>
                          <a:tab pos="2463165" algn="l"/>
                        </a:tabLst>
                      </a:pPr>
                      <a:r>
                        <a:rPr lang="en-US" sz="2000" dirty="0">
                          <a:latin typeface="Myriad Pro"/>
                          <a:ea typeface="Times New Roman"/>
                          <a:cs typeface="Arial"/>
                        </a:rPr>
                        <a:t>My hobbies / others</a:t>
                      </a:r>
                    </a:p>
                  </a:txBody>
                  <a:tcPr marL="63938" marR="63938"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27661" name="Title 2"/>
          <p:cNvSpPr>
            <a:spLocks noGrp="1"/>
          </p:cNvSpPr>
          <p:nvPr>
            <p:ph type="title"/>
          </p:nvPr>
        </p:nvSpPr>
        <p:spPr>
          <a:xfrm>
            <a:off x="3325813" y="195263"/>
            <a:ext cx="5591175" cy="920750"/>
          </a:xfrm>
        </p:spPr>
        <p:txBody>
          <a:bodyPr>
            <a:normAutofit fontScale="90000"/>
          </a:bodyPr>
          <a:lstStyle/>
          <a:p>
            <a:pPr eaLnBrk="1" hangingPunct="1"/>
            <a:r>
              <a:rPr lang="en-US" altLang="en-US" dirty="0" smtClean="0"/>
              <a:t>BRAINSTORMING (example)</a:t>
            </a:r>
            <a:endParaRPr lang="en-US" altLang="en-US" sz="2400" dirty="0" smtClean="0"/>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
        <p:nvSpPr>
          <p:cNvPr id="7" name="TextBox 6"/>
          <p:cNvSpPr txBox="1"/>
          <p:nvPr/>
        </p:nvSpPr>
        <p:spPr>
          <a:xfrm>
            <a:off x="206131" y="2376687"/>
            <a:ext cx="2214196"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Intro Physics (made B’s)</a:t>
            </a:r>
            <a:endParaRPr lang="en-US" dirty="0">
              <a:latin typeface="DK Crayon Crumble" panose="03070001040701010105" pitchFamily="66" charset="0"/>
              <a:ea typeface="Shelter Me" pitchFamily="2" charset="0"/>
            </a:endParaRPr>
          </a:p>
        </p:txBody>
      </p:sp>
      <p:sp>
        <p:nvSpPr>
          <p:cNvPr id="8" name="TextBox 7"/>
          <p:cNvSpPr txBox="1"/>
          <p:nvPr/>
        </p:nvSpPr>
        <p:spPr>
          <a:xfrm rot="21380571">
            <a:off x="272166" y="1480438"/>
            <a:ext cx="340279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Math double major-through advance </a:t>
            </a:r>
            <a:r>
              <a:rPr lang="en-US" dirty="0" err="1" smtClean="0">
                <a:latin typeface="DK Crayon Crumble" panose="03070001040701010105" pitchFamily="66" charset="0"/>
                <a:ea typeface="Shelter Me" pitchFamily="2" charset="0"/>
              </a:rPr>
              <a:t>calc</a:t>
            </a:r>
            <a:endParaRPr lang="en-US" dirty="0">
              <a:latin typeface="DK Crayon Crumble" panose="03070001040701010105" pitchFamily="66" charset="0"/>
              <a:ea typeface="Shelter Me" pitchFamily="2" charset="0"/>
            </a:endParaRPr>
          </a:p>
        </p:txBody>
      </p:sp>
      <p:sp>
        <p:nvSpPr>
          <p:cNvPr id="9" name="TextBox 8"/>
          <p:cNvSpPr txBox="1"/>
          <p:nvPr/>
        </p:nvSpPr>
        <p:spPr>
          <a:xfrm>
            <a:off x="520573" y="2746019"/>
            <a:ext cx="1686295"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AFM, SEM training</a:t>
            </a:r>
            <a:endParaRPr lang="en-US" dirty="0">
              <a:latin typeface="DK Crayon Crumble" panose="03070001040701010105" pitchFamily="66" charset="0"/>
              <a:ea typeface="Shelter Me" pitchFamily="2" charset="0"/>
            </a:endParaRPr>
          </a:p>
        </p:txBody>
      </p:sp>
      <p:sp>
        <p:nvSpPr>
          <p:cNvPr id="10" name="TextBox 9"/>
          <p:cNvSpPr txBox="1"/>
          <p:nvPr/>
        </p:nvSpPr>
        <p:spPr>
          <a:xfrm rot="21278415">
            <a:off x="595495" y="1733577"/>
            <a:ext cx="1796646" cy="369332"/>
          </a:xfrm>
          <a:prstGeom prst="rect">
            <a:avLst/>
          </a:prstGeom>
          <a:noFill/>
        </p:spPr>
        <p:txBody>
          <a:bodyPr wrap="none" rtlCol="0">
            <a:spAutoFit/>
          </a:bodyPr>
          <a:lstStyle/>
          <a:p>
            <a:r>
              <a:rPr lang="en-US" dirty="0" err="1" smtClean="0">
                <a:latin typeface="DK Crayon Crumble" panose="03070001040701010105" pitchFamily="66" charset="0"/>
                <a:ea typeface="Shelter Me" pitchFamily="2" charset="0"/>
              </a:rPr>
              <a:t>LaTEX</a:t>
            </a:r>
            <a:r>
              <a:rPr lang="en-US" dirty="0" smtClean="0">
                <a:latin typeface="DK Crayon Crumble" panose="03070001040701010105" pitchFamily="66" charset="0"/>
                <a:ea typeface="Shelter Me" pitchFamily="2" charset="0"/>
              </a:rPr>
              <a:t> training class</a:t>
            </a:r>
            <a:endParaRPr lang="en-US" dirty="0">
              <a:latin typeface="DK Crayon Crumble" panose="03070001040701010105" pitchFamily="66" charset="0"/>
              <a:ea typeface="Shelter Me" pitchFamily="2" charset="0"/>
            </a:endParaRPr>
          </a:p>
        </p:txBody>
      </p:sp>
      <p:sp>
        <p:nvSpPr>
          <p:cNvPr id="11" name="TextBox 10"/>
          <p:cNvSpPr txBox="1"/>
          <p:nvPr/>
        </p:nvSpPr>
        <p:spPr>
          <a:xfrm>
            <a:off x="2303767" y="1701370"/>
            <a:ext cx="128849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CPR certified</a:t>
            </a:r>
            <a:endParaRPr lang="en-US" dirty="0">
              <a:latin typeface="DK Crayon Crumble" panose="03070001040701010105" pitchFamily="66" charset="0"/>
              <a:ea typeface="Shelter Me" pitchFamily="2" charset="0"/>
            </a:endParaRPr>
          </a:p>
        </p:txBody>
      </p:sp>
      <p:sp>
        <p:nvSpPr>
          <p:cNvPr id="12" name="TextBox 11"/>
          <p:cNvSpPr txBox="1"/>
          <p:nvPr/>
        </p:nvSpPr>
        <p:spPr>
          <a:xfrm>
            <a:off x="2080189" y="1908922"/>
            <a:ext cx="2566087"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Machine Shop safety training</a:t>
            </a:r>
            <a:endParaRPr lang="en-US" dirty="0">
              <a:latin typeface="DK Crayon Crumble" panose="03070001040701010105" pitchFamily="66" charset="0"/>
              <a:ea typeface="Shelter Me" pitchFamily="2" charset="0"/>
            </a:endParaRPr>
          </a:p>
        </p:txBody>
      </p:sp>
      <p:sp>
        <p:nvSpPr>
          <p:cNvPr id="13" name="TextBox 12"/>
          <p:cNvSpPr txBox="1"/>
          <p:nvPr/>
        </p:nvSpPr>
        <p:spPr>
          <a:xfrm>
            <a:off x="82574" y="2055404"/>
            <a:ext cx="2223237"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Certified Camp counselor</a:t>
            </a:r>
            <a:endParaRPr lang="en-US" dirty="0">
              <a:latin typeface="DK Crayon Crumble" panose="03070001040701010105" pitchFamily="66" charset="0"/>
              <a:ea typeface="Shelter Me" pitchFamily="2" charset="0"/>
            </a:endParaRPr>
          </a:p>
        </p:txBody>
      </p:sp>
      <p:sp>
        <p:nvSpPr>
          <p:cNvPr id="14" name="TextBox 13"/>
          <p:cNvSpPr txBox="1"/>
          <p:nvPr/>
        </p:nvSpPr>
        <p:spPr>
          <a:xfrm rot="385487">
            <a:off x="2017245" y="2284826"/>
            <a:ext cx="301108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Cryogenics handling safety training</a:t>
            </a:r>
            <a:endParaRPr lang="en-US" dirty="0">
              <a:latin typeface="DK Crayon Crumble" panose="03070001040701010105" pitchFamily="66" charset="0"/>
              <a:ea typeface="Shelter Me" pitchFamily="2" charset="0"/>
            </a:endParaRPr>
          </a:p>
        </p:txBody>
      </p:sp>
      <p:sp>
        <p:nvSpPr>
          <p:cNvPr id="15" name="TextBox 14"/>
          <p:cNvSpPr txBox="1"/>
          <p:nvPr/>
        </p:nvSpPr>
        <p:spPr>
          <a:xfrm>
            <a:off x="59323" y="2988627"/>
            <a:ext cx="1434495" cy="369332"/>
          </a:xfrm>
          <a:prstGeom prst="rect">
            <a:avLst/>
          </a:prstGeom>
          <a:noFill/>
        </p:spPr>
        <p:txBody>
          <a:bodyPr wrap="none" rtlCol="0">
            <a:spAutoFit/>
          </a:bodyPr>
          <a:lstStyle/>
          <a:p>
            <a:r>
              <a:rPr lang="en-US" dirty="0" err="1" smtClean="0">
                <a:latin typeface="DK Crayon Crumble" panose="03070001040701010105" pitchFamily="66" charset="0"/>
                <a:ea typeface="Shelter Me" pitchFamily="2" charset="0"/>
              </a:rPr>
              <a:t>Labview</a:t>
            </a:r>
            <a:r>
              <a:rPr lang="en-US" dirty="0" smtClean="0">
                <a:latin typeface="DK Crayon Crumble" panose="03070001040701010105" pitchFamily="66" charset="0"/>
                <a:ea typeface="Shelter Me" pitchFamily="2" charset="0"/>
              </a:rPr>
              <a:t> Tutorial</a:t>
            </a:r>
            <a:endParaRPr lang="en-US" dirty="0">
              <a:latin typeface="DK Crayon Crumble" panose="03070001040701010105" pitchFamily="66" charset="0"/>
              <a:ea typeface="Shelter Me" pitchFamily="2" charset="0"/>
            </a:endParaRPr>
          </a:p>
        </p:txBody>
      </p:sp>
      <p:sp>
        <p:nvSpPr>
          <p:cNvPr id="16" name="TextBox 15"/>
          <p:cNvSpPr txBox="1"/>
          <p:nvPr/>
        </p:nvSpPr>
        <p:spPr>
          <a:xfrm rot="233830">
            <a:off x="2108979" y="2544472"/>
            <a:ext cx="2237800" cy="923330"/>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Advanced Physics classes (thermal, EM, Quantum, Mechanics) C’s &amp; B’s</a:t>
            </a:r>
            <a:endParaRPr lang="en-US" dirty="0">
              <a:latin typeface="DK Crayon Crumble" panose="03070001040701010105" pitchFamily="66" charset="0"/>
              <a:ea typeface="Shelter Me" pitchFamily="2" charset="0"/>
            </a:endParaRPr>
          </a:p>
        </p:txBody>
      </p:sp>
      <p:sp>
        <p:nvSpPr>
          <p:cNvPr id="17" name="TextBox 16"/>
          <p:cNvSpPr txBox="1"/>
          <p:nvPr/>
        </p:nvSpPr>
        <p:spPr>
          <a:xfrm>
            <a:off x="374652" y="3231486"/>
            <a:ext cx="530273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Advanced Lab – Experimental techniques/Error analysis training</a:t>
            </a:r>
            <a:endParaRPr lang="en-US" dirty="0">
              <a:latin typeface="DK Crayon Crumble" panose="03070001040701010105" pitchFamily="66" charset="0"/>
              <a:ea typeface="Shelter Me" pitchFamily="2" charset="0"/>
            </a:endParaRPr>
          </a:p>
        </p:txBody>
      </p:sp>
      <p:sp>
        <p:nvSpPr>
          <p:cNvPr id="18" name="TextBox 17"/>
          <p:cNvSpPr txBox="1"/>
          <p:nvPr/>
        </p:nvSpPr>
        <p:spPr>
          <a:xfrm rot="21443736">
            <a:off x="4681223" y="1777753"/>
            <a:ext cx="2119491"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Learning assistant (1yr)</a:t>
            </a:r>
            <a:endParaRPr lang="en-US" dirty="0">
              <a:latin typeface="DK Crayon Crumble" panose="03070001040701010105" pitchFamily="66" charset="0"/>
              <a:ea typeface="Shelter Me" pitchFamily="2" charset="0"/>
            </a:endParaRPr>
          </a:p>
        </p:txBody>
      </p:sp>
      <p:sp>
        <p:nvSpPr>
          <p:cNvPr id="19" name="TextBox 18"/>
          <p:cNvSpPr txBox="1"/>
          <p:nvPr/>
        </p:nvSpPr>
        <p:spPr>
          <a:xfrm>
            <a:off x="4683881" y="2208953"/>
            <a:ext cx="2940292"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Tutor for freshman physics (2yrs)</a:t>
            </a:r>
            <a:endParaRPr lang="en-US" dirty="0">
              <a:latin typeface="DK Crayon Crumble" panose="03070001040701010105" pitchFamily="66" charset="0"/>
              <a:ea typeface="Shelter Me" pitchFamily="2" charset="0"/>
            </a:endParaRPr>
          </a:p>
        </p:txBody>
      </p:sp>
      <p:sp>
        <p:nvSpPr>
          <p:cNvPr id="20" name="TextBox 19"/>
          <p:cNvSpPr txBox="1"/>
          <p:nvPr/>
        </p:nvSpPr>
        <p:spPr>
          <a:xfrm rot="21448597">
            <a:off x="4726681" y="2628466"/>
            <a:ext cx="2854692"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SPS member-outreach presenter</a:t>
            </a:r>
            <a:endParaRPr lang="en-US" dirty="0">
              <a:latin typeface="DK Crayon Crumble" panose="03070001040701010105" pitchFamily="66" charset="0"/>
              <a:ea typeface="Shelter Me" pitchFamily="2" charset="0"/>
            </a:endParaRPr>
          </a:p>
        </p:txBody>
      </p:sp>
      <p:sp>
        <p:nvSpPr>
          <p:cNvPr id="21" name="TextBox 20"/>
          <p:cNvSpPr txBox="1"/>
          <p:nvPr/>
        </p:nvSpPr>
        <p:spPr>
          <a:xfrm rot="21079372">
            <a:off x="5687935" y="1797920"/>
            <a:ext cx="3112840"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Drum major – marching band (2 </a:t>
            </a:r>
            <a:r>
              <a:rPr lang="en-US" dirty="0" err="1" smtClean="0">
                <a:latin typeface="DK Crayon Crumble" panose="03070001040701010105" pitchFamily="66" charset="0"/>
                <a:ea typeface="Shelter Me" pitchFamily="2" charset="0"/>
              </a:rPr>
              <a:t>yrs</a:t>
            </a:r>
            <a:r>
              <a:rPr lang="en-US" dirty="0" smtClean="0">
                <a:latin typeface="DK Crayon Crumble" panose="03070001040701010105" pitchFamily="66" charset="0"/>
                <a:ea typeface="Shelter Me" pitchFamily="2" charset="0"/>
              </a:rPr>
              <a:t>)</a:t>
            </a:r>
            <a:endParaRPr lang="en-US" dirty="0">
              <a:latin typeface="DK Crayon Crumble" panose="03070001040701010105" pitchFamily="66" charset="0"/>
              <a:ea typeface="Shelter Me" pitchFamily="2" charset="0"/>
            </a:endParaRPr>
          </a:p>
        </p:txBody>
      </p:sp>
      <p:sp>
        <p:nvSpPr>
          <p:cNvPr id="22" name="TextBox 21"/>
          <p:cNvSpPr txBox="1"/>
          <p:nvPr/>
        </p:nvSpPr>
        <p:spPr>
          <a:xfrm rot="190123">
            <a:off x="4727660" y="3002113"/>
            <a:ext cx="3246594"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International Student Union-member</a:t>
            </a:r>
            <a:endParaRPr lang="en-US" dirty="0">
              <a:latin typeface="DK Crayon Crumble" panose="03070001040701010105" pitchFamily="66" charset="0"/>
              <a:ea typeface="Shelter Me" pitchFamily="2" charset="0"/>
            </a:endParaRPr>
          </a:p>
        </p:txBody>
      </p:sp>
      <p:sp>
        <p:nvSpPr>
          <p:cNvPr id="23" name="TextBox 22"/>
          <p:cNvSpPr txBox="1"/>
          <p:nvPr/>
        </p:nvSpPr>
        <p:spPr>
          <a:xfrm>
            <a:off x="5457378" y="2413137"/>
            <a:ext cx="3795078"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Helped organize campus research symposium</a:t>
            </a:r>
            <a:endParaRPr lang="en-US" dirty="0">
              <a:latin typeface="DK Crayon Crumble" panose="03070001040701010105" pitchFamily="66" charset="0"/>
              <a:ea typeface="Shelter Me" pitchFamily="2" charset="0"/>
            </a:endParaRPr>
          </a:p>
        </p:txBody>
      </p:sp>
      <p:sp>
        <p:nvSpPr>
          <p:cNvPr id="24" name="TextBox 23"/>
          <p:cNvSpPr txBox="1"/>
          <p:nvPr/>
        </p:nvSpPr>
        <p:spPr>
          <a:xfrm>
            <a:off x="6266814" y="2795112"/>
            <a:ext cx="2714718" cy="369332"/>
          </a:xfrm>
          <a:prstGeom prst="rect">
            <a:avLst/>
          </a:prstGeom>
          <a:noFill/>
        </p:spPr>
        <p:txBody>
          <a:bodyPr wrap="none" rtlCol="0">
            <a:spAutoFit/>
          </a:bodyPr>
          <a:lstStyle/>
          <a:p>
            <a:r>
              <a:rPr lang="en-US" dirty="0" smtClean="0">
                <a:latin typeface="DK Crayon Crumble" panose="03070001040701010105" pitchFamily="66" charset="0"/>
                <a:ea typeface="Shelter Me" pitchFamily="2" charset="0"/>
              </a:rPr>
              <a:t>Tutor in language lab (</a:t>
            </a:r>
            <a:r>
              <a:rPr lang="en-US" dirty="0" err="1" smtClean="0">
                <a:latin typeface="DK Crayon Crumble" panose="03070001040701010105" pitchFamily="66" charset="0"/>
                <a:ea typeface="Shelter Me" pitchFamily="2" charset="0"/>
              </a:rPr>
              <a:t>spanish</a:t>
            </a:r>
            <a:r>
              <a:rPr lang="en-US" dirty="0" smtClean="0">
                <a:latin typeface="DK Crayon Crumble" panose="03070001040701010105" pitchFamily="66" charset="0"/>
                <a:ea typeface="Shelter Me" pitchFamily="2" charset="0"/>
              </a:rPr>
              <a:t>)</a:t>
            </a:r>
            <a:endParaRPr lang="en-US" dirty="0">
              <a:latin typeface="DK Crayon Crumble" panose="03070001040701010105" pitchFamily="66" charset="0"/>
              <a:ea typeface="Shelter Me" pitchFamily="2" charset="0"/>
            </a:endParaRPr>
          </a:p>
        </p:txBody>
      </p:sp>
      <p:sp>
        <p:nvSpPr>
          <p:cNvPr id="25" name="TextBox 24"/>
          <p:cNvSpPr txBox="1"/>
          <p:nvPr/>
        </p:nvSpPr>
        <p:spPr>
          <a:xfrm rot="21354551">
            <a:off x="282632" y="4177405"/>
            <a:ext cx="3353641"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Worked in research lab as a </a:t>
            </a:r>
            <a:r>
              <a:rPr lang="en-US" dirty="0" err="1" smtClean="0">
                <a:latin typeface="DK Crayon Crumble" panose="03070001040701010105" pitchFamily="66" charset="0"/>
                <a:ea typeface="Shelter Me" pitchFamily="2" charset="0"/>
              </a:rPr>
              <a:t>sophmore</a:t>
            </a:r>
            <a:r>
              <a:rPr lang="en-US" dirty="0" smtClean="0">
                <a:latin typeface="DK Crayon Crumble" panose="03070001040701010105" pitchFamily="66" charset="0"/>
                <a:ea typeface="Shelter Me" pitchFamily="2" charset="0"/>
              </a:rPr>
              <a:t> (mostly data reduction)</a:t>
            </a:r>
            <a:endParaRPr lang="en-US" dirty="0">
              <a:latin typeface="DK Crayon Crumble" panose="03070001040701010105" pitchFamily="66" charset="0"/>
              <a:ea typeface="Shelter Me" pitchFamily="2" charset="0"/>
            </a:endParaRPr>
          </a:p>
        </p:txBody>
      </p:sp>
      <p:sp>
        <p:nvSpPr>
          <p:cNvPr id="26" name="TextBox 25"/>
          <p:cNvSpPr txBox="1"/>
          <p:nvPr/>
        </p:nvSpPr>
        <p:spPr>
          <a:xfrm>
            <a:off x="2006036" y="4655880"/>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Part time cashier at Lowe’s </a:t>
            </a:r>
            <a:endParaRPr lang="en-US" dirty="0">
              <a:latin typeface="DK Crayon Crumble" panose="03070001040701010105" pitchFamily="66" charset="0"/>
              <a:ea typeface="Shelter Me" pitchFamily="2" charset="0"/>
            </a:endParaRPr>
          </a:p>
        </p:txBody>
      </p:sp>
      <p:sp>
        <p:nvSpPr>
          <p:cNvPr id="27" name="TextBox 26"/>
          <p:cNvSpPr txBox="1"/>
          <p:nvPr/>
        </p:nvSpPr>
        <p:spPr>
          <a:xfrm>
            <a:off x="271745" y="4992946"/>
            <a:ext cx="2444146"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Paid tutor at the YMCA after school program</a:t>
            </a:r>
            <a:endParaRPr lang="en-US" dirty="0">
              <a:latin typeface="DK Crayon Crumble" panose="03070001040701010105" pitchFamily="66" charset="0"/>
              <a:ea typeface="Shelter Me" pitchFamily="2" charset="0"/>
            </a:endParaRPr>
          </a:p>
        </p:txBody>
      </p:sp>
      <p:sp>
        <p:nvSpPr>
          <p:cNvPr id="28" name="TextBox 27"/>
          <p:cNvSpPr txBox="1"/>
          <p:nvPr/>
        </p:nvSpPr>
        <p:spPr>
          <a:xfrm rot="466104">
            <a:off x="141648" y="5681872"/>
            <a:ext cx="2444146" cy="646331"/>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Workshop on gravitational wave astronomy</a:t>
            </a:r>
            <a:endParaRPr lang="en-US" dirty="0">
              <a:latin typeface="DK Crayon Crumble" panose="03070001040701010105" pitchFamily="66" charset="0"/>
              <a:ea typeface="Shelter Me" pitchFamily="2" charset="0"/>
            </a:endParaRPr>
          </a:p>
        </p:txBody>
      </p:sp>
      <p:sp>
        <p:nvSpPr>
          <p:cNvPr id="29" name="TextBox 28"/>
          <p:cNvSpPr txBox="1"/>
          <p:nvPr/>
        </p:nvSpPr>
        <p:spPr>
          <a:xfrm>
            <a:off x="2477674" y="5025213"/>
            <a:ext cx="2677649" cy="1200329"/>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Summer research assistant in professor’s lab – part of group -  (responsible for interfacing spectrometer)</a:t>
            </a:r>
            <a:endParaRPr lang="en-US" dirty="0">
              <a:latin typeface="DK Crayon Crumble" panose="03070001040701010105" pitchFamily="66" charset="0"/>
              <a:ea typeface="Shelter Me" pitchFamily="2" charset="0"/>
            </a:endParaRPr>
          </a:p>
        </p:txBody>
      </p:sp>
      <p:sp>
        <p:nvSpPr>
          <p:cNvPr id="30" name="TextBox 29"/>
          <p:cNvSpPr txBox="1"/>
          <p:nvPr/>
        </p:nvSpPr>
        <p:spPr>
          <a:xfrm rot="21352670">
            <a:off x="4767744" y="4043869"/>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Accomplished knitter</a:t>
            </a:r>
            <a:endParaRPr lang="en-US" dirty="0">
              <a:latin typeface="DK Crayon Crumble" panose="03070001040701010105" pitchFamily="66" charset="0"/>
              <a:ea typeface="Shelter Me" pitchFamily="2" charset="0"/>
            </a:endParaRPr>
          </a:p>
        </p:txBody>
      </p:sp>
      <p:sp>
        <p:nvSpPr>
          <p:cNvPr id="31" name="TextBox 30"/>
          <p:cNvSpPr txBox="1"/>
          <p:nvPr/>
        </p:nvSpPr>
        <p:spPr>
          <a:xfrm>
            <a:off x="6326570" y="4257219"/>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Sing in community choir</a:t>
            </a:r>
            <a:endParaRPr lang="en-US" dirty="0">
              <a:latin typeface="DK Crayon Crumble" panose="03070001040701010105" pitchFamily="66" charset="0"/>
              <a:ea typeface="Shelter Me" pitchFamily="2" charset="0"/>
            </a:endParaRPr>
          </a:p>
        </p:txBody>
      </p:sp>
      <p:sp>
        <p:nvSpPr>
          <p:cNvPr id="32" name="TextBox 31"/>
          <p:cNvSpPr txBox="1"/>
          <p:nvPr/>
        </p:nvSpPr>
        <p:spPr>
          <a:xfrm rot="296873">
            <a:off x="4783523" y="4817251"/>
            <a:ext cx="2444146" cy="369332"/>
          </a:xfrm>
          <a:prstGeom prst="rect">
            <a:avLst/>
          </a:prstGeom>
          <a:noFill/>
        </p:spPr>
        <p:txBody>
          <a:bodyPr wrap="square" rtlCol="0">
            <a:spAutoFit/>
          </a:bodyPr>
          <a:lstStyle/>
          <a:p>
            <a:r>
              <a:rPr lang="en-US" dirty="0" smtClean="0">
                <a:latin typeface="DK Crayon Crumble" panose="03070001040701010105" pitchFamily="66" charset="0"/>
                <a:ea typeface="Shelter Me" pitchFamily="2" charset="0"/>
              </a:rPr>
              <a:t>Attended </a:t>
            </a:r>
            <a:r>
              <a:rPr lang="en-US" dirty="0" err="1" smtClean="0">
                <a:latin typeface="DK Crayon Crumble" panose="03070001040701010105" pitchFamily="66" charset="0"/>
                <a:ea typeface="Shelter Me" pitchFamily="2" charset="0"/>
              </a:rPr>
              <a:t>comicon</a:t>
            </a:r>
            <a:endParaRPr lang="en-US" dirty="0">
              <a:latin typeface="DK Crayon Crumble" panose="03070001040701010105" pitchFamily="66" charset="0"/>
              <a:ea typeface="Shelter Me" pitchFamily="2" charset="0"/>
            </a:endParaRPr>
          </a:p>
        </p:txBody>
      </p:sp>
      <p:pic>
        <p:nvPicPr>
          <p:cNvPr id="3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0000" t="48963" r="1887" b="26896"/>
          <a:stretch/>
        </p:blipFill>
        <p:spPr bwMode="auto">
          <a:xfrm>
            <a:off x="733604" y="2512952"/>
            <a:ext cx="7676791" cy="1776086"/>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ounded Rectangle 3"/>
          <p:cNvSpPr/>
          <p:nvPr/>
        </p:nvSpPr>
        <p:spPr>
          <a:xfrm>
            <a:off x="59323" y="2105219"/>
            <a:ext cx="2418352" cy="34607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4" name="Rounded Rectangle 33"/>
          <p:cNvSpPr/>
          <p:nvPr/>
        </p:nvSpPr>
        <p:spPr>
          <a:xfrm>
            <a:off x="4624725" y="1759149"/>
            <a:ext cx="2418352" cy="34607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5" name="Rounded Rectangle 34"/>
          <p:cNvSpPr/>
          <p:nvPr/>
        </p:nvSpPr>
        <p:spPr>
          <a:xfrm rot="20920148">
            <a:off x="5740912" y="1865917"/>
            <a:ext cx="3044856" cy="219601"/>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6" name="Rounded Rectangle 35"/>
          <p:cNvSpPr/>
          <p:nvPr/>
        </p:nvSpPr>
        <p:spPr>
          <a:xfrm>
            <a:off x="5484926" y="2478772"/>
            <a:ext cx="3659074" cy="23442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8" name="Rounded Rectangle 37"/>
          <p:cNvSpPr/>
          <p:nvPr/>
        </p:nvSpPr>
        <p:spPr>
          <a:xfrm>
            <a:off x="297539" y="5025211"/>
            <a:ext cx="2122788" cy="614066"/>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9" name="Rounded Rectangle 38"/>
          <p:cNvSpPr/>
          <p:nvPr/>
        </p:nvSpPr>
        <p:spPr>
          <a:xfrm>
            <a:off x="2461391" y="5047500"/>
            <a:ext cx="2578144" cy="1178042"/>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0" name="Rounded Rectangle 39"/>
          <p:cNvSpPr/>
          <p:nvPr/>
        </p:nvSpPr>
        <p:spPr>
          <a:xfrm>
            <a:off x="6326570" y="4289038"/>
            <a:ext cx="2122788" cy="307033"/>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1" name="Rounded Rectangle 40"/>
          <p:cNvSpPr/>
          <p:nvPr/>
        </p:nvSpPr>
        <p:spPr>
          <a:xfrm>
            <a:off x="6350956" y="2876797"/>
            <a:ext cx="2630575" cy="215480"/>
          </a:xfrm>
          <a:prstGeom prst="roundRect">
            <a:avLst/>
          </a:prstGeom>
          <a:noFill/>
          <a:ln w="28575">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xmlns="" val="2837099765"/>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3"/>
                                        </p:tgtEl>
                                      </p:cBhvr>
                                      <p:by x="25000" y="25000"/>
                                    </p:animScale>
                                  </p:childTnLst>
                                </p:cTn>
                              </p:par>
                              <p:par>
                                <p:cTn id="7" presetID="42" presetClass="path" presetSubtype="0" accel="50000" decel="50000" fill="hold" nodeType="withEffect">
                                  <p:stCondLst>
                                    <p:cond delay="0"/>
                                  </p:stCondLst>
                                  <p:childTnLst>
                                    <p:animMotion origin="layout" path="M -1.94444E-6 -1.11111E-6 L 0.33507 0.3257 " pathEditMode="relative" rAng="0" ptsTypes="AA">
                                      <p:cBhvr>
                                        <p:cTn id="8" dur="2000" fill="hold"/>
                                        <p:tgtEl>
                                          <p:spTgt spid="33"/>
                                        </p:tgtEl>
                                        <p:attrNameLst>
                                          <p:attrName>ppt_x</p:attrName>
                                          <p:attrName>ppt_y</p:attrName>
                                        </p:attrNameLst>
                                      </p:cBhvr>
                                      <p:rCtr x="16753" y="16273"/>
                                    </p:animMotion>
                                  </p:childTnLst>
                                </p:cTn>
                              </p:par>
                              <p:par>
                                <p:cTn id="9" presetID="10"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fade">
                                      <p:cBhvr>
                                        <p:cTn id="20" dur="500"/>
                                        <p:tgtEl>
                                          <p:spTgt spid="3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4" grpId="0" animBg="1"/>
      <p:bldP spid="35" grpId="0" animBg="1"/>
      <p:bldP spid="36" grpId="0" animBg="1"/>
      <p:bldP spid="38" grpId="0" animBg="1"/>
      <p:bldP spid="39" grpId="0" animBg="1"/>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 to the point.</a:t>
            </a:r>
            <a:endParaRPr lang="en-US" dirty="0"/>
          </a:p>
        </p:txBody>
      </p:sp>
      <p:pic>
        <p:nvPicPr>
          <p:cNvPr id="7475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1218" y="1260793"/>
            <a:ext cx="8844529" cy="8575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75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09560" y="2385536"/>
            <a:ext cx="5263936" cy="2213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75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33555" y="4476750"/>
            <a:ext cx="5874068" cy="2000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757"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424364" y="4491990"/>
            <a:ext cx="1546225" cy="63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4758"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905250" y="2282984"/>
            <a:ext cx="1333500" cy="631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ounded Rectangular Callout 11"/>
          <p:cNvSpPr/>
          <p:nvPr/>
        </p:nvSpPr>
        <p:spPr>
          <a:xfrm rot="1005974">
            <a:off x="219122" y="2371495"/>
            <a:ext cx="424815" cy="533400"/>
          </a:xfrm>
          <a:prstGeom prst="wedgeRoundRectCallout">
            <a:avLst>
              <a:gd name="adj1" fmla="val -97623"/>
              <a:gd name="adj2" fmla="val -188810"/>
              <a:gd name="adj3" fmla="val 16667"/>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Plain">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marL="0" marR="0">
              <a:spcBef>
                <a:spcPts val="0"/>
              </a:spcBef>
              <a:spcAft>
                <a:spcPts val="0"/>
              </a:spcAft>
            </a:pPr>
            <a:r>
              <a:rPr lang="en-US" sz="2200" b="1" dirty="0">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Myriad Pro"/>
                <a:ea typeface="Times New Roman"/>
                <a:cs typeface="Arial"/>
              </a:rPr>
              <a:t>3</a:t>
            </a:r>
            <a:endParaRPr lang="en-US" sz="1100" dirty="0">
              <a:effectLst/>
              <a:latin typeface="Minion Pro"/>
              <a:ea typeface="Times New Roman"/>
              <a:cs typeface="Arial"/>
            </a:endParaRPr>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Tree>
    <p:extLst>
      <p:ext uri="{BB962C8B-B14F-4D97-AF65-F5344CB8AC3E}">
        <p14:creationId xmlns:p14="http://schemas.microsoft.com/office/powerpoint/2010/main" xmlns="" val="21021910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459489738"/>
              </p:ext>
            </p:extLst>
          </p:nvPr>
        </p:nvGraphicFramePr>
        <p:xfrm>
          <a:off x="1127760" y="1200150"/>
          <a:ext cx="6751320" cy="5443021"/>
        </p:xfrm>
        <a:graphic>
          <a:graphicData uri="http://schemas.openxmlformats.org/drawingml/2006/table">
            <a:tbl>
              <a:tblPr>
                <a:effectLst>
                  <a:outerShdw blurRad="50800" dist="38100" dir="2700000" algn="tl" rotWithShape="0">
                    <a:prstClr val="black">
                      <a:alpha val="40000"/>
                    </a:prstClr>
                  </a:outerShdw>
                </a:effectLst>
              </a:tblPr>
              <a:tblGrid>
                <a:gridCol w="6751320"/>
              </a:tblGrid>
              <a:tr h="571355">
                <a:tc>
                  <a:txBody>
                    <a:bodyPr/>
                    <a:lstStyle/>
                    <a:p>
                      <a:pPr marL="0" marR="0">
                        <a:spcBef>
                          <a:spcPts val="0"/>
                        </a:spcBef>
                        <a:spcAft>
                          <a:spcPts val="0"/>
                        </a:spcAft>
                      </a:pPr>
                      <a:r>
                        <a:rPr lang="en-US" sz="2400" b="0" kern="1200" dirty="0" smtClean="0">
                          <a:solidFill>
                            <a:schemeClr val="tx1"/>
                          </a:solidFill>
                          <a:latin typeface="Myriad Pro" pitchFamily="34" charset="0"/>
                          <a:ea typeface="Times New Roman"/>
                          <a:cs typeface="Times New Roman"/>
                        </a:rPr>
                        <a:t>Skill category:</a:t>
                      </a:r>
                    </a:p>
                    <a:p>
                      <a:pPr marL="0" marR="0">
                        <a:spcBef>
                          <a:spcPts val="0"/>
                        </a:spcBef>
                        <a:spcAft>
                          <a:spcPts val="0"/>
                        </a:spcAft>
                      </a:pPr>
                      <a:endParaRPr lang="en-US" sz="2400" b="0" kern="1200" dirty="0">
                        <a:solidFill>
                          <a:schemeClr val="tx1"/>
                        </a:solidFill>
                        <a:latin typeface="Myriad Pro" pitchFamily="34" charset="0"/>
                        <a:ea typeface="Times New Roman"/>
                        <a:cs typeface="Times New Roman"/>
                      </a:endParaRP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1142710">
                <a:tc>
                  <a:txBody>
                    <a:bodyPr/>
                    <a:lstStyle/>
                    <a:p>
                      <a:pPr marL="0" marR="0">
                        <a:spcBef>
                          <a:spcPts val="0"/>
                        </a:spcBef>
                        <a:spcAft>
                          <a:spcPts val="0"/>
                        </a:spcAft>
                      </a:pPr>
                      <a:r>
                        <a:rPr lang="en-US" sz="2400" b="0" kern="1200" dirty="0">
                          <a:solidFill>
                            <a:schemeClr val="tx1"/>
                          </a:solidFill>
                          <a:latin typeface="Myriad Pro" pitchFamily="34" charset="0"/>
                          <a:ea typeface="Times New Roman"/>
                          <a:cs typeface="Times New Roman"/>
                        </a:rPr>
                        <a:t>Brainstorming: My experiences related to this skill </a:t>
                      </a:r>
                      <a:r>
                        <a:rPr lang="en-US" sz="2400" b="0" kern="1200" dirty="0" smtClean="0">
                          <a:solidFill>
                            <a:schemeClr val="tx1"/>
                          </a:solidFill>
                          <a:latin typeface="Myriad Pro" pitchFamily="34" charset="0"/>
                          <a:ea typeface="Times New Roman"/>
                          <a:cs typeface="Times New Roman"/>
                        </a:rPr>
                        <a:t>category</a:t>
                      </a:r>
                    </a:p>
                    <a:p>
                      <a:pPr marL="0" marR="0">
                        <a:spcBef>
                          <a:spcPts val="0"/>
                        </a:spcBef>
                        <a:spcAft>
                          <a:spcPts val="0"/>
                        </a:spcAft>
                      </a:pPr>
                      <a:endParaRPr lang="en-US" sz="2400" b="0" kern="1200" dirty="0" smtClean="0">
                        <a:solidFill>
                          <a:schemeClr val="tx1"/>
                        </a:solidFill>
                        <a:latin typeface="Myriad Pro" pitchFamily="34" charset="0"/>
                        <a:ea typeface="Times New Roman"/>
                        <a:cs typeface="Times New Roman"/>
                      </a:endParaRPr>
                    </a:p>
                    <a:p>
                      <a:pPr marL="0" marR="0">
                        <a:spcBef>
                          <a:spcPts val="0"/>
                        </a:spcBef>
                        <a:spcAft>
                          <a:spcPts val="0"/>
                        </a:spcAft>
                      </a:pPr>
                      <a:endParaRPr lang="en-US" sz="2400" b="0" kern="1200" dirty="0">
                        <a:solidFill>
                          <a:schemeClr val="tx1"/>
                        </a:solidFill>
                        <a:latin typeface="Myriad Pro" pitchFamily="34" charset="0"/>
                        <a:ea typeface="Times New Roman"/>
                        <a:cs typeface="Times New Roman"/>
                      </a:endParaRP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1090387">
                <a:tc>
                  <a:txBody>
                    <a:bodyPr/>
                    <a:lstStyle/>
                    <a:p>
                      <a:pPr marL="0" marR="0">
                        <a:spcBef>
                          <a:spcPts val="0"/>
                        </a:spcBef>
                        <a:spcAft>
                          <a:spcPts val="0"/>
                        </a:spcAft>
                      </a:pPr>
                      <a:r>
                        <a:rPr lang="en-US" sz="2400" b="0" dirty="0">
                          <a:solidFill>
                            <a:schemeClr val="tx1"/>
                          </a:solidFill>
                          <a:latin typeface="Myriad Pro" pitchFamily="34" charset="0"/>
                          <a:ea typeface="Times New Roman"/>
                          <a:cs typeface="Times New Roman"/>
                        </a:rPr>
                        <a:t>Tell it: Draft a bullet point related to this skill </a:t>
                      </a: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1241298">
                <a:tc>
                  <a:txBody>
                    <a:bodyPr/>
                    <a:lstStyle/>
                    <a:p>
                      <a:pPr marL="0" marR="0">
                        <a:spcBef>
                          <a:spcPts val="0"/>
                        </a:spcBef>
                        <a:spcAft>
                          <a:spcPts val="0"/>
                        </a:spcAft>
                      </a:pPr>
                      <a:r>
                        <a:rPr lang="en-US" sz="2400" b="0" dirty="0">
                          <a:solidFill>
                            <a:schemeClr val="tx1"/>
                          </a:solidFill>
                          <a:latin typeface="Myriad Pro" pitchFamily="34" charset="0"/>
                          <a:ea typeface="Times New Roman"/>
                          <a:cs typeface="Times New Roman"/>
                        </a:rPr>
                        <a:t>Refine the language: Refine your bullet point, focusing on </a:t>
                      </a:r>
                      <a:r>
                        <a:rPr lang="en-US" sz="2400" b="0" i="1" dirty="0">
                          <a:solidFill>
                            <a:schemeClr val="tx1"/>
                          </a:solidFill>
                          <a:latin typeface="Myriad Pro" pitchFamily="34" charset="0"/>
                          <a:ea typeface="Times New Roman"/>
                          <a:cs typeface="Times New Roman"/>
                        </a:rPr>
                        <a:t>what you know how to do </a:t>
                      </a:r>
                      <a:r>
                        <a:rPr lang="en-US" sz="2400" b="0" dirty="0">
                          <a:solidFill>
                            <a:schemeClr val="tx1"/>
                          </a:solidFill>
                          <a:latin typeface="Myriad Pro" pitchFamily="34" charset="0"/>
                          <a:ea typeface="Times New Roman"/>
                          <a:cs typeface="Times New Roman"/>
                        </a:rPr>
                        <a:t>and </a:t>
                      </a:r>
                      <a:r>
                        <a:rPr lang="en-US" sz="2400" b="0" i="1" dirty="0">
                          <a:solidFill>
                            <a:schemeClr val="tx1"/>
                          </a:solidFill>
                          <a:latin typeface="Myriad Pro" pitchFamily="34" charset="0"/>
                          <a:ea typeface="Times New Roman"/>
                          <a:cs typeface="Times New Roman"/>
                        </a:rPr>
                        <a:t>how well you </a:t>
                      </a:r>
                      <a:r>
                        <a:rPr lang="en-US" sz="2400" b="0" i="1" dirty="0" smtClean="0">
                          <a:solidFill>
                            <a:schemeClr val="tx1"/>
                          </a:solidFill>
                          <a:latin typeface="Myriad Pro" pitchFamily="34" charset="0"/>
                          <a:ea typeface="Times New Roman"/>
                          <a:cs typeface="Times New Roman"/>
                        </a:rPr>
                        <a:t>know</a:t>
                      </a:r>
                      <a:r>
                        <a:rPr lang="en-US" sz="2400" b="0" i="1" baseline="0" dirty="0" smtClean="0">
                          <a:solidFill>
                            <a:schemeClr val="tx1"/>
                          </a:solidFill>
                          <a:latin typeface="Myriad Pro" pitchFamily="34" charset="0"/>
                          <a:ea typeface="Times New Roman"/>
                          <a:cs typeface="Times New Roman"/>
                        </a:rPr>
                        <a:t> </a:t>
                      </a:r>
                      <a:r>
                        <a:rPr lang="en-US" sz="2400" b="0" i="1" dirty="0" smtClean="0">
                          <a:solidFill>
                            <a:schemeClr val="tx1"/>
                          </a:solidFill>
                          <a:latin typeface="Myriad Pro" pitchFamily="34" charset="0"/>
                          <a:ea typeface="Times New Roman"/>
                          <a:cs typeface="Times New Roman"/>
                        </a:rPr>
                        <a:t>how </a:t>
                      </a:r>
                      <a:r>
                        <a:rPr lang="en-US" sz="2400" b="0" i="1" dirty="0">
                          <a:solidFill>
                            <a:schemeClr val="tx1"/>
                          </a:solidFill>
                          <a:latin typeface="Myriad Pro" pitchFamily="34" charset="0"/>
                          <a:ea typeface="Times New Roman"/>
                          <a:cs typeface="Times New Roman"/>
                        </a:rPr>
                        <a:t>to do </a:t>
                      </a:r>
                      <a:r>
                        <a:rPr lang="en-US" sz="2400" b="0" i="1" dirty="0" smtClean="0">
                          <a:solidFill>
                            <a:schemeClr val="tx1"/>
                          </a:solidFill>
                          <a:latin typeface="Myriad Pro" pitchFamily="34" charset="0"/>
                          <a:ea typeface="Times New Roman"/>
                          <a:cs typeface="Times New Roman"/>
                        </a:rPr>
                        <a:t>it</a:t>
                      </a:r>
                      <a:r>
                        <a:rPr lang="en-US" sz="2400" b="0" dirty="0" smtClean="0">
                          <a:solidFill>
                            <a:schemeClr val="tx1"/>
                          </a:solidFill>
                          <a:latin typeface="Myriad Pro" pitchFamily="34" charset="0"/>
                          <a:ea typeface="Times New Roman"/>
                          <a:cs typeface="Times New Roman"/>
                        </a:rPr>
                        <a:t> </a:t>
                      </a:r>
                      <a:endParaRPr lang="en-US" sz="2400" b="0" dirty="0">
                        <a:solidFill>
                          <a:schemeClr val="tx1"/>
                        </a:solidFill>
                        <a:latin typeface="Myriad Pro" pitchFamily="34" charset="0"/>
                        <a:ea typeface="Times New Roman"/>
                        <a:cs typeface="Times New Roman"/>
                      </a:endParaRP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916776">
                <a:tc>
                  <a:txBody>
                    <a:bodyPr/>
                    <a:lstStyle/>
                    <a:p>
                      <a:pPr marL="0" marR="0">
                        <a:spcBef>
                          <a:spcPts val="0"/>
                        </a:spcBef>
                        <a:spcAft>
                          <a:spcPts val="0"/>
                        </a:spcAft>
                      </a:pPr>
                      <a:r>
                        <a:rPr lang="en-US" sz="2400" b="0" dirty="0">
                          <a:solidFill>
                            <a:schemeClr val="tx1"/>
                          </a:solidFill>
                          <a:latin typeface="Myriad Pro" pitchFamily="34" charset="0"/>
                          <a:ea typeface="Times New Roman"/>
                          <a:cs typeface="Times New Roman"/>
                        </a:rPr>
                        <a:t>Show it: Write down a few anecdotes that demonstrate your experiences related to this skill</a:t>
                      </a: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29712"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76923C"/>
                </a:solidFill>
                <a:latin typeface="Calibri" pitchFamily="34" charset="0"/>
                <a:cs typeface="Times New Roman" pitchFamily="18" charset="0"/>
              </a:rPr>
              <a:t>Assessing My Skills</a:t>
            </a:r>
            <a:endParaRPr lang="en-US" altLang="en-US" sz="1200" b="1">
              <a:solidFill>
                <a:srgbClr val="009AC7"/>
              </a:solidFill>
              <a:latin typeface="Calibri" pitchFamily="34" charset="0"/>
              <a:cs typeface="Times New Roman" pitchFamily="18" charset="0"/>
            </a:endParaRPr>
          </a:p>
          <a:p>
            <a:r>
              <a:rPr lang="en-US" altLang="en-US" sz="1200" b="1">
                <a:solidFill>
                  <a:srgbClr val="76923C"/>
                </a:solidFill>
                <a:latin typeface="Calibri" pitchFamily="34" charset="0"/>
                <a:cs typeface="Times New Roman" pitchFamily="18" charset="0"/>
              </a:rPr>
              <a:t>Skill category: ________________________</a:t>
            </a:r>
            <a:endParaRPr lang="en-US" altLang="en-US" sz="1200" b="1">
              <a:solidFill>
                <a:srgbClr val="009AC7"/>
              </a:solidFill>
              <a:latin typeface="Calibri" pitchFamily="34" charset="0"/>
              <a:cs typeface="Times New Roman" pitchFamily="18" charset="0"/>
            </a:endParaRPr>
          </a:p>
          <a:p>
            <a:r>
              <a:rPr lang="en-US" altLang="en-US" sz="1100">
                <a:solidFill>
                  <a:srgbClr val="76923C"/>
                </a:solidFill>
                <a:latin typeface="Minion Pro" pitchFamily="18" charset="0"/>
                <a:cs typeface="Times New Roman" pitchFamily="18" charset="0"/>
              </a:rPr>
              <a:t/>
            </a:r>
            <a:br>
              <a:rPr lang="en-US" altLang="en-US" sz="1100">
                <a:solidFill>
                  <a:srgbClr val="76923C"/>
                </a:solidFill>
                <a:latin typeface="Minion Pro" pitchFamily="18" charset="0"/>
                <a:cs typeface="Times New Roman" pitchFamily="18" charset="0"/>
              </a:rPr>
            </a:br>
            <a:endParaRPr lang="en-US" altLang="en-US"/>
          </a:p>
        </p:txBody>
      </p:sp>
      <p:sp>
        <p:nvSpPr>
          <p:cNvPr id="29713" name="Title 2"/>
          <p:cNvSpPr>
            <a:spLocks noGrp="1"/>
          </p:cNvSpPr>
          <p:nvPr>
            <p:ph type="title"/>
          </p:nvPr>
        </p:nvSpPr>
        <p:spPr>
          <a:xfrm>
            <a:off x="3325813" y="195263"/>
            <a:ext cx="5591175" cy="671512"/>
          </a:xfrm>
        </p:spPr>
        <p:txBody>
          <a:bodyPr>
            <a:normAutofit fontScale="90000"/>
          </a:bodyPr>
          <a:lstStyle/>
          <a:p>
            <a:pPr eaLnBrk="1" hangingPunct="1"/>
            <a:r>
              <a:rPr lang="en-US" altLang="en-US" dirty="0" smtClean="0"/>
              <a:t>Skills Assessment Sheet</a:t>
            </a:r>
            <a:endParaRPr lang="en-US" altLang="en-US" sz="2400" dirty="0" smtClean="0"/>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Tree>
    <p:extLst>
      <p:ext uri="{BB962C8B-B14F-4D97-AF65-F5344CB8AC3E}">
        <p14:creationId xmlns:p14="http://schemas.microsoft.com/office/powerpoint/2010/main" xmlns="" val="31616275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4220830519"/>
              </p:ext>
            </p:extLst>
          </p:nvPr>
        </p:nvGraphicFramePr>
        <p:xfrm>
          <a:off x="1127760" y="1200150"/>
          <a:ext cx="6751320" cy="5138221"/>
        </p:xfrm>
        <a:graphic>
          <a:graphicData uri="http://schemas.openxmlformats.org/drawingml/2006/table">
            <a:tbl>
              <a:tblPr>
                <a:effectLst>
                  <a:outerShdw blurRad="50800" dist="38100" dir="2700000" algn="tl" rotWithShape="0">
                    <a:prstClr val="black">
                      <a:alpha val="40000"/>
                    </a:prstClr>
                  </a:outerShdw>
                </a:effectLst>
              </a:tblPr>
              <a:tblGrid>
                <a:gridCol w="6751320"/>
              </a:tblGrid>
              <a:tr h="571355">
                <a:tc>
                  <a:txBody>
                    <a:bodyPr/>
                    <a:lstStyle/>
                    <a:p>
                      <a:pPr marL="0" marR="0">
                        <a:spcBef>
                          <a:spcPts val="0"/>
                        </a:spcBef>
                        <a:spcAft>
                          <a:spcPts val="0"/>
                        </a:spcAft>
                      </a:pPr>
                      <a:r>
                        <a:rPr lang="en-US" sz="2400" b="0" kern="1200" dirty="0" smtClean="0">
                          <a:solidFill>
                            <a:schemeClr val="tx1"/>
                          </a:solidFill>
                          <a:latin typeface="Myriad Pro" pitchFamily="34" charset="0"/>
                          <a:ea typeface="Times New Roman"/>
                          <a:cs typeface="Times New Roman"/>
                        </a:rPr>
                        <a:t>Skill category:</a:t>
                      </a:r>
                    </a:p>
                    <a:p>
                      <a:pPr marL="0" marR="0">
                        <a:spcBef>
                          <a:spcPts val="0"/>
                        </a:spcBef>
                        <a:spcAft>
                          <a:spcPts val="0"/>
                        </a:spcAft>
                      </a:pPr>
                      <a:endParaRPr lang="en-US" sz="1600" b="0" kern="1200" dirty="0">
                        <a:solidFill>
                          <a:schemeClr val="tx1"/>
                        </a:solidFill>
                        <a:latin typeface="Myriad Pro" pitchFamily="34" charset="0"/>
                        <a:ea typeface="Times New Roman"/>
                        <a:cs typeface="Times New Roman"/>
                      </a:endParaRP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1142710">
                <a:tc>
                  <a:txBody>
                    <a:bodyPr/>
                    <a:lstStyle/>
                    <a:p>
                      <a:pPr marL="0" marR="0">
                        <a:spcBef>
                          <a:spcPts val="0"/>
                        </a:spcBef>
                        <a:spcAft>
                          <a:spcPts val="0"/>
                        </a:spcAft>
                      </a:pPr>
                      <a:r>
                        <a:rPr lang="en-US" sz="1800" b="1" kern="1200" dirty="0">
                          <a:solidFill>
                            <a:schemeClr val="tx1"/>
                          </a:solidFill>
                          <a:latin typeface="Myriad Pro" pitchFamily="34" charset="0"/>
                          <a:ea typeface="Times New Roman"/>
                          <a:cs typeface="Times New Roman"/>
                        </a:rPr>
                        <a:t>Brainstorming: My experiences related to this skill </a:t>
                      </a:r>
                      <a:r>
                        <a:rPr lang="en-US" sz="1800" b="1" kern="1200" dirty="0" smtClean="0">
                          <a:solidFill>
                            <a:schemeClr val="tx1"/>
                          </a:solidFill>
                          <a:latin typeface="Myriad Pro" pitchFamily="34" charset="0"/>
                          <a:ea typeface="Times New Roman"/>
                          <a:cs typeface="Times New Roman"/>
                        </a:rPr>
                        <a:t>category</a:t>
                      </a:r>
                    </a:p>
                    <a:p>
                      <a:pPr marL="0" marR="0">
                        <a:spcBef>
                          <a:spcPts val="0"/>
                        </a:spcBef>
                        <a:spcAft>
                          <a:spcPts val="0"/>
                        </a:spcAft>
                      </a:pPr>
                      <a:endParaRPr lang="en-US" sz="1800" b="1" kern="1200" dirty="0" smtClean="0">
                        <a:solidFill>
                          <a:schemeClr val="tx1"/>
                        </a:solidFill>
                        <a:latin typeface="Myriad Pro" pitchFamily="34" charset="0"/>
                        <a:ea typeface="Times New Roman"/>
                        <a:cs typeface="Times New Roman"/>
                      </a:endParaRPr>
                    </a:p>
                    <a:p>
                      <a:pPr marL="0" marR="0">
                        <a:spcBef>
                          <a:spcPts val="0"/>
                        </a:spcBef>
                        <a:spcAft>
                          <a:spcPts val="0"/>
                        </a:spcAft>
                      </a:pPr>
                      <a:endParaRPr lang="en-US" sz="2400" b="0" kern="1200" dirty="0" smtClean="0">
                        <a:solidFill>
                          <a:schemeClr val="tx1"/>
                        </a:solidFill>
                        <a:latin typeface="Myriad Pro" pitchFamily="34" charset="0"/>
                        <a:ea typeface="Times New Roman"/>
                        <a:cs typeface="Times New Roman"/>
                      </a:endParaRPr>
                    </a:p>
                    <a:p>
                      <a:pPr marL="0" marR="0">
                        <a:spcBef>
                          <a:spcPts val="0"/>
                        </a:spcBef>
                        <a:spcAft>
                          <a:spcPts val="0"/>
                        </a:spcAft>
                      </a:pPr>
                      <a:endParaRPr lang="en-US" sz="2400" b="0" kern="1200" dirty="0" smtClean="0">
                        <a:solidFill>
                          <a:schemeClr val="tx1"/>
                        </a:solidFill>
                        <a:latin typeface="Myriad Pro" pitchFamily="34" charset="0"/>
                        <a:ea typeface="Times New Roman"/>
                        <a:cs typeface="Times New Roman"/>
                      </a:endParaRP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1090387">
                <a:tc>
                  <a:txBody>
                    <a:bodyPr/>
                    <a:lstStyle/>
                    <a:p>
                      <a:pPr marL="0" marR="0">
                        <a:spcBef>
                          <a:spcPts val="0"/>
                        </a:spcBef>
                        <a:spcAft>
                          <a:spcPts val="0"/>
                        </a:spcAft>
                      </a:pPr>
                      <a:r>
                        <a:rPr lang="en-US" sz="2400" b="0" dirty="0">
                          <a:solidFill>
                            <a:schemeClr val="tx1"/>
                          </a:solidFill>
                          <a:latin typeface="Myriad Pro" pitchFamily="34" charset="0"/>
                          <a:ea typeface="Times New Roman"/>
                          <a:cs typeface="Times New Roman"/>
                        </a:rPr>
                        <a:t>Tell it: Draft a bullet point related to this skill </a:t>
                      </a: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1241298">
                <a:tc>
                  <a:txBody>
                    <a:bodyPr/>
                    <a:lstStyle/>
                    <a:p>
                      <a:pPr marL="0" marR="0">
                        <a:spcBef>
                          <a:spcPts val="0"/>
                        </a:spcBef>
                        <a:spcAft>
                          <a:spcPts val="0"/>
                        </a:spcAft>
                      </a:pPr>
                      <a:r>
                        <a:rPr lang="en-US" sz="2400" b="0" dirty="0">
                          <a:solidFill>
                            <a:schemeClr val="tx1"/>
                          </a:solidFill>
                          <a:latin typeface="Myriad Pro" pitchFamily="34" charset="0"/>
                          <a:ea typeface="Times New Roman"/>
                          <a:cs typeface="Times New Roman"/>
                        </a:rPr>
                        <a:t>Refine the language: Refine your bullet point, focusing on </a:t>
                      </a:r>
                      <a:r>
                        <a:rPr lang="en-US" sz="2400" b="0" i="1" dirty="0">
                          <a:solidFill>
                            <a:schemeClr val="tx1"/>
                          </a:solidFill>
                          <a:latin typeface="Myriad Pro" pitchFamily="34" charset="0"/>
                          <a:ea typeface="Times New Roman"/>
                          <a:cs typeface="Times New Roman"/>
                        </a:rPr>
                        <a:t>what you know how to do </a:t>
                      </a:r>
                      <a:r>
                        <a:rPr lang="en-US" sz="2400" b="0" dirty="0">
                          <a:solidFill>
                            <a:schemeClr val="tx1"/>
                          </a:solidFill>
                          <a:latin typeface="Myriad Pro" pitchFamily="34" charset="0"/>
                          <a:ea typeface="Times New Roman"/>
                          <a:cs typeface="Times New Roman"/>
                        </a:rPr>
                        <a:t>and </a:t>
                      </a:r>
                      <a:r>
                        <a:rPr lang="en-US" sz="2400" b="0" i="1" dirty="0">
                          <a:solidFill>
                            <a:schemeClr val="tx1"/>
                          </a:solidFill>
                          <a:latin typeface="Myriad Pro" pitchFamily="34" charset="0"/>
                          <a:ea typeface="Times New Roman"/>
                          <a:cs typeface="Times New Roman"/>
                        </a:rPr>
                        <a:t>how well you </a:t>
                      </a:r>
                      <a:r>
                        <a:rPr lang="en-US" sz="2400" b="0" i="1" dirty="0" smtClean="0">
                          <a:solidFill>
                            <a:schemeClr val="tx1"/>
                          </a:solidFill>
                          <a:latin typeface="Myriad Pro" pitchFamily="34" charset="0"/>
                          <a:ea typeface="Times New Roman"/>
                          <a:cs typeface="Times New Roman"/>
                        </a:rPr>
                        <a:t>know</a:t>
                      </a:r>
                      <a:r>
                        <a:rPr lang="en-US" sz="2400" b="0" i="1" baseline="0" dirty="0" smtClean="0">
                          <a:solidFill>
                            <a:schemeClr val="tx1"/>
                          </a:solidFill>
                          <a:latin typeface="Myriad Pro" pitchFamily="34" charset="0"/>
                          <a:ea typeface="Times New Roman"/>
                          <a:cs typeface="Times New Roman"/>
                        </a:rPr>
                        <a:t> </a:t>
                      </a:r>
                      <a:r>
                        <a:rPr lang="en-US" sz="2400" b="0" i="1" dirty="0" smtClean="0">
                          <a:solidFill>
                            <a:schemeClr val="tx1"/>
                          </a:solidFill>
                          <a:latin typeface="Myriad Pro" pitchFamily="34" charset="0"/>
                          <a:ea typeface="Times New Roman"/>
                          <a:cs typeface="Times New Roman"/>
                        </a:rPr>
                        <a:t>how </a:t>
                      </a:r>
                      <a:r>
                        <a:rPr lang="en-US" sz="2400" b="0" i="1" dirty="0">
                          <a:solidFill>
                            <a:schemeClr val="tx1"/>
                          </a:solidFill>
                          <a:latin typeface="Myriad Pro" pitchFamily="34" charset="0"/>
                          <a:ea typeface="Times New Roman"/>
                          <a:cs typeface="Times New Roman"/>
                        </a:rPr>
                        <a:t>to do </a:t>
                      </a:r>
                      <a:r>
                        <a:rPr lang="en-US" sz="2400" b="0" i="1" dirty="0" smtClean="0">
                          <a:solidFill>
                            <a:schemeClr val="tx1"/>
                          </a:solidFill>
                          <a:latin typeface="Myriad Pro" pitchFamily="34" charset="0"/>
                          <a:ea typeface="Times New Roman"/>
                          <a:cs typeface="Times New Roman"/>
                        </a:rPr>
                        <a:t>it</a:t>
                      </a:r>
                      <a:r>
                        <a:rPr lang="en-US" sz="2400" b="0" dirty="0" smtClean="0">
                          <a:solidFill>
                            <a:schemeClr val="tx1"/>
                          </a:solidFill>
                          <a:latin typeface="Myriad Pro" pitchFamily="34" charset="0"/>
                          <a:ea typeface="Times New Roman"/>
                          <a:cs typeface="Times New Roman"/>
                        </a:rPr>
                        <a:t> </a:t>
                      </a:r>
                      <a:endParaRPr lang="en-US" sz="2400" b="0" dirty="0">
                        <a:solidFill>
                          <a:schemeClr val="tx1"/>
                        </a:solidFill>
                        <a:latin typeface="Myriad Pro" pitchFamily="34" charset="0"/>
                        <a:ea typeface="Times New Roman"/>
                        <a:cs typeface="Times New Roman"/>
                      </a:endParaRP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916776">
                <a:tc>
                  <a:txBody>
                    <a:bodyPr/>
                    <a:lstStyle/>
                    <a:p>
                      <a:pPr marL="0" marR="0">
                        <a:spcBef>
                          <a:spcPts val="0"/>
                        </a:spcBef>
                        <a:spcAft>
                          <a:spcPts val="0"/>
                        </a:spcAft>
                      </a:pPr>
                      <a:r>
                        <a:rPr lang="en-US" sz="2400" b="0" dirty="0">
                          <a:solidFill>
                            <a:schemeClr val="tx1"/>
                          </a:solidFill>
                          <a:latin typeface="Myriad Pro" pitchFamily="34" charset="0"/>
                          <a:ea typeface="Times New Roman"/>
                          <a:cs typeface="Times New Roman"/>
                        </a:rPr>
                        <a:t>Show it: Write down a few anecdotes that demonstrate your experiences related to this skill</a:t>
                      </a: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29712"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76923C"/>
                </a:solidFill>
                <a:latin typeface="Calibri" pitchFamily="34" charset="0"/>
                <a:cs typeface="Times New Roman" pitchFamily="18" charset="0"/>
              </a:rPr>
              <a:t>Assessing My Skills</a:t>
            </a:r>
            <a:endParaRPr lang="en-US" altLang="en-US" sz="1200" b="1">
              <a:solidFill>
                <a:srgbClr val="009AC7"/>
              </a:solidFill>
              <a:latin typeface="Calibri" pitchFamily="34" charset="0"/>
              <a:cs typeface="Times New Roman" pitchFamily="18" charset="0"/>
            </a:endParaRPr>
          </a:p>
          <a:p>
            <a:r>
              <a:rPr lang="en-US" altLang="en-US" sz="1200" b="1">
                <a:solidFill>
                  <a:srgbClr val="76923C"/>
                </a:solidFill>
                <a:latin typeface="Calibri" pitchFamily="34" charset="0"/>
                <a:cs typeface="Times New Roman" pitchFamily="18" charset="0"/>
              </a:rPr>
              <a:t>Skill category: ________________________</a:t>
            </a:r>
            <a:endParaRPr lang="en-US" altLang="en-US" sz="1200" b="1">
              <a:solidFill>
                <a:srgbClr val="009AC7"/>
              </a:solidFill>
              <a:latin typeface="Calibri" pitchFamily="34" charset="0"/>
              <a:cs typeface="Times New Roman" pitchFamily="18" charset="0"/>
            </a:endParaRPr>
          </a:p>
          <a:p>
            <a:r>
              <a:rPr lang="en-US" altLang="en-US" sz="1100">
                <a:solidFill>
                  <a:srgbClr val="76923C"/>
                </a:solidFill>
                <a:latin typeface="Minion Pro" pitchFamily="18" charset="0"/>
                <a:cs typeface="Times New Roman" pitchFamily="18" charset="0"/>
              </a:rPr>
              <a:t/>
            </a:r>
            <a:br>
              <a:rPr lang="en-US" altLang="en-US" sz="1100">
                <a:solidFill>
                  <a:srgbClr val="76923C"/>
                </a:solidFill>
                <a:latin typeface="Minion Pro" pitchFamily="18" charset="0"/>
                <a:cs typeface="Times New Roman" pitchFamily="18" charset="0"/>
              </a:rPr>
            </a:br>
            <a:endParaRPr lang="en-US" altLang="en-US"/>
          </a:p>
        </p:txBody>
      </p:sp>
      <p:sp>
        <p:nvSpPr>
          <p:cNvPr id="29713" name="Title 2"/>
          <p:cNvSpPr>
            <a:spLocks noGrp="1"/>
          </p:cNvSpPr>
          <p:nvPr>
            <p:ph type="title"/>
          </p:nvPr>
        </p:nvSpPr>
        <p:spPr>
          <a:xfrm>
            <a:off x="2514601" y="195262"/>
            <a:ext cx="6402388" cy="673417"/>
          </a:xfrm>
        </p:spPr>
        <p:txBody>
          <a:bodyPr/>
          <a:lstStyle/>
          <a:p>
            <a:pPr eaLnBrk="1" hangingPunct="1"/>
            <a:r>
              <a:rPr lang="en-US" altLang="en-US" sz="3200" dirty="0" smtClean="0"/>
              <a:t>Skills Assessment Sheet: Example</a:t>
            </a:r>
            <a:endParaRPr lang="en-US" altLang="en-US" sz="1800" dirty="0" smtClean="0"/>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83" t="25659" r="10184" b="22784"/>
          <a:stretch/>
        </p:blipFill>
        <p:spPr bwMode="auto">
          <a:xfrm>
            <a:off x="3337560" y="1310640"/>
            <a:ext cx="2651760" cy="41148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1319574" y="2081575"/>
            <a:ext cx="6376626" cy="923330"/>
          </a:xfrm>
          <a:prstGeom prst="rect">
            <a:avLst/>
          </a:prstGeom>
          <a:noFill/>
        </p:spPr>
        <p:txBody>
          <a:bodyPr wrap="square" rtlCol="0">
            <a:spAutoFit/>
          </a:bodyPr>
          <a:lstStyle/>
          <a:p>
            <a:r>
              <a:rPr lang="en-US" dirty="0" smtClean="0">
                <a:latin typeface="DK Crayon Crumble" panose="03070001040701010105" pitchFamily="66" charset="0"/>
              </a:rPr>
              <a:t>Camp counselor, tutor(in </a:t>
            </a:r>
            <a:r>
              <a:rPr lang="en-US" dirty="0" err="1" smtClean="0">
                <a:latin typeface="DK Crayon Crumble" panose="03070001040701010105" pitchFamily="66" charset="0"/>
              </a:rPr>
              <a:t>spanish</a:t>
            </a:r>
            <a:r>
              <a:rPr lang="en-US" dirty="0" smtClean="0">
                <a:latin typeface="DK Crayon Crumble" panose="03070001040701010105" pitchFamily="66" charset="0"/>
              </a:rPr>
              <a:t> and in freshman physics, and for math at YMCA), learning assistant, working with lab group (research), sing in choir and helped organize a </a:t>
            </a:r>
            <a:r>
              <a:rPr lang="en-US" dirty="0" err="1" smtClean="0">
                <a:latin typeface="DK Crayon Crumble" panose="03070001040701010105" pitchFamily="66" charset="0"/>
              </a:rPr>
              <a:t>resaerch</a:t>
            </a:r>
            <a:r>
              <a:rPr lang="en-US" dirty="0" smtClean="0">
                <a:latin typeface="DK Crayon Crumble" panose="03070001040701010105" pitchFamily="66" charset="0"/>
              </a:rPr>
              <a:t> conference for my peers</a:t>
            </a:r>
            <a:endParaRPr lang="en-US" dirty="0">
              <a:latin typeface="DK Crayon Crumble" panose="03070001040701010105" pitchFamily="66" charset="0"/>
            </a:endParaRPr>
          </a:p>
        </p:txBody>
      </p:sp>
      <p:sp>
        <p:nvSpPr>
          <p:cNvPr id="8" name="TextBox 7"/>
          <p:cNvSpPr txBox="1"/>
          <p:nvPr/>
        </p:nvSpPr>
        <p:spPr>
          <a:xfrm>
            <a:off x="1319574" y="3492500"/>
            <a:ext cx="6376626" cy="369332"/>
          </a:xfrm>
          <a:prstGeom prst="rect">
            <a:avLst/>
          </a:prstGeom>
          <a:noFill/>
        </p:spPr>
        <p:txBody>
          <a:bodyPr wrap="square" rtlCol="0">
            <a:spAutoFit/>
          </a:bodyPr>
          <a:lstStyle/>
          <a:p>
            <a:r>
              <a:rPr lang="en-US" dirty="0" smtClean="0">
                <a:latin typeface="DK Crayon Crumble" panose="03070001040701010105" pitchFamily="66" charset="0"/>
              </a:rPr>
              <a:t>Good at working in teams and cooperating in group situations</a:t>
            </a:r>
            <a:endParaRPr lang="en-US" dirty="0">
              <a:latin typeface="DK Crayon Crumble" panose="03070001040701010105" pitchFamily="66" charset="0"/>
            </a:endParaRPr>
          </a:p>
        </p:txBody>
      </p:sp>
    </p:spTree>
    <p:extLst>
      <p:ext uri="{BB962C8B-B14F-4D97-AF65-F5344CB8AC3E}">
        <p14:creationId xmlns:p14="http://schemas.microsoft.com/office/powerpoint/2010/main" xmlns="" val="4163188599"/>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232049195"/>
              </p:ext>
            </p:extLst>
          </p:nvPr>
        </p:nvGraphicFramePr>
        <p:xfrm>
          <a:off x="1127760" y="1200150"/>
          <a:ext cx="6949440" cy="4712970"/>
        </p:xfrm>
        <a:graphic>
          <a:graphicData uri="http://schemas.openxmlformats.org/drawingml/2006/table">
            <a:tbl>
              <a:tblPr>
                <a:effectLst>
                  <a:outerShdw blurRad="50800" dist="38100" dir="2700000" algn="tl" rotWithShape="0">
                    <a:prstClr val="black">
                      <a:alpha val="40000"/>
                    </a:prstClr>
                  </a:outerShdw>
                </a:effectLst>
              </a:tblPr>
              <a:tblGrid>
                <a:gridCol w="6949440"/>
              </a:tblGrid>
              <a:tr h="3425187">
                <a:tc>
                  <a:txBody>
                    <a:bodyPr/>
                    <a:lstStyle/>
                    <a:p>
                      <a:pPr marL="0" marR="0">
                        <a:spcBef>
                          <a:spcPts val="0"/>
                        </a:spcBef>
                        <a:spcAft>
                          <a:spcPts val="0"/>
                        </a:spcAft>
                      </a:pPr>
                      <a:r>
                        <a:rPr lang="en-US" sz="2000" b="1" dirty="0">
                          <a:solidFill>
                            <a:schemeClr val="tx1"/>
                          </a:solidFill>
                          <a:latin typeface="Myriad Pro" pitchFamily="34" charset="0"/>
                          <a:ea typeface="Times New Roman"/>
                          <a:cs typeface="Times New Roman"/>
                        </a:rPr>
                        <a:t>Refine the language: Refine your bullet point, focusing on </a:t>
                      </a:r>
                      <a:r>
                        <a:rPr lang="en-US" sz="2000" b="1" i="1" dirty="0">
                          <a:solidFill>
                            <a:schemeClr val="tx1"/>
                          </a:solidFill>
                          <a:latin typeface="Myriad Pro" pitchFamily="34" charset="0"/>
                          <a:ea typeface="Times New Roman"/>
                          <a:cs typeface="Times New Roman"/>
                        </a:rPr>
                        <a:t>what you know how to do </a:t>
                      </a:r>
                      <a:r>
                        <a:rPr lang="en-US" sz="2000" b="1" dirty="0">
                          <a:solidFill>
                            <a:schemeClr val="tx1"/>
                          </a:solidFill>
                          <a:latin typeface="Myriad Pro" pitchFamily="34" charset="0"/>
                          <a:ea typeface="Times New Roman"/>
                          <a:cs typeface="Times New Roman"/>
                        </a:rPr>
                        <a:t>and </a:t>
                      </a:r>
                      <a:r>
                        <a:rPr lang="en-US" sz="2000" b="1" i="1" dirty="0">
                          <a:solidFill>
                            <a:schemeClr val="tx1"/>
                          </a:solidFill>
                          <a:latin typeface="Myriad Pro" pitchFamily="34" charset="0"/>
                          <a:ea typeface="Times New Roman"/>
                          <a:cs typeface="Times New Roman"/>
                        </a:rPr>
                        <a:t>how well you </a:t>
                      </a:r>
                      <a:r>
                        <a:rPr lang="en-US" sz="2000" b="1" i="1" dirty="0" smtClean="0">
                          <a:solidFill>
                            <a:schemeClr val="tx1"/>
                          </a:solidFill>
                          <a:latin typeface="Myriad Pro" pitchFamily="34" charset="0"/>
                          <a:ea typeface="Times New Roman"/>
                          <a:cs typeface="Times New Roman"/>
                        </a:rPr>
                        <a:t>know</a:t>
                      </a:r>
                      <a:r>
                        <a:rPr lang="en-US" sz="2000" b="1" i="1" baseline="0" dirty="0" smtClean="0">
                          <a:solidFill>
                            <a:schemeClr val="tx1"/>
                          </a:solidFill>
                          <a:latin typeface="Myriad Pro" pitchFamily="34" charset="0"/>
                          <a:ea typeface="Times New Roman"/>
                          <a:cs typeface="Times New Roman"/>
                        </a:rPr>
                        <a:t> </a:t>
                      </a:r>
                      <a:r>
                        <a:rPr lang="en-US" sz="2000" b="1" i="1" dirty="0" smtClean="0">
                          <a:solidFill>
                            <a:schemeClr val="tx1"/>
                          </a:solidFill>
                          <a:latin typeface="Myriad Pro" pitchFamily="34" charset="0"/>
                          <a:ea typeface="Times New Roman"/>
                          <a:cs typeface="Times New Roman"/>
                        </a:rPr>
                        <a:t>how </a:t>
                      </a:r>
                      <a:r>
                        <a:rPr lang="en-US" sz="2000" b="1" i="1" dirty="0">
                          <a:solidFill>
                            <a:schemeClr val="tx1"/>
                          </a:solidFill>
                          <a:latin typeface="Myriad Pro" pitchFamily="34" charset="0"/>
                          <a:ea typeface="Times New Roman"/>
                          <a:cs typeface="Times New Roman"/>
                        </a:rPr>
                        <a:t>to do </a:t>
                      </a:r>
                      <a:r>
                        <a:rPr lang="en-US" sz="2000" b="1" i="1" dirty="0" smtClean="0">
                          <a:solidFill>
                            <a:schemeClr val="tx1"/>
                          </a:solidFill>
                          <a:latin typeface="Myriad Pro" pitchFamily="34" charset="0"/>
                          <a:ea typeface="Times New Roman"/>
                          <a:cs typeface="Times New Roman"/>
                        </a:rPr>
                        <a:t>it</a:t>
                      </a:r>
                      <a:r>
                        <a:rPr lang="en-US" sz="2000" b="1" dirty="0" smtClean="0">
                          <a:solidFill>
                            <a:schemeClr val="tx1"/>
                          </a:solidFill>
                          <a:latin typeface="Myriad Pro" pitchFamily="34" charset="0"/>
                          <a:ea typeface="Times New Roman"/>
                          <a:cs typeface="Times New Roman"/>
                        </a:rPr>
                        <a:t> </a:t>
                      </a:r>
                    </a:p>
                    <a:p>
                      <a:pPr marL="0" marR="0">
                        <a:spcBef>
                          <a:spcPts val="0"/>
                        </a:spcBef>
                        <a:spcAft>
                          <a:spcPts val="0"/>
                        </a:spcAft>
                      </a:pPr>
                      <a:endParaRPr lang="en-US" sz="2000" b="1" dirty="0" smtClean="0">
                        <a:solidFill>
                          <a:schemeClr val="tx1"/>
                        </a:solidFill>
                        <a:latin typeface="Myriad Pro" pitchFamily="34" charset="0"/>
                        <a:ea typeface="Times New Roman"/>
                        <a:cs typeface="Times New Roman"/>
                      </a:endParaRPr>
                    </a:p>
                    <a:p>
                      <a:pPr marL="0" marR="0">
                        <a:spcBef>
                          <a:spcPts val="0"/>
                        </a:spcBef>
                        <a:spcAft>
                          <a:spcPts val="0"/>
                        </a:spcAft>
                      </a:pPr>
                      <a:endParaRPr lang="en-US" sz="2000" b="1" dirty="0" smtClean="0">
                        <a:solidFill>
                          <a:schemeClr val="tx1"/>
                        </a:solidFill>
                        <a:latin typeface="Myriad Pro" pitchFamily="34" charset="0"/>
                        <a:ea typeface="Times New Roman"/>
                        <a:cs typeface="Times New Roman"/>
                      </a:endParaRPr>
                    </a:p>
                    <a:p>
                      <a:pPr marL="0" marR="0">
                        <a:spcBef>
                          <a:spcPts val="0"/>
                        </a:spcBef>
                        <a:spcAft>
                          <a:spcPts val="0"/>
                        </a:spcAft>
                      </a:pPr>
                      <a:endParaRPr lang="en-US" sz="2000" b="1" dirty="0" smtClean="0">
                        <a:solidFill>
                          <a:schemeClr val="tx1"/>
                        </a:solidFill>
                        <a:latin typeface="Myriad Pro" pitchFamily="34" charset="0"/>
                        <a:ea typeface="Times New Roman"/>
                        <a:cs typeface="Times New Roman"/>
                      </a:endParaRPr>
                    </a:p>
                    <a:p>
                      <a:pPr marL="0" marR="0">
                        <a:spcBef>
                          <a:spcPts val="0"/>
                        </a:spcBef>
                        <a:spcAft>
                          <a:spcPts val="0"/>
                        </a:spcAft>
                      </a:pPr>
                      <a:endParaRPr lang="en-US" sz="2000" b="1" dirty="0" smtClean="0">
                        <a:solidFill>
                          <a:schemeClr val="tx1"/>
                        </a:solidFill>
                        <a:latin typeface="Myriad Pro" pitchFamily="34" charset="0"/>
                        <a:ea typeface="Times New Roman"/>
                        <a:cs typeface="Times New Roman"/>
                      </a:endParaRPr>
                    </a:p>
                    <a:p>
                      <a:pPr marL="0" marR="0">
                        <a:spcBef>
                          <a:spcPts val="0"/>
                        </a:spcBef>
                        <a:spcAft>
                          <a:spcPts val="0"/>
                        </a:spcAft>
                      </a:pPr>
                      <a:endParaRPr lang="en-US" sz="2000" b="1" dirty="0">
                        <a:solidFill>
                          <a:schemeClr val="tx1"/>
                        </a:solidFill>
                        <a:latin typeface="Myriad Pro" pitchFamily="34" charset="0"/>
                        <a:ea typeface="Times New Roman"/>
                        <a:cs typeface="Times New Roman"/>
                      </a:endParaRP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1287783">
                <a:tc>
                  <a:txBody>
                    <a:bodyPr/>
                    <a:lstStyle/>
                    <a:p>
                      <a:pPr marL="0" marR="0">
                        <a:spcBef>
                          <a:spcPts val="0"/>
                        </a:spcBef>
                        <a:spcAft>
                          <a:spcPts val="0"/>
                        </a:spcAft>
                      </a:pPr>
                      <a:r>
                        <a:rPr lang="en-US" sz="2400" b="0" dirty="0">
                          <a:solidFill>
                            <a:schemeClr val="tx1"/>
                          </a:solidFill>
                          <a:latin typeface="Myriad Pro" pitchFamily="34" charset="0"/>
                          <a:ea typeface="Times New Roman"/>
                          <a:cs typeface="Times New Roman"/>
                        </a:rPr>
                        <a:t>Show it: Write down a few anecdotes that demonstrate your experiences related to this skill</a:t>
                      </a:r>
                    </a:p>
                  </a:txBody>
                  <a:tcPr marL="51845" marR="51845"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29712"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76923C"/>
                </a:solidFill>
                <a:latin typeface="Calibri" pitchFamily="34" charset="0"/>
                <a:cs typeface="Times New Roman" pitchFamily="18" charset="0"/>
              </a:rPr>
              <a:t>Assessing My Skills</a:t>
            </a:r>
            <a:endParaRPr lang="en-US" altLang="en-US" sz="1200" b="1">
              <a:solidFill>
                <a:srgbClr val="009AC7"/>
              </a:solidFill>
              <a:latin typeface="Calibri" pitchFamily="34" charset="0"/>
              <a:cs typeface="Times New Roman" pitchFamily="18" charset="0"/>
            </a:endParaRPr>
          </a:p>
          <a:p>
            <a:r>
              <a:rPr lang="en-US" altLang="en-US" sz="1200" b="1">
                <a:solidFill>
                  <a:srgbClr val="76923C"/>
                </a:solidFill>
                <a:latin typeface="Calibri" pitchFamily="34" charset="0"/>
                <a:cs typeface="Times New Roman" pitchFamily="18" charset="0"/>
              </a:rPr>
              <a:t>Skill category: ________________________</a:t>
            </a:r>
            <a:endParaRPr lang="en-US" altLang="en-US" sz="1200" b="1">
              <a:solidFill>
                <a:srgbClr val="009AC7"/>
              </a:solidFill>
              <a:latin typeface="Calibri" pitchFamily="34" charset="0"/>
              <a:cs typeface="Times New Roman" pitchFamily="18" charset="0"/>
            </a:endParaRPr>
          </a:p>
          <a:p>
            <a:r>
              <a:rPr lang="en-US" altLang="en-US" sz="1100">
                <a:solidFill>
                  <a:srgbClr val="76923C"/>
                </a:solidFill>
                <a:latin typeface="Minion Pro" pitchFamily="18" charset="0"/>
                <a:cs typeface="Times New Roman" pitchFamily="18" charset="0"/>
              </a:rPr>
              <a:t/>
            </a:r>
            <a:br>
              <a:rPr lang="en-US" altLang="en-US" sz="1100">
                <a:solidFill>
                  <a:srgbClr val="76923C"/>
                </a:solidFill>
                <a:latin typeface="Minion Pro" pitchFamily="18" charset="0"/>
                <a:cs typeface="Times New Roman" pitchFamily="18" charset="0"/>
              </a:rPr>
            </a:br>
            <a:endParaRPr lang="en-US" altLang="en-US"/>
          </a:p>
        </p:txBody>
      </p:sp>
      <p:sp>
        <p:nvSpPr>
          <p:cNvPr id="29713" name="Title 2"/>
          <p:cNvSpPr>
            <a:spLocks noGrp="1"/>
          </p:cNvSpPr>
          <p:nvPr>
            <p:ph type="title"/>
          </p:nvPr>
        </p:nvSpPr>
        <p:spPr>
          <a:xfrm>
            <a:off x="2514601" y="195262"/>
            <a:ext cx="6402388" cy="673417"/>
          </a:xfrm>
        </p:spPr>
        <p:txBody>
          <a:bodyPr/>
          <a:lstStyle/>
          <a:p>
            <a:pPr eaLnBrk="1" hangingPunct="1"/>
            <a:r>
              <a:rPr lang="en-US" altLang="en-US" sz="3200" dirty="0" smtClean="0"/>
              <a:t>Skills Assessment Sheet: Example</a:t>
            </a:r>
            <a:endParaRPr lang="en-US" altLang="en-US" sz="1800" dirty="0" smtClean="0"/>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2783" t="25659" r="10184" b="22784"/>
          <a:stretch/>
        </p:blipFill>
        <p:spPr bwMode="auto">
          <a:xfrm>
            <a:off x="4130040" y="746760"/>
            <a:ext cx="2651760" cy="411480"/>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sp>
        <p:nvSpPr>
          <p:cNvPr id="8" name="TextBox 7"/>
          <p:cNvSpPr txBox="1"/>
          <p:nvPr/>
        </p:nvSpPr>
        <p:spPr>
          <a:xfrm>
            <a:off x="1289094" y="2577624"/>
            <a:ext cx="6376626" cy="369332"/>
          </a:xfrm>
          <a:prstGeom prst="rect">
            <a:avLst/>
          </a:prstGeom>
          <a:noFill/>
        </p:spPr>
        <p:txBody>
          <a:bodyPr wrap="square" rtlCol="0">
            <a:spAutoFit/>
          </a:bodyPr>
          <a:lstStyle/>
          <a:p>
            <a:r>
              <a:rPr lang="en-US" dirty="0" smtClean="0">
                <a:latin typeface="DK Crayon Crumble" panose="03070001040701010105" pitchFamily="66" charset="0"/>
              </a:rPr>
              <a:t>Team work and group skills – really good at it.</a:t>
            </a:r>
            <a:endParaRPr lang="en-US" dirty="0">
              <a:latin typeface="DK Crayon Crumble" panose="03070001040701010105" pitchFamily="66" charset="0"/>
            </a:endParaRPr>
          </a:p>
        </p:txBody>
      </p:sp>
      <p:sp>
        <p:nvSpPr>
          <p:cNvPr id="10" name="TextBox 9"/>
          <p:cNvSpPr txBox="1"/>
          <p:nvPr/>
        </p:nvSpPr>
        <p:spPr>
          <a:xfrm>
            <a:off x="1289094" y="2208292"/>
            <a:ext cx="6376626" cy="369332"/>
          </a:xfrm>
          <a:prstGeom prst="rect">
            <a:avLst/>
          </a:prstGeom>
          <a:noFill/>
        </p:spPr>
        <p:txBody>
          <a:bodyPr wrap="square" rtlCol="0">
            <a:spAutoFit/>
          </a:bodyPr>
          <a:lstStyle/>
          <a:p>
            <a:r>
              <a:rPr lang="en-US" strike="sngStrike" dirty="0" smtClean="0">
                <a:latin typeface="DK Crayon Crumble" panose="03070001040701010105" pitchFamily="66" charset="0"/>
              </a:rPr>
              <a:t>Good at working in teams and cooperating in group situations</a:t>
            </a:r>
            <a:endParaRPr lang="en-US" strike="sngStrike" dirty="0">
              <a:latin typeface="DK Crayon Crumble" panose="03070001040701010105" pitchFamily="66" charset="0"/>
            </a:endParaRPr>
          </a:p>
        </p:txBody>
      </p:sp>
      <p:sp>
        <p:nvSpPr>
          <p:cNvPr id="11" name="TextBox 10"/>
          <p:cNvSpPr txBox="1"/>
          <p:nvPr/>
        </p:nvSpPr>
        <p:spPr>
          <a:xfrm>
            <a:off x="1289094" y="2577624"/>
            <a:ext cx="6376626" cy="369332"/>
          </a:xfrm>
          <a:prstGeom prst="rect">
            <a:avLst/>
          </a:prstGeom>
          <a:noFill/>
        </p:spPr>
        <p:txBody>
          <a:bodyPr wrap="square" rtlCol="0">
            <a:spAutoFit/>
          </a:bodyPr>
          <a:lstStyle/>
          <a:p>
            <a:r>
              <a:rPr lang="en-US" strike="sngStrike" dirty="0" smtClean="0">
                <a:latin typeface="DK Crayon Crumble" panose="03070001040701010105" pitchFamily="66" charset="0"/>
              </a:rPr>
              <a:t>Team work and group skills – really good at it.</a:t>
            </a:r>
            <a:endParaRPr lang="en-US" strike="sngStrike" dirty="0">
              <a:latin typeface="DK Crayon Crumble" panose="03070001040701010105" pitchFamily="66" charset="0"/>
            </a:endParaRPr>
          </a:p>
        </p:txBody>
      </p:sp>
      <p:sp>
        <p:nvSpPr>
          <p:cNvPr id="12" name="TextBox 11"/>
          <p:cNvSpPr txBox="1"/>
          <p:nvPr/>
        </p:nvSpPr>
        <p:spPr>
          <a:xfrm>
            <a:off x="1289094" y="2914690"/>
            <a:ext cx="6376626" cy="646331"/>
          </a:xfrm>
          <a:prstGeom prst="rect">
            <a:avLst/>
          </a:prstGeom>
          <a:noFill/>
        </p:spPr>
        <p:txBody>
          <a:bodyPr wrap="square" rtlCol="0">
            <a:spAutoFit/>
          </a:bodyPr>
          <a:lstStyle/>
          <a:p>
            <a:r>
              <a:rPr lang="en-US" dirty="0" smtClean="0">
                <a:latin typeface="DK Crayon Crumble" panose="03070001040701010105" pitchFamily="66" charset="0"/>
              </a:rPr>
              <a:t>Strong teamwork skills; demonstrated comfort in a variety of group dynamics. </a:t>
            </a:r>
            <a:endParaRPr lang="en-US" dirty="0">
              <a:latin typeface="DK Crayon Crumble" panose="03070001040701010105" pitchFamily="66" charset="0"/>
            </a:endParaRPr>
          </a:p>
        </p:txBody>
      </p:sp>
      <p:sp>
        <p:nvSpPr>
          <p:cNvPr id="13" name="TextBox 12"/>
          <p:cNvSpPr txBox="1"/>
          <p:nvPr/>
        </p:nvSpPr>
        <p:spPr>
          <a:xfrm>
            <a:off x="1289094" y="2208570"/>
            <a:ext cx="6376626" cy="369332"/>
          </a:xfrm>
          <a:prstGeom prst="rect">
            <a:avLst/>
          </a:prstGeom>
          <a:noFill/>
        </p:spPr>
        <p:txBody>
          <a:bodyPr wrap="square" rtlCol="0">
            <a:spAutoFit/>
          </a:bodyPr>
          <a:lstStyle/>
          <a:p>
            <a:r>
              <a:rPr lang="en-US" dirty="0" smtClean="0">
                <a:latin typeface="DK Crayon Crumble" panose="03070001040701010105" pitchFamily="66" charset="0"/>
              </a:rPr>
              <a:t>Good at working in teams and cooperating in group situations</a:t>
            </a:r>
            <a:endParaRPr lang="en-US" dirty="0">
              <a:latin typeface="DK Crayon Crumble" panose="03070001040701010105" pitchFamily="66" charset="0"/>
            </a:endParaRPr>
          </a:p>
        </p:txBody>
      </p:sp>
    </p:spTree>
    <p:extLst>
      <p:ext uri="{BB962C8B-B14F-4D97-AF65-F5344CB8AC3E}">
        <p14:creationId xmlns:p14="http://schemas.microsoft.com/office/powerpoint/2010/main" xmlns="" val="121156490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mph" presetSubtype="0" fill="hold" grpId="1" nodeType="clickEffect">
                                  <p:stCondLst>
                                    <p:cond delay="0"/>
                                  </p:stCondLst>
                                  <p:iterate type="lt">
                                    <p:tmPct val="4000"/>
                                  </p:iterate>
                                  <p:childTnLst>
                                    <p:set>
                                      <p:cBhvr override="childStyle">
                                        <p:cTn id="26" dur="500" fill="hold"/>
                                        <p:tgtEl>
                                          <p:spTgt spid="12"/>
                                        </p:tgtEl>
                                        <p:attrNameLst>
                                          <p:attrName>style.color</p:attrName>
                                        </p:attrNameLst>
                                      </p:cBhvr>
                                      <p:to>
                                        <p:clrVal>
                                          <a:srgbClr val="FF3F05"/>
                                        </p:clrVal>
                                      </p:to>
                                    </p:set>
                                    <p:set>
                                      <p:cBhvr>
                                        <p:cTn id="27" dur="500" fill="hold"/>
                                        <p:tgtEl>
                                          <p:spTgt spid="12"/>
                                        </p:tgtEl>
                                        <p:attrNameLst>
                                          <p:attrName>fillcolor</p:attrName>
                                        </p:attrNameLst>
                                      </p:cBhvr>
                                      <p:to>
                                        <p:clrVal>
                                          <a:srgbClr val="FF3F05"/>
                                        </p:clrVal>
                                      </p:to>
                                    </p:set>
                                    <p:set>
                                      <p:cBhvr>
                                        <p:cTn id="28" dur="5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2" grpId="1"/>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4239657099"/>
              </p:ext>
            </p:extLst>
          </p:nvPr>
        </p:nvGraphicFramePr>
        <p:xfrm>
          <a:off x="2978944" y="1425258"/>
          <a:ext cx="5945188" cy="4693920"/>
        </p:xfrm>
        <a:graphic>
          <a:graphicData uri="http://schemas.openxmlformats.org/drawingml/2006/table">
            <a:tbl>
              <a:tblPr>
                <a:effectLst>
                  <a:outerShdw blurRad="50800" dist="38100" dir="2700000" algn="tl" rotWithShape="0">
                    <a:prstClr val="black">
                      <a:alpha val="40000"/>
                    </a:prstClr>
                  </a:outerShdw>
                </a:effectLst>
              </a:tblPr>
              <a:tblGrid>
                <a:gridCol w="5945188"/>
              </a:tblGrid>
              <a:tr h="5485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smtClean="0">
                          <a:solidFill>
                            <a:schemeClr val="tx1"/>
                          </a:solidFill>
                          <a:latin typeface="Myriad Pro" pitchFamily="34" charset="0"/>
                          <a:ea typeface="+mn-ea"/>
                          <a:cs typeface="+mn-cs"/>
                        </a:rPr>
                        <a:t>List your “Tell it” bullet points below</a:t>
                      </a:r>
                    </a:p>
                    <a:p>
                      <a:pPr marL="0" marR="0">
                        <a:spcBef>
                          <a:spcPts val="0"/>
                        </a:spcBef>
                        <a:spcAft>
                          <a:spcPts val="0"/>
                        </a:spcAft>
                      </a:pPr>
                      <a:endParaRPr lang="en-US" sz="2800" b="0" dirty="0">
                        <a:solidFill>
                          <a:srgbClr val="76923C"/>
                        </a:solidFill>
                        <a:latin typeface="Myriad Pro" pitchFamily="34" charset="0"/>
                        <a:ea typeface="Times New Roman"/>
                        <a:cs typeface="Times New Roman"/>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pPr marL="0" marR="0">
                        <a:spcBef>
                          <a:spcPts val="0"/>
                        </a:spcBef>
                        <a:spcAft>
                          <a:spcPts val="0"/>
                        </a:spcAft>
                      </a:pPr>
                      <a:endParaRPr lang="en-US" sz="2800" b="0" dirty="0">
                        <a:solidFill>
                          <a:srgbClr val="76923C"/>
                        </a:solidFill>
                        <a:latin typeface="Myriad Pro" pitchFamily="34" charset="0"/>
                        <a:ea typeface="Times New Roman"/>
                        <a:cs typeface="Times New Roman"/>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pPr marL="0" marR="0">
                        <a:spcBef>
                          <a:spcPts val="0"/>
                        </a:spcBef>
                        <a:spcAft>
                          <a:spcPts val="0"/>
                        </a:spcAft>
                      </a:pPr>
                      <a:endParaRPr lang="en-US" sz="2800" b="0" dirty="0">
                        <a:solidFill>
                          <a:srgbClr val="76923C"/>
                        </a:solidFill>
                        <a:latin typeface="Myriad Pro" pitchFamily="34" charset="0"/>
                        <a:ea typeface="Times New Roman"/>
                        <a:cs typeface="Times New Roman"/>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pPr marL="0" marR="0">
                        <a:spcBef>
                          <a:spcPts val="0"/>
                        </a:spcBef>
                        <a:spcAft>
                          <a:spcPts val="0"/>
                        </a:spcAft>
                      </a:pPr>
                      <a:endParaRPr lang="en-US" sz="2800" b="0" dirty="0">
                        <a:solidFill>
                          <a:srgbClr val="76923C"/>
                        </a:solidFill>
                        <a:latin typeface="Myriad Pro" pitchFamily="34" charset="0"/>
                        <a:ea typeface="Times New Roman"/>
                        <a:cs typeface="Times New Roman"/>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pPr marL="0" marR="0">
                        <a:spcBef>
                          <a:spcPts val="0"/>
                        </a:spcBef>
                        <a:spcAft>
                          <a:spcPts val="0"/>
                        </a:spcAft>
                      </a:pPr>
                      <a:endParaRPr lang="en-US" sz="2800" b="0" dirty="0">
                        <a:solidFill>
                          <a:srgbClr val="76923C"/>
                        </a:solidFill>
                        <a:latin typeface="Myriad Pro" pitchFamily="34" charset="0"/>
                        <a:ea typeface="Times New Roman"/>
                        <a:cs typeface="Times New Roman"/>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r>
                        <a:rPr lang="en-US" sz="2800" b="0" kern="1200" dirty="0" smtClean="0">
                          <a:solidFill>
                            <a:schemeClr val="tx1"/>
                          </a:solidFill>
                          <a:latin typeface="Myriad Pro" pitchFamily="34" charset="0"/>
                          <a:ea typeface="+mn-ea"/>
                          <a:cs typeface="+mn-cs"/>
                        </a:rPr>
                        <a:t>List your “Show it” stories below</a:t>
                      </a:r>
                      <a:endParaRPr lang="en-US" sz="2800" b="0" kern="1200" dirty="0">
                        <a:solidFill>
                          <a:schemeClr val="tx1"/>
                        </a:solidFill>
                        <a:latin typeface="Myriad Pro" pitchFamily="34" charset="0"/>
                        <a:ea typeface="+mn-ea"/>
                        <a:cs typeface="+mn-cs"/>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endParaRPr lang="en-US" sz="2800" b="1" kern="1200" dirty="0">
                        <a:solidFill>
                          <a:schemeClr val="tx1"/>
                        </a:solidFill>
                        <a:latin typeface="Myriad Pro" pitchFamily="34" charset="0"/>
                        <a:ea typeface="+mn-ea"/>
                        <a:cs typeface="+mn-cs"/>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endParaRPr lang="en-US" sz="2800" b="1" kern="1200" dirty="0">
                        <a:solidFill>
                          <a:schemeClr val="tx1"/>
                        </a:solidFill>
                        <a:latin typeface="Myriad Pro" pitchFamily="34" charset="0"/>
                        <a:ea typeface="+mn-ea"/>
                        <a:cs typeface="+mn-cs"/>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endParaRPr lang="en-US" sz="2800" b="1" kern="1200" dirty="0">
                        <a:solidFill>
                          <a:schemeClr val="tx1"/>
                        </a:solidFill>
                        <a:latin typeface="Myriad Pro" pitchFamily="34" charset="0"/>
                        <a:ea typeface="+mn-ea"/>
                        <a:cs typeface="+mn-cs"/>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r h="422002">
                <a:tc>
                  <a:txBody>
                    <a:bodyPr/>
                    <a:lstStyle/>
                    <a:p>
                      <a:endParaRPr lang="en-US" sz="2800" b="1" kern="1200" dirty="0">
                        <a:solidFill>
                          <a:schemeClr val="tx1"/>
                        </a:solidFill>
                        <a:latin typeface="Myriad Pro" pitchFamily="34" charset="0"/>
                        <a:ea typeface="+mn-ea"/>
                        <a:cs typeface="+mn-cs"/>
                      </a:endParaRPr>
                    </a:p>
                  </a:txBody>
                  <a:tcPr marL="68576" marR="68576" marT="0" marB="0">
                    <a:lnL w="12700" cap="flat" cmpd="sng" algn="ctr">
                      <a:solidFill>
                        <a:srgbClr val="009AC7"/>
                      </a:solidFill>
                      <a:prstDash val="solid"/>
                      <a:round/>
                      <a:headEnd type="none" w="med" len="med"/>
                      <a:tailEnd type="none" w="med" len="med"/>
                    </a:lnL>
                    <a:lnR w="12700" cap="flat" cmpd="sng" algn="ctr">
                      <a:solidFill>
                        <a:srgbClr val="009AC7"/>
                      </a:solidFill>
                      <a:prstDash val="solid"/>
                      <a:round/>
                      <a:headEnd type="none" w="med" len="med"/>
                      <a:tailEnd type="none" w="med" len="med"/>
                    </a:lnR>
                    <a:lnT w="12700" cap="flat" cmpd="sng" algn="ctr">
                      <a:solidFill>
                        <a:srgbClr val="009AC7"/>
                      </a:solidFill>
                      <a:prstDash val="solid"/>
                      <a:round/>
                      <a:headEnd type="none" w="med" len="med"/>
                      <a:tailEnd type="none" w="med" len="med"/>
                    </a:lnT>
                    <a:lnB w="12700" cap="flat" cmpd="sng" algn="ctr">
                      <a:solidFill>
                        <a:srgbClr val="009AC7"/>
                      </a:solidFill>
                      <a:prstDash val="solid"/>
                      <a:round/>
                      <a:headEnd type="none" w="med" len="med"/>
                      <a:tailEnd type="none" w="med" len="med"/>
                    </a:lnB>
                    <a:solidFill>
                      <a:schemeClr val="bg1"/>
                    </a:solidFill>
                  </a:tcPr>
                </a:tc>
              </a:tr>
            </a:tbl>
          </a:graphicData>
        </a:graphic>
      </p:graphicFrame>
      <p:sp>
        <p:nvSpPr>
          <p:cNvPr id="30746"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1200" b="1">
                <a:solidFill>
                  <a:srgbClr val="009AC7"/>
                </a:solidFill>
                <a:latin typeface="Myriad Pro" pitchFamily="34" charset="0"/>
                <a:cs typeface="Times New Roman" pitchFamily="18" charset="0"/>
              </a:rPr>
              <a:t>My Skills Summary</a:t>
            </a:r>
          </a:p>
          <a:p>
            <a:endParaRPr lang="en-US" altLang="en-US" sz="1200" b="1">
              <a:solidFill>
                <a:srgbClr val="009AC7"/>
              </a:solidFill>
              <a:latin typeface="Calibri" pitchFamily="34" charset="0"/>
              <a:cs typeface="Times New Roman" pitchFamily="18" charset="0"/>
            </a:endParaRPr>
          </a:p>
          <a:p>
            <a:r>
              <a:rPr lang="en-US" altLang="en-US" sz="1200" b="1">
                <a:solidFill>
                  <a:srgbClr val="009AC7"/>
                </a:solidFill>
                <a:latin typeface="Calibri" pitchFamily="34" charset="0"/>
                <a:cs typeface="Times New Roman" pitchFamily="18" charset="0"/>
              </a:rPr>
              <a:t>List your “Tell it” bullet points below</a:t>
            </a:r>
          </a:p>
          <a:p>
            <a:endParaRPr lang="en-US" altLang="en-US"/>
          </a:p>
        </p:txBody>
      </p:sp>
      <p:sp>
        <p:nvSpPr>
          <p:cNvPr id="30747" name="TextBox 5"/>
          <p:cNvSpPr txBox="1">
            <a:spLocks noChangeArrowheads="1"/>
          </p:cNvSpPr>
          <p:nvPr/>
        </p:nvSpPr>
        <p:spPr bwMode="auto">
          <a:xfrm rot="883869">
            <a:off x="3286125" y="3131027"/>
            <a:ext cx="5330825"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800" b="1" dirty="0">
                <a:solidFill>
                  <a:srgbClr val="C00000"/>
                </a:solidFill>
                <a:latin typeface="Myriad Pro" pitchFamily="34" charset="0"/>
              </a:rPr>
              <a:t>Hard work DONE.</a:t>
            </a:r>
          </a:p>
        </p:txBody>
      </p:sp>
      <p:sp>
        <p:nvSpPr>
          <p:cNvPr id="30748" name="Title 2"/>
          <p:cNvSpPr>
            <a:spLocks noGrp="1"/>
          </p:cNvSpPr>
          <p:nvPr>
            <p:ph type="title"/>
          </p:nvPr>
        </p:nvSpPr>
        <p:spPr>
          <a:xfrm>
            <a:off x="2834641" y="195262"/>
            <a:ext cx="6082348" cy="917257"/>
          </a:xfrm>
        </p:spPr>
        <p:txBody>
          <a:bodyPr>
            <a:normAutofit fontScale="90000"/>
          </a:bodyPr>
          <a:lstStyle/>
          <a:p>
            <a:pPr eaLnBrk="1" hangingPunct="1"/>
            <a:r>
              <a:rPr lang="en-US" altLang="en-US" dirty="0" smtClean="0"/>
              <a:t>Your set of strengths. </a:t>
            </a:r>
            <a:br>
              <a:rPr lang="en-US" altLang="en-US" dirty="0" smtClean="0"/>
            </a:br>
            <a:r>
              <a:rPr lang="en-US" altLang="en-US" dirty="0" smtClean="0"/>
              <a:t>YOUR skills</a:t>
            </a:r>
            <a:endParaRPr lang="en-US" altLang="en-US" sz="2400" dirty="0" smtClean="0"/>
          </a:p>
        </p:txBody>
      </p:sp>
      <p:sp>
        <p:nvSpPr>
          <p:cNvPr id="2" name="TextBox 1"/>
          <p:cNvSpPr txBox="1"/>
          <p:nvPr/>
        </p:nvSpPr>
        <p:spPr>
          <a:xfrm>
            <a:off x="137160" y="1313686"/>
            <a:ext cx="275844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Myriad Pro" pitchFamily="34" charset="0"/>
              </a:rPr>
              <a:t>Aim for about 5-10 skill sheets</a:t>
            </a:r>
          </a:p>
          <a:p>
            <a:endParaRPr lang="en-US" sz="2400" dirty="0" smtClean="0">
              <a:latin typeface="Myriad Pro" pitchFamily="34" charset="0"/>
            </a:endParaRPr>
          </a:p>
          <a:p>
            <a:pPr marL="285750" indent="-285750">
              <a:buFont typeface="Arial" panose="020B0604020202020204" pitchFamily="34" charset="0"/>
              <a:buChar char="•"/>
            </a:pPr>
            <a:r>
              <a:rPr lang="en-US" sz="2400" dirty="0" smtClean="0">
                <a:latin typeface="Myriad Pro" pitchFamily="34" charset="0"/>
              </a:rPr>
              <a:t>Should be revised regularly as your experiences grow and change</a:t>
            </a:r>
          </a:p>
          <a:p>
            <a:pPr marL="285750" indent="-285750">
              <a:buFont typeface="Arial" panose="020B0604020202020204" pitchFamily="34" charset="0"/>
              <a:buChar char="•"/>
            </a:pPr>
            <a:endParaRPr lang="en-US" sz="2400" dirty="0">
              <a:latin typeface="Myriad Pro" pitchFamily="34" charset="0"/>
            </a:endParaRPr>
          </a:p>
          <a:p>
            <a:pPr marL="285750" indent="-285750">
              <a:buFont typeface="Arial" panose="020B0604020202020204" pitchFamily="34" charset="0"/>
              <a:buChar char="•"/>
            </a:pPr>
            <a:r>
              <a:rPr lang="en-US" sz="2400" dirty="0" smtClean="0">
                <a:latin typeface="Myriad Pro" pitchFamily="34" charset="0"/>
              </a:rPr>
              <a:t>Practice on-going self assessment to continuously update skills/knowledge list</a:t>
            </a:r>
            <a:endParaRPr lang="en-US" sz="2400" dirty="0">
              <a:latin typeface="Myriad Pro" pitchFamily="34" charset="0"/>
            </a:endParaRPr>
          </a:p>
        </p:txBody>
      </p:sp>
      <p:sp>
        <p:nvSpPr>
          <p:cNvPr id="3" name="Footer Placeholder 2"/>
          <p:cNvSpPr>
            <a:spLocks noGrp="1"/>
          </p:cNvSpPr>
          <p:nvPr>
            <p:ph type="ftr" sz="quarter" idx="10"/>
          </p:nvPr>
        </p:nvSpPr>
        <p:spPr/>
        <p:txBody>
          <a:bodyPr/>
          <a:lstStyle/>
          <a:p>
            <a:pPr>
              <a:defRPr/>
            </a:pPr>
            <a:r>
              <a:rPr lang="en-US" smtClean="0"/>
              <a:t>AIP Careers Toolbox for Undergraduate Physics Students</a:t>
            </a:r>
            <a:endParaRPr lang="en-US" dirty="0"/>
          </a:p>
        </p:txBody>
      </p:sp>
    </p:spTree>
    <p:extLst>
      <p:ext uri="{BB962C8B-B14F-4D97-AF65-F5344CB8AC3E}">
        <p14:creationId xmlns:p14="http://schemas.microsoft.com/office/powerpoint/2010/main" xmlns="" val="1040944591"/>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47"/>
                                        </p:tgtEl>
                                        <p:attrNameLst>
                                          <p:attrName>style.visibility</p:attrName>
                                        </p:attrNameLst>
                                      </p:cBhvr>
                                      <p:to>
                                        <p:strVal val="visible"/>
                                      </p:to>
                                    </p:set>
                                    <p:animEffect transition="in" filter="wipe(down)">
                                      <p:cBhvr>
                                        <p:cTn id="7" dur="500"/>
                                        <p:tgtEl>
                                          <p:spTgt spid="30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0650" y="266700"/>
            <a:ext cx="6376670" cy="708660"/>
          </a:xfrm>
        </p:spPr>
        <p:txBody>
          <a:bodyPr/>
          <a:lstStyle/>
          <a:p>
            <a:r>
              <a:rPr lang="en-US" dirty="0" smtClean="0"/>
              <a:t>Use your brainstorm</a:t>
            </a:r>
            <a:endParaRPr lang="en-US" dirty="0"/>
          </a:p>
        </p:txBody>
      </p:sp>
      <p:pic>
        <p:nvPicPr>
          <p:cNvPr id="7373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3824" y="2388235"/>
            <a:ext cx="7219613" cy="3997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Cloud Callout 7"/>
          <p:cNvSpPr/>
          <p:nvPr/>
        </p:nvSpPr>
        <p:spPr>
          <a:xfrm rot="19951274">
            <a:off x="212549" y="1543120"/>
            <a:ext cx="919481" cy="1146097"/>
          </a:xfrm>
          <a:prstGeom prst="cloudCallout">
            <a:avLst>
              <a:gd name="adj1" fmla="val 87016"/>
              <a:gd name="adj2" fmla="val 83345"/>
            </a:avLst>
          </a:prstGeom>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Plain">
              <a:avLst/>
            </a:prstTxWarp>
            <a:noAutofit/>
            <a:scene3d>
              <a:camera prst="orthographicFront"/>
              <a:lightRig rig="glow" dir="tl">
                <a:rot lat="0" lon="0" rev="5400000"/>
              </a:lightRig>
            </a:scene3d>
            <a:sp3d contourW="12700">
              <a:bevelT w="25400" h="25400"/>
              <a:contourClr>
                <a:schemeClr val="accent6">
                  <a:shade val="73000"/>
                </a:schemeClr>
              </a:contourClr>
            </a:sp3d>
          </a:bodyPr>
          <a:lstStyle/>
          <a:p>
            <a:pPr marL="0" marR="0">
              <a:spcBef>
                <a:spcPts val="0"/>
              </a:spcBef>
              <a:spcAft>
                <a:spcPts val="0"/>
              </a:spcAft>
            </a:pPr>
            <a:r>
              <a:rPr lang="en-US" sz="2200" b="1">
                <a:ln>
                  <a:noFill/>
                </a:ln>
                <a:gradFill>
                  <a:gsLst>
                    <a:gs pos="0">
                      <a:srgbClr val="FFA260"/>
                    </a:gs>
                    <a:gs pos="25000">
                      <a:srgbClr val="FF9E55"/>
                    </a:gs>
                    <a:gs pos="50000">
                      <a:srgbClr val="F38D3A"/>
                    </a:gs>
                    <a:gs pos="75000">
                      <a:srgbClr val="FF9E55"/>
                    </a:gs>
                    <a:gs pos="100000">
                      <a:srgbClr val="FFA260"/>
                    </a:gs>
                  </a:gsLst>
                  <a:lin ang="5400000" scaled="0"/>
                </a:gradFill>
                <a:effectLst>
                  <a:outerShdw blurRad="79997" dist="40005" dir="5040000" algn="tl">
                    <a:srgbClr val="000000">
                      <a:alpha val="30000"/>
                    </a:srgbClr>
                  </a:outerShdw>
                </a:effectLst>
                <a:latin typeface="Myriad Pro"/>
                <a:ea typeface="Times New Roman"/>
                <a:cs typeface="Arial"/>
              </a:rPr>
              <a:t>2</a:t>
            </a:r>
            <a:endParaRPr lang="en-US" sz="1100">
              <a:effectLst/>
              <a:latin typeface="Minion Pro"/>
              <a:ea typeface="Times New Roman"/>
              <a:cs typeface="Arial"/>
            </a:endParaRPr>
          </a:p>
        </p:txBody>
      </p:sp>
      <p:sp>
        <p:nvSpPr>
          <p:cNvPr id="9" name="TextBox 8"/>
          <p:cNvSpPr txBox="1"/>
          <p:nvPr/>
        </p:nvSpPr>
        <p:spPr>
          <a:xfrm>
            <a:off x="1426879" y="1434562"/>
            <a:ext cx="6713501" cy="954107"/>
          </a:xfrm>
          <a:prstGeom prst="rect">
            <a:avLst/>
          </a:prstGeom>
          <a:solidFill>
            <a:schemeClr val="bg1"/>
          </a:solidFill>
        </p:spPr>
        <p:txBody>
          <a:bodyPr wrap="square" rtlCol="0">
            <a:spAutoFit/>
          </a:bodyPr>
          <a:lstStyle/>
          <a:p>
            <a:pPr algn="ctr"/>
            <a:r>
              <a:rPr lang="en-US" sz="2800" dirty="0" smtClean="0">
                <a:solidFill>
                  <a:srgbClr val="FF3F05"/>
                </a:solidFill>
              </a:rPr>
              <a:t>Find a skill that appears in several of your experiences</a:t>
            </a:r>
            <a:endParaRPr lang="en-US" sz="2800" dirty="0">
              <a:solidFill>
                <a:srgbClr val="FF3F05"/>
              </a:solidFill>
            </a:endParaRPr>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Tree>
    <p:extLst>
      <p:ext uri="{BB962C8B-B14F-4D97-AF65-F5344CB8AC3E}">
        <p14:creationId xmlns:p14="http://schemas.microsoft.com/office/powerpoint/2010/main" xmlns="" val="1145153442"/>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Practice</a:t>
            </a:r>
            <a:endParaRPr lang="en-US"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4950" y="1554480"/>
            <a:ext cx="8674100" cy="4876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7007398"/>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Resources are FREE.</a:t>
            </a:r>
            <a:endParaRPr lang="en-US" dirty="0"/>
          </a:p>
        </p:txBody>
      </p:sp>
      <p:sp>
        <p:nvSpPr>
          <p:cNvPr id="7" name="Content Placeholder 6"/>
          <p:cNvSpPr>
            <a:spLocks noGrp="1"/>
          </p:cNvSpPr>
          <p:nvPr>
            <p:ph idx="1"/>
          </p:nvPr>
        </p:nvSpPr>
        <p:spPr>
          <a:xfrm>
            <a:off x="457199" y="1277258"/>
            <a:ext cx="8382001" cy="4848906"/>
          </a:xfrm>
        </p:spPr>
        <p:txBody>
          <a:bodyPr>
            <a:normAutofit/>
          </a:bodyPr>
          <a:lstStyle/>
          <a:p>
            <a:pPr marL="0" indent="0" algn="ctr">
              <a:buNone/>
            </a:pPr>
            <a:r>
              <a:rPr lang="en-US" sz="2400" dirty="0" smtClean="0">
                <a:hlinkClick r:id="rId2"/>
              </a:rPr>
              <a:t>https://www.spsnational.org/career-resources/career-pathways</a:t>
            </a:r>
            <a:endParaRPr lang="en-US" sz="2400" dirty="0" smtClean="0"/>
          </a:p>
          <a:p>
            <a:pPr marL="0" indent="0" algn="ctr">
              <a:buNone/>
            </a:pPr>
            <a:endParaRPr lang="en-US" sz="2400" dirty="0" smtClean="0"/>
          </a:p>
          <a:p>
            <a:pPr marL="0" indent="0" algn="ctr">
              <a:buNone/>
            </a:pPr>
            <a:endParaRPr lang="en-US" sz="2400" dirty="0" smtClean="0"/>
          </a:p>
          <a:p>
            <a:pPr marL="0" indent="0" algn="ctr">
              <a:buNone/>
            </a:pPr>
            <a:endParaRPr lang="en-US" sz="2400" dirty="0"/>
          </a:p>
        </p:txBody>
      </p:sp>
      <p:sp>
        <p:nvSpPr>
          <p:cNvPr id="6" name="Date Placeholder 5"/>
          <p:cNvSpPr>
            <a:spLocks noGrp="1"/>
          </p:cNvSpPr>
          <p:nvPr>
            <p:ph type="dt" sz="half" idx="10"/>
          </p:nvPr>
        </p:nvSpPr>
        <p:spPr/>
        <p:txBody>
          <a:bodyPr/>
          <a:lstStyle/>
          <a:p>
            <a:r>
              <a:rPr lang="en-US" smtClean="0"/>
              <a:t>11/19/2015 - NMSU</a:t>
            </a:r>
            <a:endParaRPr lang="en-US"/>
          </a:p>
        </p:txBody>
      </p:sp>
      <p:sp>
        <p:nvSpPr>
          <p:cNvPr id="3" name="Footer Placeholder 2"/>
          <p:cNvSpPr>
            <a:spLocks noGrp="1"/>
          </p:cNvSpPr>
          <p:nvPr>
            <p:ph type="ftr" sz="quarter" idx="11"/>
          </p:nvPr>
        </p:nvSpPr>
        <p:spPr/>
        <p:txBody>
          <a:bodyPr/>
          <a:lstStyle/>
          <a:p>
            <a:r>
              <a:rPr lang="en-US" altLang="en-US" smtClean="0"/>
              <a:t> © 2015 Toni Sauncy - AIP Career Pathways Project</a:t>
            </a:r>
            <a:endParaRPr lang="en-US" altLang="en-US"/>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9371" t="17460" r="11762" b="6446"/>
          <a:stretch/>
        </p:blipFill>
        <p:spPr bwMode="auto">
          <a:xfrm>
            <a:off x="1664563" y="1828799"/>
            <a:ext cx="5814874" cy="31542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p:nvSpPr>
        <p:spPr>
          <a:xfrm>
            <a:off x="2286000" y="5188021"/>
            <a:ext cx="4572000" cy="369332"/>
          </a:xfrm>
          <a:prstGeom prst="rect">
            <a:avLst/>
          </a:prstGeom>
        </p:spPr>
        <p:txBody>
          <a:bodyPr>
            <a:spAutoFit/>
          </a:bodyPr>
          <a:lstStyle/>
          <a:p>
            <a:pPr eaLnBrk="1" hangingPunct="1"/>
            <a:r>
              <a:rPr lang="en-US" altLang="en-US" dirty="0">
                <a:solidFill>
                  <a:schemeClr val="tx1">
                    <a:lumMod val="50000"/>
                  </a:schemeClr>
                </a:solidFill>
                <a:latin typeface="Cambria" panose="02040503050406030204" pitchFamily="18" charset="0"/>
              </a:rPr>
              <a:t>Toni Sauncy - </a:t>
            </a:r>
            <a:r>
              <a:rPr lang="en-US" altLang="en-US" dirty="0" smtClean="0">
                <a:solidFill>
                  <a:schemeClr val="tx1">
                    <a:lumMod val="50000"/>
                  </a:schemeClr>
                </a:solidFill>
                <a:latin typeface="Cambria" panose="02040503050406030204" pitchFamily="18" charset="0"/>
                <a:hlinkClick r:id="rId4"/>
              </a:rPr>
              <a:t>tsauncy@tlu.edu</a:t>
            </a:r>
            <a:endParaRPr lang="en-US" altLang="en-US" dirty="0">
              <a:solidFill>
                <a:schemeClr val="tx1">
                  <a:lumMod val="50000"/>
                </a:schemeClr>
              </a:solidFill>
              <a:latin typeface="Cambria" panose="02040503050406030204" pitchFamily="18" charset="0"/>
            </a:endParaRPr>
          </a:p>
        </p:txBody>
      </p:sp>
    </p:spTree>
    <p:extLst>
      <p:ext uri="{BB962C8B-B14F-4D97-AF65-F5344CB8AC3E}">
        <p14:creationId xmlns:p14="http://schemas.microsoft.com/office/powerpoint/2010/main" xmlns="" val="22531324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hlinkClick r:id="rId2"/>
              </a:rPr>
              <a:t>Interactive Toolbox Website</a:t>
            </a:r>
            <a:endParaRPr lang="en-US" dirty="0"/>
          </a:p>
        </p:txBody>
      </p:sp>
      <p:sp>
        <p:nvSpPr>
          <p:cNvPr id="6" name="Content Placeholder 5"/>
          <p:cNvSpPr>
            <a:spLocks noGrp="1"/>
          </p:cNvSpPr>
          <p:nvPr>
            <p:ph idx="1"/>
          </p:nvPr>
        </p:nvSpPr>
        <p:spPr/>
        <p:txBody>
          <a:bodyPr/>
          <a:lstStyle/>
          <a:p>
            <a:endParaRPr lang="en-US"/>
          </a:p>
        </p:txBody>
      </p:sp>
      <p:sp>
        <p:nvSpPr>
          <p:cNvPr id="3" name="Footer Placeholder 2"/>
          <p:cNvSpPr>
            <a:spLocks noGrp="1"/>
          </p:cNvSpPr>
          <p:nvPr>
            <p:ph type="ftr" sz="quarter" idx="11"/>
          </p:nvPr>
        </p:nvSpPr>
        <p:spPr>
          <a:xfrm>
            <a:off x="23648" y="6513050"/>
            <a:ext cx="4114800" cy="329184"/>
          </a:xfrm>
        </p:spPr>
        <p:txBody>
          <a:bodyPr/>
          <a:lstStyle/>
          <a:p>
            <a:r>
              <a:rPr lang="en-US" altLang="en-US" dirty="0" smtClean="0">
                <a:solidFill>
                  <a:schemeClr val="bg1">
                    <a:lumMod val="50000"/>
                  </a:schemeClr>
                </a:solidFill>
              </a:rPr>
              <a:t> © 2015 Toni Sauncy - AIP Career Pathways Project</a:t>
            </a:r>
            <a:endParaRPr lang="en-US" altLang="en-US" dirty="0">
              <a:solidFill>
                <a:schemeClr val="bg1">
                  <a:lumMod val="50000"/>
                </a:schemeClr>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5646" y="1378857"/>
            <a:ext cx="8052707" cy="45274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87836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2417542" y="3429000"/>
            <a:ext cx="1788959" cy="3062597"/>
          </a:xfrm>
          <a:prstGeom prst="rect">
            <a:avLst/>
          </a:prstGeom>
        </p:spPr>
      </p:pic>
      <p:sp>
        <p:nvSpPr>
          <p:cNvPr id="8" name="Oval Callout 7"/>
          <p:cNvSpPr/>
          <p:nvPr/>
        </p:nvSpPr>
        <p:spPr>
          <a:xfrm rot="21412515" flipH="1">
            <a:off x="2503681" y="96944"/>
            <a:ext cx="3645791" cy="3259917"/>
          </a:xfrm>
          <a:custGeom>
            <a:avLst/>
            <a:gdLst>
              <a:gd name="connsiteX0" fmla="*/ 2117330 w 3675792"/>
              <a:gd name="connsiteY0" fmla="*/ 3394133 h 2652081"/>
              <a:gd name="connsiteX1" fmla="*/ 1663912 w 3675792"/>
              <a:gd name="connsiteY1" fmla="*/ 2646126 h 2652081"/>
              <a:gd name="connsiteX2" fmla="*/ 0 w 3675792"/>
              <a:gd name="connsiteY2" fmla="*/ 1325109 h 2652081"/>
              <a:gd name="connsiteX3" fmla="*/ 1665260 w 3675792"/>
              <a:gd name="connsiteY3" fmla="*/ 5862 h 2652081"/>
              <a:gd name="connsiteX4" fmla="*/ 3561843 w 3675792"/>
              <a:gd name="connsiteY4" fmla="*/ 866390 h 2652081"/>
              <a:gd name="connsiteX5" fmla="*/ 2361977 w 3675792"/>
              <a:gd name="connsiteY5" fmla="*/ 2597027 h 2652081"/>
              <a:gd name="connsiteX6" fmla="*/ 2117330 w 3675792"/>
              <a:gd name="connsiteY6" fmla="*/ 3394133 h 2652081"/>
              <a:gd name="connsiteX0" fmla="*/ 2117330 w 3645791"/>
              <a:gd name="connsiteY0" fmla="*/ 3394174 h 3394174"/>
              <a:gd name="connsiteX1" fmla="*/ 1663912 w 3645791"/>
              <a:gd name="connsiteY1" fmla="*/ 2646167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117330 w 3645791"/>
              <a:gd name="connsiteY0" fmla="*/ 3394174 h 3394174"/>
              <a:gd name="connsiteX1" fmla="*/ 1763832 w 3645791"/>
              <a:gd name="connsiteY1" fmla="*/ 2702639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552093 w 3645791"/>
              <a:gd name="connsiteY0" fmla="*/ 3259917 h 3259917"/>
              <a:gd name="connsiteX1" fmla="*/ 1763832 w 3645791"/>
              <a:gd name="connsiteY1" fmla="*/ 2702639 h 3259917"/>
              <a:gd name="connsiteX2" fmla="*/ 0 w 3645791"/>
              <a:gd name="connsiteY2" fmla="*/ 1325150 h 3259917"/>
              <a:gd name="connsiteX3" fmla="*/ 1665260 w 3645791"/>
              <a:gd name="connsiteY3" fmla="*/ 5903 h 3259917"/>
              <a:gd name="connsiteX4" fmla="*/ 3561843 w 3645791"/>
              <a:gd name="connsiteY4" fmla="*/ 866431 h 3259917"/>
              <a:gd name="connsiteX5" fmla="*/ 2010583 w 3645791"/>
              <a:gd name="connsiteY5" fmla="*/ 2642242 h 3259917"/>
              <a:gd name="connsiteX6" fmla="*/ 2552093 w 3645791"/>
              <a:gd name="connsiteY6" fmla="*/ 3259917 h 32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791" h="3259917">
                <a:moveTo>
                  <a:pt x="2552093" y="3259917"/>
                </a:moveTo>
                <a:lnTo>
                  <a:pt x="1763832" y="2702639"/>
                </a:lnTo>
                <a:cubicBezTo>
                  <a:pt x="819951" y="2637881"/>
                  <a:pt x="-665" y="2009231"/>
                  <a:pt x="0" y="1325150"/>
                </a:cubicBezTo>
                <a:cubicBezTo>
                  <a:pt x="665" y="641408"/>
                  <a:pt x="721781" y="70127"/>
                  <a:pt x="1665260" y="5903"/>
                </a:cubicBezTo>
                <a:cubicBezTo>
                  <a:pt x="2494710" y="-50559"/>
                  <a:pt x="3273051" y="302594"/>
                  <a:pt x="3561843" y="866431"/>
                </a:cubicBezTo>
                <a:cubicBezTo>
                  <a:pt x="3929926" y="1585076"/>
                  <a:pt x="3028375" y="2423773"/>
                  <a:pt x="2010583" y="2642242"/>
                </a:cubicBezTo>
                <a:lnTo>
                  <a:pt x="2552093" y="3259917"/>
                </a:lnTo>
                <a:close/>
              </a:path>
            </a:pathLst>
          </a:cu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93102" y="210206"/>
            <a:ext cx="2052195"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3600" spc="18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anose="02030808020601010101" pitchFamily="18" charset="0"/>
              </a:rPr>
              <a:t>Physics </a:t>
            </a:r>
            <a:r>
              <a:rPr lang="en-US" sz="3600" spc="18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anose="02030808020601010101" pitchFamily="18" charset="0"/>
              </a:rPr>
              <a:t>Professor</a:t>
            </a:r>
          </a:p>
        </p:txBody>
      </p:sp>
      <p:pic>
        <p:nvPicPr>
          <p:cNvPr id="4" name="Picture 3"/>
          <p:cNvPicPr>
            <a:picLocks noChangeAspect="1"/>
          </p:cNvPicPr>
          <p:nvPr/>
        </p:nvPicPr>
        <p:blipFill>
          <a:blip r:embed="rId3" cstate="print"/>
          <a:stretch>
            <a:fillRect/>
          </a:stretch>
        </p:blipFill>
        <p:spPr>
          <a:xfrm>
            <a:off x="239273" y="2317532"/>
            <a:ext cx="1656724" cy="3868701"/>
          </a:xfrm>
          <a:prstGeom prst="rect">
            <a:avLst/>
          </a:prstGeom>
        </p:spPr>
      </p:pic>
      <p:sp>
        <p:nvSpPr>
          <p:cNvPr id="3" name="Down Arrow 2"/>
          <p:cNvSpPr/>
          <p:nvPr/>
        </p:nvSpPr>
        <p:spPr>
          <a:xfrm>
            <a:off x="914400" y="1410536"/>
            <a:ext cx="304800" cy="7992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extBox 1"/>
          <p:cNvSpPr txBox="1"/>
          <p:nvPr/>
        </p:nvSpPr>
        <p:spPr>
          <a:xfrm>
            <a:off x="2745774" y="821829"/>
            <a:ext cx="3197826" cy="1692771"/>
          </a:xfrm>
          <a:prstGeom prst="rect">
            <a:avLst/>
          </a:prstGeom>
          <a:noFill/>
        </p:spPr>
        <p:txBody>
          <a:bodyPr wrap="square" rtlCol="0">
            <a:spAutoFit/>
          </a:bodyPr>
          <a:lstStyle/>
          <a:p>
            <a:pPr algn="ctr"/>
            <a:r>
              <a:rPr lang="en-US" sz="3200" dirty="0" smtClean="0">
                <a:solidFill>
                  <a:prstClr val="black"/>
                </a:solidFill>
                <a:latin typeface="Wurper Comics" panose="02000506000000020004" pitchFamily="2" charset="0"/>
              </a:rPr>
              <a:t>What can I do with a physics degree?</a:t>
            </a:r>
          </a:p>
          <a:p>
            <a:endParaRPr lang="en-US" sz="4000" dirty="0">
              <a:solidFill>
                <a:prstClr val="black"/>
              </a:solidFill>
              <a:latin typeface="Wurper Comics" panose="02000506000000020004" pitchFamily="2" charset="0"/>
            </a:endParaRPr>
          </a:p>
        </p:txBody>
      </p:sp>
      <p:sp>
        <p:nvSpPr>
          <p:cNvPr id="9" name="Rectangle 8"/>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0"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37147416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229600" cy="838200"/>
          </a:xfrm>
        </p:spPr>
        <p:txBody>
          <a:bodyPr/>
          <a:lstStyle/>
          <a:p>
            <a:r>
              <a:rPr lang="en-US" dirty="0" smtClean="0"/>
              <a:t>Summary</a:t>
            </a:r>
            <a:endParaRPr lang="en-US" dirty="0"/>
          </a:p>
        </p:txBody>
      </p:sp>
      <p:sp>
        <p:nvSpPr>
          <p:cNvPr id="3" name="Content Placeholder 2"/>
          <p:cNvSpPr>
            <a:spLocks noGrp="1"/>
          </p:cNvSpPr>
          <p:nvPr>
            <p:ph idx="1"/>
          </p:nvPr>
        </p:nvSpPr>
        <p:spPr>
          <a:xfrm>
            <a:off x="228600" y="1066800"/>
            <a:ext cx="8305800" cy="5638800"/>
          </a:xfrm>
        </p:spPr>
        <p:txBody>
          <a:bodyPr>
            <a:noAutofit/>
          </a:bodyPr>
          <a:lstStyle/>
          <a:p>
            <a:r>
              <a:rPr lang="en-US" sz="2800" dirty="0" smtClean="0"/>
              <a:t>You have options.   But, You have homework.</a:t>
            </a:r>
          </a:p>
          <a:p>
            <a:r>
              <a:rPr lang="en-US" sz="2800" dirty="0"/>
              <a:t>DO YOUR HOMEWORK</a:t>
            </a:r>
            <a:endParaRPr lang="en-US" sz="2800" dirty="0" smtClean="0"/>
          </a:p>
          <a:p>
            <a:pPr lvl="1"/>
            <a:r>
              <a:rPr lang="en-US" dirty="0" smtClean="0"/>
              <a:t>Use the toolbox!– </a:t>
            </a:r>
          </a:p>
          <a:p>
            <a:pPr lvl="1"/>
            <a:r>
              <a:rPr lang="en-US" sz="2400" b="1" i="1" dirty="0" smtClean="0">
                <a:solidFill>
                  <a:srgbClr val="FF3F05"/>
                </a:solidFill>
              </a:rPr>
              <a:t>This </a:t>
            </a:r>
            <a:r>
              <a:rPr lang="en-US" sz="2400" b="1" i="1" dirty="0">
                <a:solidFill>
                  <a:srgbClr val="FF3F05"/>
                </a:solidFill>
              </a:rPr>
              <a:t>homework impacts </a:t>
            </a:r>
            <a:r>
              <a:rPr lang="en-US" sz="2400" b="1" i="1" dirty="0" smtClean="0">
                <a:solidFill>
                  <a:srgbClr val="FF3F05"/>
                </a:solidFill>
              </a:rPr>
              <a:t>t</a:t>
            </a:r>
            <a:br>
              <a:rPr lang="en-US" sz="2400" b="1" i="1" dirty="0" smtClean="0">
                <a:solidFill>
                  <a:srgbClr val="FF3F05"/>
                </a:solidFill>
              </a:rPr>
            </a:br>
            <a:r>
              <a:rPr lang="en-US" sz="2400" b="1" i="1" dirty="0" smtClean="0">
                <a:solidFill>
                  <a:srgbClr val="FF3F05"/>
                </a:solidFill>
              </a:rPr>
              <a:t>he </a:t>
            </a:r>
            <a:r>
              <a:rPr lang="en-US" sz="2400" b="1" i="1" dirty="0">
                <a:solidFill>
                  <a:srgbClr val="FF3F05"/>
                </a:solidFill>
              </a:rPr>
              <a:t>rest of your life!</a:t>
            </a:r>
          </a:p>
          <a:p>
            <a:r>
              <a:rPr lang="en-US" sz="2800" dirty="0"/>
              <a:t>Revisit your </a:t>
            </a:r>
            <a:r>
              <a:rPr lang="en-US" sz="2800" dirty="0" smtClean="0"/>
              <a:t>knowledge &amp; skills </a:t>
            </a:r>
            <a:endParaRPr lang="en-US" sz="2800" dirty="0"/>
          </a:p>
          <a:p>
            <a:pPr lvl="1"/>
            <a:r>
              <a:rPr lang="en-US" dirty="0" smtClean="0"/>
              <a:t>assess</a:t>
            </a:r>
            <a:r>
              <a:rPr lang="en-US" sz="2000" dirty="0" smtClean="0"/>
              <a:t> </a:t>
            </a:r>
            <a:r>
              <a:rPr lang="en-US" sz="2000" dirty="0"/>
              <a:t>at the end of each semester</a:t>
            </a:r>
          </a:p>
          <a:p>
            <a:r>
              <a:rPr lang="en-US" sz="2800" dirty="0"/>
              <a:t>Start (or continue) </a:t>
            </a:r>
            <a:r>
              <a:rPr lang="en-US" sz="2800" dirty="0" smtClean="0"/>
              <a:t>networking</a:t>
            </a:r>
            <a:endParaRPr lang="en-US" sz="2800" dirty="0"/>
          </a:p>
          <a:p>
            <a:pPr lvl="1"/>
            <a:r>
              <a:rPr lang="en-US" sz="2400" dirty="0"/>
              <a:t>Consider scheduling some </a:t>
            </a:r>
            <a:r>
              <a:rPr lang="en-US" sz="2400" dirty="0" smtClean="0"/>
              <a:t/>
            </a:r>
            <a:br>
              <a:rPr lang="en-US" sz="2400" dirty="0" smtClean="0"/>
            </a:br>
            <a:r>
              <a:rPr lang="en-US" sz="2400" dirty="0" smtClean="0"/>
              <a:t>informational </a:t>
            </a:r>
            <a:r>
              <a:rPr lang="en-US" sz="2400" dirty="0"/>
              <a:t>interviews</a:t>
            </a:r>
          </a:p>
          <a:p>
            <a:r>
              <a:rPr lang="en-US" sz="2800" dirty="0"/>
              <a:t>Begin investigating job </a:t>
            </a:r>
            <a:r>
              <a:rPr lang="en-US" sz="2800" dirty="0" smtClean="0"/>
              <a:t>ads</a:t>
            </a:r>
            <a:endParaRPr lang="en-US" sz="2400" dirty="0" smtClean="0"/>
          </a:p>
        </p:txBody>
      </p:sp>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23660" y="1699329"/>
            <a:ext cx="3399488" cy="4396671"/>
          </a:xfrm>
          <a:prstGeom prst="rect">
            <a:avLst/>
          </a:prstGeom>
          <a:ln>
            <a:solidFill>
              <a:srgbClr val="009AC7"/>
            </a:solidFill>
          </a:ln>
        </p:spPr>
      </p:pic>
    </p:spTree>
    <p:extLst>
      <p:ext uri="{BB962C8B-B14F-4D97-AF65-F5344CB8AC3E}">
        <p14:creationId xmlns:p14="http://schemas.microsoft.com/office/powerpoint/2010/main" xmlns="" val="3503979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9000" y="457200"/>
            <a:ext cx="5715000" cy="3373279"/>
          </a:xfrm>
          <a:prstGeom prst="cloudCallout">
            <a:avLst>
              <a:gd name="adj1" fmla="val -69998"/>
              <a:gd name="adj2" fmla="val 16451"/>
            </a:avLst>
          </a:prstGeom>
        </p:spPr>
        <p:style>
          <a:lnRef idx="2">
            <a:schemeClr val="accent3"/>
          </a:lnRef>
          <a:fillRef idx="1">
            <a:schemeClr val="lt1"/>
          </a:fillRef>
          <a:effectRef idx="0">
            <a:schemeClr val="accent3"/>
          </a:effectRef>
          <a:fontRef idx="minor">
            <a:schemeClr val="dk1"/>
          </a:fontRef>
        </p:style>
        <p:txBody>
          <a:bodyPr wrap="square" lIns="0" tIns="0" rIns="0" bIns="0" rtlCol="0" anchor="ctr" anchorCtr="0">
            <a:spAutoFit/>
          </a:bodyPr>
          <a:lstStyle/>
          <a:p>
            <a:pPr algn="ctr"/>
            <a:r>
              <a:rPr lang="en-US" sz="3600" dirty="0" smtClean="0">
                <a:latin typeface="Wurper Comics" panose="02000506000000020004" pitchFamily="2" charset="0"/>
              </a:rPr>
              <a:t>I can’t wait to hear where *your* Career pathway takes you!</a:t>
            </a:r>
            <a:endParaRPr lang="en-US" sz="3600" dirty="0">
              <a:latin typeface="Wurper Comics" panose="02000506000000020004" pitchFamily="2" charset="0"/>
            </a:endParaRPr>
          </a:p>
        </p:txBody>
      </p:sp>
      <p:sp>
        <p:nvSpPr>
          <p:cNvPr id="5" name="TextBox 4"/>
          <p:cNvSpPr txBox="1"/>
          <p:nvPr/>
        </p:nvSpPr>
        <p:spPr>
          <a:xfrm>
            <a:off x="1028940" y="750462"/>
            <a:ext cx="1535636" cy="95410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800" spc="18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anose="02030808020601010101" pitchFamily="18" charset="0"/>
              </a:rPr>
              <a:t>Physics </a:t>
            </a:r>
            <a:r>
              <a:rPr lang="en-US" sz="2800" spc="18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loucester MT Extra Condensed" panose="02030808020601010101" pitchFamily="18" charset="0"/>
              </a:rPr>
              <a:t>Professor</a:t>
            </a:r>
          </a:p>
        </p:txBody>
      </p:sp>
      <p:pic>
        <p:nvPicPr>
          <p:cNvPr id="6" name="Picture 5"/>
          <p:cNvPicPr>
            <a:picLocks noChangeAspect="1"/>
          </p:cNvPicPr>
          <p:nvPr/>
        </p:nvPicPr>
        <p:blipFill>
          <a:blip r:embed="rId2" cstate="print"/>
          <a:stretch>
            <a:fillRect/>
          </a:stretch>
        </p:blipFill>
        <p:spPr>
          <a:xfrm>
            <a:off x="684862" y="2483820"/>
            <a:ext cx="2363138" cy="3840779"/>
          </a:xfrm>
          <a:prstGeom prst="rect">
            <a:avLst/>
          </a:prstGeom>
        </p:spPr>
      </p:pic>
      <p:sp>
        <p:nvSpPr>
          <p:cNvPr id="7" name="Down Arrow 6"/>
          <p:cNvSpPr/>
          <p:nvPr/>
        </p:nvSpPr>
        <p:spPr>
          <a:xfrm>
            <a:off x="1644358" y="1636252"/>
            <a:ext cx="304800" cy="7992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818348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EDUC\BRANDING-SPS-SIGPISIG-ED\Theme Artwork\2013-SPS-Theme-Physics-For-All.jpg"/>
          <p:cNvPicPr>
            <a:picLocks noChangeAspect="1" noChangeArrowheads="1"/>
          </p:cNvPicPr>
          <p:nvPr/>
        </p:nvPicPr>
        <p:blipFill rotWithShape="1">
          <a:blip r:embed="rId2" cstate="print">
            <a:extLst/>
          </a:blip>
          <a:srcRect t="35605" b="3493"/>
          <a:stretch/>
        </p:blipFill>
        <p:spPr bwMode="auto">
          <a:xfrm>
            <a:off x="1298794" y="1835593"/>
            <a:ext cx="5920081" cy="2760158"/>
          </a:xfrm>
          <a:prstGeom prst="roundRect">
            <a:avLst>
              <a:gd name="adj" fmla="val 4387"/>
            </a:avLst>
          </a:prstGeom>
          <a:solidFill>
            <a:srgbClr val="FFFFFF">
              <a:shade val="85000"/>
            </a:srgbClr>
          </a:solidFill>
          <a:ln>
            <a:noFill/>
          </a:ln>
          <a:effectLst/>
          <a:extLst/>
        </p:spPr>
      </p:pic>
      <p:sp>
        <p:nvSpPr>
          <p:cNvPr id="35843" name="TextBox 3"/>
          <p:cNvSpPr txBox="1">
            <a:spLocks noChangeArrowheads="1"/>
          </p:cNvSpPr>
          <p:nvPr/>
        </p:nvSpPr>
        <p:spPr bwMode="auto">
          <a:xfrm>
            <a:off x="1656556" y="4595751"/>
            <a:ext cx="5830888" cy="769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4400" dirty="0">
                <a:solidFill>
                  <a:schemeClr val="accent1"/>
                </a:solidFill>
                <a:latin typeface="Myriad Pro" pitchFamily="34" charset="0"/>
              </a:rPr>
              <a:t>www.spsnational.org</a:t>
            </a:r>
          </a:p>
        </p:txBody>
      </p:sp>
      <p:sp>
        <p:nvSpPr>
          <p:cNvPr id="2" name="Footer Placeholder 1"/>
          <p:cNvSpPr>
            <a:spLocks noGrp="1"/>
          </p:cNvSpPr>
          <p:nvPr>
            <p:ph type="ftr" sz="quarter" idx="10"/>
          </p:nvPr>
        </p:nvSpPr>
        <p:spPr/>
        <p:txBody>
          <a:bodyPr/>
          <a:lstStyle/>
          <a:p>
            <a:pPr>
              <a:defRPr/>
            </a:pPr>
            <a:r>
              <a:rPr lang="en-US" smtClean="0"/>
              <a:t>AIP Careers Toolbox for Undergraduate Physics Students</a:t>
            </a:r>
            <a:endParaRPr lang="en-US" dirty="0"/>
          </a:p>
        </p:txBody>
      </p:sp>
      <p:sp>
        <p:nvSpPr>
          <p:cNvPr id="5" name="TextBox 3"/>
          <p:cNvSpPr txBox="1">
            <a:spLocks noChangeArrowheads="1"/>
          </p:cNvSpPr>
          <p:nvPr/>
        </p:nvSpPr>
        <p:spPr bwMode="auto">
          <a:xfrm>
            <a:off x="1675606" y="5365688"/>
            <a:ext cx="5830888"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600" dirty="0" smtClean="0">
                <a:latin typeface="Myriad Pro" pitchFamily="34" charset="0"/>
              </a:rPr>
              <a:t>Toni Sauncy</a:t>
            </a:r>
          </a:p>
          <a:p>
            <a:pPr algn="ctr" eaLnBrk="1" hangingPunct="1"/>
            <a:r>
              <a:rPr lang="en-US" altLang="en-US" sz="3600" dirty="0" smtClean="0">
                <a:latin typeface="Myriad Pro" pitchFamily="34" charset="0"/>
              </a:rPr>
              <a:t>tsauncy@tlu.edu</a:t>
            </a:r>
            <a:endParaRPr lang="en-US" altLang="en-US" sz="3600" dirty="0">
              <a:latin typeface="Myriad Pro" pitchFamily="34" charset="0"/>
            </a:endParaRPr>
          </a:p>
        </p:txBody>
      </p:sp>
    </p:spTree>
    <p:extLst>
      <p:ext uri="{BB962C8B-B14F-4D97-AF65-F5344CB8AC3E}">
        <p14:creationId xmlns:p14="http://schemas.microsoft.com/office/powerpoint/2010/main" xmlns="" val="3999231318"/>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following slides are used to facilitate a workshop for students focused on tool #3</a:t>
            </a:r>
            <a:endParaRPr lang="en-US" dirty="0"/>
          </a:p>
        </p:txBody>
      </p:sp>
      <p:sp>
        <p:nvSpPr>
          <p:cNvPr id="5" name="Text Placeholder 4"/>
          <p:cNvSpPr>
            <a:spLocks noGrp="1"/>
          </p:cNvSpPr>
          <p:nvPr>
            <p:ph type="body" idx="1"/>
          </p:nvPr>
        </p:nvSpPr>
        <p:spPr/>
        <p:txBody>
          <a:bodyPr/>
          <a:lstStyle/>
          <a:p>
            <a:r>
              <a:rPr lang="en-US" i="1" dirty="0" smtClean="0"/>
              <a:t>Using the resources in the AIP Careers Toolbox for Undergraduate Physics Students</a:t>
            </a:r>
            <a:endParaRPr lang="en-US" i="1" dirty="0"/>
          </a:p>
        </p:txBody>
      </p:sp>
    </p:spTree>
    <p:extLst>
      <p:ext uri="{BB962C8B-B14F-4D97-AF65-F5344CB8AC3E}">
        <p14:creationId xmlns:p14="http://schemas.microsoft.com/office/powerpoint/2010/main" xmlns="" val="27615708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74155" y="338667"/>
            <a:ext cx="3888845" cy="1185333"/>
          </a:xfrm>
        </p:spPr>
        <p:txBody>
          <a:bodyPr>
            <a:normAutofit fontScale="90000"/>
          </a:bodyPr>
          <a:lstStyle/>
          <a:p>
            <a:r>
              <a:rPr lang="en-US" sz="5400" dirty="0" smtClean="0"/>
              <a:t>Practice time.</a:t>
            </a:r>
            <a:endParaRPr lang="en-US" sz="5400" dirty="0"/>
          </a:p>
        </p:txBody>
      </p:sp>
      <p:sp>
        <p:nvSpPr>
          <p:cNvPr id="11" name="Text Placeholder 10"/>
          <p:cNvSpPr>
            <a:spLocks noGrp="1"/>
          </p:cNvSpPr>
          <p:nvPr>
            <p:ph type="body" sz="half" idx="2"/>
          </p:nvPr>
        </p:nvSpPr>
        <p:spPr>
          <a:xfrm>
            <a:off x="4572000" y="1447800"/>
            <a:ext cx="4191000" cy="3924300"/>
          </a:xfrm>
        </p:spPr>
        <p:style>
          <a:lnRef idx="0">
            <a:schemeClr val="accent6"/>
          </a:lnRef>
          <a:fillRef idx="3">
            <a:schemeClr val="accent6"/>
          </a:fillRef>
          <a:effectRef idx="3">
            <a:schemeClr val="accent6"/>
          </a:effectRef>
          <a:fontRef idx="minor">
            <a:schemeClr val="lt1"/>
          </a:fontRef>
        </p:style>
        <p:txBody>
          <a:bodyPr anchor="ctr">
            <a:noAutofit/>
          </a:bodyPr>
          <a:lstStyle/>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Getting started </a:t>
            </a:r>
          </a:p>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on your path  - </a:t>
            </a:r>
          </a:p>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focus on Tool #3: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rPr>
              <a:t>Building a professional network</a:t>
            </a:r>
            <a:endParaRPr lang="en-US" sz="36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endParaRPr>
          </a:p>
        </p:txBody>
      </p:sp>
      <p:sp>
        <p:nvSpPr>
          <p:cNvPr id="2" name="Footer Placeholder 1"/>
          <p:cNvSpPr>
            <a:spLocks noGrp="1"/>
          </p:cNvSpPr>
          <p:nvPr>
            <p:ph type="ftr" sz="quarter" idx="4294967295"/>
          </p:nvPr>
        </p:nvSpPr>
        <p:spPr>
          <a:xfrm>
            <a:off x="5357813" y="6492875"/>
            <a:ext cx="3786187" cy="365125"/>
          </a:xfrm>
        </p:spPr>
        <p:txBody>
          <a:bodyPr/>
          <a:lstStyle/>
          <a:p>
            <a:pPr>
              <a:defRPr/>
            </a:pPr>
            <a:r>
              <a:rPr lang="en-US" smtClean="0"/>
              <a:t>AIP Careers Toolbox for Undergraduate Physics Students</a:t>
            </a:r>
            <a:endParaRPr lang="en-US" dirty="0"/>
          </a:p>
        </p:txBody>
      </p:sp>
      <p:pic>
        <p:nvPicPr>
          <p:cNvPr id="8" name="Picture 2" descr="M:\EDUC\CAREERS-JOBS\CAREER.PATHWAYS-STUDENT.WORKSHOP\AIP-Careers-Toolbox.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xmlns="" val="0"/>
              </a:ext>
            </a:extLst>
          </a:blip>
          <a:srcRect t="-979" b="-2834"/>
          <a:stretch/>
        </p:blipFill>
        <p:spPr bwMode="auto">
          <a:xfrm>
            <a:off x="181808" y="590550"/>
            <a:ext cx="4527352"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574487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5" y="1733550"/>
            <a:ext cx="8783638" cy="4724400"/>
          </a:xfrm>
        </p:spPr>
        <p:txBody>
          <a:bodyPr/>
          <a:lstStyle/>
          <a:p>
            <a:r>
              <a:rPr lang="en-US" dirty="0" smtClean="0"/>
              <a:t>Prepare </a:t>
            </a:r>
            <a:r>
              <a:rPr lang="en-US" dirty="0"/>
              <a:t>an “elevator” speech</a:t>
            </a:r>
          </a:p>
          <a:p>
            <a:r>
              <a:rPr lang="en-US" dirty="0" smtClean="0"/>
              <a:t>Network </a:t>
            </a:r>
            <a:r>
              <a:rPr lang="en-US" dirty="0"/>
              <a:t>everywhere</a:t>
            </a:r>
          </a:p>
          <a:p>
            <a:r>
              <a:rPr lang="en-US" dirty="0" smtClean="0"/>
              <a:t>Help </a:t>
            </a:r>
            <a:r>
              <a:rPr lang="en-US" dirty="0"/>
              <a:t>others</a:t>
            </a:r>
          </a:p>
          <a:p>
            <a:r>
              <a:rPr lang="en-US" dirty="0" smtClean="0"/>
              <a:t>Attend </a:t>
            </a:r>
            <a:r>
              <a:rPr lang="en-US" dirty="0"/>
              <a:t>physics meetings</a:t>
            </a:r>
          </a:p>
          <a:p>
            <a:r>
              <a:rPr lang="en-US" dirty="0" smtClean="0"/>
              <a:t>Get </a:t>
            </a:r>
            <a:r>
              <a:rPr lang="en-US" dirty="0"/>
              <a:t>involved!</a:t>
            </a:r>
          </a:p>
          <a:p>
            <a:r>
              <a:rPr lang="en-US" dirty="0" smtClean="0"/>
              <a:t>Ask </a:t>
            </a:r>
            <a:r>
              <a:rPr lang="en-US" dirty="0"/>
              <a:t>questions!</a:t>
            </a:r>
          </a:p>
          <a:p>
            <a:r>
              <a:rPr lang="en-US" dirty="0" smtClean="0"/>
              <a:t>Network </a:t>
            </a:r>
            <a:r>
              <a:rPr lang="en-US" dirty="0"/>
              <a:t>online</a:t>
            </a:r>
          </a:p>
          <a:p>
            <a:r>
              <a:rPr lang="en-US" dirty="0" smtClean="0"/>
              <a:t>Project </a:t>
            </a:r>
            <a:r>
              <a:rPr lang="en-US" dirty="0"/>
              <a:t>a positive </a:t>
            </a:r>
            <a:r>
              <a:rPr lang="en-US" dirty="0" smtClean="0"/>
              <a:t>attitude</a:t>
            </a:r>
            <a:endParaRPr lang="en-US" dirty="0"/>
          </a:p>
        </p:txBody>
      </p:sp>
      <p:sp>
        <p:nvSpPr>
          <p:cNvPr id="3" name="Title 2"/>
          <p:cNvSpPr>
            <a:spLocks noGrp="1"/>
          </p:cNvSpPr>
          <p:nvPr>
            <p:ph type="title"/>
          </p:nvPr>
        </p:nvSpPr>
        <p:spPr/>
        <p:txBody>
          <a:bodyPr/>
          <a:lstStyle/>
          <a:p>
            <a:r>
              <a:rPr lang="en-US" dirty="0" smtClean="0"/>
              <a:t>General Networking Tips</a:t>
            </a:r>
            <a:endParaRPr lang="en-US"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6" name="Picture 7" descr="C:\Users\TDSauncy\AppData\Local\Microsoft\Windows\INetCache\IE\A7AKZHJF\networking[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10150" y="2594610"/>
            <a:ext cx="3810000" cy="26974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282011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1" y="1485900"/>
            <a:ext cx="6096000" cy="4953000"/>
          </a:xfrm>
        </p:spPr>
        <p:txBody>
          <a:bodyPr/>
          <a:lstStyle/>
          <a:p>
            <a:pPr marL="0" indent="0">
              <a:buNone/>
            </a:pPr>
            <a:r>
              <a:rPr lang="en-US" i="1" dirty="0" smtClean="0"/>
              <a:t>Stick </a:t>
            </a:r>
            <a:r>
              <a:rPr lang="en-US" i="1" dirty="0"/>
              <a:t>to the basics.</a:t>
            </a:r>
          </a:p>
          <a:p>
            <a:r>
              <a:rPr lang="en-US" dirty="0" smtClean="0"/>
              <a:t>Informational </a:t>
            </a:r>
            <a:r>
              <a:rPr lang="en-US" dirty="0"/>
              <a:t>facts about you</a:t>
            </a:r>
          </a:p>
          <a:p>
            <a:r>
              <a:rPr lang="en-US" dirty="0"/>
              <a:t>Who am I? </a:t>
            </a:r>
            <a:endParaRPr lang="en-US" dirty="0" smtClean="0"/>
          </a:p>
          <a:p>
            <a:pPr lvl="1"/>
            <a:r>
              <a:rPr lang="en-US" dirty="0" smtClean="0"/>
              <a:t>Be </a:t>
            </a:r>
            <a:r>
              <a:rPr lang="en-US" dirty="0"/>
              <a:t>sure to include your name and where you go to school</a:t>
            </a:r>
            <a:r>
              <a:rPr lang="en-US" dirty="0" smtClean="0"/>
              <a:t>!</a:t>
            </a:r>
          </a:p>
          <a:p>
            <a:r>
              <a:rPr lang="en-US" dirty="0" smtClean="0"/>
              <a:t>What </a:t>
            </a:r>
            <a:r>
              <a:rPr lang="en-US" dirty="0"/>
              <a:t>are one or two relevant, interesting things that I have done recently?</a:t>
            </a:r>
          </a:p>
          <a:p>
            <a:r>
              <a:rPr lang="en-US" dirty="0"/>
              <a:t>What do I want to do?</a:t>
            </a:r>
          </a:p>
        </p:txBody>
      </p:sp>
      <p:sp>
        <p:nvSpPr>
          <p:cNvPr id="3" name="Title 2"/>
          <p:cNvSpPr>
            <a:spLocks noGrp="1"/>
          </p:cNvSpPr>
          <p:nvPr>
            <p:ph type="title"/>
          </p:nvPr>
        </p:nvSpPr>
        <p:spPr/>
        <p:txBody>
          <a:bodyPr/>
          <a:lstStyle/>
          <a:p>
            <a:r>
              <a:rPr lang="en-US" dirty="0" smtClean="0"/>
              <a:t>The elevator speech</a:t>
            </a:r>
            <a:endParaRPr lang="en-US"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12" name="Picture 5" descr="C:\Users\TDSauncy\AppData\Local\Microsoft\Windows\INetCache\IE\SS6TPZ06\5657234151_0c2f8aac98_z[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86500" y="2571750"/>
            <a:ext cx="2609850" cy="260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7507309"/>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81701" y="1920875"/>
            <a:ext cx="2895599" cy="4594225"/>
          </a:xfrm>
        </p:spPr>
        <p:txBody>
          <a:bodyPr>
            <a:normAutofit lnSpcReduction="10000"/>
          </a:bodyPr>
          <a:lstStyle/>
          <a:p>
            <a:pPr marL="0" indent="0">
              <a:buNone/>
            </a:pPr>
            <a:r>
              <a:rPr lang="en-US" sz="2400" i="1" dirty="0" smtClean="0"/>
              <a:t>Stick </a:t>
            </a:r>
            <a:r>
              <a:rPr lang="en-US" sz="2400" i="1" dirty="0"/>
              <a:t>to the basics.</a:t>
            </a:r>
          </a:p>
          <a:p>
            <a:r>
              <a:rPr lang="en-US" sz="2400" dirty="0" smtClean="0"/>
              <a:t>Be </a:t>
            </a:r>
            <a:r>
              <a:rPr lang="en-US" sz="2400" dirty="0"/>
              <a:t>sure to include your name and where you go to </a:t>
            </a:r>
            <a:r>
              <a:rPr lang="en-US" sz="2400" dirty="0" smtClean="0"/>
              <a:t>school ( or work)!</a:t>
            </a:r>
          </a:p>
          <a:p>
            <a:r>
              <a:rPr lang="en-US" sz="2400" dirty="0" smtClean="0"/>
              <a:t>Highlight successes, fun/interesting  (career related) anecdotes.</a:t>
            </a:r>
          </a:p>
          <a:p>
            <a:r>
              <a:rPr lang="en-US" sz="2400" dirty="0" smtClean="0"/>
              <a:t>Have clear, easy to understand goals</a:t>
            </a:r>
          </a:p>
          <a:p>
            <a:endParaRPr lang="en-US" sz="2400" dirty="0"/>
          </a:p>
        </p:txBody>
      </p:sp>
      <p:sp>
        <p:nvSpPr>
          <p:cNvPr id="3" name="Title 2"/>
          <p:cNvSpPr>
            <a:spLocks noGrp="1"/>
          </p:cNvSpPr>
          <p:nvPr>
            <p:ph type="title"/>
          </p:nvPr>
        </p:nvSpPr>
        <p:spPr>
          <a:xfrm>
            <a:off x="2660650" y="266700"/>
            <a:ext cx="6256338" cy="781050"/>
          </a:xfrm>
        </p:spPr>
        <p:txBody>
          <a:bodyPr>
            <a:normAutofit fontScale="90000"/>
          </a:bodyPr>
          <a:lstStyle/>
          <a:p>
            <a:r>
              <a:rPr lang="en-US" dirty="0" smtClean="0"/>
              <a:t>Practice time.</a:t>
            </a:r>
            <a:br>
              <a:rPr lang="en-US" dirty="0" smtClean="0"/>
            </a:br>
            <a:r>
              <a:rPr lang="en-US" sz="3200" i="1" dirty="0" smtClean="0"/>
              <a:t>Toolbox, page 37 </a:t>
            </a:r>
            <a:endParaRPr lang="en-US" sz="3200" i="1"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405842185"/>
              </p:ext>
            </p:extLst>
          </p:nvPr>
        </p:nvGraphicFramePr>
        <p:xfrm>
          <a:off x="190501" y="1276349"/>
          <a:ext cx="5524500" cy="5476059"/>
        </p:xfrm>
        <a:graphic>
          <a:graphicData uri="http://schemas.openxmlformats.org/drawingml/2006/table">
            <a:tbl>
              <a:tblPr firstRow="1" firstCol="1" bandRow="1">
                <a:tableStyleId>{5C22544A-7EE6-4342-B048-85BDC9FD1C3A}</a:tableStyleId>
              </a:tblPr>
              <a:tblGrid>
                <a:gridCol w="5524500"/>
              </a:tblGrid>
              <a:tr h="669472">
                <a:tc>
                  <a:txBody>
                    <a:bodyPr/>
                    <a:lstStyle/>
                    <a:p>
                      <a:pPr marL="0" marR="0" indent="-182880" algn="ctr">
                        <a:spcBef>
                          <a:spcPts val="0"/>
                        </a:spcBef>
                        <a:spcAft>
                          <a:spcPts val="0"/>
                        </a:spcAft>
                        <a:tabLst>
                          <a:tab pos="2463165" algn="l"/>
                        </a:tabLst>
                      </a:pPr>
                      <a:r>
                        <a:rPr lang="en-US" sz="3200" cap="all" dirty="0" smtClean="0">
                          <a:solidFill>
                            <a:schemeClr val="tx1"/>
                          </a:solidFill>
                          <a:effectLst/>
                        </a:rPr>
                        <a:t>exercise#3</a:t>
                      </a:r>
                      <a:r>
                        <a:rPr lang="en-US" sz="2000" cap="none" dirty="0" smtClean="0">
                          <a:solidFill>
                            <a:schemeClr val="tx1"/>
                          </a:solidFill>
                          <a:effectLst/>
                        </a:rPr>
                        <a:t>:</a:t>
                      </a:r>
                      <a:r>
                        <a:rPr lang="en-US" sz="2000" cap="none" baseline="0" dirty="0" smtClean="0">
                          <a:solidFill>
                            <a:schemeClr val="tx1"/>
                          </a:solidFill>
                          <a:effectLst/>
                        </a:rPr>
                        <a:t> </a:t>
                      </a:r>
                      <a:r>
                        <a:rPr lang="en-US" sz="2000" dirty="0" smtClean="0">
                          <a:solidFill>
                            <a:schemeClr val="tx1"/>
                          </a:solidFill>
                          <a:effectLst/>
                        </a:rPr>
                        <a:t>Informational </a:t>
                      </a:r>
                      <a:r>
                        <a:rPr lang="en-US" sz="2000" dirty="0">
                          <a:solidFill>
                            <a:schemeClr val="tx1"/>
                          </a:solidFill>
                          <a:effectLst/>
                        </a:rPr>
                        <a:t>facts about you</a:t>
                      </a:r>
                      <a:endParaRPr lang="en-US" sz="2000" b="1" dirty="0">
                        <a:solidFill>
                          <a:schemeClr val="tx1"/>
                        </a:solidFill>
                        <a:effectLst/>
                        <a:latin typeface="Cambria"/>
                      </a:endParaRPr>
                    </a:p>
                  </a:txBody>
                  <a:tcPr marL="44727" marR="44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61193">
                <a:tc>
                  <a:txBody>
                    <a:bodyPr/>
                    <a:lstStyle/>
                    <a:p>
                      <a:pPr marL="182880" marR="0" indent="-182880">
                        <a:spcBef>
                          <a:spcPts val="0"/>
                        </a:spcBef>
                        <a:spcAft>
                          <a:spcPts val="0"/>
                        </a:spcAft>
                        <a:tabLst>
                          <a:tab pos="2463165" algn="l"/>
                        </a:tabLst>
                      </a:pPr>
                      <a:r>
                        <a:rPr lang="en-US" sz="2000" dirty="0">
                          <a:solidFill>
                            <a:schemeClr val="tx1"/>
                          </a:solidFill>
                          <a:effectLst/>
                        </a:rPr>
                        <a:t>Who am I? (Be sure to include your name and where you go to school!)</a:t>
                      </a:r>
                    </a:p>
                    <a:p>
                      <a:pPr marL="0" marR="0">
                        <a:spcBef>
                          <a:spcPts val="0"/>
                        </a:spcBef>
                        <a:spcAft>
                          <a:spcPts val="0"/>
                        </a:spcAft>
                      </a:pPr>
                      <a:r>
                        <a:rPr lang="en-US" sz="2000" dirty="0">
                          <a:solidFill>
                            <a:schemeClr val="tx1"/>
                          </a:solidFill>
                          <a:effectLst/>
                        </a:rPr>
                        <a:t> </a:t>
                      </a:r>
                      <a:endParaRPr lang="en-US" sz="2000" dirty="0">
                        <a:solidFill>
                          <a:schemeClr val="tx1"/>
                        </a:solidFill>
                        <a:effectLst/>
                        <a:latin typeface="Minion Pro"/>
                        <a:ea typeface="Times New Roman"/>
                        <a:cs typeface="Arial"/>
                      </a:endParaRPr>
                    </a:p>
                  </a:txBody>
                  <a:tcPr marL="44727" marR="44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61193">
                <a:tc>
                  <a:txBody>
                    <a:bodyPr/>
                    <a:lstStyle/>
                    <a:p>
                      <a:pPr marL="182880" marR="0" indent="-182880">
                        <a:spcBef>
                          <a:spcPts val="0"/>
                        </a:spcBef>
                        <a:spcAft>
                          <a:spcPts val="0"/>
                        </a:spcAft>
                        <a:tabLst>
                          <a:tab pos="2463165" algn="l"/>
                        </a:tabLst>
                      </a:pPr>
                      <a:r>
                        <a:rPr lang="en-US" sz="2000">
                          <a:solidFill>
                            <a:schemeClr val="tx1"/>
                          </a:solidFill>
                          <a:effectLst/>
                        </a:rPr>
                        <a:t>What are one or two relevant, interesting things that I have done recently?</a:t>
                      </a:r>
                    </a:p>
                    <a:p>
                      <a:pPr marL="182880" marR="0" indent="-182880">
                        <a:spcBef>
                          <a:spcPts val="0"/>
                        </a:spcBef>
                        <a:spcAft>
                          <a:spcPts val="0"/>
                        </a:spcAft>
                        <a:tabLst>
                          <a:tab pos="2463165" algn="l"/>
                        </a:tabLst>
                      </a:pPr>
                      <a:r>
                        <a:rPr lang="en-US" sz="2000">
                          <a:solidFill>
                            <a:schemeClr val="tx1"/>
                          </a:solidFill>
                          <a:effectLst/>
                        </a:rPr>
                        <a:t> </a:t>
                      </a:r>
                      <a:endParaRPr lang="en-US" sz="2000" b="1">
                        <a:solidFill>
                          <a:schemeClr val="tx1"/>
                        </a:solidFill>
                        <a:effectLst/>
                        <a:latin typeface="Cambria"/>
                      </a:endParaRPr>
                    </a:p>
                  </a:txBody>
                  <a:tcPr marL="44727" marR="44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561193">
                <a:tc>
                  <a:txBody>
                    <a:bodyPr/>
                    <a:lstStyle/>
                    <a:p>
                      <a:pPr marL="182880" marR="0" indent="-182880">
                        <a:spcBef>
                          <a:spcPts val="0"/>
                        </a:spcBef>
                        <a:spcAft>
                          <a:spcPts val="0"/>
                        </a:spcAft>
                        <a:tabLst>
                          <a:tab pos="2463165" algn="l"/>
                        </a:tabLst>
                      </a:pPr>
                      <a:r>
                        <a:rPr lang="en-US" sz="2000" dirty="0">
                          <a:solidFill>
                            <a:schemeClr val="tx1"/>
                          </a:solidFill>
                          <a:effectLst/>
                        </a:rPr>
                        <a:t>What do I want to do?</a:t>
                      </a:r>
                    </a:p>
                    <a:p>
                      <a:pPr marL="182880" marR="0" indent="-182880">
                        <a:spcBef>
                          <a:spcPts val="0"/>
                        </a:spcBef>
                        <a:spcAft>
                          <a:spcPts val="0"/>
                        </a:spcAft>
                        <a:tabLst>
                          <a:tab pos="2463165" algn="l"/>
                        </a:tabLst>
                      </a:pPr>
                      <a:r>
                        <a:rPr lang="en-US" sz="2000" dirty="0">
                          <a:solidFill>
                            <a:schemeClr val="tx1"/>
                          </a:solidFill>
                          <a:effectLst/>
                        </a:rPr>
                        <a:t> </a:t>
                      </a:r>
                      <a:endParaRPr lang="en-US" sz="2000" b="1" dirty="0">
                        <a:solidFill>
                          <a:schemeClr val="tx1"/>
                        </a:solidFill>
                        <a:effectLst/>
                        <a:latin typeface="Cambria"/>
                      </a:endParaRPr>
                    </a:p>
                  </a:txBody>
                  <a:tcPr marL="44727" marR="44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Rectangle 302"/>
          <p:cNvSpPr>
            <a:spLocks noChangeArrowheads="1"/>
          </p:cNvSpPr>
          <p:nvPr/>
        </p:nvSpPr>
        <p:spPr bwMode="auto">
          <a:xfrm rot="5400000" flipH="1">
            <a:off x="8324850" y="1738313"/>
            <a:ext cx="1828800" cy="365125"/>
          </a:xfrm>
          <a:prstGeom prst="rect">
            <a:avLst/>
          </a:prstGeom>
          <a:solidFill>
            <a:srgbClr val="009AC7"/>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rot="10800000" vert="eaVert"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88525486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The following slides are used to facilitate a workshop for students focused on tool #6</a:t>
            </a:r>
            <a:endParaRPr lang="en-US" dirty="0"/>
          </a:p>
        </p:txBody>
      </p:sp>
      <p:sp>
        <p:nvSpPr>
          <p:cNvPr id="5" name="Text Placeholder 4"/>
          <p:cNvSpPr>
            <a:spLocks noGrp="1"/>
          </p:cNvSpPr>
          <p:nvPr>
            <p:ph type="body" idx="1"/>
          </p:nvPr>
        </p:nvSpPr>
        <p:spPr/>
        <p:txBody>
          <a:bodyPr/>
          <a:lstStyle/>
          <a:p>
            <a:r>
              <a:rPr lang="en-US" i="1" dirty="0" smtClean="0"/>
              <a:t>Using the resources in the AIP Careers Toolbox for Undergraduate Physics Students</a:t>
            </a:r>
            <a:endParaRPr lang="en-US" i="1" dirty="0"/>
          </a:p>
        </p:txBody>
      </p:sp>
    </p:spTree>
    <p:extLst>
      <p:ext uri="{BB962C8B-B14F-4D97-AF65-F5344CB8AC3E}">
        <p14:creationId xmlns:p14="http://schemas.microsoft.com/office/powerpoint/2010/main" xmlns="" val="35751644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74155" y="338667"/>
            <a:ext cx="3888845" cy="1185333"/>
          </a:xfrm>
        </p:spPr>
        <p:txBody>
          <a:bodyPr>
            <a:normAutofit fontScale="90000"/>
          </a:bodyPr>
          <a:lstStyle/>
          <a:p>
            <a:r>
              <a:rPr lang="en-US" sz="5400" dirty="0" smtClean="0"/>
              <a:t>Practice time.</a:t>
            </a:r>
            <a:endParaRPr lang="en-US" sz="5400" dirty="0"/>
          </a:p>
        </p:txBody>
      </p:sp>
      <p:sp>
        <p:nvSpPr>
          <p:cNvPr id="11" name="Text Placeholder 10"/>
          <p:cNvSpPr>
            <a:spLocks noGrp="1"/>
          </p:cNvSpPr>
          <p:nvPr>
            <p:ph type="body" sz="half" idx="2"/>
          </p:nvPr>
        </p:nvSpPr>
        <p:spPr>
          <a:xfrm>
            <a:off x="4572000" y="1447800"/>
            <a:ext cx="4191000" cy="3924300"/>
          </a:xfrm>
        </p:spPr>
        <p:style>
          <a:lnRef idx="0">
            <a:schemeClr val="accent6"/>
          </a:lnRef>
          <a:fillRef idx="3">
            <a:schemeClr val="accent6"/>
          </a:fillRef>
          <a:effectRef idx="3">
            <a:schemeClr val="accent6"/>
          </a:effectRef>
          <a:fontRef idx="minor">
            <a:schemeClr val="lt1"/>
          </a:fontRef>
        </p:style>
        <p:txBody>
          <a:bodyPr anchor="ctr">
            <a:noAutofit/>
          </a:bodyPr>
          <a:lstStyle/>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Getting started </a:t>
            </a:r>
          </a:p>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on your path  - </a:t>
            </a:r>
          </a:p>
          <a:p>
            <a:pPr marL="0" lvl="1" algn="ctr"/>
            <a:r>
              <a:rPr lang="en-US" sz="4000" dirty="0" smtClean="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Minion Pro" pitchFamily="18" charset="0"/>
              </a:rPr>
              <a:t>focus on Tool #6: </a:t>
            </a:r>
            <a:r>
              <a:rPr lang="en-US" sz="40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rPr>
              <a:t>Your Resume</a:t>
            </a:r>
            <a:endParaRPr lang="en-US" sz="3600" dirty="0" smtClean="0">
              <a:ln w="18415" cmpd="sng">
                <a:solidFill>
                  <a:schemeClr val="bg1"/>
                </a:solidFill>
                <a:prstDash val="solid"/>
              </a:ln>
              <a:solidFill>
                <a:schemeClr val="bg1"/>
              </a:solidFill>
              <a:effectLst>
                <a:outerShdw blurRad="63500" dir="3600000" algn="tl" rotWithShape="0">
                  <a:srgbClr val="000000">
                    <a:alpha val="70000"/>
                  </a:srgbClr>
                </a:outerShdw>
              </a:effectLst>
              <a:latin typeface="Myriad Pro" pitchFamily="34" charset="0"/>
            </a:endParaRPr>
          </a:p>
        </p:txBody>
      </p:sp>
      <p:sp>
        <p:nvSpPr>
          <p:cNvPr id="2" name="Footer Placeholder 1"/>
          <p:cNvSpPr>
            <a:spLocks noGrp="1"/>
          </p:cNvSpPr>
          <p:nvPr>
            <p:ph type="ftr" sz="quarter" idx="4294967295"/>
          </p:nvPr>
        </p:nvSpPr>
        <p:spPr>
          <a:xfrm>
            <a:off x="5357813" y="6492875"/>
            <a:ext cx="3786187" cy="365125"/>
          </a:xfrm>
        </p:spPr>
        <p:txBody>
          <a:bodyPr/>
          <a:lstStyle/>
          <a:p>
            <a:pPr>
              <a:defRPr/>
            </a:pPr>
            <a:r>
              <a:rPr lang="en-US" smtClean="0"/>
              <a:t>AIP Careers Toolbox for Undergraduate Physics Students</a:t>
            </a:r>
            <a:endParaRPr lang="en-US" dirty="0"/>
          </a:p>
        </p:txBody>
      </p:sp>
      <p:pic>
        <p:nvPicPr>
          <p:cNvPr id="8" name="Picture 2" descr="M:\EDUC\CAREERS-JOBS\CAREER.PATHWAYS-STUDENT.WORKSHOP\AIP-Careers-Toolbox.jpg"/>
          <p:cNvPicPr>
            <a:picLocks noGrp="1" noChangeAspect="1" noChangeArrowheads="1"/>
          </p:cNvPicPr>
          <p:nvPr>
            <p:ph type="pic" idx="1"/>
          </p:nvPr>
        </p:nvPicPr>
        <p:blipFill rotWithShape="1">
          <a:blip r:embed="rId2" cstate="print">
            <a:extLst>
              <a:ext uri="{28A0092B-C50C-407E-A947-70E740481C1C}">
                <a14:useLocalDpi xmlns:a14="http://schemas.microsoft.com/office/drawing/2010/main" xmlns="" val="0"/>
              </a:ext>
            </a:extLst>
          </a:blip>
          <a:srcRect t="-979" b="-2834"/>
          <a:stretch/>
        </p:blipFill>
        <p:spPr bwMode="auto">
          <a:xfrm>
            <a:off x="181808" y="590550"/>
            <a:ext cx="4527352" cy="533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8653760"/>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2417542" y="3429000"/>
            <a:ext cx="1788959" cy="3062597"/>
          </a:xfrm>
          <a:prstGeom prst="rect">
            <a:avLst/>
          </a:prstGeom>
        </p:spPr>
      </p:pic>
      <p:pic>
        <p:nvPicPr>
          <p:cNvPr id="4" name="Picture 3"/>
          <p:cNvPicPr>
            <a:picLocks noChangeAspect="1"/>
          </p:cNvPicPr>
          <p:nvPr/>
        </p:nvPicPr>
        <p:blipFill>
          <a:blip r:embed="rId3" cstate="print"/>
          <a:stretch>
            <a:fillRect/>
          </a:stretch>
        </p:blipFill>
        <p:spPr>
          <a:xfrm>
            <a:off x="239273" y="2317532"/>
            <a:ext cx="1656724" cy="3868701"/>
          </a:xfrm>
          <a:prstGeom prst="rect">
            <a:avLst/>
          </a:prstGeom>
        </p:spPr>
      </p:pic>
      <p:sp>
        <p:nvSpPr>
          <p:cNvPr id="5" name="Rectangular Callout 4"/>
          <p:cNvSpPr/>
          <p:nvPr/>
        </p:nvSpPr>
        <p:spPr>
          <a:xfrm>
            <a:off x="496973" y="194441"/>
            <a:ext cx="2703427" cy="1447800"/>
          </a:xfrm>
          <a:prstGeom prst="wedgeRectCallout">
            <a:avLst>
              <a:gd name="adj1" fmla="val -35278"/>
              <a:gd name="adj2" fmla="val 951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239273" y="533619"/>
            <a:ext cx="3197826" cy="830997"/>
          </a:xfrm>
          <a:prstGeom prst="rect">
            <a:avLst/>
          </a:prstGeom>
          <a:noFill/>
        </p:spPr>
        <p:txBody>
          <a:bodyPr wrap="square" rtlCol="0">
            <a:spAutoFit/>
          </a:bodyPr>
          <a:lstStyle/>
          <a:p>
            <a:pPr algn="ctr"/>
            <a:r>
              <a:rPr lang="en-US" sz="4800" dirty="0" smtClean="0">
                <a:solidFill>
                  <a:prstClr val="black"/>
                </a:solidFill>
                <a:latin typeface="Wurper Comics" panose="02000506000000020004" pitchFamily="2" charset="0"/>
              </a:rPr>
              <a:t>ANYTHING!</a:t>
            </a:r>
            <a:endParaRPr lang="en-US" sz="6000" dirty="0">
              <a:solidFill>
                <a:prstClr val="black"/>
              </a:solidFill>
              <a:latin typeface="Wurper Comics" panose="02000506000000020004" pitchFamily="2" charset="0"/>
            </a:endParaRPr>
          </a:p>
        </p:txBody>
      </p:sp>
      <p:sp>
        <p:nvSpPr>
          <p:cNvPr id="10" name="Cloud Callout 9"/>
          <p:cNvSpPr/>
          <p:nvPr/>
        </p:nvSpPr>
        <p:spPr>
          <a:xfrm flipH="1">
            <a:off x="3733800" y="423041"/>
            <a:ext cx="2743200" cy="2438399"/>
          </a:xfrm>
          <a:prstGeom prst="cloudCallout">
            <a:avLst>
              <a:gd name="adj1" fmla="val 55545"/>
              <a:gd name="adj2" fmla="val 74785"/>
            </a:avLst>
          </a:pr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4572000" y="857411"/>
            <a:ext cx="1266761" cy="1569660"/>
          </a:xfrm>
          <a:prstGeom prst="rect">
            <a:avLst/>
          </a:prstGeom>
          <a:noFill/>
        </p:spPr>
        <p:txBody>
          <a:bodyPr wrap="square" rtlCol="0">
            <a:spAutoFit/>
          </a:bodyPr>
          <a:lstStyle/>
          <a:p>
            <a:r>
              <a:rPr lang="en-US" sz="3200" i="1" dirty="0" smtClean="0">
                <a:solidFill>
                  <a:prstClr val="black"/>
                </a:solidFill>
                <a:latin typeface="Wurper Comics" panose="02000506000000020004" pitchFamily="2" charset="0"/>
              </a:rPr>
              <a:t>???????????????</a:t>
            </a:r>
            <a:endParaRPr lang="en-US" sz="3200" i="1" dirty="0">
              <a:latin typeface="Wurper Comics" panose="02000506000000020004" pitchFamily="2" charset="0"/>
            </a:endParaRPr>
          </a:p>
        </p:txBody>
      </p:sp>
      <p:sp>
        <p:nvSpPr>
          <p:cNvPr id="8" name="Rectangle 7"/>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2"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96975160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Most important focus for physics students </a:t>
            </a:r>
          </a:p>
          <a:p>
            <a:pPr marL="0" indent="0">
              <a:buNone/>
            </a:pP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detailed </a:t>
            </a:r>
            <a:r>
              <a:rPr lang="en-US"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list of the knowledge and skills relevant to the specific job for which you are </a:t>
            </a:r>
            <a:r>
              <a:rPr lang="en-US"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applying</a:t>
            </a:r>
            <a:endParaRPr lang="en-US" dirty="0"/>
          </a:p>
          <a:p>
            <a:pPr lvl="1"/>
            <a:r>
              <a:rPr lang="en-US" dirty="0" smtClean="0"/>
              <a:t>This is more important than a list of work experience</a:t>
            </a:r>
          </a:p>
          <a:p>
            <a:pPr lvl="1"/>
            <a:r>
              <a:rPr lang="en-US" dirty="0" smtClean="0"/>
              <a:t>This is more important than a list of your degrees or educational </a:t>
            </a:r>
            <a:r>
              <a:rPr lang="en-US" dirty="0"/>
              <a:t>background. </a:t>
            </a:r>
          </a:p>
          <a:p>
            <a:r>
              <a:rPr lang="en-US" b="1" dirty="0" smtClean="0"/>
              <a:t>You </a:t>
            </a:r>
            <a:r>
              <a:rPr lang="en-US" b="1" dirty="0"/>
              <a:t>should expect to write a separate resume for every single job application</a:t>
            </a:r>
            <a:r>
              <a:rPr lang="en-US" b="1" dirty="0" smtClean="0"/>
              <a:t>!</a:t>
            </a:r>
            <a:endParaRPr lang="en-US" dirty="0"/>
          </a:p>
        </p:txBody>
      </p:sp>
      <p:sp>
        <p:nvSpPr>
          <p:cNvPr id="5" name="Title 4"/>
          <p:cNvSpPr>
            <a:spLocks noGrp="1"/>
          </p:cNvSpPr>
          <p:nvPr>
            <p:ph type="title"/>
          </p:nvPr>
        </p:nvSpPr>
        <p:spPr/>
        <p:txBody>
          <a:bodyPr>
            <a:normAutofit fontScale="90000"/>
          </a:bodyPr>
          <a:lstStyle/>
          <a:p>
            <a:r>
              <a:rPr lang="en-US" dirty="0" smtClean="0"/>
              <a:t>Some guidelines </a:t>
            </a:r>
            <a:br>
              <a:rPr lang="en-US" dirty="0" smtClean="0"/>
            </a:br>
            <a:r>
              <a:rPr lang="en-US" sz="3200" i="1" dirty="0" smtClean="0"/>
              <a:t>Toolbox Page 69</a:t>
            </a:r>
            <a:endParaRPr lang="en-US" i="1" dirty="0"/>
          </a:p>
        </p:txBody>
      </p:sp>
    </p:spTree>
    <p:extLst>
      <p:ext uri="{BB962C8B-B14F-4D97-AF65-F5344CB8AC3E}">
        <p14:creationId xmlns:p14="http://schemas.microsoft.com/office/powerpoint/2010/main" xmlns="" val="251916518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1" y="1725612"/>
            <a:ext cx="4895849" cy="4430001"/>
          </a:xfrm>
        </p:spPr>
        <p:txBody>
          <a:bodyPr/>
          <a:lstStyle/>
          <a:p>
            <a:pPr lvl="0"/>
            <a:r>
              <a:rPr lang="en-US" dirty="0" smtClean="0"/>
              <a:t>What is my story?</a:t>
            </a:r>
            <a:endParaRPr lang="en-US" b="1" dirty="0"/>
          </a:p>
          <a:p>
            <a:pPr lvl="0"/>
            <a:r>
              <a:rPr lang="en-US" dirty="0" smtClean="0"/>
              <a:t>Who am I, and what are my important experiences that make me the best candidate for this job?</a:t>
            </a:r>
            <a:endParaRPr lang="en-US" b="1" dirty="0"/>
          </a:p>
        </p:txBody>
      </p:sp>
      <p:sp>
        <p:nvSpPr>
          <p:cNvPr id="3" name="Title 2"/>
          <p:cNvSpPr>
            <a:spLocks noGrp="1"/>
          </p:cNvSpPr>
          <p:nvPr>
            <p:ph type="title"/>
          </p:nvPr>
        </p:nvSpPr>
        <p:spPr/>
        <p:txBody>
          <a:bodyPr>
            <a:normAutofit fontScale="90000"/>
          </a:bodyPr>
          <a:lstStyle/>
          <a:p>
            <a:r>
              <a:rPr lang="en-US" dirty="0" smtClean="0"/>
              <a:t>Main questions your resume should answer….</a:t>
            </a:r>
            <a:endParaRPr lang="en-US"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1150" y="1725612"/>
            <a:ext cx="3562350" cy="4430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342900" y="4915585"/>
            <a:ext cx="4819650" cy="1569660"/>
          </a:xfrm>
          <a:prstGeom prst="rect">
            <a:avLst/>
          </a:prstGeom>
          <a:solidFill>
            <a:srgbClr val="FC9204"/>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inion Pro" pitchFamily="18" charset="0"/>
              </a:rPr>
              <a:t>focus on including content that is relevant, accurate, and presented well. </a:t>
            </a:r>
          </a:p>
        </p:txBody>
      </p:sp>
    </p:spTree>
    <p:extLst>
      <p:ext uri="{BB962C8B-B14F-4D97-AF65-F5344CB8AC3E}">
        <p14:creationId xmlns:p14="http://schemas.microsoft.com/office/powerpoint/2010/main" xmlns="" val="13184610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224" y="1733550"/>
            <a:ext cx="8867775" cy="4933950"/>
          </a:xfrm>
        </p:spPr>
        <p:txBody>
          <a:bodyPr/>
          <a:lstStyle/>
          <a:p>
            <a:pPr>
              <a:spcBef>
                <a:spcPts val="0"/>
              </a:spcBef>
            </a:pPr>
            <a:r>
              <a:rPr lang="en-US" b="1" dirty="0"/>
              <a:t>Knowledge and </a:t>
            </a:r>
            <a:r>
              <a:rPr lang="en-US" b="1" dirty="0" smtClean="0"/>
              <a:t>skills</a:t>
            </a:r>
          </a:p>
          <a:p>
            <a:pPr lvl="1">
              <a:spcBef>
                <a:spcPts val="0"/>
              </a:spcBef>
            </a:pPr>
            <a:r>
              <a:rPr lang="en-US" sz="2000" kern="1200" dirty="0" smtClean="0">
                <a:solidFill>
                  <a:schemeClr val="tx1"/>
                </a:solidFill>
                <a:effectLst/>
                <a:latin typeface="Myriad Pro" pitchFamily="34" charset="0"/>
              </a:rPr>
              <a:t>list the skills that appear to be most important to the employer first</a:t>
            </a:r>
            <a:r>
              <a:rPr lang="en-US" sz="2000" dirty="0">
                <a:latin typeface="Myriad Pro" pitchFamily="34" charset="0"/>
              </a:rPr>
              <a:t>-</a:t>
            </a:r>
            <a:r>
              <a:rPr lang="en-US" sz="2000" kern="1200" dirty="0" smtClean="0">
                <a:solidFill>
                  <a:schemeClr val="tx1"/>
                </a:solidFill>
                <a:effectLst/>
                <a:latin typeface="Myriad Pro" pitchFamily="34" charset="0"/>
              </a:rPr>
              <a:t>directly tied to the information in the job advertisement.</a:t>
            </a:r>
            <a:endParaRPr lang="en-US" sz="2000" dirty="0">
              <a:latin typeface="Myriad Pro" pitchFamily="34" charset="0"/>
            </a:endParaRPr>
          </a:p>
          <a:p>
            <a:pPr>
              <a:spcBef>
                <a:spcPts val="0"/>
              </a:spcBef>
            </a:pPr>
            <a:r>
              <a:rPr lang="en-US" b="1" dirty="0" smtClean="0"/>
              <a:t>Work experiences</a:t>
            </a:r>
          </a:p>
          <a:p>
            <a:pPr lvl="1">
              <a:spcBef>
                <a:spcPts val="0"/>
              </a:spcBef>
            </a:pPr>
            <a:r>
              <a:rPr lang="en-US" sz="2000" dirty="0">
                <a:latin typeface="Myriad Pro" pitchFamily="34" charset="0"/>
              </a:rPr>
              <a:t>Include any work-related experiences </a:t>
            </a:r>
            <a:r>
              <a:rPr lang="en-US" sz="2000" dirty="0" smtClean="0">
                <a:latin typeface="Myriad Pro" pitchFamily="34" charset="0"/>
              </a:rPr>
              <a:t>- order most </a:t>
            </a:r>
            <a:r>
              <a:rPr lang="en-US" sz="2000" dirty="0">
                <a:latin typeface="Myriad Pro" pitchFamily="34" charset="0"/>
              </a:rPr>
              <a:t>relevant to </a:t>
            </a:r>
            <a:r>
              <a:rPr lang="en-US" sz="2000" dirty="0" smtClean="0">
                <a:latin typeface="Myriad Pro" pitchFamily="34" charset="0"/>
              </a:rPr>
              <a:t>the specific </a:t>
            </a:r>
            <a:r>
              <a:rPr lang="en-US" sz="2000" dirty="0">
                <a:latin typeface="Myriad Pro" pitchFamily="34" charset="0"/>
              </a:rPr>
              <a:t>job ahead of those that are not. </a:t>
            </a:r>
            <a:endParaRPr lang="en-US" sz="2000" dirty="0" smtClean="0">
              <a:latin typeface="Myriad Pro" pitchFamily="34" charset="0"/>
            </a:endParaRPr>
          </a:p>
          <a:p>
            <a:pPr lvl="2">
              <a:spcBef>
                <a:spcPts val="0"/>
              </a:spcBef>
            </a:pPr>
            <a:r>
              <a:rPr lang="en-US" sz="2000" i="1" dirty="0" smtClean="0">
                <a:latin typeface="Myriad Pro" pitchFamily="34" charset="0"/>
              </a:rPr>
              <a:t>Include Brief </a:t>
            </a:r>
            <a:r>
              <a:rPr lang="en-US" sz="2000" i="1" dirty="0">
                <a:latin typeface="Myriad Pro" pitchFamily="34" charset="0"/>
              </a:rPr>
              <a:t>statement highlighting specific accomplishments or </a:t>
            </a:r>
            <a:r>
              <a:rPr lang="en-US" sz="2000" i="1" dirty="0" smtClean="0">
                <a:latin typeface="Myriad Pro" pitchFamily="34" charset="0"/>
              </a:rPr>
              <a:t>tasks - align </a:t>
            </a:r>
            <a:r>
              <a:rPr lang="en-US" sz="2000" i="1" dirty="0">
                <a:latin typeface="Myriad Pro" pitchFamily="34" charset="0"/>
              </a:rPr>
              <a:t>with the description of the position you are applying </a:t>
            </a:r>
            <a:r>
              <a:rPr lang="en-US" sz="2000" i="1" dirty="0" smtClean="0">
                <a:latin typeface="Myriad Pro" pitchFamily="34" charset="0"/>
              </a:rPr>
              <a:t>for.</a:t>
            </a:r>
          </a:p>
          <a:p>
            <a:pPr lvl="1">
              <a:spcBef>
                <a:spcPts val="0"/>
              </a:spcBef>
            </a:pPr>
            <a:r>
              <a:rPr lang="en-US" sz="2000" b="1" dirty="0" smtClean="0">
                <a:latin typeface="Myriad Pro" pitchFamily="34" charset="0"/>
              </a:rPr>
              <a:t>Explicitly highlight transferable skills</a:t>
            </a:r>
            <a:endParaRPr lang="en-US" b="1" dirty="0"/>
          </a:p>
          <a:p>
            <a:pPr>
              <a:spcBef>
                <a:spcPts val="0"/>
              </a:spcBef>
            </a:pPr>
            <a:r>
              <a:rPr lang="en-US" b="1" dirty="0" smtClean="0"/>
              <a:t>Educational </a:t>
            </a:r>
            <a:r>
              <a:rPr lang="en-US" b="1" dirty="0"/>
              <a:t>background</a:t>
            </a:r>
          </a:p>
          <a:p>
            <a:pPr lvl="1">
              <a:spcBef>
                <a:spcPts val="0"/>
              </a:spcBef>
            </a:pPr>
            <a:r>
              <a:rPr lang="en-US" sz="2000" dirty="0" smtClean="0">
                <a:latin typeface="Myriad Pro" pitchFamily="34" charset="0"/>
              </a:rPr>
              <a:t>HS diploma optional</a:t>
            </a:r>
          </a:p>
          <a:p>
            <a:pPr lvl="1">
              <a:spcBef>
                <a:spcPts val="0"/>
              </a:spcBef>
            </a:pPr>
            <a:r>
              <a:rPr lang="en-US" sz="2000" dirty="0" smtClean="0">
                <a:latin typeface="Myriad Pro" pitchFamily="34" charset="0"/>
              </a:rPr>
              <a:t>Bachelor’s </a:t>
            </a:r>
            <a:r>
              <a:rPr lang="en-US" sz="2000" dirty="0">
                <a:latin typeface="Myriad Pro" pitchFamily="34" charset="0"/>
              </a:rPr>
              <a:t>degree (or your expected graduation </a:t>
            </a:r>
            <a:r>
              <a:rPr lang="en-US" sz="2000" dirty="0" smtClean="0">
                <a:latin typeface="Myriad Pro" pitchFamily="34" charset="0"/>
              </a:rPr>
              <a:t>date)</a:t>
            </a:r>
          </a:p>
          <a:p>
            <a:pPr lvl="1">
              <a:spcBef>
                <a:spcPts val="0"/>
              </a:spcBef>
            </a:pPr>
            <a:r>
              <a:rPr lang="en-US" sz="2000" dirty="0" smtClean="0">
                <a:latin typeface="Myriad Pro" pitchFamily="34" charset="0"/>
              </a:rPr>
              <a:t>Technical </a:t>
            </a:r>
            <a:r>
              <a:rPr lang="en-US" sz="2000" dirty="0">
                <a:latin typeface="Myriad Pro" pitchFamily="34" charset="0"/>
              </a:rPr>
              <a:t>and online training </a:t>
            </a:r>
            <a:r>
              <a:rPr lang="en-US" sz="2000" dirty="0" smtClean="0">
                <a:latin typeface="Myriad Pro" pitchFamily="34" charset="0"/>
              </a:rPr>
              <a:t>courses (certifications </a:t>
            </a:r>
            <a:r>
              <a:rPr lang="en-US" sz="2000" dirty="0">
                <a:latin typeface="Myriad Pro" pitchFamily="34" charset="0"/>
              </a:rPr>
              <a:t>in software, safety, or other relevant areas</a:t>
            </a:r>
            <a:r>
              <a:rPr lang="en-US" sz="2000" dirty="0" smtClean="0">
                <a:latin typeface="Myriad Pro" pitchFamily="34" charset="0"/>
              </a:rPr>
              <a:t>.) </a:t>
            </a:r>
          </a:p>
        </p:txBody>
      </p:sp>
      <p:sp>
        <p:nvSpPr>
          <p:cNvPr id="3" name="Title 2"/>
          <p:cNvSpPr>
            <a:spLocks noGrp="1"/>
          </p:cNvSpPr>
          <p:nvPr>
            <p:ph type="title"/>
          </p:nvPr>
        </p:nvSpPr>
        <p:spPr>
          <a:xfrm>
            <a:off x="2660650" y="266700"/>
            <a:ext cx="6256338" cy="819150"/>
          </a:xfrm>
        </p:spPr>
        <p:txBody>
          <a:bodyPr/>
          <a:lstStyle/>
          <a:p>
            <a:r>
              <a:rPr lang="en-US" dirty="0" smtClean="0"/>
              <a:t>Suggested resume sections</a:t>
            </a:r>
            <a:endParaRPr lang="en-US"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sp>
        <p:nvSpPr>
          <p:cNvPr id="5" name="Rectangle 4"/>
          <p:cNvSpPr/>
          <p:nvPr/>
        </p:nvSpPr>
        <p:spPr>
          <a:xfrm>
            <a:off x="316907" y="1244084"/>
            <a:ext cx="3141437" cy="523220"/>
          </a:xfrm>
          <a:prstGeom prst="rect">
            <a:avLst/>
          </a:prstGeom>
        </p:spPr>
        <p:txBody>
          <a:bodyPr wrap="none">
            <a:spAutoFit/>
          </a:bodyPr>
          <a:lstStyle/>
          <a:p>
            <a:r>
              <a:rPr lang="en-US" sz="2800" b="1" dirty="0">
                <a:solidFill>
                  <a:srgbClr val="FA7F04"/>
                </a:solidFill>
                <a:latin typeface="Minion Pro" pitchFamily="18" charset="0"/>
              </a:rPr>
              <a:t>for physics students</a:t>
            </a:r>
          </a:p>
        </p:txBody>
      </p:sp>
    </p:spTree>
    <p:extLst>
      <p:ext uri="{BB962C8B-B14F-4D97-AF65-F5344CB8AC3E}">
        <p14:creationId xmlns:p14="http://schemas.microsoft.com/office/powerpoint/2010/main" xmlns="" val="230014100"/>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81" y="1657350"/>
            <a:ext cx="8783638" cy="4760913"/>
          </a:xfrm>
        </p:spPr>
        <p:txBody>
          <a:bodyPr/>
          <a:lstStyle/>
          <a:p>
            <a:pPr lvl="0"/>
            <a:r>
              <a:rPr lang="en-US" sz="2800" dirty="0" smtClean="0"/>
              <a:t>Use a reverse chronological order</a:t>
            </a:r>
          </a:p>
          <a:p>
            <a:r>
              <a:rPr lang="en-US" sz="2800" dirty="0" smtClean="0"/>
              <a:t> In most cases it is not necessary to include your GPA. </a:t>
            </a:r>
          </a:p>
          <a:p>
            <a:pPr lvl="1"/>
            <a:r>
              <a:rPr lang="en-US" sz="2400" i="1" dirty="0" smtClean="0"/>
              <a:t>…but ….if your GPA is above 3.0, you should consider including it because it demonstrates your academic ability. </a:t>
            </a:r>
          </a:p>
          <a:p>
            <a:pPr lvl="1"/>
            <a:r>
              <a:rPr lang="en-US" sz="2400" dirty="0" smtClean="0"/>
              <a:t>If the employer asks for GPA in the job posting, include it. </a:t>
            </a:r>
          </a:p>
          <a:p>
            <a:r>
              <a:rPr lang="en-US" sz="2800" dirty="0" smtClean="0"/>
              <a:t>"Relevant Coursework" section may or may not make sense to include.</a:t>
            </a:r>
          </a:p>
          <a:p>
            <a:r>
              <a:rPr lang="en-US" sz="2800" dirty="0" smtClean="0"/>
              <a:t>you may choose to put your educational background information at the end of your resume. </a:t>
            </a:r>
            <a:endParaRPr lang="en-US" sz="2800" dirty="0"/>
          </a:p>
        </p:txBody>
      </p:sp>
      <p:sp>
        <p:nvSpPr>
          <p:cNvPr id="3" name="Title 2"/>
          <p:cNvSpPr>
            <a:spLocks noGrp="1"/>
          </p:cNvSpPr>
          <p:nvPr>
            <p:ph type="title"/>
          </p:nvPr>
        </p:nvSpPr>
        <p:spPr/>
        <p:txBody>
          <a:bodyPr/>
          <a:lstStyle/>
          <a:p>
            <a:pPr lvl="0"/>
            <a:r>
              <a:rPr lang="en-US" dirty="0" smtClean="0"/>
              <a:t>Other Tips</a:t>
            </a:r>
            <a:endParaRPr lang="en-US" dirty="0"/>
          </a:p>
        </p:txBody>
      </p:sp>
      <p:sp>
        <p:nvSpPr>
          <p:cNvPr id="4" name="Footer Placeholder 3"/>
          <p:cNvSpPr>
            <a:spLocks noGrp="1"/>
          </p:cNvSpPr>
          <p:nvPr>
            <p:ph type="ftr" sz="quarter" idx="10"/>
          </p:nvPr>
        </p:nvSpPr>
        <p:spPr/>
        <p:txBody>
          <a:bodyPr/>
          <a:lstStyle/>
          <a:p>
            <a:pPr>
              <a:defRPr/>
            </a:pPr>
            <a:r>
              <a:rPr lang="en-US" smtClean="0"/>
              <a:t>AIP Careers Toolbox for Undergraduate Physics Students</a:t>
            </a:r>
            <a:endParaRPr lang="en-US" dirty="0"/>
          </a:p>
        </p:txBody>
      </p:sp>
    </p:spTree>
    <p:extLst>
      <p:ext uri="{BB962C8B-B14F-4D97-AF65-F5344CB8AC3E}">
        <p14:creationId xmlns:p14="http://schemas.microsoft.com/office/powerpoint/2010/main" xmlns="" val="212641007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AIP </a:t>
            </a:r>
            <a:r>
              <a:rPr lang="en-US" dirty="0"/>
              <a:t>Statistical Research Center, AIP Physics Trends: </a:t>
            </a:r>
            <a:br>
              <a:rPr lang="en-US" dirty="0"/>
            </a:br>
            <a:r>
              <a:rPr lang="en-US" dirty="0"/>
              <a:t>Research Experiences of Physics Undergraduates, Fall 2009. </a:t>
            </a:r>
            <a:endParaRPr lang="en-US" dirty="0" smtClean="0"/>
          </a:p>
          <a:p>
            <a:r>
              <a:rPr lang="en-US" dirty="0" smtClean="0"/>
              <a:t>AIP </a:t>
            </a:r>
            <a:r>
              <a:rPr lang="en-US" dirty="0"/>
              <a:t>Statistical Research Center, AIP Physics Trends: Physics Students Have Broad Interests, Spring 2011. </a:t>
            </a:r>
            <a:endParaRPr lang="en-US" dirty="0" smtClean="0"/>
          </a:p>
          <a:p>
            <a:r>
              <a:rPr lang="en-US" dirty="0" smtClean="0"/>
              <a:t>Susan </a:t>
            </a:r>
            <a:r>
              <a:rPr lang="en-US" dirty="0"/>
              <a:t>White and </a:t>
            </a:r>
            <a:r>
              <a:rPr lang="en-US" dirty="0" err="1"/>
              <a:t>Raymound</a:t>
            </a:r>
            <a:r>
              <a:rPr lang="en-US" dirty="0"/>
              <a:t> Chu, Physics Enrollments in Two-Year Colleges, April 2013. </a:t>
            </a:r>
          </a:p>
        </p:txBody>
      </p:sp>
    </p:spTree>
    <p:extLst>
      <p:ext uri="{BB962C8B-B14F-4D97-AF65-F5344CB8AC3E}">
        <p14:creationId xmlns:p14="http://schemas.microsoft.com/office/powerpoint/2010/main" xmlns="" val="1954103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2417542" y="3429000"/>
            <a:ext cx="1788959" cy="3062597"/>
          </a:xfrm>
          <a:prstGeom prst="rect">
            <a:avLst/>
          </a:prstGeom>
        </p:spPr>
      </p:pic>
      <p:sp>
        <p:nvSpPr>
          <p:cNvPr id="8" name="Oval Callout 7"/>
          <p:cNvSpPr/>
          <p:nvPr/>
        </p:nvSpPr>
        <p:spPr>
          <a:xfrm rot="21412515" flipH="1">
            <a:off x="2822972" y="455883"/>
            <a:ext cx="2764826" cy="2907856"/>
          </a:xfrm>
          <a:custGeom>
            <a:avLst/>
            <a:gdLst>
              <a:gd name="connsiteX0" fmla="*/ 2117330 w 3675792"/>
              <a:gd name="connsiteY0" fmla="*/ 3394133 h 2652081"/>
              <a:gd name="connsiteX1" fmla="*/ 1663912 w 3675792"/>
              <a:gd name="connsiteY1" fmla="*/ 2646126 h 2652081"/>
              <a:gd name="connsiteX2" fmla="*/ 0 w 3675792"/>
              <a:gd name="connsiteY2" fmla="*/ 1325109 h 2652081"/>
              <a:gd name="connsiteX3" fmla="*/ 1665260 w 3675792"/>
              <a:gd name="connsiteY3" fmla="*/ 5862 h 2652081"/>
              <a:gd name="connsiteX4" fmla="*/ 3561843 w 3675792"/>
              <a:gd name="connsiteY4" fmla="*/ 866390 h 2652081"/>
              <a:gd name="connsiteX5" fmla="*/ 2361977 w 3675792"/>
              <a:gd name="connsiteY5" fmla="*/ 2597027 h 2652081"/>
              <a:gd name="connsiteX6" fmla="*/ 2117330 w 3675792"/>
              <a:gd name="connsiteY6" fmla="*/ 3394133 h 2652081"/>
              <a:gd name="connsiteX0" fmla="*/ 2117330 w 3645791"/>
              <a:gd name="connsiteY0" fmla="*/ 3394174 h 3394174"/>
              <a:gd name="connsiteX1" fmla="*/ 1663912 w 3645791"/>
              <a:gd name="connsiteY1" fmla="*/ 2646167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117330 w 3645791"/>
              <a:gd name="connsiteY0" fmla="*/ 3394174 h 3394174"/>
              <a:gd name="connsiteX1" fmla="*/ 1763832 w 3645791"/>
              <a:gd name="connsiteY1" fmla="*/ 2702639 h 3394174"/>
              <a:gd name="connsiteX2" fmla="*/ 0 w 3645791"/>
              <a:gd name="connsiteY2" fmla="*/ 1325150 h 3394174"/>
              <a:gd name="connsiteX3" fmla="*/ 1665260 w 3645791"/>
              <a:gd name="connsiteY3" fmla="*/ 5903 h 3394174"/>
              <a:gd name="connsiteX4" fmla="*/ 3561843 w 3645791"/>
              <a:gd name="connsiteY4" fmla="*/ 866431 h 3394174"/>
              <a:gd name="connsiteX5" fmla="*/ 2010583 w 3645791"/>
              <a:gd name="connsiteY5" fmla="*/ 2642242 h 3394174"/>
              <a:gd name="connsiteX6" fmla="*/ 2117330 w 3645791"/>
              <a:gd name="connsiteY6" fmla="*/ 3394174 h 3394174"/>
              <a:gd name="connsiteX0" fmla="*/ 2552093 w 3645791"/>
              <a:gd name="connsiteY0" fmla="*/ 3259917 h 3259917"/>
              <a:gd name="connsiteX1" fmla="*/ 1763832 w 3645791"/>
              <a:gd name="connsiteY1" fmla="*/ 2702639 h 3259917"/>
              <a:gd name="connsiteX2" fmla="*/ 0 w 3645791"/>
              <a:gd name="connsiteY2" fmla="*/ 1325150 h 3259917"/>
              <a:gd name="connsiteX3" fmla="*/ 1665260 w 3645791"/>
              <a:gd name="connsiteY3" fmla="*/ 5903 h 3259917"/>
              <a:gd name="connsiteX4" fmla="*/ 3561843 w 3645791"/>
              <a:gd name="connsiteY4" fmla="*/ 866431 h 3259917"/>
              <a:gd name="connsiteX5" fmla="*/ 2010583 w 3645791"/>
              <a:gd name="connsiteY5" fmla="*/ 2642242 h 3259917"/>
              <a:gd name="connsiteX6" fmla="*/ 2552093 w 3645791"/>
              <a:gd name="connsiteY6" fmla="*/ 3259917 h 3259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791" h="3259917">
                <a:moveTo>
                  <a:pt x="2552093" y="3259917"/>
                </a:moveTo>
                <a:lnTo>
                  <a:pt x="1763832" y="2702639"/>
                </a:lnTo>
                <a:cubicBezTo>
                  <a:pt x="819951" y="2637881"/>
                  <a:pt x="-665" y="2009231"/>
                  <a:pt x="0" y="1325150"/>
                </a:cubicBezTo>
                <a:cubicBezTo>
                  <a:pt x="665" y="641408"/>
                  <a:pt x="721781" y="70127"/>
                  <a:pt x="1665260" y="5903"/>
                </a:cubicBezTo>
                <a:cubicBezTo>
                  <a:pt x="2494710" y="-50559"/>
                  <a:pt x="3273051" y="302594"/>
                  <a:pt x="3561843" y="866431"/>
                </a:cubicBezTo>
                <a:cubicBezTo>
                  <a:pt x="3929926" y="1585076"/>
                  <a:pt x="3028375" y="2423773"/>
                  <a:pt x="2010583" y="2642242"/>
                </a:cubicBezTo>
                <a:lnTo>
                  <a:pt x="2552093" y="3259917"/>
                </a:lnTo>
                <a:close/>
              </a:path>
            </a:pathLst>
          </a:cu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p:cNvPicPr>
            <a:picLocks noChangeAspect="1"/>
          </p:cNvPicPr>
          <p:nvPr/>
        </p:nvPicPr>
        <p:blipFill>
          <a:blip r:embed="rId3" cstate="print"/>
          <a:stretch>
            <a:fillRect/>
          </a:stretch>
        </p:blipFill>
        <p:spPr>
          <a:xfrm>
            <a:off x="239273" y="2317532"/>
            <a:ext cx="1656724" cy="3868701"/>
          </a:xfrm>
          <a:prstGeom prst="rect">
            <a:avLst/>
          </a:prstGeom>
        </p:spPr>
      </p:pic>
      <p:sp>
        <p:nvSpPr>
          <p:cNvPr id="2" name="TextBox 1"/>
          <p:cNvSpPr txBox="1"/>
          <p:nvPr/>
        </p:nvSpPr>
        <p:spPr>
          <a:xfrm>
            <a:off x="2745774" y="821829"/>
            <a:ext cx="3197826" cy="1877437"/>
          </a:xfrm>
          <a:prstGeom prst="rect">
            <a:avLst/>
          </a:prstGeom>
          <a:noFill/>
        </p:spPr>
        <p:txBody>
          <a:bodyPr wrap="square" rtlCol="0">
            <a:spAutoFit/>
          </a:bodyPr>
          <a:lstStyle/>
          <a:p>
            <a:pPr algn="ctr"/>
            <a:r>
              <a:rPr lang="en-US" sz="3600" dirty="0" smtClean="0">
                <a:solidFill>
                  <a:prstClr val="black"/>
                </a:solidFill>
                <a:latin typeface="Wurper Comics" panose="02000506000000020004" pitchFamily="2" charset="0"/>
              </a:rPr>
              <a:t>Anything….</a:t>
            </a:r>
          </a:p>
          <a:p>
            <a:pPr algn="ctr"/>
            <a:r>
              <a:rPr lang="en-US" sz="3600" dirty="0" smtClean="0">
                <a:solidFill>
                  <a:prstClr val="black"/>
                </a:solidFill>
                <a:latin typeface="Wurper Comics" panose="02000506000000020004" pitchFamily="2" charset="0"/>
              </a:rPr>
              <a:t>Like what?</a:t>
            </a:r>
          </a:p>
          <a:p>
            <a:endParaRPr lang="en-US" sz="4400" dirty="0">
              <a:solidFill>
                <a:prstClr val="black"/>
              </a:solidFill>
              <a:latin typeface="Wurper Comics" panose="02000506000000020004" pitchFamily="2" charset="0"/>
            </a:endParaRPr>
          </a:p>
        </p:txBody>
      </p:sp>
      <p:sp>
        <p:nvSpPr>
          <p:cNvPr id="9" name="Cloud Callout 8"/>
          <p:cNvSpPr/>
          <p:nvPr/>
        </p:nvSpPr>
        <p:spPr>
          <a:xfrm flipH="1">
            <a:off x="239271" y="0"/>
            <a:ext cx="2178269" cy="1760547"/>
          </a:xfrm>
          <a:prstGeom prst="cloudCallout">
            <a:avLst>
              <a:gd name="adj1" fmla="val 11859"/>
              <a:gd name="adj2" fmla="val 74730"/>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prstClr val="white"/>
              </a:solidFill>
            </a:endParaRPr>
          </a:p>
        </p:txBody>
      </p:sp>
      <p:sp>
        <p:nvSpPr>
          <p:cNvPr id="10" name="TextBox 9"/>
          <p:cNvSpPr txBox="1"/>
          <p:nvPr/>
        </p:nvSpPr>
        <p:spPr>
          <a:xfrm>
            <a:off x="642605" y="152400"/>
            <a:ext cx="1371600" cy="1877437"/>
          </a:xfrm>
          <a:prstGeom prst="rect">
            <a:avLst/>
          </a:prstGeom>
          <a:noFill/>
        </p:spPr>
        <p:txBody>
          <a:bodyPr wrap="square" rtlCol="0">
            <a:spAutoFit/>
          </a:bodyPr>
          <a:lstStyle/>
          <a:p>
            <a:pPr algn="ctr"/>
            <a:r>
              <a:rPr lang="en-US" sz="3600" dirty="0" smtClean="0">
                <a:solidFill>
                  <a:prstClr val="black"/>
                </a:solidFill>
                <a:latin typeface="Wurper Comics" panose="02000506000000020004" pitchFamily="2" charset="0"/>
              </a:rPr>
              <a:t>??????????</a:t>
            </a:r>
          </a:p>
          <a:p>
            <a:endParaRPr lang="en-US" sz="4400" dirty="0">
              <a:solidFill>
                <a:prstClr val="black"/>
              </a:solidFill>
              <a:latin typeface="Wurper Comics" panose="02000506000000020004" pitchFamily="2" charset="0"/>
            </a:endParaRPr>
          </a:p>
        </p:txBody>
      </p:sp>
      <p:sp>
        <p:nvSpPr>
          <p:cNvPr id="11" name="Rectangle 10"/>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2"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53544489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2417542" y="3429000"/>
            <a:ext cx="1788959" cy="3062597"/>
          </a:xfrm>
          <a:prstGeom prst="rect">
            <a:avLst/>
          </a:prstGeom>
        </p:spPr>
      </p:pic>
      <p:pic>
        <p:nvPicPr>
          <p:cNvPr id="4" name="Picture 3"/>
          <p:cNvPicPr>
            <a:picLocks noChangeAspect="1"/>
          </p:cNvPicPr>
          <p:nvPr/>
        </p:nvPicPr>
        <p:blipFill>
          <a:blip r:embed="rId3" cstate="print"/>
          <a:stretch>
            <a:fillRect/>
          </a:stretch>
        </p:blipFill>
        <p:spPr>
          <a:xfrm>
            <a:off x="239273" y="2317532"/>
            <a:ext cx="1656724" cy="3868701"/>
          </a:xfrm>
          <a:prstGeom prst="rect">
            <a:avLst/>
          </a:prstGeom>
        </p:spPr>
      </p:pic>
      <p:sp>
        <p:nvSpPr>
          <p:cNvPr id="5" name="Rectangular Callout 4"/>
          <p:cNvSpPr/>
          <p:nvPr/>
        </p:nvSpPr>
        <p:spPr>
          <a:xfrm>
            <a:off x="496973" y="194441"/>
            <a:ext cx="2703427" cy="1447800"/>
          </a:xfrm>
          <a:prstGeom prst="wedgeRectCallout">
            <a:avLst>
              <a:gd name="adj1" fmla="val -35278"/>
              <a:gd name="adj2" fmla="val 9516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TextBox 8"/>
          <p:cNvSpPr txBox="1"/>
          <p:nvPr/>
        </p:nvSpPr>
        <p:spPr>
          <a:xfrm>
            <a:off x="535974" y="225843"/>
            <a:ext cx="3197826" cy="1384995"/>
          </a:xfrm>
          <a:prstGeom prst="rect">
            <a:avLst/>
          </a:prstGeom>
          <a:noFill/>
        </p:spPr>
        <p:txBody>
          <a:bodyPr wrap="square" rtlCol="0">
            <a:spAutoFit/>
          </a:bodyPr>
          <a:lstStyle/>
          <a:p>
            <a:r>
              <a:rPr lang="en-US" sz="2800" dirty="0" smtClean="0">
                <a:solidFill>
                  <a:prstClr val="black"/>
                </a:solidFill>
                <a:latin typeface="Wurper Comics" panose="02000506000000020004" pitchFamily="2" charset="0"/>
              </a:rPr>
              <a:t>….Be </a:t>
            </a:r>
            <a:r>
              <a:rPr lang="en-US" sz="2800" dirty="0">
                <a:solidFill>
                  <a:prstClr val="black"/>
                </a:solidFill>
                <a:latin typeface="Wurper Comics" panose="02000506000000020004" pitchFamily="2" charset="0"/>
              </a:rPr>
              <a:t>a professor</a:t>
            </a:r>
          </a:p>
          <a:p>
            <a:r>
              <a:rPr lang="en-US" sz="2800" dirty="0" smtClean="0">
                <a:solidFill>
                  <a:prstClr val="black"/>
                </a:solidFill>
                <a:latin typeface="Wurper Comics" panose="02000506000000020004" pitchFamily="2" charset="0"/>
              </a:rPr>
              <a:t>….Do </a:t>
            </a:r>
            <a:r>
              <a:rPr lang="en-US" sz="2800" dirty="0">
                <a:solidFill>
                  <a:prstClr val="black"/>
                </a:solidFill>
                <a:latin typeface="Wurper Comics" panose="02000506000000020004" pitchFamily="2" charset="0"/>
              </a:rPr>
              <a:t>research</a:t>
            </a:r>
          </a:p>
          <a:p>
            <a:r>
              <a:rPr lang="en-US" sz="2800" dirty="0" smtClean="0">
                <a:solidFill>
                  <a:prstClr val="black"/>
                </a:solidFill>
                <a:latin typeface="Wurper Comics" panose="02000506000000020004" pitchFamily="2" charset="0"/>
              </a:rPr>
              <a:t>….Anything!!!</a:t>
            </a:r>
            <a:endParaRPr lang="en-US" sz="3600" dirty="0">
              <a:solidFill>
                <a:prstClr val="black"/>
              </a:solidFill>
              <a:latin typeface="Wurper Comics" panose="02000506000000020004" pitchFamily="2" charset="0"/>
            </a:endParaRPr>
          </a:p>
        </p:txBody>
      </p:sp>
      <p:sp>
        <p:nvSpPr>
          <p:cNvPr id="10" name="Cloud Callout 9"/>
          <p:cNvSpPr/>
          <p:nvPr/>
        </p:nvSpPr>
        <p:spPr>
          <a:xfrm flipH="1">
            <a:off x="3733800" y="423041"/>
            <a:ext cx="2743200" cy="2438399"/>
          </a:xfrm>
          <a:prstGeom prst="cloudCallout">
            <a:avLst>
              <a:gd name="adj1" fmla="val 55545"/>
              <a:gd name="adj2" fmla="val 74785"/>
            </a:avLst>
          </a:prstGeom>
          <a:solidFill>
            <a:schemeClr val="bg1"/>
          </a:solidFill>
          <a:ln w="19050" cmpd="sng">
            <a:solidFill>
              <a:srgbClr val="287F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4472019" y="747872"/>
            <a:ext cx="1266761" cy="1569660"/>
          </a:xfrm>
          <a:prstGeom prst="rect">
            <a:avLst/>
          </a:prstGeom>
          <a:noFill/>
        </p:spPr>
        <p:txBody>
          <a:bodyPr wrap="square" rtlCol="0">
            <a:spAutoFit/>
          </a:bodyPr>
          <a:lstStyle/>
          <a:p>
            <a:r>
              <a:rPr lang="en-US" sz="3200" i="1" dirty="0" err="1" smtClean="0">
                <a:solidFill>
                  <a:prstClr val="black"/>
                </a:solidFill>
                <a:latin typeface="Wurper Comics" panose="02000506000000020004" pitchFamily="2" charset="0"/>
              </a:rPr>
              <a:t>hmmmmmmmmmmm</a:t>
            </a:r>
            <a:endParaRPr lang="en-US" sz="3200" i="1" dirty="0">
              <a:latin typeface="Wurper Comics" panose="02000506000000020004" pitchFamily="2" charset="0"/>
            </a:endParaRPr>
          </a:p>
        </p:txBody>
      </p:sp>
      <p:sp>
        <p:nvSpPr>
          <p:cNvPr id="8" name="Rectangle 7"/>
          <p:cNvSpPr/>
          <p:nvPr/>
        </p:nvSpPr>
        <p:spPr>
          <a:xfrm>
            <a:off x="-13138" y="6581001"/>
            <a:ext cx="8471338" cy="276999"/>
          </a:xfrm>
          <a:prstGeom prst="rect">
            <a:avLst/>
          </a:prstGeom>
        </p:spPr>
        <p:txBody>
          <a:bodyPr wrap="square">
            <a:spAutoFit/>
          </a:bodyPr>
          <a:lstStyle/>
          <a:p>
            <a:pPr>
              <a:defRPr/>
            </a:pPr>
            <a:r>
              <a:rPr lang="en-US" sz="1200" dirty="0"/>
              <a:t> © 2015 </a:t>
            </a:r>
            <a:r>
              <a:rPr lang="en-US" sz="1200" dirty="0" smtClean="0"/>
              <a:t> AIP </a:t>
            </a:r>
            <a:r>
              <a:rPr lang="en-US" sz="1200" dirty="0"/>
              <a:t>Career Pathways Project</a:t>
            </a:r>
          </a:p>
        </p:txBody>
      </p:sp>
      <p:sp>
        <p:nvSpPr>
          <p:cNvPr id="12" name="Date Placeholder 9"/>
          <p:cNvSpPr>
            <a:spLocks noGrp="1"/>
          </p:cNvSpPr>
          <p:nvPr>
            <p:ph type="dt" sz="half" idx="10"/>
          </p:nvPr>
        </p:nvSpPr>
        <p:spPr>
          <a:xfrm>
            <a:off x="0" y="0"/>
            <a:ext cx="3962400" cy="362712"/>
          </a:xfrm>
        </p:spPr>
        <p:txBody>
          <a:bodyPr/>
          <a:lstStyle/>
          <a:p>
            <a:r>
              <a:rPr lang="en-US" dirty="0" smtClean="0">
                <a:latin typeface="Calibri" panose="020F0502020204030204" pitchFamily="34" charset="0"/>
              </a:rPr>
              <a:t>AAPT-APS Physics Chairs Conference 2016</a:t>
            </a:r>
            <a:endParaRPr lang="en-US" dirty="0">
              <a:latin typeface="Calibri" panose="020F0502020204030204" pitchFamily="34" charset="0"/>
            </a:endParaRPr>
          </a:p>
        </p:txBody>
      </p:sp>
    </p:spTree>
    <p:extLst>
      <p:ext uri="{BB962C8B-B14F-4D97-AF65-F5344CB8AC3E}">
        <p14:creationId xmlns:p14="http://schemas.microsoft.com/office/powerpoint/2010/main" xmlns="" val="258507876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2499</TotalTime>
  <Words>3500</Words>
  <Application>Microsoft Office PowerPoint</Application>
  <PresentationFormat>On-screen Show (4:3)</PresentationFormat>
  <Paragraphs>619</Paragraphs>
  <Slides>74</Slides>
  <Notes>6</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Clarity</vt:lpstr>
      <vt:lpstr>The AIP career pathways project</vt:lpstr>
      <vt:lpstr>Slide 2</vt:lpstr>
      <vt:lpstr>Acknowledgements Project Personnel</vt:lpstr>
      <vt:lpstr>Slide 4</vt:lpstr>
      <vt:lpstr>Slide 5</vt:lpstr>
      <vt:lpstr>Slide 6</vt:lpstr>
      <vt:lpstr>Slide 7</vt:lpstr>
      <vt:lpstr>Slide 8</vt:lpstr>
      <vt:lpstr>Slide 9</vt:lpstr>
      <vt:lpstr>Slide 10</vt:lpstr>
      <vt:lpstr>Slide 11</vt:lpstr>
      <vt:lpstr>Slide 12</vt:lpstr>
      <vt:lpstr>Slide 13</vt:lpstr>
      <vt:lpstr>Slide 14</vt:lpstr>
      <vt:lpstr>Data. How many?</vt:lpstr>
      <vt:lpstr>The “typical” physics major - STATS</vt:lpstr>
      <vt:lpstr>One year later.</vt:lpstr>
      <vt:lpstr>What about PhDs?</vt:lpstr>
      <vt:lpstr>Slide 19</vt:lpstr>
      <vt:lpstr>Slide 20</vt:lpstr>
      <vt:lpstr>Slide 21</vt:lpstr>
      <vt:lpstr>All this good news</vt:lpstr>
      <vt:lpstr>Anything!</vt:lpstr>
      <vt:lpstr>Discuss</vt:lpstr>
      <vt:lpstr>Fact.</vt:lpstr>
      <vt:lpstr>What could happen if….</vt:lpstr>
      <vt:lpstr>Identified Common Features</vt:lpstr>
      <vt:lpstr>Slide 28</vt:lpstr>
      <vt:lpstr>The Careers Toolbox  for undergraduate physics students</vt:lpstr>
      <vt:lpstr>Student Resource: The “Toolbox”</vt:lpstr>
      <vt:lpstr>Slide 31</vt:lpstr>
      <vt:lpstr>Informational Interview.</vt:lpstr>
      <vt:lpstr>Networking:  Not just for business majors.</vt:lpstr>
      <vt:lpstr>The Missing Link articulation of knowledge &amp; skills</vt:lpstr>
      <vt:lpstr>The Missing Link articulation of knowledge &amp; skills</vt:lpstr>
      <vt:lpstr>Physics – Common skills</vt:lpstr>
      <vt:lpstr>Effective Job Searching.</vt:lpstr>
      <vt:lpstr>The effective resume.</vt:lpstr>
      <vt:lpstr>The cover letter.</vt:lpstr>
      <vt:lpstr>Interviewing  with confidence.</vt:lpstr>
      <vt:lpstr>The following slides are used to facilitate a workshop for students focused on tool #4</vt:lpstr>
      <vt:lpstr>Practice time.</vt:lpstr>
      <vt:lpstr>Slide 43</vt:lpstr>
      <vt:lpstr>WHO ARE YOU?</vt:lpstr>
      <vt:lpstr>BRAINSTORMING</vt:lpstr>
      <vt:lpstr>BRAINSTORMING (example)</vt:lpstr>
      <vt:lpstr>Now, carefully examine the collection of experiences that describe YOU.</vt:lpstr>
      <vt:lpstr>Physics – Common skills</vt:lpstr>
      <vt:lpstr>BRAINSTORMING (example)</vt:lpstr>
      <vt:lpstr>BRAINSTORMING (example)</vt:lpstr>
      <vt:lpstr>Get to the point.</vt:lpstr>
      <vt:lpstr>Skills Assessment Sheet</vt:lpstr>
      <vt:lpstr>Skills Assessment Sheet: Example</vt:lpstr>
      <vt:lpstr>Skills Assessment Sheet: Example</vt:lpstr>
      <vt:lpstr>Your set of strengths.  YOUR skills</vt:lpstr>
      <vt:lpstr>Use your brainstorm</vt:lpstr>
      <vt:lpstr>Practice</vt:lpstr>
      <vt:lpstr>Resources are FREE.</vt:lpstr>
      <vt:lpstr>Interactive Toolbox Website</vt:lpstr>
      <vt:lpstr>Summary</vt:lpstr>
      <vt:lpstr>Slide 61</vt:lpstr>
      <vt:lpstr>Slide 62</vt:lpstr>
      <vt:lpstr>The following slides are used to facilitate a workshop for students focused on tool #3</vt:lpstr>
      <vt:lpstr>Practice time.</vt:lpstr>
      <vt:lpstr>General Networking Tips</vt:lpstr>
      <vt:lpstr>The elevator speech</vt:lpstr>
      <vt:lpstr>Practice time. Toolbox, page 37 </vt:lpstr>
      <vt:lpstr>The following slides are used to facilitate a workshop for students focused on tool #6</vt:lpstr>
      <vt:lpstr>Practice time.</vt:lpstr>
      <vt:lpstr>Some guidelines  Toolbox Page 69</vt:lpstr>
      <vt:lpstr>Main questions your resume should answer….</vt:lpstr>
      <vt:lpstr>Suggested resume sections</vt:lpstr>
      <vt:lpstr>Other Tips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TDSauncy</dc:creator>
  <cp:lastModifiedBy>rhilborn</cp:lastModifiedBy>
  <cp:revision>49</cp:revision>
  <dcterms:created xsi:type="dcterms:W3CDTF">2016-01-15T22:43:38Z</dcterms:created>
  <dcterms:modified xsi:type="dcterms:W3CDTF">2016-06-23T17:50:26Z</dcterms:modified>
</cp:coreProperties>
</file>