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0" r:id="rId5"/>
    <p:sldId id="259" r:id="rId6"/>
    <p:sldId id="284" r:id="rId7"/>
    <p:sldId id="283" r:id="rId8"/>
    <p:sldId id="285" r:id="rId9"/>
    <p:sldId id="286" r:id="rId10"/>
    <p:sldId id="262" r:id="rId11"/>
    <p:sldId id="263" r:id="rId12"/>
    <p:sldId id="264" r:id="rId13"/>
    <p:sldId id="265" r:id="rId14"/>
    <p:sldId id="267" r:id="rId15"/>
    <p:sldId id="269" r:id="rId16"/>
    <p:sldId id="268" r:id="rId17"/>
    <p:sldId id="270" r:id="rId18"/>
    <p:sldId id="271" r:id="rId19"/>
    <p:sldId id="272" r:id="rId20"/>
    <p:sldId id="273" r:id="rId21"/>
    <p:sldId id="274" r:id="rId22"/>
    <p:sldId id="277" r:id="rId23"/>
    <p:sldId id="275" r:id="rId24"/>
    <p:sldId id="276" r:id="rId25"/>
    <p:sldId id="26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3333" autoAdjust="0"/>
  </p:normalViewPr>
  <p:slideViewPr>
    <p:cSldViewPr snapToGrid="0">
      <p:cViewPr varScale="1">
        <p:scale>
          <a:sx n="105" d="100"/>
          <a:sy n="105" d="100"/>
        </p:scale>
        <p:origin x="-64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6463D-2C61-4369-B244-479F65A49E21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74AC4-FD40-485B-97A5-9405E2D64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4694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URMs will constitute the majority of the college-going population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5654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2949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3012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89319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1218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smtClean="0"/>
              <a:t>URMs </a:t>
            </a:r>
            <a:r>
              <a:rPr lang="en-US" sz="1200" dirty="0" smtClean="0"/>
              <a:t>will constitute the majority of the college-going population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6453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smtClean="0"/>
              <a:t>URMs </a:t>
            </a:r>
            <a:r>
              <a:rPr lang="en-US" sz="1200" dirty="0" smtClean="0"/>
              <a:t>will constitute the majority of the college-going population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1591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smtClean="0"/>
              <a:t>URMs </a:t>
            </a:r>
            <a:r>
              <a:rPr lang="en-US" sz="1200" dirty="0" smtClean="0"/>
              <a:t>will constitute the majority of the college-going population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8613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smtClean="0"/>
              <a:t>URMs </a:t>
            </a:r>
            <a:r>
              <a:rPr lang="en-US" sz="1200" dirty="0" smtClean="0"/>
              <a:t>will constitute the majority of the college-going population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043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0018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4393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793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4AC4-FD40-485B-97A5-9405E2D6420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5614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955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018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581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805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736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647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52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1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160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217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B1924-8E9B-40E6-BF3B-A5B57F9B6D5F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E2B37-92F1-4B93-8A4B-FF6C428D7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625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heron@uw.edu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hyperlink" Target="mailto:mcneil@physics.unc.edu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mcneil@physics.unc.edu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pheron@uw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212960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JOINT TASK FORCE ON UNDERGRADUATE PHYSICS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674366"/>
            <a:ext cx="9144000" cy="1655762"/>
          </a:xfrm>
        </p:spPr>
        <p:txBody>
          <a:bodyPr/>
          <a:lstStyle/>
          <a:p>
            <a:r>
              <a:rPr lang="en-US" dirty="0" smtClean="0"/>
              <a:t>APS and AAPT</a:t>
            </a:r>
          </a:p>
          <a:p>
            <a:r>
              <a:rPr lang="en-US" dirty="0" smtClean="0"/>
              <a:t>Laurie McNeil and Paula Heron, co-chairs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127" y="4429919"/>
            <a:ext cx="2002996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42969" y="4368229"/>
            <a:ext cx="2161309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/>
          <a:srcRect b="23726"/>
          <a:stretch/>
        </p:blipFill>
        <p:spPr>
          <a:xfrm>
            <a:off x="4718570" y="101177"/>
            <a:ext cx="2106668" cy="207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28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3581" y="182880"/>
            <a:ext cx="5938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WHAT DO EMPLOYERS WANT?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095" y="1010742"/>
            <a:ext cx="1157965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1. The ability to work well in teams—especially with people different from </a:t>
            </a:r>
            <a:r>
              <a:rPr lang="en-US" sz="2400" i="1" dirty="0" smtClean="0"/>
              <a:t>oneself</a:t>
            </a:r>
            <a:endParaRPr lang="en-US" sz="2400" i="1" dirty="0"/>
          </a:p>
          <a:p>
            <a:r>
              <a:rPr lang="en-US" sz="2400" i="1" dirty="0"/>
              <a:t>2. An understanding of science and technology and how </a:t>
            </a:r>
            <a:r>
              <a:rPr lang="en-US" sz="2400" i="1" dirty="0" smtClean="0"/>
              <a:t>they </a:t>
            </a:r>
            <a:r>
              <a:rPr lang="en-US" sz="2400" i="1" dirty="0"/>
              <a:t>are used in </a:t>
            </a:r>
            <a:r>
              <a:rPr lang="en-US" sz="2400" i="1" dirty="0" smtClean="0"/>
              <a:t>real-world settings</a:t>
            </a:r>
            <a:endParaRPr lang="en-US" sz="2400" i="1" dirty="0"/>
          </a:p>
          <a:p>
            <a:r>
              <a:rPr lang="en-US" sz="2400" i="1" dirty="0"/>
              <a:t>3. The ability to write and speak well</a:t>
            </a:r>
          </a:p>
          <a:p>
            <a:r>
              <a:rPr lang="en-US" sz="2400" i="1" dirty="0"/>
              <a:t>4. The ability to think clearly about complex problems</a:t>
            </a:r>
          </a:p>
          <a:p>
            <a:r>
              <a:rPr lang="en-US" sz="2400" i="1" dirty="0"/>
              <a:t>5. The ability to analyze a problem to develop workable solutions</a:t>
            </a:r>
          </a:p>
          <a:p>
            <a:r>
              <a:rPr lang="en-US" sz="2400" i="1" dirty="0"/>
              <a:t>6. An understanding of global context in which work is now done</a:t>
            </a:r>
          </a:p>
          <a:p>
            <a:r>
              <a:rPr lang="en-US" sz="2400" i="1" dirty="0"/>
              <a:t>7. The ability to be creative and innovative in solving problems</a:t>
            </a:r>
          </a:p>
          <a:p>
            <a:r>
              <a:rPr lang="en-US" sz="2400" i="1" dirty="0"/>
              <a:t>8. The ability to apply knowledge and skills in new settings</a:t>
            </a:r>
          </a:p>
          <a:p>
            <a:r>
              <a:rPr lang="en-US" sz="2400" i="1" dirty="0"/>
              <a:t>9. The ability to understand numbers and statistics</a:t>
            </a:r>
          </a:p>
          <a:p>
            <a:r>
              <a:rPr lang="en-US" sz="2400" i="1" dirty="0"/>
              <a:t>10. A strong sense of ethics and integrity</a:t>
            </a:r>
          </a:p>
          <a:p>
            <a:r>
              <a:rPr lang="en-US" sz="2400" i="1" dirty="0"/>
              <a:t>11. Ability to make decisions and solve problems</a:t>
            </a:r>
          </a:p>
          <a:p>
            <a:r>
              <a:rPr lang="en-US" sz="2400" i="1" dirty="0"/>
              <a:t>12. Ability to sell or influence others</a:t>
            </a:r>
          </a:p>
          <a:p>
            <a:r>
              <a:rPr lang="en-US" sz="2400" i="1" dirty="0"/>
              <a:t>13. Ability to plan, organize and prioritize work</a:t>
            </a:r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588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3581" y="182880"/>
            <a:ext cx="6467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CONCLUSIONS FROM MANY STUDIES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387" y="767655"/>
            <a:ext cx="115796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70C0"/>
                </a:solidFill>
              </a:rPr>
              <a:t>Physics </a:t>
            </a:r>
            <a:r>
              <a:rPr lang="en-US" sz="2800" i="1" dirty="0">
                <a:solidFill>
                  <a:srgbClr val="0070C0"/>
                </a:solidFill>
              </a:rPr>
              <a:t>graduates </a:t>
            </a:r>
            <a:r>
              <a:rPr lang="en-US" sz="2800" i="1" dirty="0" smtClean="0">
                <a:solidFill>
                  <a:srgbClr val="0070C0"/>
                </a:solidFill>
              </a:rPr>
              <a:t>can choose many careers:</a:t>
            </a:r>
            <a:r>
              <a:rPr lang="en-US" sz="2800" dirty="0" smtClean="0"/>
              <a:t> bring </a:t>
            </a:r>
            <a:r>
              <a:rPr lang="en-US" sz="2800" dirty="0"/>
              <a:t>flexibility, </a:t>
            </a:r>
            <a:r>
              <a:rPr lang="en-US" sz="2800" dirty="0" smtClean="0"/>
              <a:t>problem-solving </a:t>
            </a:r>
            <a:r>
              <a:rPr lang="en-US" sz="2800" dirty="0"/>
              <a:t>skills, </a:t>
            </a:r>
            <a:r>
              <a:rPr lang="en-US" sz="2800" dirty="0" smtClean="0"/>
              <a:t>technology exposure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Technical </a:t>
            </a:r>
            <a:r>
              <a:rPr lang="en-US" sz="2800" dirty="0"/>
              <a:t>skill base </a:t>
            </a:r>
            <a:r>
              <a:rPr lang="en-US" sz="2800" dirty="0" smtClean="0"/>
              <a:t>should </a:t>
            </a:r>
            <a:r>
              <a:rPr lang="en-US" sz="2800" dirty="0"/>
              <a:t>be </a:t>
            </a:r>
            <a:r>
              <a:rPr lang="en-US" sz="2800" dirty="0" smtClean="0"/>
              <a:t>expanded: </a:t>
            </a:r>
            <a:r>
              <a:rPr lang="en-US" sz="2800" i="1" dirty="0" smtClean="0">
                <a:solidFill>
                  <a:srgbClr val="0070C0"/>
                </a:solidFill>
              </a:rPr>
              <a:t>more computational </a:t>
            </a:r>
            <a:r>
              <a:rPr lang="en-US" sz="2800" i="1" dirty="0">
                <a:solidFill>
                  <a:srgbClr val="0070C0"/>
                </a:solidFill>
              </a:rPr>
              <a:t>analysis tools</a:t>
            </a:r>
            <a:r>
              <a:rPr lang="en-US" sz="2800" dirty="0"/>
              <a:t>, </a:t>
            </a:r>
            <a:r>
              <a:rPr lang="en-US" sz="2800" dirty="0" smtClean="0"/>
              <a:t>esp. industry-standard</a:t>
            </a:r>
            <a:r>
              <a:rPr lang="en-US" sz="2800" dirty="0"/>
              <a:t> </a:t>
            </a:r>
            <a:r>
              <a:rPr lang="en-US" sz="2800" dirty="0" smtClean="0"/>
              <a:t>packages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We need </a:t>
            </a:r>
            <a:r>
              <a:rPr lang="en-US" sz="2800" dirty="0"/>
              <a:t>to </a:t>
            </a:r>
            <a:r>
              <a:rPr lang="en-US" sz="2800" i="1" dirty="0">
                <a:solidFill>
                  <a:srgbClr val="0070C0"/>
                </a:solidFill>
              </a:rPr>
              <a:t>better communicate the capabilities of physics </a:t>
            </a:r>
            <a:r>
              <a:rPr lang="en-US" sz="2800" i="1" dirty="0" smtClean="0">
                <a:solidFill>
                  <a:srgbClr val="0070C0"/>
                </a:solidFill>
              </a:rPr>
              <a:t>graduates:</a:t>
            </a:r>
            <a:r>
              <a:rPr lang="en-US" sz="2800" dirty="0" smtClean="0"/>
              <a:t> private </a:t>
            </a:r>
            <a:r>
              <a:rPr lang="en-US" sz="2800" dirty="0"/>
              <a:t>sector, government, i</a:t>
            </a:r>
            <a:r>
              <a:rPr lang="en-US" sz="2800" dirty="0" smtClean="0"/>
              <a:t>ndustrial positions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Physics </a:t>
            </a:r>
            <a:r>
              <a:rPr lang="en-US" sz="2800" dirty="0"/>
              <a:t>graduates would benefit from </a:t>
            </a:r>
            <a:r>
              <a:rPr lang="en-US" sz="2800" dirty="0" smtClean="0"/>
              <a:t>broader engagement with industry-type work: </a:t>
            </a:r>
            <a:r>
              <a:rPr lang="en-US" sz="2800" i="1" dirty="0" smtClean="0">
                <a:solidFill>
                  <a:srgbClr val="0070C0"/>
                </a:solidFill>
              </a:rPr>
              <a:t>internships </a:t>
            </a:r>
            <a:r>
              <a:rPr lang="en-US" sz="2800" dirty="0"/>
              <a:t>and</a:t>
            </a:r>
            <a:r>
              <a:rPr lang="en-US" sz="2800" i="1" dirty="0">
                <a:solidFill>
                  <a:srgbClr val="0070C0"/>
                </a:solidFill>
              </a:rPr>
              <a:t> applied research </a:t>
            </a:r>
            <a:r>
              <a:rPr lang="en-US" sz="2800" i="1" dirty="0" smtClean="0">
                <a:solidFill>
                  <a:srgbClr val="0070C0"/>
                </a:solidFill>
              </a:rPr>
              <a:t>projects</a:t>
            </a:r>
            <a:endParaRPr lang="en-US" sz="2800" dirty="0">
              <a:solidFill>
                <a:srgbClr val="0070C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Physics graduates would benefit from </a:t>
            </a:r>
            <a:r>
              <a:rPr lang="en-US" sz="2800" dirty="0" smtClean="0"/>
              <a:t>more </a:t>
            </a:r>
            <a:r>
              <a:rPr lang="en-US" sz="2800" dirty="0"/>
              <a:t>connection in their education between </a:t>
            </a:r>
            <a:r>
              <a:rPr lang="en-US" sz="2800" i="1" dirty="0">
                <a:solidFill>
                  <a:srgbClr val="0070C0"/>
                </a:solidFill>
              </a:rPr>
              <a:t>physics content </a:t>
            </a:r>
            <a:r>
              <a:rPr lang="en-US" sz="2800" dirty="0"/>
              <a:t>and</a:t>
            </a:r>
            <a:r>
              <a:rPr lang="en-US" sz="2800" i="1" dirty="0">
                <a:solidFill>
                  <a:srgbClr val="0070C0"/>
                </a:solidFill>
              </a:rPr>
              <a:t> </a:t>
            </a:r>
            <a:r>
              <a:rPr lang="en-US" sz="2800" i="1" dirty="0" smtClean="0">
                <a:solidFill>
                  <a:srgbClr val="0070C0"/>
                </a:solidFill>
              </a:rPr>
              <a:t>innovation</a:t>
            </a:r>
            <a:endParaRPr lang="en-US" sz="2800" i="1" dirty="0">
              <a:solidFill>
                <a:srgbClr val="0070C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Need better preparation in </a:t>
            </a:r>
            <a:r>
              <a:rPr lang="en-US" sz="2800" i="1" dirty="0" smtClean="0">
                <a:solidFill>
                  <a:srgbClr val="0070C0"/>
                </a:solidFill>
              </a:rPr>
              <a:t>workplace skills</a:t>
            </a:r>
            <a:r>
              <a:rPr lang="en-US" sz="2800" dirty="0" smtClean="0"/>
              <a:t>: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teamwork</a:t>
            </a:r>
            <a:r>
              <a:rPr lang="en-US" sz="2800" dirty="0"/>
              <a:t>, </a:t>
            </a:r>
            <a:r>
              <a:rPr lang="en-US" sz="2800" dirty="0" smtClean="0"/>
              <a:t>communication, basic </a:t>
            </a:r>
            <a:r>
              <a:rPr lang="en-US" sz="2800" dirty="0"/>
              <a:t>business </a:t>
            </a:r>
            <a:r>
              <a:rPr lang="en-US" sz="2800" dirty="0" smtClean="0"/>
              <a:t>understanding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50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3581" y="182880"/>
            <a:ext cx="6467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INCENTIVES FOR CHANGE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052" y="856357"/>
            <a:ext cx="115796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Attract, retain, and better prepare students</a:t>
            </a:r>
          </a:p>
          <a:p>
            <a:pPr marL="336550" indent="-336550">
              <a:buFont typeface="Arial" panose="020B0604020202020204" pitchFamily="34" charset="0"/>
              <a:buChar char="•"/>
            </a:pPr>
            <a:r>
              <a:rPr lang="en-US" sz="2800" dirty="0"/>
              <a:t>S</a:t>
            </a:r>
            <a:r>
              <a:rPr lang="en-US" sz="2800" dirty="0" smtClean="0"/>
              <a:t>tudents </a:t>
            </a:r>
            <a:r>
              <a:rPr lang="en-US" sz="2800" dirty="0"/>
              <a:t>expect </a:t>
            </a:r>
            <a:r>
              <a:rPr lang="en-US" sz="2800" dirty="0" smtClean="0"/>
              <a:t>relevance, authenticity</a:t>
            </a:r>
            <a:r>
              <a:rPr lang="en-US" sz="2800" dirty="0"/>
              <a:t>, </a:t>
            </a:r>
            <a:r>
              <a:rPr lang="en-US" sz="2800" dirty="0" smtClean="0"/>
              <a:t>application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</a:t>
            </a:r>
            <a:r>
              <a:rPr lang="en-US" sz="2800" dirty="0" smtClean="0"/>
              <a:t>lear connection between </a:t>
            </a:r>
            <a:r>
              <a:rPr lang="en-US" sz="2800" dirty="0"/>
              <a:t>majoring in physics and </a:t>
            </a:r>
            <a:r>
              <a:rPr lang="en-US" sz="2800" dirty="0" smtClean="0"/>
              <a:t>rewarding careers will attract </a:t>
            </a:r>
            <a:r>
              <a:rPr lang="en-US" sz="2800" dirty="0"/>
              <a:t>more diverse </a:t>
            </a:r>
            <a:r>
              <a:rPr lang="en-US" sz="2800" dirty="0" smtClean="0"/>
              <a:t>students (incl.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-generation college</a:t>
            </a:r>
            <a:r>
              <a:rPr lang="en-US" sz="2800" dirty="0"/>
              <a:t>-</a:t>
            </a:r>
            <a:r>
              <a:rPr lang="en-US" sz="2800" dirty="0" smtClean="0"/>
              <a:t>goers </a:t>
            </a:r>
            <a:r>
              <a:rPr lang="en-US" sz="2800" dirty="0"/>
              <a:t>and </a:t>
            </a:r>
            <a:r>
              <a:rPr lang="en-US" sz="2800" dirty="0" smtClean="0"/>
              <a:t>URMs)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Clear connection between </a:t>
            </a:r>
            <a:r>
              <a:rPr lang="en-US" sz="2800" dirty="0"/>
              <a:t>majoring in physics </a:t>
            </a:r>
            <a:r>
              <a:rPr lang="en-US" sz="2800" dirty="0" smtClean="0"/>
              <a:t>and </a:t>
            </a:r>
            <a:r>
              <a:rPr lang="en-US" sz="2800" dirty="0"/>
              <a:t>solving societal </a:t>
            </a:r>
            <a:r>
              <a:rPr lang="en-US" sz="2800" dirty="0" smtClean="0"/>
              <a:t>problems </a:t>
            </a:r>
            <a:r>
              <a:rPr lang="en-US" sz="2800" dirty="0"/>
              <a:t>will attract more diverse students </a:t>
            </a:r>
            <a:r>
              <a:rPr lang="en-US" sz="2800" dirty="0" smtClean="0"/>
              <a:t>(esp. women)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NGSS provides </a:t>
            </a:r>
            <a:r>
              <a:rPr lang="en-US" sz="2800" dirty="0"/>
              <a:t>learning experiences </a:t>
            </a:r>
            <a:r>
              <a:rPr lang="en-US" sz="2800" dirty="0" smtClean="0"/>
              <a:t>defining </a:t>
            </a:r>
            <a:r>
              <a:rPr lang="en-US" sz="2800" dirty="0"/>
              <a:t>problems, </a:t>
            </a:r>
            <a:r>
              <a:rPr lang="en-US" sz="2800" dirty="0" smtClean="0"/>
              <a:t>investigating, </a:t>
            </a:r>
            <a:r>
              <a:rPr lang="en-US" sz="2800" dirty="0"/>
              <a:t>analyzing and interpreting </a:t>
            </a:r>
            <a:r>
              <a:rPr lang="en-US" sz="2800" dirty="0" smtClean="0"/>
              <a:t>data, developing </a:t>
            </a:r>
            <a:r>
              <a:rPr lang="en-US" sz="2800" dirty="0"/>
              <a:t>and using models, </a:t>
            </a:r>
            <a:r>
              <a:rPr lang="en-US" sz="2800" dirty="0" smtClean="0"/>
              <a:t>applying  scientific </a:t>
            </a:r>
            <a:r>
              <a:rPr lang="en-US" sz="2800" dirty="0"/>
              <a:t>knowledge, </a:t>
            </a:r>
            <a:r>
              <a:rPr lang="en-US" sz="2800" dirty="0" smtClean="0"/>
              <a:t>communicating information: students will expect this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Enhancing career skills also enhances preparation for graduate school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776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1052" y="856357"/>
            <a:ext cx="115796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Attract new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Connecting research with </a:t>
            </a:r>
            <a:r>
              <a:rPr lang="en-US" sz="2800" dirty="0"/>
              <a:t>topics of interest to </a:t>
            </a:r>
            <a:r>
              <a:rPr lang="en-US" sz="2800" dirty="0" smtClean="0"/>
              <a:t>private </a:t>
            </a:r>
            <a:r>
              <a:rPr lang="en-US" sz="2800" dirty="0"/>
              <a:t>sector </a:t>
            </a:r>
            <a:r>
              <a:rPr lang="en-US" sz="2800" dirty="0" smtClean="0"/>
              <a:t>can help </a:t>
            </a:r>
            <a:r>
              <a:rPr lang="en-US" sz="2800" dirty="0"/>
              <a:t>establish new collaborations </a:t>
            </a:r>
            <a:r>
              <a:rPr lang="en-US" sz="2800" dirty="0" smtClean="0"/>
              <a:t>and new sources </a:t>
            </a:r>
            <a:r>
              <a:rPr lang="en-US" sz="2800" dirty="0"/>
              <a:t>of research funding. </a:t>
            </a:r>
            <a:endParaRPr lang="en-US" sz="2800" dirty="0" smtClean="0"/>
          </a:p>
          <a:p>
            <a:pPr lvl="1"/>
            <a:r>
              <a:rPr lang="en-US" sz="2800" i="1" dirty="0" smtClean="0"/>
              <a:t>Even esoteric topics (see </a:t>
            </a:r>
            <a:r>
              <a:rPr lang="en-US" sz="2800" i="1" dirty="0"/>
              <a:t>Google </a:t>
            </a:r>
            <a:r>
              <a:rPr lang="en-US" sz="2800" i="1" dirty="0" smtClean="0"/>
              <a:t>X, </a:t>
            </a:r>
            <a:r>
              <a:rPr lang="en-US" sz="2800" i="1" dirty="0"/>
              <a:t>Microsoft </a:t>
            </a:r>
            <a:r>
              <a:rPr lang="en-US" sz="2800" i="1" dirty="0" smtClean="0"/>
              <a:t>Station Q</a:t>
            </a:r>
            <a:r>
              <a:rPr lang="en-US" sz="2800" i="1" dirty="0"/>
              <a:t>) </a:t>
            </a:r>
            <a:endParaRPr lang="en-US" sz="28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Preparing </a:t>
            </a:r>
            <a:r>
              <a:rPr lang="en-US" sz="2800" dirty="0"/>
              <a:t>graduates for success in </a:t>
            </a:r>
            <a:r>
              <a:rPr lang="en-US" sz="2800" dirty="0" smtClean="0"/>
              <a:t>high-paying jobs can lead to generous alumni and corporate support for programs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8757" y="3540566"/>
            <a:ext cx="1082842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Improve program </a:t>
            </a:r>
            <a:r>
              <a:rPr lang="en-US" sz="2800" b="1" dirty="0" smtClean="0">
                <a:solidFill>
                  <a:srgbClr val="7030A0"/>
                </a:solidFill>
              </a:rPr>
              <a:t>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Enhance connections with other disciplines, joint </a:t>
            </a:r>
            <a:r>
              <a:rPr lang="en-US" sz="2800" dirty="0"/>
              <a:t>research projects and </a:t>
            </a:r>
            <a:r>
              <a:rPr lang="en-US" sz="2800" dirty="0" smtClean="0"/>
              <a:t>double majors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Enhance reputation, </a:t>
            </a:r>
            <a:r>
              <a:rPr lang="en-US" sz="2800" dirty="0"/>
              <a:t>recruit excellent faculty with </a:t>
            </a:r>
            <a:r>
              <a:rPr lang="en-US" sz="2800" dirty="0" smtClean="0"/>
              <a:t>wide </a:t>
            </a:r>
            <a:r>
              <a:rPr lang="en-US" sz="2800" dirty="0"/>
              <a:t>range of </a:t>
            </a:r>
            <a:r>
              <a:rPr lang="en-US" sz="2800" dirty="0" smtClean="0"/>
              <a:t>research interests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800" dirty="0" smtClean="0"/>
              <a:t>Increased </a:t>
            </a:r>
            <a:r>
              <a:rPr lang="en-US" sz="2800" dirty="0"/>
              <a:t>enrollment allows </a:t>
            </a:r>
            <a:r>
              <a:rPr lang="en-US" sz="2800" dirty="0" smtClean="0"/>
              <a:t>growth in </a:t>
            </a:r>
            <a:r>
              <a:rPr lang="en-US" sz="2800" dirty="0"/>
              <a:t>faculty </a:t>
            </a:r>
            <a:r>
              <a:rPr lang="en-US" sz="2800" dirty="0" smtClean="0"/>
              <a:t>numbers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800" dirty="0" smtClean="0"/>
              <a:t>Broad research portfolio makes department attractive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093581" y="182880"/>
            <a:ext cx="6467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INCENTIVES FOR CHANGE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640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3581" y="182880"/>
            <a:ext cx="6467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WHAT THE REPORT WILL CONTAIN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094" y="725986"/>
            <a:ext cx="1157965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70C0"/>
                </a:solidFill>
              </a:rPr>
              <a:t>View of the landscape</a:t>
            </a:r>
            <a:r>
              <a:rPr lang="en-US" sz="2800" dirty="0" smtClean="0"/>
              <a:t>: statistics, other disciplines, pressures physics programs face, findings from studies of employment and workplace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70C0"/>
                </a:solidFill>
              </a:rPr>
              <a:t>The case for change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70C0"/>
                </a:solidFill>
              </a:rPr>
              <a:t>Knowledge, skills and attitudes</a:t>
            </a:r>
            <a:r>
              <a:rPr lang="en-US" sz="2800" dirty="0" smtClean="0"/>
              <a:t> needed for success in the workplace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70C0"/>
                </a:solidFill>
              </a:rPr>
              <a:t>Learning goals </a:t>
            </a:r>
            <a:r>
              <a:rPr lang="en-US" sz="2800" dirty="0" smtClean="0"/>
              <a:t>for physics programs for career preparation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Approaches to </a:t>
            </a:r>
            <a:r>
              <a:rPr lang="en-US" sz="2800" i="1" dirty="0" smtClean="0">
                <a:solidFill>
                  <a:srgbClr val="0070C0"/>
                </a:solidFill>
              </a:rPr>
              <a:t>achieve the learning goals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Modifying </a:t>
            </a:r>
            <a:r>
              <a:rPr lang="en-US" sz="2800" i="1" dirty="0" smtClean="0">
                <a:solidFill>
                  <a:srgbClr val="0070C0"/>
                </a:solidFill>
              </a:rPr>
              <a:t>courses</a:t>
            </a:r>
            <a:r>
              <a:rPr lang="en-US" sz="2800" dirty="0" smtClean="0"/>
              <a:t> within the existing curriculum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Modifying the </a:t>
            </a:r>
            <a:r>
              <a:rPr lang="en-US" sz="2800" i="1" dirty="0" smtClean="0">
                <a:solidFill>
                  <a:srgbClr val="0070C0"/>
                </a:solidFill>
              </a:rPr>
              <a:t>curriculum</a:t>
            </a:r>
            <a:r>
              <a:rPr lang="en-US" sz="2800" dirty="0" smtClean="0"/>
              <a:t> (changing requirements of the major)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Infusing new skills into </a:t>
            </a:r>
            <a:r>
              <a:rPr lang="en-US" sz="2800" i="1" dirty="0" smtClean="0">
                <a:solidFill>
                  <a:srgbClr val="0070C0"/>
                </a:solidFill>
              </a:rPr>
              <a:t>thesis/research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Creating </a:t>
            </a:r>
            <a:r>
              <a:rPr lang="en-US" sz="2800" i="1" dirty="0" smtClean="0">
                <a:solidFill>
                  <a:srgbClr val="0070C0"/>
                </a:solidFill>
              </a:rPr>
              <a:t>new tracks </a:t>
            </a:r>
            <a:r>
              <a:rPr lang="en-US" sz="2800" dirty="0" smtClean="0"/>
              <a:t>or programs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Utilizing </a:t>
            </a:r>
            <a:r>
              <a:rPr lang="en-US" sz="2800" i="1" dirty="0" smtClean="0">
                <a:solidFill>
                  <a:srgbClr val="0070C0"/>
                </a:solidFill>
              </a:rPr>
              <a:t>co-curricular activities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How to accomplish </a:t>
            </a:r>
            <a:r>
              <a:rPr lang="en-US" sz="2800" i="1" dirty="0" smtClean="0">
                <a:solidFill>
                  <a:srgbClr val="0070C0"/>
                </a:solidFill>
              </a:rPr>
              <a:t>programmatic change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Role of </a:t>
            </a:r>
            <a:r>
              <a:rPr lang="en-US" sz="2800" i="1" dirty="0" smtClean="0">
                <a:solidFill>
                  <a:srgbClr val="0070C0"/>
                </a:solidFill>
              </a:rPr>
              <a:t>professional societies </a:t>
            </a:r>
            <a:r>
              <a:rPr lang="en-US" sz="2800" dirty="0" smtClean="0"/>
              <a:t>and funding agencies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0070C0"/>
                </a:solidFill>
              </a:rPr>
              <a:t>Case studies </a:t>
            </a:r>
            <a:r>
              <a:rPr lang="en-US" sz="2800" dirty="0" smtClean="0"/>
              <a:t>of successful departments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pic>
        <p:nvPicPr>
          <p:cNvPr id="2050" name="Picture 2" descr="Image result for report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38919" y="3078015"/>
            <a:ext cx="14097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report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51407" y="4864501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127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6105" y="182880"/>
            <a:ext cx="8245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LEARNING GOALS FOR PHYSICS PROGRAMS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968" y="840683"/>
            <a:ext cx="115796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Physics-specific knowledge, </a:t>
            </a:r>
            <a:r>
              <a:rPr lang="en-US" sz="2800" i="1" dirty="0" smtClean="0">
                <a:solidFill>
                  <a:srgbClr val="7030A0"/>
                </a:solidFill>
              </a:rPr>
              <a:t>e.g.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Basic laws of physics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Mathematical representation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Problem-solving, including in applied areas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Scientific and technical skills</a:t>
            </a:r>
            <a:r>
              <a:rPr lang="en-US" sz="2800" dirty="0">
                <a:solidFill>
                  <a:srgbClr val="7030A0"/>
                </a:solidFill>
              </a:rPr>
              <a:t>, </a:t>
            </a:r>
            <a:r>
              <a:rPr lang="en-US" sz="2800" i="1" dirty="0">
                <a:solidFill>
                  <a:srgbClr val="7030A0"/>
                </a:solidFill>
              </a:rPr>
              <a:t>e.g.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Solve both </a:t>
            </a:r>
            <a:r>
              <a:rPr lang="en-US" sz="2800" dirty="0" smtClean="0"/>
              <a:t>well-posed and ill-posed questions </a:t>
            </a:r>
            <a:r>
              <a:rPr lang="en-US" sz="2800" dirty="0"/>
              <a:t>and problems</a:t>
            </a:r>
            <a:r>
              <a:rPr lang="en-US" sz="28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</a:t>
            </a:r>
            <a:r>
              <a:rPr lang="en-US" sz="2800" dirty="0" smtClean="0"/>
              <a:t>ompetency </a:t>
            </a:r>
            <a:r>
              <a:rPr lang="en-US" sz="2800" dirty="0"/>
              <a:t>in basic experimental </a:t>
            </a:r>
            <a:r>
              <a:rPr lang="en-US" sz="2800" dirty="0" smtClean="0"/>
              <a:t>technologies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Coding competency: write </a:t>
            </a:r>
            <a:r>
              <a:rPr lang="en-US" sz="2800" dirty="0"/>
              <a:t>and execute a software </a:t>
            </a:r>
            <a:r>
              <a:rPr lang="en-US" sz="2800" dirty="0" smtClean="0"/>
              <a:t>to explore</a:t>
            </a:r>
            <a:r>
              <a:rPr lang="en-US" sz="2800" dirty="0"/>
              <a:t>, simulate or model physical </a:t>
            </a:r>
            <a:r>
              <a:rPr lang="en-US" sz="2800" dirty="0" smtClean="0"/>
              <a:t>phenomena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Software competency: learn </a:t>
            </a:r>
            <a:r>
              <a:rPr lang="en-US" sz="2800" dirty="0"/>
              <a:t>and use </a:t>
            </a:r>
            <a:r>
              <a:rPr lang="en-US" sz="2800" dirty="0" smtClean="0"/>
              <a:t>industry-standard computational</a:t>
            </a:r>
            <a:r>
              <a:rPr lang="en-US" sz="2800" dirty="0"/>
              <a:t>, design, analysis and simulation </a:t>
            </a:r>
            <a:r>
              <a:rPr lang="en-US" sz="2800" dirty="0" smtClean="0"/>
              <a:t>software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Data analytics competency: </a:t>
            </a:r>
            <a:r>
              <a:rPr lang="en-US" sz="2800" dirty="0"/>
              <a:t>a</a:t>
            </a:r>
            <a:r>
              <a:rPr lang="en-US" sz="2800" dirty="0" smtClean="0"/>
              <a:t>nalyze data (incl. </a:t>
            </a:r>
            <a:r>
              <a:rPr lang="en-US" sz="2800" dirty="0"/>
              <a:t>statistical and uncertainty </a:t>
            </a:r>
            <a:r>
              <a:rPr lang="en-US" sz="2800" dirty="0" smtClean="0"/>
              <a:t>analysis), </a:t>
            </a:r>
            <a:r>
              <a:rPr lang="en-US" sz="2800" dirty="0"/>
              <a:t>distinguish between models, </a:t>
            </a:r>
            <a:r>
              <a:rPr lang="en-US" sz="2800" dirty="0" smtClean="0"/>
              <a:t>present results appropriately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873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2336" y="767655"/>
            <a:ext cx="115796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Communication skills, </a:t>
            </a:r>
            <a:r>
              <a:rPr lang="en-US" sz="2800" i="1" dirty="0" smtClean="0">
                <a:solidFill>
                  <a:srgbClr val="7030A0"/>
                </a:solidFill>
              </a:rPr>
              <a:t>e.g.</a:t>
            </a:r>
            <a:endParaRPr lang="en-US" sz="2800" dirty="0" smtClean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Communicate with </a:t>
            </a:r>
            <a:r>
              <a:rPr lang="en-US" sz="2800" dirty="0" smtClean="0"/>
              <a:t>audiences from different cultures with </a:t>
            </a:r>
            <a:r>
              <a:rPr lang="en-US" sz="2800" dirty="0"/>
              <a:t>maximum </a:t>
            </a:r>
            <a:r>
              <a:rPr lang="en-US" sz="2800" dirty="0" smtClean="0"/>
              <a:t>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Orally communicate physics and technology concepts to </a:t>
            </a:r>
            <a:r>
              <a:rPr lang="en-US" sz="2800" dirty="0" smtClean="0"/>
              <a:t>scientists </a:t>
            </a:r>
            <a:r>
              <a:rPr lang="en-US" sz="2800" dirty="0"/>
              <a:t>and </a:t>
            </a:r>
            <a:r>
              <a:rPr lang="en-US" sz="2800" dirty="0" smtClean="0"/>
              <a:t>non-scientists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Organize </a:t>
            </a:r>
            <a:r>
              <a:rPr lang="en-US" sz="2800" dirty="0"/>
              <a:t>and communicate ideas using words, mathematical equations, tables, graphs, </a:t>
            </a:r>
            <a:r>
              <a:rPr lang="en-US" sz="2800" dirty="0" smtClean="0"/>
              <a:t>pictures, diagrams </a:t>
            </a:r>
            <a:r>
              <a:rPr lang="en-US" sz="2800" dirty="0"/>
              <a:t>and other visualization tools.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7030A0"/>
                </a:solidFill>
              </a:rPr>
              <a:t>Professional/workplace skills, </a:t>
            </a:r>
            <a:r>
              <a:rPr lang="en-US" sz="2800" i="1" dirty="0" smtClean="0">
                <a:solidFill>
                  <a:srgbClr val="7030A0"/>
                </a:solidFill>
              </a:rPr>
              <a:t>e.g.</a:t>
            </a:r>
            <a:endParaRPr lang="en-US" sz="2800" dirty="0" smtClean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Collegiality </a:t>
            </a:r>
            <a:r>
              <a:rPr lang="en-US" sz="2800" dirty="0"/>
              <a:t>and </a:t>
            </a:r>
            <a:r>
              <a:rPr lang="en-US" sz="2800" dirty="0" smtClean="0"/>
              <a:t>collaboration </a:t>
            </a:r>
            <a:r>
              <a:rPr lang="en-US" sz="2800" dirty="0"/>
              <a:t>in diverse </a:t>
            </a:r>
            <a:r>
              <a:rPr lang="en-US" sz="2800" dirty="0" smtClean="0"/>
              <a:t>teams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Awareness </a:t>
            </a:r>
            <a:r>
              <a:rPr lang="en-US" sz="2800" dirty="0"/>
              <a:t>of standard practices for effective </a:t>
            </a:r>
            <a:r>
              <a:rPr lang="en-US" sz="2800" dirty="0" smtClean="0"/>
              <a:t>resumes and job interviews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Critical </a:t>
            </a:r>
            <a:r>
              <a:rPr lang="en-US" sz="2800" dirty="0"/>
              <a:t>life </a:t>
            </a:r>
            <a:r>
              <a:rPr lang="en-US" sz="2800" dirty="0" smtClean="0"/>
              <a:t>skills: </a:t>
            </a:r>
            <a:r>
              <a:rPr lang="en-US" sz="2800" dirty="0"/>
              <a:t>completing work on time, </a:t>
            </a:r>
            <a:r>
              <a:rPr lang="en-US" sz="2800" dirty="0" smtClean="0"/>
              <a:t>listening</a:t>
            </a:r>
            <a:r>
              <a:rPr lang="en-US" sz="2800" dirty="0"/>
              <a:t>, optimism, </a:t>
            </a:r>
            <a:r>
              <a:rPr lang="en-US" sz="2800" dirty="0" smtClean="0"/>
              <a:t>time </a:t>
            </a:r>
            <a:r>
              <a:rPr lang="en-US" sz="2800" dirty="0"/>
              <a:t>management, </a:t>
            </a:r>
            <a:r>
              <a:rPr lang="en-US" sz="2800" dirty="0" smtClean="0"/>
              <a:t>responsibility, </a:t>
            </a:r>
            <a:r>
              <a:rPr lang="en-US" sz="2800" dirty="0"/>
              <a:t>cultural and </a:t>
            </a:r>
            <a:r>
              <a:rPr lang="en-US" sz="2800" dirty="0" smtClean="0"/>
              <a:t>social competence, …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Awareness </a:t>
            </a:r>
            <a:r>
              <a:rPr lang="en-US" sz="2800" dirty="0"/>
              <a:t>of career opportunities and pathways for physics </a:t>
            </a:r>
            <a:r>
              <a:rPr lang="en-US" sz="2800" dirty="0" smtClean="0"/>
              <a:t>graduates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732547" y="182880"/>
            <a:ext cx="8726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LEARNING GOALS FOR PHYSICS PROGRAMS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3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5663" y="182880"/>
            <a:ext cx="9063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APPROACHES TO ACHIEVE THE LEARNING GOALS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052" y="856357"/>
            <a:ext cx="1157965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Modify courses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</a:t>
            </a:r>
            <a:r>
              <a:rPr lang="en-US" sz="2800" dirty="0" smtClean="0"/>
              <a:t>ncorporate application </a:t>
            </a:r>
            <a:r>
              <a:rPr lang="en-US" sz="2800" dirty="0"/>
              <a:t>of physics principles to industrial processes </a:t>
            </a:r>
            <a:r>
              <a:rPr lang="en-US" sz="2800" dirty="0" smtClean="0"/>
              <a:t>and commercial devices into lab </a:t>
            </a:r>
            <a:r>
              <a:rPr lang="en-US" sz="2800" dirty="0"/>
              <a:t>exercises 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Incorporate industry-standard software (CAD, </a:t>
            </a:r>
            <a:r>
              <a:rPr lang="en-US" sz="2800" dirty="0" err="1" smtClean="0"/>
              <a:t>LabView</a:t>
            </a:r>
            <a:r>
              <a:rPr lang="en-US" sz="2800" dirty="0" smtClean="0"/>
              <a:t>, OSLO, 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Homework </a:t>
            </a:r>
            <a:r>
              <a:rPr lang="en-US" sz="2800" dirty="0"/>
              <a:t>problems </a:t>
            </a:r>
            <a:r>
              <a:rPr lang="en-US" sz="2800" dirty="0" smtClean="0"/>
              <a:t>involving real-world and cross-disciplinary applications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Organize course around a specific technology</a:t>
            </a:r>
          </a:p>
          <a:p>
            <a:pPr lvl="1"/>
            <a:r>
              <a:rPr lang="en-US" sz="2800" i="1" dirty="0">
                <a:solidFill>
                  <a:srgbClr val="0070C0"/>
                </a:solidFill>
              </a:rPr>
              <a:t>U</a:t>
            </a:r>
            <a:r>
              <a:rPr lang="en-US" sz="2800" i="1" dirty="0" smtClean="0">
                <a:solidFill>
                  <a:srgbClr val="0070C0"/>
                </a:solidFill>
              </a:rPr>
              <a:t>se solar </a:t>
            </a:r>
            <a:r>
              <a:rPr lang="en-US" sz="2800" i="1" dirty="0">
                <a:solidFill>
                  <a:srgbClr val="0070C0"/>
                </a:solidFill>
              </a:rPr>
              <a:t>cells </a:t>
            </a:r>
            <a:r>
              <a:rPr lang="en-US" sz="2800" i="1" dirty="0" smtClean="0">
                <a:solidFill>
                  <a:srgbClr val="0070C0"/>
                </a:solidFill>
              </a:rPr>
              <a:t>to teach quantum </a:t>
            </a:r>
            <a:r>
              <a:rPr lang="en-US" sz="2800" i="1" dirty="0">
                <a:solidFill>
                  <a:srgbClr val="0070C0"/>
                </a:solidFill>
              </a:rPr>
              <a:t>mechanics, thermal physics, optics, </a:t>
            </a:r>
            <a:r>
              <a:rPr lang="en-US" sz="2800" i="1" dirty="0" smtClean="0">
                <a:solidFill>
                  <a:srgbClr val="0070C0"/>
                </a:solidFill>
              </a:rPr>
              <a:t>E&amp;M, </a:t>
            </a:r>
            <a:r>
              <a:rPr lang="en-US" sz="2800" i="1" dirty="0">
                <a:solidFill>
                  <a:srgbClr val="0070C0"/>
                </a:solidFill>
              </a:rPr>
              <a:t>solid </a:t>
            </a:r>
            <a:r>
              <a:rPr lang="en-US" sz="2800" i="1" dirty="0" smtClean="0">
                <a:solidFill>
                  <a:srgbClr val="0070C0"/>
                </a:solidFill>
              </a:rPr>
              <a:t>state physics</a:t>
            </a:r>
            <a:r>
              <a:rPr lang="en-US" sz="2800" i="1" dirty="0">
                <a:solidFill>
                  <a:srgbClr val="0070C0"/>
                </a:solidFill>
              </a:rPr>
              <a:t>, etc</a:t>
            </a:r>
            <a:r>
              <a:rPr lang="en-US" sz="2800" i="1" dirty="0" smtClean="0">
                <a:solidFill>
                  <a:srgbClr val="0070C0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Open-ended lab projects to build teamwork and project definition and management skills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888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232" y="182880"/>
            <a:ext cx="9609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APPROACHES TO ACHIEVE THE LEARNING GOALS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052" y="856357"/>
            <a:ext cx="115796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Modify curriculum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Make major more </a:t>
            </a:r>
            <a:r>
              <a:rPr lang="en-US" sz="2800" dirty="0"/>
              <a:t>flexible to meet different career goals (grad school, engineering job, entrepreneurial </a:t>
            </a:r>
            <a:r>
              <a:rPr lang="en-US" sz="2800" dirty="0" smtClean="0"/>
              <a:t>efforts, high school teaching)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Substitute courses from speech</a:t>
            </a:r>
            <a:r>
              <a:rPr lang="en-US" sz="2800" dirty="0"/>
              <a:t>, business, technical and </a:t>
            </a:r>
            <a:r>
              <a:rPr lang="en-US" sz="2800" dirty="0" smtClean="0"/>
              <a:t>creative writing</a:t>
            </a:r>
            <a:r>
              <a:rPr lang="en-US" sz="2800" dirty="0"/>
              <a:t>, engineering, computer science, philosophy (ethics/reasoning skills</a:t>
            </a:r>
            <a:r>
              <a:rPr lang="en-US" sz="2800" dirty="0" smtClean="0"/>
              <a:t>) for some standard or elective courses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Encourage more students to take industry-related courses as electives: solid state, optics, electronics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Adopt “communicating </a:t>
            </a:r>
            <a:r>
              <a:rPr lang="en-US" sz="2800" dirty="0"/>
              <a:t>in the d</a:t>
            </a:r>
            <a:r>
              <a:rPr lang="en-US" sz="2800" dirty="0" smtClean="0"/>
              <a:t>iscipline” requirement </a:t>
            </a:r>
            <a:r>
              <a:rPr lang="en-US" sz="2800" dirty="0"/>
              <a:t>within the </a:t>
            </a:r>
            <a:r>
              <a:rPr lang="en-US" sz="2800" dirty="0" smtClean="0"/>
              <a:t>major: lab </a:t>
            </a:r>
            <a:r>
              <a:rPr lang="en-US" sz="2800" dirty="0"/>
              <a:t>courses, capstone courses, </a:t>
            </a:r>
            <a:r>
              <a:rPr lang="en-US" sz="2800" dirty="0" smtClean="0"/>
              <a:t>student research presentation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Guide students to satisfy general education requirements with courses that offer professional development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30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189" y="182880"/>
            <a:ext cx="962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APPROACHES TO ACHIEVE THE LEARNING GOALS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336" y="856357"/>
            <a:ext cx="115796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Infuse new skills into thesis/research/capstone requirement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Commercial/applied research projects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</a:t>
            </a:r>
            <a:r>
              <a:rPr lang="en-US" sz="2800" dirty="0" smtClean="0"/>
              <a:t>ommercial software packages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</a:t>
            </a:r>
            <a:r>
              <a:rPr lang="en-US" sz="2800" dirty="0" smtClean="0"/>
              <a:t>aker </a:t>
            </a:r>
            <a:r>
              <a:rPr lang="en-US" sz="2800" dirty="0"/>
              <a:t>spaces to </a:t>
            </a:r>
            <a:r>
              <a:rPr lang="en-US" sz="2800" dirty="0" smtClean="0"/>
              <a:t>design, develop and test </a:t>
            </a:r>
            <a:r>
              <a:rPr lang="en-US" sz="2800" dirty="0"/>
              <a:t>products or solutions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Presentations of research findings to varied audiences (including non-scientists)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Senior seminar including resume-writing and interviewing, presentations by physicists in varied careers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2336" y="4445412"/>
            <a:ext cx="115796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Create new tracks or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Applied physics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Entrepreneurship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Joint programs with engineering, CS, medicine, graphic arts, …</a:t>
            </a:r>
          </a:p>
        </p:txBody>
      </p:sp>
    </p:spTree>
    <p:extLst>
      <p:ext uri="{BB962C8B-B14F-4D97-AF65-F5344CB8AC3E}">
        <p14:creationId xmlns:p14="http://schemas.microsoft.com/office/powerpoint/2010/main" xmlns="" val="77085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537523" y="134144"/>
            <a:ext cx="2898163" cy="28599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51677" y="235435"/>
            <a:ext cx="62029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07F28"/>
                </a:solidFill>
                <a:latin typeface="Arial"/>
                <a:cs typeface="Arial"/>
              </a:rPr>
              <a:t>Joint Task Force on </a:t>
            </a:r>
          </a:p>
          <a:p>
            <a:pPr algn="ctr"/>
            <a:r>
              <a:rPr lang="en-US" sz="2800" b="1" dirty="0">
                <a:solidFill>
                  <a:srgbClr val="F07F28"/>
                </a:solidFill>
                <a:latin typeface="Arial"/>
                <a:cs typeface="Arial"/>
              </a:rPr>
              <a:t>Undergraduate Physics Programs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18643" y="1283376"/>
            <a:ext cx="67193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An effort by the American Physical Society and the American Association of Physics Teachers to answer the question:</a:t>
            </a:r>
          </a:p>
          <a:p>
            <a:endParaRPr lang="en-US" sz="1000" dirty="0"/>
          </a:p>
          <a:p>
            <a:pPr algn="ctr"/>
            <a:r>
              <a:rPr lang="en-US" sz="2600" b="1" i="1" dirty="0">
                <a:solidFill>
                  <a:srgbClr val="51197C"/>
                </a:solidFill>
              </a:rPr>
              <a:t>What skills and knowledge should the next generation of undergraduate physics degree holders possess to be well prepared for a diverse set of careers?</a:t>
            </a:r>
            <a:endParaRPr lang="en-US" sz="2600" b="1" dirty="0">
              <a:solidFill>
                <a:srgbClr val="51197C"/>
              </a:solidFill>
            </a:endParaRPr>
          </a:p>
          <a:p>
            <a:endParaRPr lang="en-US" sz="1000" dirty="0"/>
          </a:p>
          <a:p>
            <a:r>
              <a:rPr lang="en-US" sz="2000" dirty="0"/>
              <a:t>Providing guidance to physicists on: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Revising undergraduate curriculum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Educating a diverse student population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Improving content, pedagogy, professional skills, and student engagement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8535" y="4652211"/>
            <a:ext cx="440010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For more information or to provide input, contact: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Paula Heron, co-chair </a:t>
            </a:r>
            <a:r>
              <a:rPr lang="en-US" dirty="0">
                <a:latin typeface="Arial"/>
                <a:cs typeface="Arial"/>
                <a:hlinkClick r:id="rId3"/>
              </a:rPr>
              <a:t>pheron@uw.edu</a:t>
            </a:r>
            <a:endParaRPr lang="en-US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Laurie McNeil, co-chair </a:t>
            </a:r>
            <a:r>
              <a:rPr lang="en-US" dirty="0">
                <a:latin typeface="Arial"/>
                <a:cs typeface="Arial"/>
                <a:hlinkClick r:id="rId4"/>
              </a:rPr>
              <a:t>mcneil@physics.unc.edu</a:t>
            </a:r>
            <a:r>
              <a:rPr lang="en-US" dirty="0">
                <a:latin typeface="Arial"/>
                <a:cs typeface="Arial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04003" y="6144928"/>
            <a:ext cx="3876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err="1">
                <a:solidFill>
                  <a:srgbClr val="51197C"/>
                </a:solidFill>
                <a:latin typeface="Arial"/>
                <a:cs typeface="Arial"/>
              </a:rPr>
              <a:t>compadre.org</a:t>
            </a:r>
            <a:r>
              <a:rPr lang="en-US" sz="2800" b="1" dirty="0">
                <a:solidFill>
                  <a:srgbClr val="51197C"/>
                </a:solidFill>
                <a:latin typeface="Arial"/>
                <a:cs typeface="Arial"/>
              </a:rPr>
              <a:t>/</a:t>
            </a:r>
            <a:r>
              <a:rPr lang="en-US" sz="2800" b="1" dirty="0" err="1">
                <a:solidFill>
                  <a:srgbClr val="51197C"/>
                </a:solidFill>
                <a:latin typeface="Arial"/>
                <a:cs typeface="Arial"/>
              </a:rPr>
              <a:t>jtupp</a:t>
            </a:r>
            <a:endParaRPr lang="en-US" sz="2800" b="1" dirty="0">
              <a:solidFill>
                <a:srgbClr val="51197C"/>
              </a:solidFill>
              <a:latin typeface="Arial"/>
              <a:cs typeface="Arial"/>
            </a:endParaRPr>
          </a:p>
        </p:txBody>
      </p:sp>
      <p:pic>
        <p:nvPicPr>
          <p:cNvPr id="2" name="Picture 1" descr="120306 logo-2color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615" y="3248525"/>
            <a:ext cx="1213983" cy="10039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31700" y="3248524"/>
            <a:ext cx="1083420" cy="100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634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189" y="182880"/>
            <a:ext cx="962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APPROACHES TO ACHIEVE THE LEARNING GOALS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052" y="856357"/>
            <a:ext cx="115796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Utilize co-curricular activities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Speakers (incl. alumni/ae) on industrial/applied physics topics, meet w/students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SPS activities for professional development, incl. field trips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Extra-departmental events:  speakers, trade shows, local prof. society chapter meetings (IEEE, OSA, 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Internships/co-ops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Career Services office for resume-writing, interviewing, job search techniques, etc.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6300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189" y="182880"/>
            <a:ext cx="962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ACCOMPLISHING PROGRAMMATIC CHANGE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336" y="856357"/>
            <a:ext cx="115796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Get to know your students and the jobs available to them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Ask students about their career interests </a:t>
            </a:r>
            <a:r>
              <a:rPr lang="en-US" sz="2800" dirty="0" smtClean="0"/>
              <a:t>early (first year).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Track how </a:t>
            </a:r>
            <a:r>
              <a:rPr lang="en-US" sz="2800" dirty="0" smtClean="0"/>
              <a:t>interests change as </a:t>
            </a:r>
            <a:r>
              <a:rPr lang="en-US" sz="2800" dirty="0"/>
              <a:t>they move through </a:t>
            </a:r>
            <a:r>
              <a:rPr lang="en-US" sz="2800" dirty="0" smtClean="0"/>
              <a:t>the curriculum.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Use exit </a:t>
            </a:r>
            <a:r>
              <a:rPr lang="en-US" sz="2800" dirty="0" smtClean="0"/>
              <a:t>interviews: how did program help career awareness and interest?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Monitor where students go immediately </a:t>
            </a:r>
            <a:r>
              <a:rPr lang="en-US" sz="2800" dirty="0" smtClean="0"/>
              <a:t>and </a:t>
            </a:r>
            <a:r>
              <a:rPr lang="en-US" sz="2800" dirty="0"/>
              <a:t>several years later.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Survey </a:t>
            </a:r>
            <a:r>
              <a:rPr lang="en-US" sz="2800" dirty="0" smtClean="0"/>
              <a:t>alumni/ae: what </a:t>
            </a:r>
            <a:r>
              <a:rPr lang="en-US" sz="2800" dirty="0"/>
              <a:t>parts of the program </a:t>
            </a:r>
            <a:r>
              <a:rPr lang="en-US" sz="2800" dirty="0" smtClean="0"/>
              <a:t>have </a:t>
            </a:r>
            <a:r>
              <a:rPr lang="en-US" sz="2800" dirty="0"/>
              <a:t>high value, </a:t>
            </a:r>
            <a:r>
              <a:rPr lang="en-US" sz="2800" dirty="0" smtClean="0"/>
              <a:t>which </a:t>
            </a:r>
            <a:r>
              <a:rPr lang="en-US" sz="2800" dirty="0"/>
              <a:t>parts </a:t>
            </a:r>
            <a:r>
              <a:rPr lang="en-US" sz="2800" dirty="0" smtClean="0"/>
              <a:t>have </a:t>
            </a:r>
            <a:r>
              <a:rPr lang="en-US" sz="2800" dirty="0"/>
              <a:t>little </a:t>
            </a:r>
            <a:r>
              <a:rPr lang="en-US" sz="2800" dirty="0" smtClean="0"/>
              <a:t>value?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2335" y="4010994"/>
            <a:ext cx="115796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Adopt learning goals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Be bold!  You can do more than you think.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Goals can be addressed at multiple points in a program. 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Be aware of careers your graduates </a:t>
            </a:r>
            <a:r>
              <a:rPr lang="en-US" sz="2800" i="1" dirty="0" smtClean="0"/>
              <a:t>could</a:t>
            </a:r>
            <a:r>
              <a:rPr lang="en-US" sz="2800" dirty="0" smtClean="0"/>
              <a:t> have, as well as those they do. </a:t>
            </a:r>
            <a:r>
              <a:rPr lang="en-US" sz="2800" dirty="0"/>
              <a:t> 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Not all skills must be mastered, for some exposure is enough.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38519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189" y="182880"/>
            <a:ext cx="962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ACCOMPLISHING PROGRAMMATIC CHANGE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7094" y="767655"/>
            <a:ext cx="115796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Map learning goals to the existing program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How can students work toward </a:t>
            </a:r>
            <a:r>
              <a:rPr lang="en-US" sz="2800" dirty="0"/>
              <a:t>the goals?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How can they demonstrate </a:t>
            </a:r>
            <a:r>
              <a:rPr lang="en-US" sz="2800" dirty="0"/>
              <a:t>their achievement of those goals?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Are there important learning goals </a:t>
            </a:r>
            <a:r>
              <a:rPr lang="en-US" sz="2800" dirty="0" smtClean="0"/>
              <a:t>not </a:t>
            </a:r>
            <a:r>
              <a:rPr lang="en-US" sz="2800" dirty="0"/>
              <a:t>supported by </a:t>
            </a:r>
            <a:r>
              <a:rPr lang="en-US" sz="2800" dirty="0" smtClean="0"/>
              <a:t>the program? </a:t>
            </a:r>
            <a:r>
              <a:rPr lang="en-US" sz="2800" dirty="0"/>
              <a:t> 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/>
              <a:t>Are there program components that </a:t>
            </a:r>
            <a:r>
              <a:rPr lang="en-US" sz="2800" dirty="0" smtClean="0"/>
              <a:t>don’t support </a:t>
            </a:r>
            <a:r>
              <a:rPr lang="en-US" sz="2800" dirty="0"/>
              <a:t>important learning goals</a:t>
            </a:r>
            <a:r>
              <a:rPr lang="en-US" sz="2800" dirty="0" smtClean="0"/>
              <a:t>?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What goals can be addressed by small changes (course tweaks, alumni/ae speakers)?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What goals need structural change (flexible major, internships)?</a:t>
            </a:r>
          </a:p>
        </p:txBody>
      </p:sp>
    </p:spTree>
    <p:extLst>
      <p:ext uri="{BB962C8B-B14F-4D97-AF65-F5344CB8AC3E}">
        <p14:creationId xmlns:p14="http://schemas.microsoft.com/office/powerpoint/2010/main" xmlns="" val="148415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189" y="182880"/>
            <a:ext cx="962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ACCOMPLISHING PROGRAMMATIC CHANGE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336" y="856357"/>
            <a:ext cx="115796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Develop a plan and implement it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Go after the low-hanging fruit first.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Identify a team and a timeline.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Identify and cultivate partnerships (other units, employers, career center,…)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Define resource needs (including faculty development).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Relate initiatives to larger institutional context.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2335" y="4010994"/>
            <a:ext cx="115796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Assess the results and use them to inform further modifications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Direct evidence:  performance of current students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Indirect evidence:  from alumni/ae and employers </a:t>
            </a:r>
            <a:endParaRPr lang="en-US" sz="28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Fine-grained outcomes:  e.g. specific physics knowledge</a:t>
            </a:r>
            <a:r>
              <a:rPr lang="en-US" sz="2800" dirty="0"/>
              <a:t> 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 smtClean="0"/>
              <a:t>Program-level outcomes: e.g. professional/workplace skills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45290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189" y="182880"/>
            <a:ext cx="9625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THE J-TUPP MESSAGE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094" y="913080"/>
            <a:ext cx="1157965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7030A0"/>
                </a:solidFill>
              </a:rPr>
              <a:t>Be self-aware!  </a:t>
            </a:r>
            <a:r>
              <a:rPr lang="en-US" sz="3200" dirty="0" smtClean="0"/>
              <a:t>Very few departments (</a:t>
            </a:r>
            <a:r>
              <a:rPr lang="en-US" sz="3200" i="1" dirty="0" smtClean="0"/>
              <a:t>none?</a:t>
            </a:r>
            <a:r>
              <a:rPr lang="en-US" sz="3200" dirty="0" smtClean="0"/>
              <a:t>)</a:t>
            </a:r>
            <a:r>
              <a:rPr lang="en-US" sz="3200" i="1" dirty="0" smtClean="0"/>
              <a:t> </a:t>
            </a:r>
            <a:r>
              <a:rPr lang="en-US" sz="3200" dirty="0" smtClean="0"/>
              <a:t>already meet all these goals, so we are not serving our students as well as we could.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7030A0"/>
                </a:solidFill>
              </a:rPr>
              <a:t>Be bold!  </a:t>
            </a:r>
            <a:r>
              <a:rPr lang="en-US" sz="3200" dirty="0" smtClean="0"/>
              <a:t>Incremental change gives only incremental benefits.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7030A0"/>
                </a:solidFill>
              </a:rPr>
              <a:t>Be a leader!  </a:t>
            </a:r>
            <a:r>
              <a:rPr lang="en-US" sz="3200" dirty="0" smtClean="0"/>
              <a:t>Promote a culture where innovation is encouraged, sustained when it succeeds, tolerated when it fails.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department is the unit of change—</a:t>
            </a:r>
            <a:r>
              <a:rPr lang="en-US" sz="3200" b="1" dirty="0">
                <a:solidFill>
                  <a:srgbClr val="7030A0"/>
                </a:solidFill>
              </a:rPr>
              <a:t>work </a:t>
            </a:r>
            <a:r>
              <a:rPr lang="en-US" sz="3200" b="1" dirty="0" smtClean="0">
                <a:solidFill>
                  <a:srgbClr val="7030A0"/>
                </a:solidFill>
              </a:rPr>
              <a:t>together!</a:t>
            </a:r>
            <a:endParaRPr lang="en-US" sz="3200" b="1" dirty="0">
              <a:solidFill>
                <a:srgbClr val="7030A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7030A0"/>
                </a:solidFill>
              </a:rPr>
              <a:t>Iterate until it </a:t>
            </a:r>
            <a:r>
              <a:rPr lang="en-US" sz="3200" b="1" dirty="0" smtClean="0">
                <a:solidFill>
                  <a:srgbClr val="7030A0"/>
                </a:solidFill>
              </a:rPr>
              <a:t>works!  </a:t>
            </a:r>
            <a:r>
              <a:rPr lang="en-US" sz="3200" dirty="0" smtClean="0"/>
              <a:t>One-time </a:t>
            </a:r>
            <a:r>
              <a:rPr lang="en-US" sz="3200" dirty="0"/>
              <a:t>change will not result in sustained </a:t>
            </a:r>
            <a:r>
              <a:rPr lang="en-US" sz="3200" dirty="0" smtClean="0"/>
              <a:t>improvement. 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7030A0"/>
                </a:solidFill>
              </a:rPr>
              <a:t>Look around!  </a:t>
            </a:r>
            <a:r>
              <a:rPr lang="en-US" sz="3200" dirty="0"/>
              <a:t>A</a:t>
            </a:r>
            <a:r>
              <a:rPr lang="en-US" sz="3200" dirty="0" smtClean="0"/>
              <a:t>dopt successful models from other institutions. </a:t>
            </a:r>
          </a:p>
          <a:p>
            <a:endParaRPr lang="en-US" sz="2800" b="1" dirty="0" smtClean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955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69959" y="4329805"/>
            <a:ext cx="7764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To see the report (in September):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112296" y="600016"/>
            <a:ext cx="12079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For information or to provide input to the Task Force: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534613" y="5283912"/>
            <a:ext cx="523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51197C"/>
                </a:solidFill>
                <a:latin typeface="Arial"/>
                <a:cs typeface="Arial"/>
              </a:rPr>
              <a:t>compadre.org</a:t>
            </a:r>
            <a:r>
              <a:rPr lang="en-US" sz="3600" b="1" dirty="0">
                <a:solidFill>
                  <a:srgbClr val="51197C"/>
                </a:solidFill>
                <a:latin typeface="Arial"/>
                <a:cs typeface="Arial"/>
              </a:rPr>
              <a:t>/</a:t>
            </a:r>
            <a:r>
              <a:rPr lang="en-US" sz="3600" b="1" dirty="0" err="1">
                <a:solidFill>
                  <a:srgbClr val="51197C"/>
                </a:solidFill>
                <a:latin typeface="Arial"/>
                <a:cs typeface="Arial"/>
              </a:rPr>
              <a:t>jtupp</a:t>
            </a:r>
            <a:endParaRPr lang="en-US" sz="3600" b="1" dirty="0">
              <a:solidFill>
                <a:srgbClr val="51197C"/>
              </a:solidFill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73330" y="1507958"/>
            <a:ext cx="4757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/>
                <a:cs typeface="Arial"/>
              </a:rPr>
              <a:t>Laurie McNeil, co-chair </a:t>
            </a:r>
            <a:r>
              <a:rPr lang="en-US" sz="3200" dirty="0">
                <a:latin typeface="Arial"/>
                <a:cs typeface="Arial"/>
                <a:hlinkClick r:id="rId3"/>
              </a:rPr>
              <a:t>mcneil@physics.unc.edu</a:t>
            </a:r>
            <a:r>
              <a:rPr lang="en-US" sz="3200" dirty="0">
                <a:latin typeface="Arial"/>
                <a:cs typeface="Arial"/>
              </a:rPr>
              <a:t> </a:t>
            </a:r>
          </a:p>
          <a:p>
            <a:endParaRPr lang="en-US" sz="3200" dirty="0">
              <a:latin typeface="Arial"/>
              <a:cs typeface="Arial"/>
            </a:endParaRPr>
          </a:p>
          <a:p>
            <a:pPr algn="ctr"/>
            <a:r>
              <a:rPr lang="en-US" sz="3200" dirty="0" smtClean="0">
                <a:latin typeface="Arial"/>
                <a:cs typeface="Arial"/>
              </a:rPr>
              <a:t>Paula Heron</a:t>
            </a:r>
            <a:r>
              <a:rPr lang="en-US" sz="3200" dirty="0">
                <a:latin typeface="Arial"/>
                <a:cs typeface="Arial"/>
              </a:rPr>
              <a:t>, co-chair </a:t>
            </a:r>
            <a:r>
              <a:rPr lang="en-US" sz="3200" dirty="0" smtClean="0">
                <a:latin typeface="Arial"/>
                <a:cs typeface="Arial"/>
                <a:hlinkClick r:id="rId4"/>
              </a:rPr>
              <a:t>pheron@uw.edu</a:t>
            </a:r>
            <a:endParaRPr lang="en-US" sz="32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38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0174" y="1510289"/>
            <a:ext cx="88303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Douglas Arion, </a:t>
            </a:r>
            <a:r>
              <a:rPr lang="en-US" sz="2400" i="1" dirty="0" smtClean="0">
                <a:effectLst/>
              </a:rPr>
              <a:t>Carthage College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Walter Buell, </a:t>
            </a:r>
            <a:r>
              <a:rPr lang="en-US" sz="2400" i="1" dirty="0" smtClean="0">
                <a:effectLst/>
              </a:rPr>
              <a:t>The Aerospace Corporation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S. James Gates, </a:t>
            </a:r>
            <a:r>
              <a:rPr lang="en-US" sz="2400" i="1" dirty="0" smtClean="0">
                <a:effectLst/>
              </a:rPr>
              <a:t>University of Maryland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Sandeep </a:t>
            </a:r>
            <a:r>
              <a:rPr lang="en-US" sz="2400" dirty="0" err="1" smtClean="0">
                <a:effectLst/>
              </a:rPr>
              <a:t>Giri</a:t>
            </a:r>
            <a:r>
              <a:rPr lang="en-US" sz="2400" dirty="0" smtClean="0">
                <a:effectLst/>
              </a:rPr>
              <a:t>, </a:t>
            </a:r>
            <a:r>
              <a:rPr lang="en-US" sz="2400" i="1" dirty="0" smtClean="0">
                <a:effectLst/>
              </a:rPr>
              <a:t>Google Inc.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Elizabeth McCormack, </a:t>
            </a:r>
            <a:r>
              <a:rPr lang="en-US" sz="2400" i="1" dirty="0" smtClean="0">
                <a:effectLst/>
              </a:rPr>
              <a:t>Bryn </a:t>
            </a:r>
            <a:r>
              <a:rPr lang="en-US" sz="2400" i="1" dirty="0" err="1" smtClean="0">
                <a:effectLst/>
              </a:rPr>
              <a:t>Mawr</a:t>
            </a:r>
            <a:r>
              <a:rPr lang="en-US" sz="2400" i="1" dirty="0" smtClean="0">
                <a:effectLst/>
              </a:rPr>
              <a:t> College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Helen Quinn, </a:t>
            </a:r>
            <a:r>
              <a:rPr lang="en-US" sz="2400" i="1" dirty="0" smtClean="0">
                <a:effectLst/>
              </a:rPr>
              <a:t>Stanford Linear Accelerator Center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Quinton Williams, </a:t>
            </a:r>
            <a:r>
              <a:rPr lang="en-US" sz="2400" i="1" dirty="0" smtClean="0">
                <a:effectLst/>
              </a:rPr>
              <a:t>Howard University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</a:rPr>
              <a:t>Lawrence Woolf, </a:t>
            </a:r>
            <a:r>
              <a:rPr lang="en-US" sz="2400" i="1" dirty="0" smtClean="0">
                <a:effectLst/>
              </a:rPr>
              <a:t>General Atomics Aeronautical Systems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1468" y="182880"/>
            <a:ext cx="8259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J-TUPP MEMBERSHIP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pic>
        <p:nvPicPr>
          <p:cNvPr id="1026" name="Picture 2" descr="http://www.compadre.org/JTUPP/images/J-TUPPApril2015500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8988" y="4585509"/>
            <a:ext cx="5686005" cy="2193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432214" y="5305893"/>
            <a:ext cx="362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Not pictured: Sandeep </a:t>
            </a:r>
            <a:r>
              <a:rPr lang="en-US" i="1" dirty="0" err="1" smtClean="0"/>
              <a:t>Giri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728024" y="1538521"/>
            <a:ext cx="49257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smtClean="0"/>
              <a:t>Society liaisons:</a:t>
            </a:r>
          </a:p>
          <a:p>
            <a:pPr>
              <a:spcAft>
                <a:spcPts val="0"/>
              </a:spcAft>
            </a:pPr>
            <a:r>
              <a:rPr lang="en-US" sz="2400" dirty="0" smtClean="0"/>
              <a:t>Ted </a:t>
            </a:r>
            <a:r>
              <a:rPr lang="en-US" sz="2400" dirty="0" err="1"/>
              <a:t>Hodapp</a:t>
            </a:r>
            <a:r>
              <a:rPr lang="en-US" sz="2400" dirty="0"/>
              <a:t>, </a:t>
            </a:r>
            <a:r>
              <a:rPr lang="en-US" sz="2400" i="1" dirty="0"/>
              <a:t>APS</a:t>
            </a:r>
            <a:endParaRPr lang="en-US" sz="2400" dirty="0"/>
          </a:p>
          <a:p>
            <a:pPr>
              <a:spcAft>
                <a:spcPts val="0"/>
              </a:spcAft>
            </a:pPr>
            <a:r>
              <a:rPr lang="en-US" sz="2400" dirty="0"/>
              <a:t>Renee Michelle </a:t>
            </a:r>
            <a:r>
              <a:rPr lang="en-US" sz="2400" dirty="0" err="1"/>
              <a:t>Goertzen</a:t>
            </a:r>
            <a:r>
              <a:rPr lang="en-US" sz="2400" dirty="0"/>
              <a:t>, </a:t>
            </a:r>
            <a:r>
              <a:rPr lang="en-US" sz="2400" i="1" dirty="0"/>
              <a:t>APS</a:t>
            </a:r>
          </a:p>
          <a:p>
            <a:pPr>
              <a:spcAft>
                <a:spcPts val="0"/>
              </a:spcAft>
            </a:pPr>
            <a:r>
              <a:rPr lang="en-US" sz="2400" dirty="0"/>
              <a:t>Beth Cunningham, </a:t>
            </a:r>
            <a:r>
              <a:rPr lang="en-US" sz="2400" i="1" dirty="0"/>
              <a:t>AAPT</a:t>
            </a:r>
          </a:p>
          <a:p>
            <a:pPr>
              <a:spcAft>
                <a:spcPts val="0"/>
              </a:spcAft>
            </a:pPr>
            <a:r>
              <a:rPr lang="en-US" sz="2400" dirty="0"/>
              <a:t>Bob </a:t>
            </a:r>
            <a:r>
              <a:rPr lang="en-US" sz="2400" dirty="0" err="1"/>
              <a:t>Hilborn</a:t>
            </a:r>
            <a:r>
              <a:rPr lang="en-US" sz="2400" dirty="0"/>
              <a:t>, </a:t>
            </a:r>
            <a:r>
              <a:rPr lang="en-US" sz="2400" i="1" dirty="0"/>
              <a:t>AAPT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09732" y="753499"/>
            <a:ext cx="8935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/>
              <a:t>Paula Heron, co-chair, </a:t>
            </a:r>
            <a:r>
              <a:rPr lang="en-US" sz="2400" i="1" dirty="0"/>
              <a:t>University of Washington</a:t>
            </a:r>
          </a:p>
          <a:p>
            <a:pPr>
              <a:spcAft>
                <a:spcPts val="0"/>
              </a:spcAft>
            </a:pPr>
            <a:r>
              <a:rPr lang="en-US" sz="2400" dirty="0"/>
              <a:t>Laurie McNeil, co-chair, </a:t>
            </a:r>
            <a:r>
              <a:rPr lang="en-US" sz="2400" i="1" dirty="0"/>
              <a:t>University of North Carolina, Chapel Hill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346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8960" y="182880"/>
            <a:ext cx="5877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APPROXIMATE TIME LINE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25466" y="909311"/>
            <a:ext cx="892958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Task Force formed:  Summer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Initial meeting:  November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Data-gathering, </a:t>
            </a:r>
            <a:r>
              <a:rPr lang="en-US" sz="2800" dirty="0"/>
              <a:t>(initial) report drafting</a:t>
            </a:r>
            <a:r>
              <a:rPr lang="en-US" sz="2800" dirty="0" smtClean="0"/>
              <a:t>: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Second and third meetings:  April, December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Completed report:  Spring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Review and revision:  Summer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Final report and dissemination:  September 2016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  <p:pic>
        <p:nvPicPr>
          <p:cNvPr id="1026" name="Picture 2" descr="http://static.wixstatic.com/media/93fba2_5b720afa87e64017bd37ffcb046a3c2d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607" t="5183" r="8041" b="5724"/>
          <a:stretch/>
        </p:blipFill>
        <p:spPr bwMode="auto">
          <a:xfrm>
            <a:off x="0" y="3986462"/>
            <a:ext cx="3705727" cy="287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409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003" y="182880"/>
            <a:ext cx="4994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 FEW FACTS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3137" y="1317997"/>
            <a:ext cx="103043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7500 people graduate with bachelor’s degrees in physics each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350 people are hired as physics faculty members each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5% of all physics bachelor’s eventually end up as physics professors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40% of bachelor’s graduates enter the workforce immediately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61% work in the private sector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13% work in colleges and universities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8% work in high schools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6% </a:t>
            </a:r>
            <a:r>
              <a:rPr lang="en-US" sz="2800" dirty="0"/>
              <a:t>work in the military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5% work in civilian government or national laboratories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35% of physics PhD holders work in 4-year academic institutions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2632" y="6273721"/>
            <a:ext cx="7699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Various reports, AIP Statistical Research Center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132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003" y="182880"/>
            <a:ext cx="4994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IS THERE A PROBLEM?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7939" y="950753"/>
            <a:ext cx="1079954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Most departments prepare students </a:t>
            </a:r>
            <a:r>
              <a:rPr lang="en-US" sz="2800" i="1" dirty="0"/>
              <a:t>primarily for academic careers </a:t>
            </a:r>
            <a:r>
              <a:rPr lang="en-US" sz="2800" dirty="0"/>
              <a:t>and do not do anything special to prepare students for other paths.  </a:t>
            </a:r>
            <a:endParaRPr lang="en-US" sz="2400" dirty="0" smtClean="0"/>
          </a:p>
          <a:p>
            <a:pPr lvl="1"/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Tacit assumption: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the skills and knowledge needed for those careers develop “automatically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.”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2800" dirty="0"/>
          </a:p>
          <a:p>
            <a:r>
              <a:rPr lang="en-US" sz="2800" dirty="0"/>
              <a:t>In spite of this lack of attention, physics graduates are successful in a wide variety of careers (including academia). </a:t>
            </a:r>
          </a:p>
          <a:p>
            <a:endParaRPr lang="en-US" sz="2800" dirty="0"/>
          </a:p>
          <a:p>
            <a:r>
              <a:rPr lang="en-US" sz="2800" b="1" dirty="0"/>
              <a:t>However, </a:t>
            </a:r>
            <a:endParaRPr lang="en-US" sz="2800" dirty="0"/>
          </a:p>
          <a:p>
            <a:r>
              <a:rPr lang="en-US" sz="2800" dirty="0"/>
              <a:t>Many graduates </a:t>
            </a:r>
            <a:r>
              <a:rPr lang="en-US" sz="2800" dirty="0" smtClean="0"/>
              <a:t>and their employers report </a:t>
            </a:r>
            <a:r>
              <a:rPr lang="en-US" sz="2800" dirty="0"/>
              <a:t>that they were </a:t>
            </a:r>
            <a:r>
              <a:rPr lang="en-US" sz="2800" i="1" dirty="0"/>
              <a:t>unprepared</a:t>
            </a:r>
            <a:r>
              <a:rPr lang="en-US" sz="2800" dirty="0"/>
              <a:t> in several key </a:t>
            </a:r>
            <a:r>
              <a:rPr lang="en-US" sz="2800" dirty="0" smtClean="0"/>
              <a:t>areas</a:t>
            </a:r>
          </a:p>
          <a:p>
            <a:r>
              <a:rPr lang="en-US" sz="2800" dirty="0" smtClean="0"/>
              <a:t>Graduates in related disciplines are </a:t>
            </a:r>
            <a:r>
              <a:rPr lang="en-US" sz="2800" i="1" dirty="0" smtClean="0"/>
              <a:t>better prepared </a:t>
            </a:r>
            <a:r>
              <a:rPr lang="en-US" sz="2800" dirty="0" smtClean="0"/>
              <a:t>to compete for jobs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2632" y="6273721"/>
            <a:ext cx="7699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Various reports, AIP Statistical Research Center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076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3138" y="182880"/>
            <a:ext cx="9904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THE CHALLENGE FOR PHYSICS DEPARTMENTS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432" y="1317997"/>
            <a:ext cx="111277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better prepare students for diverse careers does </a:t>
            </a:r>
            <a:r>
              <a:rPr lang="en-US" sz="2800" b="1" i="1" dirty="0"/>
              <a:t>not</a:t>
            </a:r>
            <a:r>
              <a:rPr lang="en-US" sz="2800" dirty="0"/>
              <a:t> </a:t>
            </a:r>
            <a:r>
              <a:rPr lang="en-US" sz="2800" dirty="0" smtClean="0"/>
              <a:t>mean abandoning </a:t>
            </a:r>
            <a:r>
              <a:rPr lang="en-US" sz="2800" dirty="0"/>
              <a:t>the rigorous technical education that makes a physicist a physicist, </a:t>
            </a:r>
            <a:r>
              <a:rPr lang="en-US" sz="2800" b="1" dirty="0"/>
              <a:t>nor</a:t>
            </a:r>
            <a:r>
              <a:rPr lang="en-US" sz="2800" dirty="0"/>
              <a:t> does it mean regarding your program as providing only vocational training. </a:t>
            </a:r>
          </a:p>
          <a:p>
            <a:endParaRPr lang="en-US" sz="2800" dirty="0"/>
          </a:p>
          <a:p>
            <a:r>
              <a:rPr lang="en-US" sz="2800" dirty="0"/>
              <a:t>It </a:t>
            </a:r>
            <a:r>
              <a:rPr lang="en-US" sz="2800" b="1" i="1" dirty="0"/>
              <a:t>does</a:t>
            </a:r>
            <a:r>
              <a:rPr lang="en-US" sz="2800" dirty="0"/>
              <a:t> mean evaluating whether your department is doing its best to prepare students to compete with graduates in other fields (such as engineering) for desirable employment and career options.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3489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3138" y="182880"/>
            <a:ext cx="9904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DATA SOURCES FOR J-TUPP REPORT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4683" y="829037"/>
            <a:ext cx="1074107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>
                <a:cs typeface="Calibri"/>
              </a:rPr>
              <a:t>Reports from: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other disciplines, e.g., </a:t>
            </a:r>
            <a:r>
              <a:rPr lang="en-US" sz="2800" i="1" dirty="0">
                <a:cs typeface="Calibri"/>
              </a:rPr>
              <a:t>Vision and Change in Undergraduate Biology Education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professional associations, e.g., the </a:t>
            </a:r>
            <a:r>
              <a:rPr lang="en-US" sz="2800" dirty="0" smtClean="0">
                <a:cs typeface="Calibri"/>
              </a:rPr>
              <a:t>AAC&amp;U </a:t>
            </a:r>
            <a:endParaRPr lang="en-US" sz="2800" dirty="0">
              <a:cs typeface="Calibri"/>
            </a:endParaRP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industry, e.g., the Daniel Group’s survey of employers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the AIP Career Pathways Project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AIP Statistical Research Center</a:t>
            </a:r>
          </a:p>
          <a:p>
            <a:pPr>
              <a:spcBef>
                <a:spcPts val="0"/>
              </a:spcBef>
            </a:pPr>
            <a:endParaRPr lang="en-US" sz="2800" dirty="0">
              <a:cs typeface="Calibri"/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cs typeface="Calibri"/>
              </a:rPr>
              <a:t>Two original studies commissioned by </a:t>
            </a:r>
            <a:r>
              <a:rPr lang="en-US" sz="3200" dirty="0" smtClean="0">
                <a:cs typeface="Calibri"/>
              </a:rPr>
              <a:t>J-TUPP</a:t>
            </a:r>
            <a:endParaRPr lang="en-US" sz="3200" dirty="0">
              <a:cs typeface="Calibri"/>
            </a:endParaRPr>
          </a:p>
          <a:p>
            <a:pPr lvl="1">
              <a:spcBef>
                <a:spcPts val="0"/>
              </a:spcBef>
            </a:pPr>
            <a:r>
              <a:rPr lang="en-US" sz="2800" i="1" dirty="0">
                <a:cs typeface="Calibri"/>
              </a:rPr>
              <a:t>Physics Majors in the Workforce (</a:t>
            </a:r>
            <a:r>
              <a:rPr lang="en-US" sz="2800" dirty="0">
                <a:cs typeface="Calibri"/>
              </a:rPr>
              <a:t>R.E. </a:t>
            </a:r>
            <a:r>
              <a:rPr lang="en-US" sz="2800" dirty="0" err="1">
                <a:cs typeface="Calibri"/>
              </a:rPr>
              <a:t>Scherr</a:t>
            </a:r>
            <a:r>
              <a:rPr lang="en-US" sz="2800" dirty="0">
                <a:cs typeface="Calibri"/>
              </a:rPr>
              <a:t>, Seattle Pacific University)</a:t>
            </a:r>
          </a:p>
          <a:p>
            <a:pPr lvl="1">
              <a:spcBef>
                <a:spcPts val="0"/>
              </a:spcBef>
            </a:pPr>
            <a:r>
              <a:rPr lang="en-US" sz="2800" i="1" dirty="0">
                <a:cs typeface="Calibri"/>
              </a:rPr>
              <a:t>Departmental Case Studies (</a:t>
            </a:r>
            <a:r>
              <a:rPr lang="en-US" sz="2800" dirty="0">
                <a:cs typeface="Calibri"/>
              </a:rPr>
              <a:t>S. </a:t>
            </a:r>
            <a:r>
              <a:rPr lang="en-US" sz="2800" dirty="0" err="1">
                <a:cs typeface="Calibri"/>
              </a:rPr>
              <a:t>Chasteen</a:t>
            </a:r>
            <a:r>
              <a:rPr lang="en-US" sz="2800" dirty="0">
                <a:cs typeface="Calibri"/>
              </a:rPr>
              <a:t>, </a:t>
            </a:r>
            <a:r>
              <a:rPr lang="en-US" sz="2800" dirty="0" err="1">
                <a:cs typeface="Calibri"/>
              </a:rPr>
              <a:t>sciencegeekgirl</a:t>
            </a:r>
            <a:r>
              <a:rPr lang="en-US" sz="2800" dirty="0">
                <a:cs typeface="Calibri"/>
              </a:rPr>
              <a:t> LLC</a:t>
            </a:r>
            <a:r>
              <a:rPr lang="en-US" sz="2800" b="1" dirty="0">
                <a:cs typeface="Calibri"/>
              </a:rPr>
              <a:t>)</a:t>
            </a:r>
            <a:endParaRPr lang="en-US" sz="2800" dirty="0">
              <a:cs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784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3138" y="182880"/>
            <a:ext cx="9904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DATA SOURCES FOR J-TUPP REPORT cont.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5888" y="890592"/>
            <a:ext cx="1074107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>
                <a:cs typeface="Calibri"/>
              </a:rPr>
              <a:t>Consultants </a:t>
            </a:r>
            <a:r>
              <a:rPr lang="en-US" sz="3200" dirty="0" smtClean="0">
                <a:cs typeface="Calibri"/>
              </a:rPr>
              <a:t>with knowledge of </a:t>
            </a:r>
            <a:r>
              <a:rPr lang="en-US" sz="3200" dirty="0">
                <a:cs typeface="Calibri"/>
              </a:rPr>
              <a:t>different </a:t>
            </a:r>
            <a:r>
              <a:rPr lang="en-US" sz="3200" dirty="0" smtClean="0">
                <a:cs typeface="Calibri"/>
              </a:rPr>
              <a:t>employment sectors</a:t>
            </a:r>
            <a:endParaRPr lang="en-US" sz="2800" dirty="0"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Crystal Bailey (APS Career Programs Manager)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Cynthia </a:t>
            </a:r>
            <a:r>
              <a:rPr lang="en-US" sz="2800" dirty="0" err="1"/>
              <a:t>Bauerle</a:t>
            </a:r>
            <a:r>
              <a:rPr lang="en-US" sz="2800" dirty="0"/>
              <a:t> (worked on “Vision &amp; Change”)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Roman </a:t>
            </a:r>
            <a:r>
              <a:rPr lang="en-US" sz="2800" dirty="0" err="1"/>
              <a:t>Czujko</a:t>
            </a:r>
            <a:r>
              <a:rPr lang="en-US" sz="2800" dirty="0"/>
              <a:t> (American Institute of Physics)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Bob </a:t>
            </a:r>
            <a:r>
              <a:rPr lang="en-US" sz="2800" dirty="0" err="1"/>
              <a:t>Doering</a:t>
            </a:r>
            <a:r>
              <a:rPr lang="en-US" sz="2800" dirty="0"/>
              <a:t> (Texas Instruments)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Miles Finn (Start-ups and IP law)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Barbara Jones (IBM)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Duncan Moore (University of Rochester)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Monica </a:t>
            </a:r>
            <a:r>
              <a:rPr lang="en-US" sz="2800" dirty="0" err="1"/>
              <a:t>Plisch</a:t>
            </a:r>
            <a:r>
              <a:rPr lang="en-US" sz="2800" dirty="0"/>
              <a:t> (APS &amp; </a:t>
            </a:r>
            <a:r>
              <a:rPr lang="en-US" sz="2800" dirty="0" err="1"/>
              <a:t>PhysTEC</a:t>
            </a:r>
            <a:r>
              <a:rPr lang="en-US" sz="2800" dirty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Kendra Redmond (SPS)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John Rumble  (APS FIAP Chair)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Kathryn </a:t>
            </a:r>
            <a:r>
              <a:rPr lang="en-US" sz="2800" dirty="0" err="1"/>
              <a:t>Svinarich</a:t>
            </a:r>
            <a:r>
              <a:rPr lang="en-US" sz="2800" dirty="0"/>
              <a:t> (Kettering University)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/>
          <a:srcRect b="23726"/>
          <a:stretch/>
        </p:blipFill>
        <p:spPr>
          <a:xfrm>
            <a:off x="11117178" y="5781145"/>
            <a:ext cx="879567" cy="86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231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2224</Words>
  <Application>Microsoft Office PowerPoint</Application>
  <PresentationFormat>Custom</PresentationFormat>
  <Paragraphs>261</Paragraphs>
  <Slides>25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JOINT TASK FORCE ON UNDERGRADUATE PHYSICS PROGRAMS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TASK FORCE ON UNDERGRADUATE PHYSICS PROGRAMS</dc:title>
  <dc:creator>McNeil, Laurie E.</dc:creator>
  <cp:lastModifiedBy>rhilborn</cp:lastModifiedBy>
  <cp:revision>48</cp:revision>
  <dcterms:created xsi:type="dcterms:W3CDTF">2015-03-04T04:29:46Z</dcterms:created>
  <dcterms:modified xsi:type="dcterms:W3CDTF">2016-07-01T13:03:05Z</dcterms:modified>
</cp:coreProperties>
</file>