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1"/>
  </p:notesMasterIdLst>
  <p:handoutMasterIdLst>
    <p:handoutMasterId r:id="rId52"/>
  </p:handoutMasterIdLst>
  <p:sldIdLst>
    <p:sldId id="256" r:id="rId5"/>
    <p:sldId id="289" r:id="rId6"/>
    <p:sldId id="277" r:id="rId7"/>
    <p:sldId id="307" r:id="rId8"/>
    <p:sldId id="308" r:id="rId9"/>
    <p:sldId id="310" r:id="rId10"/>
    <p:sldId id="311" r:id="rId11"/>
    <p:sldId id="312" r:id="rId12"/>
    <p:sldId id="313" r:id="rId13"/>
    <p:sldId id="290" r:id="rId14"/>
    <p:sldId id="276" r:id="rId15"/>
    <p:sldId id="275" r:id="rId16"/>
    <p:sldId id="283" r:id="rId17"/>
    <p:sldId id="296" r:id="rId18"/>
    <p:sldId id="315" r:id="rId19"/>
    <p:sldId id="316" r:id="rId20"/>
    <p:sldId id="318" r:id="rId21"/>
    <p:sldId id="320" r:id="rId22"/>
    <p:sldId id="321" r:id="rId23"/>
    <p:sldId id="317" r:id="rId24"/>
    <p:sldId id="284" r:id="rId25"/>
    <p:sldId id="287" r:id="rId26"/>
    <p:sldId id="282" r:id="rId27"/>
    <p:sldId id="278" r:id="rId28"/>
    <p:sldId id="291" r:id="rId29"/>
    <p:sldId id="279" r:id="rId30"/>
    <p:sldId id="302" r:id="rId31"/>
    <p:sldId id="304" r:id="rId32"/>
    <p:sldId id="285" r:id="rId33"/>
    <p:sldId id="306" r:id="rId34"/>
    <p:sldId id="292" r:id="rId35"/>
    <p:sldId id="262" r:id="rId36"/>
    <p:sldId id="269" r:id="rId37"/>
    <p:sldId id="322" r:id="rId38"/>
    <p:sldId id="268" r:id="rId39"/>
    <p:sldId id="323" r:id="rId40"/>
    <p:sldId id="324" r:id="rId41"/>
    <p:sldId id="263" r:id="rId42"/>
    <p:sldId id="261" r:id="rId43"/>
    <p:sldId id="257" r:id="rId44"/>
    <p:sldId id="258" r:id="rId45"/>
    <p:sldId id="259" r:id="rId46"/>
    <p:sldId id="260" r:id="rId47"/>
    <p:sldId id="295" r:id="rId48"/>
    <p:sldId id="294" r:id="rId49"/>
    <p:sldId id="29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28" autoAdjust="0"/>
  </p:normalViewPr>
  <p:slideViewPr>
    <p:cSldViewPr>
      <p:cViewPr varScale="1">
        <p:scale>
          <a:sx n="100" d="100"/>
          <a:sy n="100" d="100"/>
        </p:scale>
        <p:origin x="-186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10.100.70.10\rpool_base\susan\PhD%2010.15\graphs%20for%20talk.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10.100.70.10\rpool_base\susan\PhD%2010.15\graphs%20for%20tal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ipwin1\HomeData\STATS\RACHEL\awf%20new%20hires%20summary%202008%20through%20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ipwin1\HomeData\STATS\RACHEL\awf%20new%20hires%20summary%202008%20through%20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ipwin1\HomeData\STATS\RACHEL\awf%20new%20hires%20summary%202008%20through%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bar"/>
        <c:grouping val="stacked"/>
        <c:ser>
          <c:idx val="0"/>
          <c:order val="0"/>
          <c:spPr>
            <a:solidFill>
              <a:schemeClr val="accent1"/>
            </a:solidFill>
            <a:ln>
              <a:noFill/>
            </a:ln>
            <a:effectLst/>
          </c:spPr>
          <c:cat>
            <c:strRef>
              <c:f>'[graphs for talk.xlsx]Salaries'!$A$2:$A$11</c:f>
              <c:strCache>
                <c:ptCount val="10"/>
                <c:pt idx="0">
                  <c:v>Gov't Lab</c:v>
                </c:pt>
                <c:pt idx="1">
                  <c:v>Univ/4-yr college</c:v>
                </c:pt>
                <c:pt idx="2">
                  <c:v>Ind: Non-STEM</c:v>
                </c:pt>
                <c:pt idx="3">
                  <c:v>Ind: Other STEM</c:v>
                </c:pt>
                <c:pt idx="4">
                  <c:v>Ind: Physics</c:v>
                </c:pt>
                <c:pt idx="5">
                  <c:v>Ind: Comp Sci</c:v>
                </c:pt>
                <c:pt idx="6">
                  <c:v>Ind: Engineering</c:v>
                </c:pt>
                <c:pt idx="7">
                  <c:v>Gov't Contractor</c:v>
                </c:pt>
                <c:pt idx="8">
                  <c:v>Finance</c:v>
                </c:pt>
                <c:pt idx="9">
                  <c:v>Self-Employed</c:v>
                </c:pt>
              </c:strCache>
            </c:strRef>
          </c:cat>
          <c:val>
            <c:numRef>
              <c:f>'[graphs for talk.xlsx]Salaries'!$B$2:$B$11</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1"/>
          <c:order val="1"/>
          <c:spPr>
            <a:no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 for talk.xlsx]Salaries'!$A$2:$A$11</c:f>
              <c:strCache>
                <c:ptCount val="10"/>
                <c:pt idx="0">
                  <c:v>Gov't Lab</c:v>
                </c:pt>
                <c:pt idx="1">
                  <c:v>Univ/4-yr college</c:v>
                </c:pt>
                <c:pt idx="2">
                  <c:v>Ind: Non-STEM</c:v>
                </c:pt>
                <c:pt idx="3">
                  <c:v>Ind: Other STEM</c:v>
                </c:pt>
                <c:pt idx="4">
                  <c:v>Ind: Physics</c:v>
                </c:pt>
                <c:pt idx="5">
                  <c:v>Ind: Comp Sci</c:v>
                </c:pt>
                <c:pt idx="6">
                  <c:v>Ind: Engineering</c:v>
                </c:pt>
                <c:pt idx="7">
                  <c:v>Gov't Contractor</c:v>
                </c:pt>
                <c:pt idx="8">
                  <c:v>Finance</c:v>
                </c:pt>
                <c:pt idx="9">
                  <c:v>Self-Employed</c:v>
                </c:pt>
              </c:strCache>
            </c:strRef>
          </c:cat>
          <c:val>
            <c:numRef>
              <c:f>'[graphs for talk.xlsx]Salaries'!$C$2:$C$11</c:f>
              <c:numCache>
                <c:formatCode>General</c:formatCode>
                <c:ptCount val="10"/>
                <c:pt idx="0">
                  <c:v>100</c:v>
                </c:pt>
                <c:pt idx="1">
                  <c:v>62</c:v>
                </c:pt>
                <c:pt idx="2">
                  <c:v>115</c:v>
                </c:pt>
                <c:pt idx="3">
                  <c:v>100</c:v>
                </c:pt>
                <c:pt idx="4">
                  <c:v>109</c:v>
                </c:pt>
                <c:pt idx="5">
                  <c:v>95</c:v>
                </c:pt>
                <c:pt idx="6">
                  <c:v>106</c:v>
                </c:pt>
                <c:pt idx="7">
                  <c:v>104</c:v>
                </c:pt>
                <c:pt idx="8">
                  <c:v>130</c:v>
                </c:pt>
                <c:pt idx="9">
                  <c:v>71</c:v>
                </c:pt>
              </c:numCache>
            </c:numRef>
          </c:val>
        </c:ser>
        <c:ser>
          <c:idx val="2"/>
          <c:order val="2"/>
          <c:spPr>
            <a:solidFill>
              <a:schemeClr val="accent1"/>
            </a:solidFill>
            <a:ln>
              <a:noFill/>
            </a:ln>
            <a:effectLst/>
          </c:spPr>
          <c:dPt>
            <c:idx val="0"/>
            <c:spPr>
              <a:solidFill>
                <a:schemeClr val="bg1">
                  <a:lumMod val="75000"/>
                </a:schemeClr>
              </a:solidFill>
              <a:ln>
                <a:noFill/>
              </a:ln>
              <a:effectLst/>
            </c:spPr>
          </c:dPt>
          <c:dPt>
            <c:idx val="1"/>
            <c:spPr>
              <a:solidFill>
                <a:schemeClr val="bg1">
                  <a:lumMod val="75000"/>
                </a:schemeClr>
              </a:solidFill>
              <a:ln>
                <a:noFill/>
              </a:ln>
              <a:effectLst/>
            </c:spPr>
          </c:dPt>
          <c:dLbls>
            <c:dLbl>
              <c:idx val="0"/>
              <c:layout>
                <c:manualLayout>
                  <c:x val="6.9571303587051617E-2"/>
                  <c:y val="0"/>
                </c:manualLayout>
              </c:layout>
              <c:tx>
                <c:rich>
                  <a:bodyPr/>
                  <a:lstStyle/>
                  <a:p>
                    <a:fld id="{9A2B3142-8D9F-487B-BDBC-878B3A8CAAF0}" type="CELLRANGE">
                      <a:rPr lang="en-US"/>
                      <a:pPr/>
                      <a:t>[CELLRANGE]</a:t>
                    </a:fld>
                    <a:endParaRPr lang="en-US"/>
                  </a:p>
                </c:rich>
              </c:tx>
              <c:dLblPos val="ctr"/>
              <c:extLst>
                <c:ext xmlns:c15="http://schemas.microsoft.com/office/drawing/2012/chart" uri="{CE6537A1-D6FC-4f65-9D91-7224C49458BB}">
                  <c15:layout/>
                  <c15:dlblFieldTable/>
                  <c15:showDataLabelsRange val="1"/>
                </c:ext>
              </c:extLst>
            </c:dLbl>
            <c:dLbl>
              <c:idx val="1"/>
              <c:layout>
                <c:manualLayout>
                  <c:x val="6.0052712160979779E-2"/>
                  <c:y val="-8.4875562720133394E-17"/>
                </c:manualLayout>
              </c:layout>
              <c:tx>
                <c:rich>
                  <a:bodyPr/>
                  <a:lstStyle/>
                  <a:p>
                    <a:fld id="{22CB2E8E-0FCE-4918-8896-8E2177B1EFB7}" type="CELLRANGE">
                      <a:rPr lang="en-US"/>
                      <a:pPr/>
                      <a:t>[CELLRANGE]</a:t>
                    </a:fld>
                    <a:endParaRPr lang="en-US"/>
                  </a:p>
                </c:rich>
              </c:tx>
              <c:dLblPos val="ctr"/>
              <c:extLst>
                <c:ext xmlns:c15="http://schemas.microsoft.com/office/drawing/2012/chart" uri="{CE6537A1-D6FC-4f65-9D91-7224C49458BB}">
                  <c15:layout/>
                  <c15:dlblFieldTable/>
                  <c15:showDataLabelsRange val="1"/>
                </c:ext>
              </c:extLst>
            </c:dLbl>
            <c:dLbl>
              <c:idx val="2"/>
              <c:layout>
                <c:manualLayout>
                  <c:x val="0.16932368161426622"/>
                  <c:y val="-2.9550827423167859E-4"/>
                </c:manualLayout>
              </c:layout>
              <c:tx>
                <c:rich>
                  <a:bodyPr/>
                  <a:lstStyle/>
                  <a:p>
                    <a:fld id="{C7D5E6F9-F9C5-401F-BF1B-34363182D6D7}" type="CELLRANGE">
                      <a:rPr lang="en-US"/>
                      <a:pPr/>
                      <a:t>[CELLRANGE]</a:t>
                    </a:fld>
                    <a:endParaRPr lang="en-US"/>
                  </a:p>
                </c:rich>
              </c:tx>
              <c:dLblPos val="ctr"/>
              <c:extLst>
                <c:ext xmlns:c15="http://schemas.microsoft.com/office/drawing/2012/chart" uri="{CE6537A1-D6FC-4f65-9D91-7224C49458BB}">
                  <c15:layout/>
                  <c15:dlblFieldTable/>
                  <c15:showDataLabelsRange val="1"/>
                </c:ext>
              </c:extLst>
            </c:dLbl>
            <c:dLbl>
              <c:idx val="3"/>
              <c:layout>
                <c:manualLayout>
                  <c:x val="8.4280183727034122E-2"/>
                  <c:y val="0"/>
                </c:manualLayout>
              </c:layout>
              <c:tx>
                <c:rich>
                  <a:bodyPr/>
                  <a:lstStyle/>
                  <a:p>
                    <a:fld id="{E21C877E-644D-4AC7-898A-E0D118857241}" type="CELLRANGE">
                      <a:rPr lang="en-US"/>
                      <a:pPr/>
                      <a:t>[CELLRANGE]</a:t>
                    </a:fld>
                    <a:endParaRPr lang="en-US"/>
                  </a:p>
                </c:rich>
              </c:tx>
              <c:dLblPos val="ctr"/>
              <c:extLst>
                <c:ext xmlns:c15="http://schemas.microsoft.com/office/drawing/2012/chart" uri="{CE6537A1-D6FC-4f65-9D91-7224C49458BB}">
                  <c15:layout/>
                  <c15:dlblFieldTable/>
                  <c15:showDataLabelsRange val="1"/>
                </c:ext>
              </c:extLst>
            </c:dLbl>
            <c:dLbl>
              <c:idx val="4"/>
              <c:layout>
                <c:manualLayout>
                  <c:x val="9.1306649168853921E-2"/>
                  <c:y val="-8.4875562720133394E-17"/>
                </c:manualLayout>
              </c:layout>
              <c:tx>
                <c:rich>
                  <a:bodyPr/>
                  <a:lstStyle/>
                  <a:p>
                    <a:fld id="{61C86C85-12CB-415F-A5B9-2113843E63E1}" type="CELLRANGE">
                      <a:rPr lang="en-US"/>
                      <a:pPr/>
                      <a:t>[CELLRANGE]</a:t>
                    </a:fld>
                    <a:endParaRPr lang="en-US"/>
                  </a:p>
                </c:rich>
              </c:tx>
              <c:dLblPos val="ctr"/>
              <c:extLst>
                <c:ext xmlns:c15="http://schemas.microsoft.com/office/drawing/2012/chart" uri="{CE6537A1-D6FC-4f65-9D91-7224C49458BB}">
                  <c15:layout/>
                  <c15:dlblFieldTable/>
                  <c15:showDataLabelsRange val="1"/>
                </c:ext>
              </c:extLst>
            </c:dLbl>
            <c:dLbl>
              <c:idx val="5"/>
              <c:layout>
                <c:manualLayout>
                  <c:x val="0.11173512685914264"/>
                  <c:y val="0"/>
                </c:manualLayout>
              </c:layout>
              <c:tx>
                <c:rich>
                  <a:bodyPr/>
                  <a:lstStyle/>
                  <a:p>
                    <a:fld id="{61A281F2-978F-4698-9D53-47513E8EC7A7}" type="CELLRANGE">
                      <a:rPr lang="en-US"/>
                      <a:pPr/>
                      <a:t>[CELLRANGE]</a:t>
                    </a:fld>
                    <a:endParaRPr lang="en-US"/>
                  </a:p>
                </c:rich>
              </c:tx>
              <c:dLblPos val="ctr"/>
              <c:extLst>
                <c:ext xmlns:c15="http://schemas.microsoft.com/office/drawing/2012/chart" uri="{CE6537A1-D6FC-4f65-9D91-7224C49458BB}">
                  <c15:layout/>
                  <c15:dlblFieldTable/>
                  <c15:showDataLabelsRange val="1"/>
                </c:ext>
              </c:extLst>
            </c:dLbl>
            <c:dLbl>
              <c:idx val="6"/>
              <c:layout>
                <c:manualLayout>
                  <c:x val="7.5454724409448837E-2"/>
                  <c:y val="0"/>
                </c:manualLayout>
              </c:layout>
              <c:tx>
                <c:rich>
                  <a:bodyPr/>
                  <a:lstStyle/>
                  <a:p>
                    <a:fld id="{D9293FD6-2BB9-43C1-968F-67FEE44FE622}" type="CELLRANGE">
                      <a:rPr lang="en-US"/>
                      <a:pPr/>
                      <a:t>[CELLRANGE]</a:t>
                    </a:fld>
                    <a:endParaRPr lang="en-US"/>
                  </a:p>
                </c:rich>
              </c:tx>
              <c:dLblPos val="ctr"/>
              <c:extLst>
                <c:ext xmlns:c15="http://schemas.microsoft.com/office/drawing/2012/chart" uri="{CE6537A1-D6FC-4f65-9D91-7224C49458BB}">
                  <c15:layout/>
                  <c15:dlblFieldTable/>
                  <c15:showDataLabelsRange val="1"/>
                </c:ext>
              </c:extLst>
            </c:dLbl>
            <c:dLbl>
              <c:idx val="7"/>
              <c:layout>
                <c:manualLayout>
                  <c:x val="7.3997249678896412E-2"/>
                  <c:y val="0"/>
                </c:manualLayout>
              </c:layout>
              <c:tx>
                <c:rich>
                  <a:bodyPr/>
                  <a:lstStyle/>
                  <a:p>
                    <a:fld id="{017AFDA7-D9BB-4509-80DD-AEB34DCAC8C3}" type="CELLRANGE">
                      <a:rPr lang="en-US"/>
                      <a:pPr/>
                      <a:t>[CELLRANGE]</a:t>
                    </a:fld>
                    <a:endParaRPr lang="en-US"/>
                  </a:p>
                </c:rich>
              </c:tx>
              <c:dLblPos val="ctr"/>
              <c:extLst>
                <c:ext xmlns:c15="http://schemas.microsoft.com/office/drawing/2012/chart" uri="{CE6537A1-D6FC-4f65-9D91-7224C49458BB}">
                  <c15:layout/>
                  <c15:dlblFieldTable/>
                  <c15:showDataLabelsRange val="1"/>
                </c:ext>
              </c:extLst>
            </c:dLbl>
            <c:dLbl>
              <c:idx val="8"/>
              <c:layout>
                <c:manualLayout>
                  <c:x val="0.12407391895162054"/>
                  <c:y val="0"/>
                </c:manualLayout>
              </c:layout>
              <c:tx>
                <c:rich>
                  <a:bodyPr/>
                  <a:lstStyle/>
                  <a:p>
                    <a:fld id="{13EF679F-4FDC-4E5F-9D5E-7A00D82BB9A4}" type="CELLRANGE">
                      <a:rPr lang="en-US"/>
                      <a:pPr/>
                      <a:t>[CELLRANGE]</a:t>
                    </a:fld>
                    <a:endParaRPr lang="en-US"/>
                  </a:p>
                </c:rich>
              </c:tx>
              <c:dLblPos val="ctr"/>
              <c:extLst>
                <c:ext xmlns:c15="http://schemas.microsoft.com/office/drawing/2012/chart" uri="{CE6537A1-D6FC-4f65-9D91-7224C49458BB}">
                  <c15:layout/>
                  <c15:dlblFieldTable/>
                  <c15:showDataLabelsRange val="1"/>
                </c:ext>
              </c:extLst>
            </c:dLbl>
            <c:dLbl>
              <c:idx val="9"/>
              <c:layout>
                <c:manualLayout>
                  <c:x val="0.23099684015561886"/>
                  <c:y val="0"/>
                </c:manualLayout>
              </c:layout>
              <c:tx>
                <c:rich>
                  <a:bodyPr/>
                  <a:lstStyle/>
                  <a:p>
                    <a:fld id="{EF33A922-F28D-4920-8EE3-B37811191B88}" type="CELLRANGE">
                      <a:rPr lang="en-US"/>
                      <a:pPr/>
                      <a:t>[CELLRANGE]</a:t>
                    </a:fld>
                    <a:endParaRPr lang="en-US"/>
                  </a:p>
                </c:rich>
              </c:tx>
              <c:dLblPos val="ctr"/>
              <c:extLst>
                <c:ext xmlns:c15="http://schemas.microsoft.com/office/drawing/2012/chart" uri="{CE6537A1-D6FC-4f65-9D91-7224C49458BB}">
                  <c15:layout/>
                  <c15:dlblFieldTable/>
                  <c15:showDataLabelsRange val="1"/>
                </c:ext>
              </c:extLst>
            </c:dLbl>
            <c:delete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End"/>
            <c:extLst>
              <c:ext xmlns:c15="http://schemas.microsoft.com/office/drawing/2012/chart" uri="{CE6537A1-D6FC-4f65-9D91-7224C49458BB}">
                <c15:showDataLabelsRange val="1"/>
                <c15:showLeaderLines val="0"/>
              </c:ext>
            </c:extLst>
          </c:dLbls>
          <c:cat>
            <c:strRef>
              <c:f>'[graphs for talk.xlsx]Salaries'!$A$2:$A$11</c:f>
              <c:strCache>
                <c:ptCount val="10"/>
                <c:pt idx="0">
                  <c:v>Gov't Lab</c:v>
                </c:pt>
                <c:pt idx="1">
                  <c:v>Univ/4-yr college</c:v>
                </c:pt>
                <c:pt idx="2">
                  <c:v>Ind: Non-STEM</c:v>
                </c:pt>
                <c:pt idx="3">
                  <c:v>Ind: Other STEM</c:v>
                </c:pt>
                <c:pt idx="4">
                  <c:v>Ind: Physics</c:v>
                </c:pt>
                <c:pt idx="5">
                  <c:v>Ind: Comp Sci</c:v>
                </c:pt>
                <c:pt idx="6">
                  <c:v>Ind: Engineering</c:v>
                </c:pt>
                <c:pt idx="7">
                  <c:v>Gov't Contractor</c:v>
                </c:pt>
                <c:pt idx="8">
                  <c:v>Finance</c:v>
                </c:pt>
                <c:pt idx="9">
                  <c:v>Self-Employed</c:v>
                </c:pt>
              </c:strCache>
            </c:strRef>
          </c:cat>
          <c:val>
            <c:numRef>
              <c:f>'[graphs for talk.xlsx]Salaries'!$D$2:$D$11</c:f>
              <c:numCache>
                <c:formatCode>General</c:formatCode>
                <c:ptCount val="10"/>
                <c:pt idx="0">
                  <c:v>30</c:v>
                </c:pt>
                <c:pt idx="1">
                  <c:v>23</c:v>
                </c:pt>
                <c:pt idx="2">
                  <c:v>85</c:v>
                </c:pt>
                <c:pt idx="3">
                  <c:v>40</c:v>
                </c:pt>
                <c:pt idx="4">
                  <c:v>41</c:v>
                </c:pt>
                <c:pt idx="5">
                  <c:v>53</c:v>
                </c:pt>
                <c:pt idx="6">
                  <c:v>34</c:v>
                </c:pt>
                <c:pt idx="7">
                  <c:v>31</c:v>
                </c:pt>
                <c:pt idx="8">
                  <c:v>55</c:v>
                </c:pt>
                <c:pt idx="9">
                  <c:v>116</c:v>
                </c:pt>
              </c:numCache>
            </c:numRef>
          </c:val>
          <c:extLst>
            <c:ext xmlns:c15="http://schemas.microsoft.com/office/drawing/2012/chart" uri="{02D57815-91ED-43cb-92C2-25804820EDAC}">
              <c15:datalabelsRange>
                <c15:f>'[graphs for talk.xlsx]Salaries'!$F$2:$F$11</c15:f>
                <c15:dlblRangeCache>
                  <c:ptCount val="10"/>
                  <c:pt idx="0">
                    <c:v>130</c:v>
                  </c:pt>
                  <c:pt idx="1">
                    <c:v>85</c:v>
                  </c:pt>
                  <c:pt idx="2">
                    <c:v>200</c:v>
                  </c:pt>
                  <c:pt idx="3">
                    <c:v>140</c:v>
                  </c:pt>
                  <c:pt idx="4">
                    <c:v>150</c:v>
                  </c:pt>
                  <c:pt idx="5">
                    <c:v>148</c:v>
                  </c:pt>
                  <c:pt idx="6">
                    <c:v>140</c:v>
                  </c:pt>
                  <c:pt idx="7">
                    <c:v>135</c:v>
                  </c:pt>
                  <c:pt idx="8">
                    <c:v>185</c:v>
                  </c:pt>
                  <c:pt idx="9">
                    <c:v>187</c:v>
                  </c:pt>
                </c15:dlblRangeCache>
              </c15:datalabelsRange>
            </c:ext>
          </c:extLst>
        </c:ser>
        <c:dLbls/>
        <c:gapWidth val="18"/>
        <c:overlap val="100"/>
        <c:axId val="72261632"/>
        <c:axId val="72263168"/>
      </c:barChart>
      <c:catAx>
        <c:axId val="7226163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263168"/>
        <c:crosses val="autoZero"/>
        <c:auto val="1"/>
        <c:lblAlgn val="ctr"/>
        <c:lblOffset val="100"/>
      </c:catAx>
      <c:valAx>
        <c:axId val="72263168"/>
        <c:scaling>
          <c:orientation val="minMax"/>
          <c:max val="240"/>
          <c:min val="0"/>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Typical Salaries (Thousands of </a:t>
                </a:r>
                <a:r>
                  <a:rPr lang="en-US" sz="1400" dirty="0" smtClean="0"/>
                  <a:t>$)</a:t>
                </a:r>
              </a:p>
              <a:p>
                <a:pPr>
                  <a:defRPr sz="1400" b="0" i="0" u="none" strike="noStrike" kern="1200" baseline="0">
                    <a:solidFill>
                      <a:schemeClr val="tx1">
                        <a:lumMod val="65000"/>
                        <a:lumOff val="35000"/>
                      </a:schemeClr>
                    </a:solidFill>
                    <a:latin typeface="+mn-lt"/>
                    <a:ea typeface="+mn-ea"/>
                    <a:cs typeface="+mn-cs"/>
                  </a:defRPr>
                </a:pPr>
                <a:r>
                  <a:rPr lang="en-US" sz="1400" dirty="0" smtClean="0"/>
                  <a:t> (Middle 50%)</a:t>
                </a:r>
                <a:endParaRPr lang="en-US" sz="1400" dirty="0"/>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26163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bar"/>
        <c:grouping val="percentStacked"/>
        <c:ser>
          <c:idx val="0"/>
          <c:order val="0"/>
          <c:tx>
            <c:strRef>
              <c:f>'[graphs for talk.xlsx]sector mobility'!$B$21</c:f>
              <c:strCache>
                <c:ptCount val="1"/>
                <c:pt idx="0">
                  <c:v>First: Academic</c:v>
                </c:pt>
              </c:strCache>
            </c:strRef>
          </c:tx>
          <c:spPr>
            <a:solidFill>
              <a:schemeClr val="bg1">
                <a:lumMod val="50000"/>
              </a:schemeClr>
            </a:solidFill>
            <a:ln>
              <a:noFill/>
            </a:ln>
            <a:effectLst/>
          </c:spPr>
          <c:dLbls>
            <c:dLbl>
              <c:idx val="0"/>
              <c:tx>
                <c:rich>
                  <a:bodyPr/>
                  <a:lstStyle/>
                  <a:p>
                    <a:r>
                      <a:rPr lang="en-US" dirty="0" smtClean="0"/>
                      <a:t>93%</a:t>
                    </a:r>
                    <a:endParaRPr lang="en-US" dirty="0"/>
                  </a:p>
                </c:rich>
              </c:tx>
              <c:showVal val="1"/>
              <c:extLst>
                <c:ext xmlns:c15="http://schemas.microsoft.com/office/drawing/2012/chart" uri="{CE6537A1-D6FC-4f65-9D91-7224C49458BB}">
                  <c15:layout/>
                </c:ext>
              </c:extLst>
            </c:dLbl>
            <c:delete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talk.xlsx]sector mobility'!$A$22:$A$24</c:f>
              <c:strCache>
                <c:ptCount val="3"/>
                <c:pt idx="0">
                  <c:v>Current: Academic</c:v>
                </c:pt>
                <c:pt idx="1">
                  <c:v>Current: Government</c:v>
                </c:pt>
                <c:pt idx="2">
                  <c:v>Current: Industry</c:v>
                </c:pt>
              </c:strCache>
            </c:strRef>
          </c:cat>
          <c:val>
            <c:numRef>
              <c:f>'[graphs for talk.xlsx]sector mobility'!$B$22:$B$24</c:f>
              <c:numCache>
                <c:formatCode>General</c:formatCode>
                <c:ptCount val="3"/>
                <c:pt idx="0">
                  <c:v>548</c:v>
                </c:pt>
                <c:pt idx="1">
                  <c:v>15</c:v>
                </c:pt>
                <c:pt idx="2">
                  <c:v>29</c:v>
                </c:pt>
              </c:numCache>
            </c:numRef>
          </c:val>
        </c:ser>
        <c:ser>
          <c:idx val="1"/>
          <c:order val="1"/>
          <c:tx>
            <c:strRef>
              <c:f>'[graphs for talk.xlsx]sector mobility'!$C$21</c:f>
              <c:strCache>
                <c:ptCount val="1"/>
                <c:pt idx="0">
                  <c:v>First: Government</c:v>
                </c:pt>
              </c:strCache>
            </c:strRef>
          </c:tx>
          <c:spPr>
            <a:solidFill>
              <a:schemeClr val="bg1">
                <a:lumMod val="95000"/>
              </a:schemeClr>
            </a:solidFill>
            <a:ln>
              <a:noFill/>
            </a:ln>
            <a:effectLst/>
          </c:spPr>
          <c:dLbls>
            <c:dLbl>
              <c:idx val="0"/>
              <c:delete val="1"/>
              <c:extLst>
                <c:ext xmlns:c15="http://schemas.microsoft.com/office/drawing/2012/chart" uri="{CE6537A1-D6FC-4f65-9D91-7224C49458BB}"/>
              </c:extLst>
            </c:dLbl>
            <c:dLbl>
              <c:idx val="1"/>
              <c:tx>
                <c:rich>
                  <a:bodyPr/>
                  <a:lstStyle/>
                  <a:p>
                    <a:r>
                      <a:rPr lang="en-US" smtClean="0"/>
                      <a:t>80%</a:t>
                    </a:r>
                    <a:endParaRPr lang="en-US" dirty="0"/>
                  </a:p>
                </c:rich>
              </c:tx>
              <c:showVal val="1"/>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talk.xlsx]sector mobility'!$A$22:$A$24</c:f>
              <c:strCache>
                <c:ptCount val="3"/>
                <c:pt idx="0">
                  <c:v>Current: Academic</c:v>
                </c:pt>
                <c:pt idx="1">
                  <c:v>Current: Government</c:v>
                </c:pt>
                <c:pt idx="2">
                  <c:v>Current: Industry</c:v>
                </c:pt>
              </c:strCache>
            </c:strRef>
          </c:cat>
          <c:val>
            <c:numRef>
              <c:f>'[graphs for talk.xlsx]sector mobility'!$C$22:$C$24</c:f>
              <c:numCache>
                <c:formatCode>General</c:formatCode>
                <c:ptCount val="3"/>
                <c:pt idx="0">
                  <c:v>25</c:v>
                </c:pt>
                <c:pt idx="1">
                  <c:v>176</c:v>
                </c:pt>
                <c:pt idx="2">
                  <c:v>18</c:v>
                </c:pt>
              </c:numCache>
            </c:numRef>
          </c:val>
        </c:ser>
        <c:ser>
          <c:idx val="2"/>
          <c:order val="2"/>
          <c:tx>
            <c:strRef>
              <c:f>'[graphs for talk.xlsx]sector mobility'!$D$21</c:f>
              <c:strCache>
                <c:ptCount val="1"/>
                <c:pt idx="0">
                  <c:v>First: Industry</c:v>
                </c:pt>
              </c:strCache>
            </c:strRef>
          </c:tx>
          <c:spPr>
            <a:solidFill>
              <a:schemeClr val="tx2"/>
            </a:solidFill>
            <a:ln>
              <a:noFill/>
            </a:ln>
            <a:effectLst/>
          </c:spPr>
          <c:dLbls>
            <c:dLbl>
              <c:idx val="2"/>
              <c:tx>
                <c:rich>
                  <a:bodyPr/>
                  <a:lstStyle/>
                  <a:p>
                    <a:r>
                      <a:rPr lang="en-US" dirty="0" smtClean="0"/>
                      <a:t>84%</a:t>
                    </a:r>
                    <a:endParaRPr lang="en-US" dirty="0"/>
                  </a:p>
                </c:rich>
              </c:tx>
              <c:showVal val="1"/>
              <c:extLst>
                <c:ext xmlns:c15="http://schemas.microsoft.com/office/drawing/2012/chart" uri="{CE6537A1-D6FC-4f65-9D91-7224C49458BB}">
                  <c15:layout/>
                </c:ext>
              </c:extLst>
            </c:dLbl>
            <c:delete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talk.xlsx]sector mobility'!$A$22:$A$24</c:f>
              <c:strCache>
                <c:ptCount val="3"/>
                <c:pt idx="0">
                  <c:v>Current: Academic</c:v>
                </c:pt>
                <c:pt idx="1">
                  <c:v>Current: Government</c:v>
                </c:pt>
                <c:pt idx="2">
                  <c:v>Current: Industry</c:v>
                </c:pt>
              </c:strCache>
            </c:strRef>
          </c:cat>
          <c:val>
            <c:numRef>
              <c:f>'[graphs for talk.xlsx]sector mobility'!$D$22:$D$24</c:f>
              <c:numCache>
                <c:formatCode>General</c:formatCode>
                <c:ptCount val="3"/>
                <c:pt idx="0">
                  <c:v>55</c:v>
                </c:pt>
                <c:pt idx="1">
                  <c:v>28</c:v>
                </c:pt>
                <c:pt idx="2">
                  <c:v>444</c:v>
                </c:pt>
              </c:numCache>
            </c:numRef>
          </c:val>
        </c:ser>
        <c:dLbls/>
        <c:overlap val="100"/>
        <c:axId val="58892288"/>
        <c:axId val="58893824"/>
      </c:barChart>
      <c:catAx>
        <c:axId val="5889228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893824"/>
        <c:crosses val="autoZero"/>
        <c:auto val="1"/>
        <c:lblAlgn val="ctr"/>
        <c:lblOffset val="100"/>
      </c:catAx>
      <c:valAx>
        <c:axId val="58893824"/>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89228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3200"/>
            </a:pPr>
            <a:r>
              <a:rPr lang="en-US" sz="3200"/>
              <a:t>Number of New Hires in Physics Departments</a:t>
            </a:r>
          </a:p>
        </c:rich>
      </c:tx>
    </c:title>
    <c:plotArea>
      <c:layout/>
      <c:lineChart>
        <c:grouping val="standard"/>
        <c:ser>
          <c:idx val="0"/>
          <c:order val="0"/>
          <c:tx>
            <c:strRef>
              <c:f>'by Rank'!$X$14</c:f>
              <c:strCache>
                <c:ptCount val="1"/>
                <c:pt idx="0">
                  <c:v>Bachelor's</c:v>
                </c:pt>
              </c:strCache>
            </c:strRef>
          </c:tx>
          <c:marker>
            <c:symbol val="none"/>
          </c:marker>
          <c:cat>
            <c:numRef>
              <c:f>'by Rank'!$Y$13:$AC$13</c:f>
              <c:numCache>
                <c:formatCode>General</c:formatCode>
                <c:ptCount val="5"/>
                <c:pt idx="0">
                  <c:v>2006</c:v>
                </c:pt>
                <c:pt idx="1">
                  <c:v>2008</c:v>
                </c:pt>
                <c:pt idx="2">
                  <c:v>2010</c:v>
                </c:pt>
                <c:pt idx="3">
                  <c:v>2012</c:v>
                </c:pt>
                <c:pt idx="4">
                  <c:v>2014</c:v>
                </c:pt>
              </c:numCache>
            </c:numRef>
          </c:cat>
          <c:val>
            <c:numRef>
              <c:f>'by Rank'!$Y$14:$AC$14</c:f>
              <c:numCache>
                <c:formatCode>General</c:formatCode>
                <c:ptCount val="5"/>
                <c:pt idx="0">
                  <c:v>270</c:v>
                </c:pt>
                <c:pt idx="1">
                  <c:v>259</c:v>
                </c:pt>
                <c:pt idx="2">
                  <c:v>227</c:v>
                </c:pt>
                <c:pt idx="3">
                  <c:v>250</c:v>
                </c:pt>
                <c:pt idx="4">
                  <c:v>256</c:v>
                </c:pt>
              </c:numCache>
            </c:numRef>
          </c:val>
        </c:ser>
        <c:ser>
          <c:idx val="1"/>
          <c:order val="1"/>
          <c:tx>
            <c:strRef>
              <c:f>'by Rank'!$X$15</c:f>
              <c:strCache>
                <c:ptCount val="1"/>
                <c:pt idx="0">
                  <c:v>PhD</c:v>
                </c:pt>
              </c:strCache>
            </c:strRef>
          </c:tx>
          <c:marker>
            <c:symbol val="none"/>
          </c:marker>
          <c:cat>
            <c:numRef>
              <c:f>'by Rank'!$Y$13:$AC$13</c:f>
              <c:numCache>
                <c:formatCode>General</c:formatCode>
                <c:ptCount val="5"/>
                <c:pt idx="0">
                  <c:v>2006</c:v>
                </c:pt>
                <c:pt idx="1">
                  <c:v>2008</c:v>
                </c:pt>
                <c:pt idx="2">
                  <c:v>2010</c:v>
                </c:pt>
                <c:pt idx="3">
                  <c:v>2012</c:v>
                </c:pt>
                <c:pt idx="4">
                  <c:v>2014</c:v>
                </c:pt>
              </c:numCache>
            </c:numRef>
          </c:cat>
          <c:val>
            <c:numRef>
              <c:f>'by Rank'!$Y$15:$AC$15</c:f>
              <c:numCache>
                <c:formatCode>General</c:formatCode>
                <c:ptCount val="5"/>
                <c:pt idx="0">
                  <c:v>260</c:v>
                </c:pt>
                <c:pt idx="1">
                  <c:v>241</c:v>
                </c:pt>
                <c:pt idx="2">
                  <c:v>163</c:v>
                </c:pt>
                <c:pt idx="3">
                  <c:v>183</c:v>
                </c:pt>
                <c:pt idx="4">
                  <c:v>220</c:v>
                </c:pt>
              </c:numCache>
            </c:numRef>
          </c:val>
        </c:ser>
        <c:dLbls/>
        <c:marker val="1"/>
        <c:axId val="72292992"/>
        <c:axId val="72298880"/>
      </c:lineChart>
      <c:catAx>
        <c:axId val="72292992"/>
        <c:scaling>
          <c:orientation val="minMax"/>
        </c:scaling>
        <c:axPos val="b"/>
        <c:numFmt formatCode="General" sourceLinked="1"/>
        <c:majorTickMark val="none"/>
        <c:tickLblPos val="nextTo"/>
        <c:crossAx val="72298880"/>
        <c:crosses val="autoZero"/>
        <c:auto val="1"/>
        <c:lblAlgn val="ctr"/>
        <c:lblOffset val="100"/>
      </c:catAx>
      <c:valAx>
        <c:axId val="72298880"/>
        <c:scaling>
          <c:orientation val="minMax"/>
        </c:scaling>
        <c:axPos val="l"/>
        <c:majorGridlines/>
        <c:numFmt formatCode="General" sourceLinked="1"/>
        <c:majorTickMark val="none"/>
        <c:tickLblPos val="nextTo"/>
        <c:txPr>
          <a:bodyPr/>
          <a:lstStyle/>
          <a:p>
            <a:pPr>
              <a:defRPr sz="1600"/>
            </a:pPr>
            <a:endParaRPr lang="en-US"/>
          </a:p>
        </c:txPr>
        <c:crossAx val="72292992"/>
        <c:crosses val="autoZero"/>
        <c:crossBetween val="between"/>
      </c:valAx>
      <c:dTable>
        <c:showHorzBorder val="1"/>
        <c:showVertBorder val="1"/>
        <c:showOutline val="1"/>
        <c:showKeys val="1"/>
        <c:txPr>
          <a:bodyPr/>
          <a:lstStyle/>
          <a:p>
            <a:pPr rtl="0">
              <a:defRPr sz="1600"/>
            </a:pPr>
            <a:endParaRPr lang="en-US"/>
          </a:p>
        </c:txPr>
      </c:dTable>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percentStacked"/>
        <c:ser>
          <c:idx val="0"/>
          <c:order val="0"/>
          <c:tx>
            <c:strRef>
              <c:f>'by Rank'!$R$25</c:f>
              <c:strCache>
                <c:ptCount val="1"/>
                <c:pt idx="0">
                  <c:v>Tenured</c:v>
                </c:pt>
              </c:strCache>
            </c:strRef>
          </c:tx>
          <c:dLbls>
            <c:delete val="1"/>
          </c:dLbls>
          <c:cat>
            <c:multiLvlStrRef>
              <c:f>'by Rank'!$S$23:$V$24</c:f>
              <c:multiLvlStrCache>
                <c:ptCount val="4"/>
                <c:lvl>
                  <c:pt idx="0">
                    <c:v>2008</c:v>
                  </c:pt>
                  <c:pt idx="1">
                    <c:v>2010</c:v>
                  </c:pt>
                  <c:pt idx="2">
                    <c:v>2012</c:v>
                  </c:pt>
                  <c:pt idx="3">
                    <c:v>2014</c:v>
                  </c:pt>
                </c:lvl>
                <c:lvl>
                  <c:pt idx="0">
                    <c:v>Bachelor's</c:v>
                  </c:pt>
                </c:lvl>
              </c:multiLvlStrCache>
            </c:multiLvlStrRef>
          </c:cat>
          <c:val>
            <c:numRef>
              <c:f>'by Rank'!$S$25:$V$25</c:f>
              <c:numCache>
                <c:formatCode>0%</c:formatCode>
                <c:ptCount val="4"/>
                <c:pt idx="0">
                  <c:v>2.7027027027027039E-2</c:v>
                </c:pt>
                <c:pt idx="1">
                  <c:v>3.9647577092511016E-2</c:v>
                </c:pt>
                <c:pt idx="2">
                  <c:v>1.2E-2</c:v>
                </c:pt>
                <c:pt idx="3">
                  <c:v>1.5625E-2</c:v>
                </c:pt>
              </c:numCache>
            </c:numRef>
          </c:val>
        </c:ser>
        <c:ser>
          <c:idx val="1"/>
          <c:order val="1"/>
          <c:tx>
            <c:strRef>
              <c:f>'by Rank'!$R$26</c:f>
              <c:strCache>
                <c:ptCount val="1"/>
                <c:pt idx="0">
                  <c:v>Ten. Track</c:v>
                </c:pt>
              </c:strCache>
            </c:strRef>
          </c:tx>
          <c:dLbls>
            <c:spPr>
              <a:noFill/>
              <a:ln>
                <a:noFill/>
              </a:ln>
              <a:effectLst/>
            </c:spPr>
            <c:txPr>
              <a:bodyPr/>
              <a:lstStyle/>
              <a:p>
                <a:pPr>
                  <a:defRPr sz="1600" b="1">
                    <a:solidFill>
                      <a:schemeClr val="bg1"/>
                    </a:solidFill>
                  </a:defRPr>
                </a:pPr>
                <a:endParaRPr lang="en-US"/>
              </a:p>
            </c:txPr>
            <c:dLblPos val="ctr"/>
            <c:showVal val="1"/>
            <c:extLst>
              <c:ext xmlns:c15="http://schemas.microsoft.com/office/drawing/2012/chart" uri="{CE6537A1-D6FC-4f65-9D91-7224C49458BB}">
                <c15:layout/>
                <c15:showLeaderLines val="0"/>
              </c:ext>
            </c:extLst>
          </c:dLbls>
          <c:cat>
            <c:multiLvlStrRef>
              <c:f>'by Rank'!$S$23:$V$24</c:f>
              <c:multiLvlStrCache>
                <c:ptCount val="4"/>
                <c:lvl>
                  <c:pt idx="0">
                    <c:v>2008</c:v>
                  </c:pt>
                  <c:pt idx="1">
                    <c:v>2010</c:v>
                  </c:pt>
                  <c:pt idx="2">
                    <c:v>2012</c:v>
                  </c:pt>
                  <c:pt idx="3">
                    <c:v>2014</c:v>
                  </c:pt>
                </c:lvl>
                <c:lvl>
                  <c:pt idx="0">
                    <c:v>Bachelor's</c:v>
                  </c:pt>
                </c:lvl>
              </c:multiLvlStrCache>
            </c:multiLvlStrRef>
          </c:cat>
          <c:val>
            <c:numRef>
              <c:f>'by Rank'!$S$26:$V$26</c:f>
              <c:numCache>
                <c:formatCode>0%</c:formatCode>
                <c:ptCount val="4"/>
                <c:pt idx="0">
                  <c:v>0.37065637065637069</c:v>
                </c:pt>
                <c:pt idx="1">
                  <c:v>0.38766519823788553</c:v>
                </c:pt>
                <c:pt idx="2">
                  <c:v>0.28400000000000003</c:v>
                </c:pt>
                <c:pt idx="3">
                  <c:v>0.30468750000000006</c:v>
                </c:pt>
              </c:numCache>
            </c:numRef>
          </c:val>
        </c:ser>
        <c:ser>
          <c:idx val="2"/>
          <c:order val="2"/>
          <c:tx>
            <c:strRef>
              <c:f>'by Rank'!$R$27</c:f>
              <c:strCache>
                <c:ptCount val="1"/>
                <c:pt idx="0">
                  <c:v>FT, Temp</c:v>
                </c:pt>
              </c:strCache>
            </c:strRef>
          </c:tx>
          <c:dLbls>
            <c:spPr>
              <a:noFill/>
              <a:ln>
                <a:noFill/>
              </a:ln>
              <a:effectLst/>
            </c:spPr>
            <c:txPr>
              <a:bodyPr/>
              <a:lstStyle/>
              <a:p>
                <a:pPr>
                  <a:defRPr sz="1600" b="1"/>
                </a:pPr>
                <a:endParaRPr lang="en-US"/>
              </a:p>
            </c:txPr>
            <c:dLblPos val="ctr"/>
            <c:showVal val="1"/>
            <c:extLst>
              <c:ext xmlns:c15="http://schemas.microsoft.com/office/drawing/2012/chart" uri="{CE6537A1-D6FC-4f65-9D91-7224C49458BB}">
                <c15:layout/>
                <c15:showLeaderLines val="0"/>
              </c:ext>
            </c:extLst>
          </c:dLbls>
          <c:cat>
            <c:multiLvlStrRef>
              <c:f>'by Rank'!$S$23:$V$24</c:f>
              <c:multiLvlStrCache>
                <c:ptCount val="4"/>
                <c:lvl>
                  <c:pt idx="0">
                    <c:v>2008</c:v>
                  </c:pt>
                  <c:pt idx="1">
                    <c:v>2010</c:v>
                  </c:pt>
                  <c:pt idx="2">
                    <c:v>2012</c:v>
                  </c:pt>
                  <c:pt idx="3">
                    <c:v>2014</c:v>
                  </c:pt>
                </c:lvl>
                <c:lvl>
                  <c:pt idx="0">
                    <c:v>Bachelor's</c:v>
                  </c:pt>
                </c:lvl>
              </c:multiLvlStrCache>
            </c:multiLvlStrRef>
          </c:cat>
          <c:val>
            <c:numRef>
              <c:f>'by Rank'!$S$27:$V$27</c:f>
              <c:numCache>
                <c:formatCode>0%</c:formatCode>
                <c:ptCount val="4"/>
                <c:pt idx="0">
                  <c:v>0.33590733590733596</c:v>
                </c:pt>
                <c:pt idx="1">
                  <c:v>0.22026431718061673</c:v>
                </c:pt>
                <c:pt idx="2">
                  <c:v>0.34400000000000003</c:v>
                </c:pt>
                <c:pt idx="3">
                  <c:v>0.30468750000000006</c:v>
                </c:pt>
              </c:numCache>
            </c:numRef>
          </c:val>
        </c:ser>
        <c:ser>
          <c:idx val="3"/>
          <c:order val="3"/>
          <c:tx>
            <c:strRef>
              <c:f>'by Rank'!$R$28</c:f>
              <c:strCache>
                <c:ptCount val="1"/>
                <c:pt idx="0">
                  <c:v>NTT Perm</c:v>
                </c:pt>
              </c:strCache>
            </c:strRef>
          </c:tx>
          <c:dLbls>
            <c:spPr>
              <a:noFill/>
              <a:ln>
                <a:noFill/>
              </a:ln>
              <a:effectLst/>
            </c:spPr>
            <c:txPr>
              <a:bodyPr/>
              <a:lstStyle/>
              <a:p>
                <a:pPr>
                  <a:defRPr sz="1600" b="1">
                    <a:solidFill>
                      <a:schemeClr val="bg1"/>
                    </a:solidFill>
                  </a:defRPr>
                </a:pPr>
                <a:endParaRPr lang="en-US"/>
              </a:p>
            </c:txPr>
            <c:dLblPos val="ctr"/>
            <c:showVal val="1"/>
            <c:extLst>
              <c:ext xmlns:c15="http://schemas.microsoft.com/office/drawing/2012/chart" uri="{CE6537A1-D6FC-4f65-9D91-7224C49458BB}">
                <c15:layout/>
                <c15:showLeaderLines val="0"/>
              </c:ext>
            </c:extLst>
          </c:dLbls>
          <c:cat>
            <c:multiLvlStrRef>
              <c:f>'by Rank'!$S$23:$V$24</c:f>
              <c:multiLvlStrCache>
                <c:ptCount val="4"/>
                <c:lvl>
                  <c:pt idx="0">
                    <c:v>2008</c:v>
                  </c:pt>
                  <c:pt idx="1">
                    <c:v>2010</c:v>
                  </c:pt>
                  <c:pt idx="2">
                    <c:v>2012</c:v>
                  </c:pt>
                  <c:pt idx="3">
                    <c:v>2014</c:v>
                  </c:pt>
                </c:lvl>
                <c:lvl>
                  <c:pt idx="0">
                    <c:v>Bachelor's</c:v>
                  </c:pt>
                </c:lvl>
              </c:multiLvlStrCache>
            </c:multiLvlStrRef>
          </c:cat>
          <c:val>
            <c:numRef>
              <c:f>'by Rank'!$S$28:$V$28</c:f>
              <c:numCache>
                <c:formatCode>0%</c:formatCode>
                <c:ptCount val="4"/>
                <c:pt idx="0">
                  <c:v>6.5637065637065631E-2</c:v>
                </c:pt>
                <c:pt idx="1">
                  <c:v>6.6079295154185022E-2</c:v>
                </c:pt>
                <c:pt idx="2">
                  <c:v>6.0000000000000005E-2</c:v>
                </c:pt>
                <c:pt idx="3">
                  <c:v>7.4218750000000014E-2</c:v>
                </c:pt>
              </c:numCache>
            </c:numRef>
          </c:val>
        </c:ser>
        <c:ser>
          <c:idx val="4"/>
          <c:order val="4"/>
          <c:tx>
            <c:strRef>
              <c:f>'by Rank'!$R$29</c:f>
              <c:strCache>
                <c:ptCount val="1"/>
                <c:pt idx="0">
                  <c:v>PT &amp; Other</c:v>
                </c:pt>
              </c:strCache>
            </c:strRef>
          </c:tx>
          <c:dLbls>
            <c:spPr>
              <a:noFill/>
              <a:ln>
                <a:noFill/>
              </a:ln>
              <a:effectLst/>
            </c:spPr>
            <c:txPr>
              <a:bodyPr/>
              <a:lstStyle/>
              <a:p>
                <a:pPr>
                  <a:defRPr sz="1600" b="1">
                    <a:solidFill>
                      <a:schemeClr val="bg1"/>
                    </a:solidFill>
                  </a:defRPr>
                </a:pPr>
                <a:endParaRPr lang="en-US"/>
              </a:p>
            </c:txPr>
            <c:dLblPos val="ctr"/>
            <c:showVal val="1"/>
            <c:extLst>
              <c:ext xmlns:c15="http://schemas.microsoft.com/office/drawing/2012/chart" uri="{CE6537A1-D6FC-4f65-9D91-7224C49458BB}">
                <c15:layout/>
                <c15:showLeaderLines val="0"/>
              </c:ext>
            </c:extLst>
          </c:dLbls>
          <c:cat>
            <c:multiLvlStrRef>
              <c:f>'by Rank'!$S$23:$V$24</c:f>
              <c:multiLvlStrCache>
                <c:ptCount val="4"/>
                <c:lvl>
                  <c:pt idx="0">
                    <c:v>2008</c:v>
                  </c:pt>
                  <c:pt idx="1">
                    <c:v>2010</c:v>
                  </c:pt>
                  <c:pt idx="2">
                    <c:v>2012</c:v>
                  </c:pt>
                  <c:pt idx="3">
                    <c:v>2014</c:v>
                  </c:pt>
                </c:lvl>
                <c:lvl>
                  <c:pt idx="0">
                    <c:v>Bachelor's</c:v>
                  </c:pt>
                </c:lvl>
              </c:multiLvlStrCache>
            </c:multiLvlStrRef>
          </c:cat>
          <c:val>
            <c:numRef>
              <c:f>'by Rank'!$S$29:$V$29</c:f>
              <c:numCache>
                <c:formatCode>0%</c:formatCode>
                <c:ptCount val="4"/>
                <c:pt idx="0">
                  <c:v>0.20077220077220079</c:v>
                </c:pt>
                <c:pt idx="1">
                  <c:v>0.28634361233480188</c:v>
                </c:pt>
                <c:pt idx="2">
                  <c:v>0.30000000000000004</c:v>
                </c:pt>
                <c:pt idx="3">
                  <c:v>0.30078125</c:v>
                </c:pt>
              </c:numCache>
            </c:numRef>
          </c:val>
        </c:ser>
        <c:dLbls>
          <c:showVal val="1"/>
        </c:dLbls>
        <c:gapWidth val="31"/>
        <c:overlap val="100"/>
        <c:axId val="73179904"/>
        <c:axId val="73181440"/>
      </c:barChart>
      <c:catAx>
        <c:axId val="73179904"/>
        <c:scaling>
          <c:orientation val="maxMin"/>
        </c:scaling>
        <c:axPos val="l"/>
        <c:numFmt formatCode="General" sourceLinked="0"/>
        <c:tickLblPos val="nextTo"/>
        <c:txPr>
          <a:bodyPr/>
          <a:lstStyle/>
          <a:p>
            <a:pPr>
              <a:defRPr sz="1600"/>
            </a:pPr>
            <a:endParaRPr lang="en-US"/>
          </a:p>
        </c:txPr>
        <c:crossAx val="73181440"/>
        <c:crosses val="autoZero"/>
        <c:auto val="1"/>
        <c:lblAlgn val="ctr"/>
        <c:lblOffset val="100"/>
      </c:catAx>
      <c:valAx>
        <c:axId val="73181440"/>
        <c:scaling>
          <c:orientation val="minMax"/>
        </c:scaling>
        <c:axPos val="t"/>
        <c:majorGridlines/>
        <c:numFmt formatCode="0%" sourceLinked="1"/>
        <c:tickLblPos val="nextTo"/>
        <c:txPr>
          <a:bodyPr/>
          <a:lstStyle/>
          <a:p>
            <a:pPr>
              <a:defRPr sz="1600"/>
            </a:pPr>
            <a:endParaRPr lang="en-US"/>
          </a:p>
        </c:txPr>
        <c:crossAx val="73179904"/>
        <c:crosses val="autoZero"/>
        <c:crossBetween val="between"/>
      </c:valAx>
    </c:plotArea>
    <c:legend>
      <c:legendPos val="b"/>
      <c:txPr>
        <a:bodyPr/>
        <a:lstStyle/>
        <a:p>
          <a:pPr>
            <a:defRPr sz="16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percentStacked"/>
        <c:ser>
          <c:idx val="0"/>
          <c:order val="0"/>
          <c:tx>
            <c:strRef>
              <c:f>'by Rank'!$J$24</c:f>
              <c:strCache>
                <c:ptCount val="1"/>
                <c:pt idx="0">
                  <c:v>Tenured</c:v>
                </c:pt>
              </c:strCache>
            </c:strRef>
          </c:tx>
          <c:dLbls>
            <c:spPr>
              <a:noFill/>
              <a:ln>
                <a:noFill/>
              </a:ln>
              <a:effectLst/>
            </c:spPr>
            <c:txPr>
              <a:bodyPr/>
              <a:lstStyle/>
              <a:p>
                <a:pPr>
                  <a:defRPr sz="1600" b="1">
                    <a:solidFill>
                      <a:schemeClr val="bg1"/>
                    </a:solidFill>
                  </a:defRPr>
                </a:pPr>
                <a:endParaRPr lang="en-US"/>
              </a:p>
            </c:txPr>
            <c:dLblPos val="ctr"/>
            <c:showVal val="1"/>
            <c:extLst>
              <c:ext xmlns:c15="http://schemas.microsoft.com/office/drawing/2012/chart" uri="{CE6537A1-D6FC-4f65-9D91-7224C49458BB}">
                <c15:layout/>
                <c15:showLeaderLines val="0"/>
              </c:ext>
            </c:extLst>
          </c:dLbls>
          <c:cat>
            <c:multiLvlStrRef>
              <c:f>'by Rank'!$K$22:$N$23</c:f>
              <c:multiLvlStrCache>
                <c:ptCount val="4"/>
                <c:lvl>
                  <c:pt idx="0">
                    <c:v>2008</c:v>
                  </c:pt>
                  <c:pt idx="1">
                    <c:v>2010</c:v>
                  </c:pt>
                  <c:pt idx="2">
                    <c:v>2012</c:v>
                  </c:pt>
                  <c:pt idx="3">
                    <c:v>2014</c:v>
                  </c:pt>
                </c:lvl>
                <c:lvl>
                  <c:pt idx="0">
                    <c:v>PhD</c:v>
                  </c:pt>
                </c:lvl>
              </c:multiLvlStrCache>
            </c:multiLvlStrRef>
          </c:cat>
          <c:val>
            <c:numRef>
              <c:f>'by Rank'!$K$24:$N$24</c:f>
              <c:numCache>
                <c:formatCode>0%</c:formatCode>
                <c:ptCount val="4"/>
                <c:pt idx="0">
                  <c:v>0.11203319502074688</c:v>
                </c:pt>
                <c:pt idx="1">
                  <c:v>8.5889570552147229E-2</c:v>
                </c:pt>
                <c:pt idx="2">
                  <c:v>0.10382513661202186</c:v>
                </c:pt>
                <c:pt idx="3">
                  <c:v>0.12272727272727275</c:v>
                </c:pt>
              </c:numCache>
            </c:numRef>
          </c:val>
        </c:ser>
        <c:ser>
          <c:idx val="1"/>
          <c:order val="1"/>
          <c:tx>
            <c:strRef>
              <c:f>'by Rank'!$J$25</c:f>
              <c:strCache>
                <c:ptCount val="1"/>
                <c:pt idx="0">
                  <c:v>Ten. Track</c:v>
                </c:pt>
              </c:strCache>
            </c:strRef>
          </c:tx>
          <c:dLbls>
            <c:spPr>
              <a:noFill/>
              <a:ln>
                <a:noFill/>
              </a:ln>
              <a:effectLst/>
            </c:spPr>
            <c:txPr>
              <a:bodyPr/>
              <a:lstStyle/>
              <a:p>
                <a:pPr>
                  <a:defRPr sz="1600" b="1">
                    <a:solidFill>
                      <a:schemeClr val="bg1"/>
                    </a:solidFill>
                  </a:defRPr>
                </a:pPr>
                <a:endParaRPr lang="en-US"/>
              </a:p>
            </c:txPr>
            <c:dLblPos val="ctr"/>
            <c:showVal val="1"/>
            <c:extLst>
              <c:ext xmlns:c15="http://schemas.microsoft.com/office/drawing/2012/chart" uri="{CE6537A1-D6FC-4f65-9D91-7224C49458BB}">
                <c15:layout/>
                <c15:showLeaderLines val="0"/>
              </c:ext>
            </c:extLst>
          </c:dLbls>
          <c:cat>
            <c:multiLvlStrRef>
              <c:f>'by Rank'!$K$22:$N$23</c:f>
              <c:multiLvlStrCache>
                <c:ptCount val="4"/>
                <c:lvl>
                  <c:pt idx="0">
                    <c:v>2008</c:v>
                  </c:pt>
                  <c:pt idx="1">
                    <c:v>2010</c:v>
                  </c:pt>
                  <c:pt idx="2">
                    <c:v>2012</c:v>
                  </c:pt>
                  <c:pt idx="3">
                    <c:v>2014</c:v>
                  </c:pt>
                </c:lvl>
                <c:lvl>
                  <c:pt idx="0">
                    <c:v>PhD</c:v>
                  </c:pt>
                </c:lvl>
              </c:multiLvlStrCache>
            </c:multiLvlStrRef>
          </c:cat>
          <c:val>
            <c:numRef>
              <c:f>'by Rank'!$K$25:$N$25</c:f>
              <c:numCache>
                <c:formatCode>0%</c:formatCode>
                <c:ptCount val="4"/>
                <c:pt idx="0">
                  <c:v>0.7178423236514524</c:v>
                </c:pt>
                <c:pt idx="1">
                  <c:v>0.68711656441717783</c:v>
                </c:pt>
                <c:pt idx="2">
                  <c:v>0.63387978142076518</c:v>
                </c:pt>
                <c:pt idx="3">
                  <c:v>0.59090909090909094</c:v>
                </c:pt>
              </c:numCache>
            </c:numRef>
          </c:val>
        </c:ser>
        <c:ser>
          <c:idx val="2"/>
          <c:order val="2"/>
          <c:tx>
            <c:strRef>
              <c:f>'by Rank'!$J$26</c:f>
              <c:strCache>
                <c:ptCount val="1"/>
                <c:pt idx="0">
                  <c:v>FT, Temp</c:v>
                </c:pt>
              </c:strCache>
            </c:strRef>
          </c:tx>
          <c:dLbls>
            <c:spPr>
              <a:noFill/>
              <a:ln>
                <a:noFill/>
              </a:ln>
              <a:effectLst/>
            </c:spPr>
            <c:txPr>
              <a:bodyPr/>
              <a:lstStyle/>
              <a:p>
                <a:pPr>
                  <a:defRPr sz="1600" b="1">
                    <a:solidFill>
                      <a:schemeClr val="bg1"/>
                    </a:solidFill>
                  </a:defRPr>
                </a:pPr>
                <a:endParaRPr lang="en-US"/>
              </a:p>
            </c:txPr>
            <c:dLblPos val="ctr"/>
            <c:showVal val="1"/>
            <c:extLst>
              <c:ext xmlns:c15="http://schemas.microsoft.com/office/drawing/2012/chart" uri="{CE6537A1-D6FC-4f65-9D91-7224C49458BB}">
                <c15:layout/>
                <c15:showLeaderLines val="0"/>
              </c:ext>
            </c:extLst>
          </c:dLbls>
          <c:cat>
            <c:multiLvlStrRef>
              <c:f>'by Rank'!$K$22:$N$23</c:f>
              <c:multiLvlStrCache>
                <c:ptCount val="4"/>
                <c:lvl>
                  <c:pt idx="0">
                    <c:v>2008</c:v>
                  </c:pt>
                  <c:pt idx="1">
                    <c:v>2010</c:v>
                  </c:pt>
                  <c:pt idx="2">
                    <c:v>2012</c:v>
                  </c:pt>
                  <c:pt idx="3">
                    <c:v>2014</c:v>
                  </c:pt>
                </c:lvl>
                <c:lvl>
                  <c:pt idx="0">
                    <c:v>PhD</c:v>
                  </c:pt>
                </c:lvl>
              </c:multiLvlStrCache>
            </c:multiLvlStrRef>
          </c:cat>
          <c:val>
            <c:numRef>
              <c:f>'by Rank'!$K$26:$N$26</c:f>
              <c:numCache>
                <c:formatCode>0%</c:formatCode>
                <c:ptCount val="4"/>
                <c:pt idx="0">
                  <c:v>6.6390041493775934E-2</c:v>
                </c:pt>
                <c:pt idx="1">
                  <c:v>0.11042944785276072</c:v>
                </c:pt>
                <c:pt idx="2">
                  <c:v>9.2896174863387998E-2</c:v>
                </c:pt>
                <c:pt idx="3">
                  <c:v>9.0909090909090939E-2</c:v>
                </c:pt>
              </c:numCache>
            </c:numRef>
          </c:val>
        </c:ser>
        <c:ser>
          <c:idx val="3"/>
          <c:order val="3"/>
          <c:tx>
            <c:strRef>
              <c:f>'by Rank'!$J$27</c:f>
              <c:strCache>
                <c:ptCount val="1"/>
                <c:pt idx="0">
                  <c:v>NTT Perm</c:v>
                </c:pt>
              </c:strCache>
            </c:strRef>
          </c:tx>
          <c:dLbls>
            <c:spPr>
              <a:noFill/>
              <a:ln>
                <a:noFill/>
              </a:ln>
              <a:effectLst/>
            </c:spPr>
            <c:txPr>
              <a:bodyPr/>
              <a:lstStyle/>
              <a:p>
                <a:pPr>
                  <a:defRPr sz="1600" b="1">
                    <a:solidFill>
                      <a:schemeClr val="bg1"/>
                    </a:solidFill>
                  </a:defRPr>
                </a:pPr>
                <a:endParaRPr lang="en-US"/>
              </a:p>
            </c:txPr>
            <c:dLblPos val="ctr"/>
            <c:showVal val="1"/>
            <c:extLst>
              <c:ext xmlns:c15="http://schemas.microsoft.com/office/drawing/2012/chart" uri="{CE6537A1-D6FC-4f65-9D91-7224C49458BB}">
                <c15:layout/>
                <c15:showLeaderLines val="0"/>
              </c:ext>
            </c:extLst>
          </c:dLbls>
          <c:cat>
            <c:multiLvlStrRef>
              <c:f>'by Rank'!$K$22:$N$23</c:f>
              <c:multiLvlStrCache>
                <c:ptCount val="4"/>
                <c:lvl>
                  <c:pt idx="0">
                    <c:v>2008</c:v>
                  </c:pt>
                  <c:pt idx="1">
                    <c:v>2010</c:v>
                  </c:pt>
                  <c:pt idx="2">
                    <c:v>2012</c:v>
                  </c:pt>
                  <c:pt idx="3">
                    <c:v>2014</c:v>
                  </c:pt>
                </c:lvl>
                <c:lvl>
                  <c:pt idx="0">
                    <c:v>PhD</c:v>
                  </c:pt>
                </c:lvl>
              </c:multiLvlStrCache>
            </c:multiLvlStrRef>
          </c:cat>
          <c:val>
            <c:numRef>
              <c:f>'by Rank'!$K$27:$N$27</c:f>
              <c:numCache>
                <c:formatCode>0%</c:formatCode>
                <c:ptCount val="4"/>
                <c:pt idx="0">
                  <c:v>7.8838174273858919E-2</c:v>
                </c:pt>
                <c:pt idx="1">
                  <c:v>5.5214723926380382E-2</c:v>
                </c:pt>
                <c:pt idx="2">
                  <c:v>6.5573770491803282E-2</c:v>
                </c:pt>
                <c:pt idx="3">
                  <c:v>0.14545454545454545</c:v>
                </c:pt>
              </c:numCache>
            </c:numRef>
          </c:val>
        </c:ser>
        <c:ser>
          <c:idx val="4"/>
          <c:order val="4"/>
          <c:tx>
            <c:strRef>
              <c:f>'by Rank'!$J$28</c:f>
              <c:strCache>
                <c:ptCount val="1"/>
                <c:pt idx="0">
                  <c:v>PT &amp; Other</c:v>
                </c:pt>
              </c:strCache>
            </c:strRef>
          </c:tx>
          <c:dLbls>
            <c:dLbl>
              <c:idx val="0"/>
              <c:layout>
                <c:manualLayout>
                  <c:x val="3.6111111111111115E-2"/>
                  <c:y val="0"/>
                </c:manualLayout>
              </c:layout>
              <c:spPr/>
              <c:txPr>
                <a:bodyPr/>
                <a:lstStyle/>
                <a:p>
                  <a:pPr>
                    <a:defRPr sz="1600" b="1">
                      <a:solidFill>
                        <a:schemeClr val="tx1"/>
                      </a:solidFill>
                    </a:defRPr>
                  </a:pPr>
                  <a:endParaRPr lang="en-US"/>
                </a:p>
              </c:txPr>
              <c:dLblPos val="ctr"/>
              <c:showVal val="1"/>
              <c:extLst>
                <c:ext xmlns:c15="http://schemas.microsoft.com/office/drawing/2012/chart" uri="{CE6537A1-D6FC-4f65-9D91-7224C49458BB}">
                  <c15:layout/>
                </c:ext>
              </c:extLst>
            </c:dLbl>
            <c:spPr>
              <a:noFill/>
              <a:ln>
                <a:noFill/>
              </a:ln>
              <a:effectLst/>
            </c:spPr>
            <c:txPr>
              <a:bodyPr/>
              <a:lstStyle/>
              <a:p>
                <a:pPr>
                  <a:defRPr sz="1600" b="1">
                    <a:solidFill>
                      <a:schemeClr val="bg1"/>
                    </a:solidFill>
                  </a:defRPr>
                </a:pPr>
                <a:endParaRPr lang="en-US"/>
              </a:p>
            </c:txPr>
            <c:dLblPos val="ctr"/>
            <c:showVal val="1"/>
            <c:extLst>
              <c:ext xmlns:c15="http://schemas.microsoft.com/office/drawing/2012/chart" uri="{CE6537A1-D6FC-4f65-9D91-7224C49458BB}">
                <c15:layout/>
                <c15:showLeaderLines val="0"/>
              </c:ext>
            </c:extLst>
          </c:dLbls>
          <c:cat>
            <c:multiLvlStrRef>
              <c:f>'by Rank'!$K$22:$N$23</c:f>
              <c:multiLvlStrCache>
                <c:ptCount val="4"/>
                <c:lvl>
                  <c:pt idx="0">
                    <c:v>2008</c:v>
                  </c:pt>
                  <c:pt idx="1">
                    <c:v>2010</c:v>
                  </c:pt>
                  <c:pt idx="2">
                    <c:v>2012</c:v>
                  </c:pt>
                  <c:pt idx="3">
                    <c:v>2014</c:v>
                  </c:pt>
                </c:lvl>
                <c:lvl>
                  <c:pt idx="0">
                    <c:v>PhD</c:v>
                  </c:pt>
                </c:lvl>
              </c:multiLvlStrCache>
            </c:multiLvlStrRef>
          </c:cat>
          <c:val>
            <c:numRef>
              <c:f>'by Rank'!$K$28:$N$28</c:f>
              <c:numCache>
                <c:formatCode>0%</c:formatCode>
                <c:ptCount val="4"/>
                <c:pt idx="0">
                  <c:v>2.4896265560165984E-2</c:v>
                </c:pt>
                <c:pt idx="1">
                  <c:v>6.1349693251533756E-2</c:v>
                </c:pt>
                <c:pt idx="2">
                  <c:v>0.10382513661202186</c:v>
                </c:pt>
                <c:pt idx="3">
                  <c:v>0.05</c:v>
                </c:pt>
              </c:numCache>
            </c:numRef>
          </c:val>
        </c:ser>
        <c:dLbls>
          <c:showVal val="1"/>
        </c:dLbls>
        <c:gapWidth val="37"/>
        <c:overlap val="100"/>
        <c:axId val="58832384"/>
        <c:axId val="58833920"/>
      </c:barChart>
      <c:catAx>
        <c:axId val="58832384"/>
        <c:scaling>
          <c:orientation val="maxMin"/>
        </c:scaling>
        <c:axPos val="l"/>
        <c:numFmt formatCode="General" sourceLinked="0"/>
        <c:tickLblPos val="nextTo"/>
        <c:txPr>
          <a:bodyPr/>
          <a:lstStyle/>
          <a:p>
            <a:pPr>
              <a:defRPr sz="1600"/>
            </a:pPr>
            <a:endParaRPr lang="en-US"/>
          </a:p>
        </c:txPr>
        <c:crossAx val="58833920"/>
        <c:crosses val="autoZero"/>
        <c:auto val="1"/>
        <c:lblAlgn val="ctr"/>
        <c:lblOffset val="100"/>
      </c:catAx>
      <c:valAx>
        <c:axId val="58833920"/>
        <c:scaling>
          <c:orientation val="minMax"/>
        </c:scaling>
        <c:axPos val="t"/>
        <c:majorGridlines/>
        <c:numFmt formatCode="0%" sourceLinked="1"/>
        <c:tickLblPos val="nextTo"/>
        <c:txPr>
          <a:bodyPr/>
          <a:lstStyle/>
          <a:p>
            <a:pPr>
              <a:defRPr sz="1600"/>
            </a:pPr>
            <a:endParaRPr lang="en-US"/>
          </a:p>
        </c:txPr>
        <c:crossAx val="58832384"/>
        <c:crosses val="autoZero"/>
        <c:crossBetween val="between"/>
      </c:valAx>
    </c:plotArea>
    <c:legend>
      <c:legendPos val="b"/>
      <c:txPr>
        <a:bodyPr/>
        <a:lstStyle/>
        <a:p>
          <a:pPr>
            <a:defRPr sz="1600"/>
          </a:pPr>
          <a:endParaRPr lang="en-US"/>
        </a:p>
      </c:txPr>
    </c:legend>
    <c:plotVisOnly val="1"/>
    <c:dispBlanksAs val="gap"/>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BFF91-B360-4FED-A4DB-749999E07F85}"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3B7C587B-EAF5-47FE-9370-7D6CD2E6017D}">
      <dgm:prSet phldrT="[Text]"/>
      <dgm:spPr/>
      <dgm:t>
        <a:bodyPr/>
        <a:lstStyle/>
        <a:p>
          <a:r>
            <a:rPr lang="en-US" dirty="0" smtClean="0"/>
            <a:t>Opportunities and resources</a:t>
          </a:r>
          <a:endParaRPr lang="en-US" dirty="0"/>
        </a:p>
      </dgm:t>
    </dgm:pt>
    <dgm:pt modelId="{E21A43E7-9CE6-48B0-87F8-2AB7C41FB995}" type="parTrans" cxnId="{C0961A39-D6B0-4D65-AF26-7E136C2FC444}">
      <dgm:prSet/>
      <dgm:spPr/>
      <dgm:t>
        <a:bodyPr/>
        <a:lstStyle/>
        <a:p>
          <a:endParaRPr lang="en-US"/>
        </a:p>
      </dgm:t>
    </dgm:pt>
    <dgm:pt modelId="{D6CD87E3-10FB-4B5F-AAA3-B4B69E01FD3B}" type="sibTrans" cxnId="{C0961A39-D6B0-4D65-AF26-7E136C2FC444}">
      <dgm:prSet/>
      <dgm:spPr/>
      <dgm:t>
        <a:bodyPr/>
        <a:lstStyle/>
        <a:p>
          <a:endParaRPr lang="en-US"/>
        </a:p>
      </dgm:t>
    </dgm:pt>
    <dgm:pt modelId="{C0C734D6-5CAA-4A3C-920E-EE9044248858}">
      <dgm:prSet phldrT="[Text]"/>
      <dgm:spPr/>
      <dgm:t>
        <a:bodyPr/>
        <a:lstStyle/>
        <a:p>
          <a:r>
            <a:rPr lang="en-US" dirty="0" smtClean="0"/>
            <a:t>Employment sector</a:t>
          </a:r>
          <a:endParaRPr lang="en-US" dirty="0"/>
        </a:p>
      </dgm:t>
    </dgm:pt>
    <dgm:pt modelId="{522D0B62-905B-46E1-89AB-E2759332D42E}" type="parTrans" cxnId="{468238EF-CB0A-4C30-A26C-DDF508B02D6C}">
      <dgm:prSet/>
      <dgm:spPr/>
      <dgm:t>
        <a:bodyPr/>
        <a:lstStyle/>
        <a:p>
          <a:endParaRPr lang="en-US"/>
        </a:p>
      </dgm:t>
    </dgm:pt>
    <dgm:pt modelId="{F0FCF184-DA4E-4930-9FF4-9E9BCE2A5231}" type="sibTrans" cxnId="{468238EF-CB0A-4C30-A26C-DDF508B02D6C}">
      <dgm:prSet/>
      <dgm:spPr/>
      <dgm:t>
        <a:bodyPr/>
        <a:lstStyle/>
        <a:p>
          <a:endParaRPr lang="en-US"/>
        </a:p>
      </dgm:t>
    </dgm:pt>
    <dgm:pt modelId="{B8FF156A-AD37-42AC-BF32-3D66817EF4C6}">
      <dgm:prSet phldrT="[Text]"/>
      <dgm:spPr/>
      <dgm:t>
        <a:bodyPr/>
        <a:lstStyle/>
        <a:p>
          <a:r>
            <a:rPr lang="en-US" dirty="0" smtClean="0"/>
            <a:t>Economic</a:t>
          </a:r>
        </a:p>
        <a:p>
          <a:r>
            <a:rPr lang="en-US" dirty="0" smtClean="0"/>
            <a:t>development</a:t>
          </a:r>
          <a:endParaRPr lang="en-US" dirty="0"/>
        </a:p>
      </dgm:t>
    </dgm:pt>
    <dgm:pt modelId="{265873CC-0383-43EA-B21C-10A45663A376}" type="parTrans" cxnId="{EF9D7009-ECE9-4A2E-9741-1E2E979E9AE1}">
      <dgm:prSet/>
      <dgm:spPr/>
      <dgm:t>
        <a:bodyPr/>
        <a:lstStyle/>
        <a:p>
          <a:endParaRPr lang="en-US"/>
        </a:p>
      </dgm:t>
    </dgm:pt>
    <dgm:pt modelId="{9BD012A3-A394-4E91-BF6F-7B05AEBB4706}" type="sibTrans" cxnId="{EF9D7009-ECE9-4A2E-9741-1E2E979E9AE1}">
      <dgm:prSet/>
      <dgm:spPr/>
      <dgm:t>
        <a:bodyPr/>
        <a:lstStyle/>
        <a:p>
          <a:endParaRPr lang="en-US"/>
        </a:p>
      </dgm:t>
    </dgm:pt>
    <dgm:pt modelId="{C038D217-06F1-4469-85B9-0626BEADC88D}">
      <dgm:prSet phldrT="[Text]"/>
      <dgm:spPr/>
      <dgm:t>
        <a:bodyPr/>
        <a:lstStyle/>
        <a:p>
          <a:r>
            <a:rPr lang="en-US" dirty="0" smtClean="0"/>
            <a:t>Age</a:t>
          </a:r>
          <a:endParaRPr lang="en-US" dirty="0"/>
        </a:p>
      </dgm:t>
    </dgm:pt>
    <dgm:pt modelId="{38935D0C-6853-4A34-8473-8E47D821D5C5}" type="parTrans" cxnId="{84E6A111-60FA-4B30-8CF4-FF0EA5FDD685}">
      <dgm:prSet/>
      <dgm:spPr/>
      <dgm:t>
        <a:bodyPr/>
        <a:lstStyle/>
        <a:p>
          <a:endParaRPr lang="en-US"/>
        </a:p>
      </dgm:t>
    </dgm:pt>
    <dgm:pt modelId="{CA4B81ED-FE81-4434-BAD5-8BF496452F43}" type="sibTrans" cxnId="{84E6A111-60FA-4B30-8CF4-FF0EA5FDD685}">
      <dgm:prSet/>
      <dgm:spPr/>
      <dgm:t>
        <a:bodyPr/>
        <a:lstStyle/>
        <a:p>
          <a:endParaRPr lang="en-US"/>
        </a:p>
      </dgm:t>
    </dgm:pt>
    <dgm:pt modelId="{D48DBE65-F010-4890-B188-96ABF4E3B943}">
      <dgm:prSet phldrT="[Text]"/>
      <dgm:spPr/>
      <dgm:t>
        <a:bodyPr/>
        <a:lstStyle/>
        <a:p>
          <a:r>
            <a:rPr lang="en-US" dirty="0" smtClean="0"/>
            <a:t>Sex</a:t>
          </a:r>
          <a:endParaRPr lang="en-US" dirty="0"/>
        </a:p>
      </dgm:t>
    </dgm:pt>
    <dgm:pt modelId="{0664BCCB-B1C3-410C-BC09-B8A71CF62910}" type="parTrans" cxnId="{AEF95474-3251-43EF-9CA4-6783CB008E2A}">
      <dgm:prSet/>
      <dgm:spPr/>
      <dgm:t>
        <a:bodyPr/>
        <a:lstStyle/>
        <a:p>
          <a:endParaRPr lang="en-US"/>
        </a:p>
      </dgm:t>
    </dgm:pt>
    <dgm:pt modelId="{37896C6E-420E-4C82-8DCD-00F47C788EAE}" type="sibTrans" cxnId="{AEF95474-3251-43EF-9CA4-6783CB008E2A}">
      <dgm:prSet/>
      <dgm:spPr/>
      <dgm:t>
        <a:bodyPr/>
        <a:lstStyle/>
        <a:p>
          <a:endParaRPr lang="en-US"/>
        </a:p>
      </dgm:t>
    </dgm:pt>
    <dgm:pt modelId="{5A751A0A-5C01-446F-8E1F-80C70710B5B2}">
      <dgm:prSet custScaleX="74766" custScaleY="59643" custRadScaleRad="138858" custRadScaleInc="-152532"/>
      <dgm:spPr/>
      <dgm:t>
        <a:bodyPr/>
        <a:lstStyle/>
        <a:p>
          <a:endParaRPr lang="en-US" dirty="0"/>
        </a:p>
      </dgm:t>
    </dgm:pt>
    <dgm:pt modelId="{896EDB7A-8EFE-4113-AB1C-DCECBBC93450}" type="parTrans" cxnId="{4716F8DF-58C2-4927-9913-FD440B8BD515}">
      <dgm:prSet/>
      <dgm:spPr/>
      <dgm:t>
        <a:bodyPr/>
        <a:lstStyle/>
        <a:p>
          <a:endParaRPr lang="en-US"/>
        </a:p>
      </dgm:t>
    </dgm:pt>
    <dgm:pt modelId="{791D4498-10E2-447F-97FC-6E865938E25B}" type="sibTrans" cxnId="{4716F8DF-58C2-4927-9913-FD440B8BD515}">
      <dgm:prSet/>
      <dgm:spPr/>
      <dgm:t>
        <a:bodyPr/>
        <a:lstStyle/>
        <a:p>
          <a:endParaRPr lang="en-US"/>
        </a:p>
      </dgm:t>
    </dgm:pt>
    <dgm:pt modelId="{DF3E9C50-6BED-44B9-A7D3-11AD903BD848}">
      <dgm:prSet custScaleX="74766" custScaleY="59643" custRadScaleRad="138858" custRadScaleInc="-152532"/>
      <dgm:spPr/>
      <dgm:t>
        <a:bodyPr/>
        <a:lstStyle/>
        <a:p>
          <a:endParaRPr lang="en-US"/>
        </a:p>
      </dgm:t>
    </dgm:pt>
    <dgm:pt modelId="{0F0F75CD-B6BF-45D4-BFCC-AAEE14DADE77}" type="parTrans" cxnId="{1A611106-D437-40A4-B088-17EBEFC69785}">
      <dgm:prSet/>
      <dgm:spPr/>
      <dgm:t>
        <a:bodyPr/>
        <a:lstStyle/>
        <a:p>
          <a:endParaRPr lang="en-US"/>
        </a:p>
      </dgm:t>
    </dgm:pt>
    <dgm:pt modelId="{0E934CF1-569A-4A97-BE74-5E21932D77E1}" type="sibTrans" cxnId="{1A611106-D437-40A4-B088-17EBEFC69785}">
      <dgm:prSet/>
      <dgm:spPr/>
      <dgm:t>
        <a:bodyPr/>
        <a:lstStyle/>
        <a:p>
          <a:endParaRPr lang="en-US"/>
        </a:p>
      </dgm:t>
    </dgm:pt>
    <dgm:pt modelId="{94418C4A-8BDC-452B-AEC9-D48240A2B722}" type="pres">
      <dgm:prSet presAssocID="{A67BFF91-B360-4FED-A4DB-749999E07F85}" presName="cycle" presStyleCnt="0">
        <dgm:presLayoutVars>
          <dgm:chMax val="1"/>
          <dgm:dir/>
          <dgm:animLvl val="ctr"/>
          <dgm:resizeHandles val="exact"/>
        </dgm:presLayoutVars>
      </dgm:prSet>
      <dgm:spPr/>
      <dgm:t>
        <a:bodyPr/>
        <a:lstStyle/>
        <a:p>
          <a:endParaRPr lang="en-US"/>
        </a:p>
      </dgm:t>
    </dgm:pt>
    <dgm:pt modelId="{3B211AE1-A2C1-45B0-AA20-EAB59391B5DA}" type="pres">
      <dgm:prSet presAssocID="{3B7C587B-EAF5-47FE-9370-7D6CD2E6017D}" presName="centerShape" presStyleLbl="node0" presStyleIdx="0" presStyleCnt="1" custLinFactNeighborX="-253" custLinFactNeighborY="-21605"/>
      <dgm:spPr/>
      <dgm:t>
        <a:bodyPr/>
        <a:lstStyle/>
        <a:p>
          <a:endParaRPr lang="en-US"/>
        </a:p>
      </dgm:t>
    </dgm:pt>
    <dgm:pt modelId="{6219704A-8D6A-4545-AAAA-6D6D35512D15}" type="pres">
      <dgm:prSet presAssocID="{522D0B62-905B-46E1-89AB-E2759332D42E}" presName="parTrans" presStyleLbl="bgSibTrans2D1" presStyleIdx="0" presStyleCnt="4"/>
      <dgm:spPr/>
      <dgm:t>
        <a:bodyPr/>
        <a:lstStyle/>
        <a:p>
          <a:endParaRPr lang="en-US"/>
        </a:p>
      </dgm:t>
    </dgm:pt>
    <dgm:pt modelId="{700076BA-8D24-4921-B51F-BF755AE10B4E}" type="pres">
      <dgm:prSet presAssocID="{C0C734D6-5CAA-4A3C-920E-EE9044248858}" presName="node" presStyleLbl="node1" presStyleIdx="0" presStyleCnt="4" custScaleX="74636" custScaleY="68959" custRadScaleRad="99413" custRadScaleInc="752">
        <dgm:presLayoutVars>
          <dgm:bulletEnabled val="1"/>
        </dgm:presLayoutVars>
      </dgm:prSet>
      <dgm:spPr/>
      <dgm:t>
        <a:bodyPr/>
        <a:lstStyle/>
        <a:p>
          <a:endParaRPr lang="en-US"/>
        </a:p>
      </dgm:t>
    </dgm:pt>
    <dgm:pt modelId="{8927B9F2-3D9F-4317-A772-438168A38D09}" type="pres">
      <dgm:prSet presAssocID="{265873CC-0383-43EA-B21C-10A45663A376}" presName="parTrans" presStyleLbl="bgSibTrans2D1" presStyleIdx="1" presStyleCnt="4"/>
      <dgm:spPr/>
      <dgm:t>
        <a:bodyPr/>
        <a:lstStyle/>
        <a:p>
          <a:endParaRPr lang="en-US"/>
        </a:p>
      </dgm:t>
    </dgm:pt>
    <dgm:pt modelId="{E08D245F-435E-48BD-A8F0-AC05C8F6E81F}" type="pres">
      <dgm:prSet presAssocID="{B8FF156A-AD37-42AC-BF32-3D66817EF4C6}" presName="node" presStyleLbl="node1" presStyleIdx="1" presStyleCnt="4" custScaleX="72230" custScaleY="59662" custRadScaleRad="116289" custRadScaleInc="-69411">
        <dgm:presLayoutVars>
          <dgm:bulletEnabled val="1"/>
        </dgm:presLayoutVars>
      </dgm:prSet>
      <dgm:spPr/>
      <dgm:t>
        <a:bodyPr/>
        <a:lstStyle/>
        <a:p>
          <a:endParaRPr lang="en-US"/>
        </a:p>
      </dgm:t>
    </dgm:pt>
    <dgm:pt modelId="{11E1E7C9-DE10-48C7-9458-A9D9801609B3}" type="pres">
      <dgm:prSet presAssocID="{0664BCCB-B1C3-410C-BC09-B8A71CF62910}" presName="parTrans" presStyleLbl="bgSibTrans2D1" presStyleIdx="2" presStyleCnt="4"/>
      <dgm:spPr/>
      <dgm:t>
        <a:bodyPr/>
        <a:lstStyle/>
        <a:p>
          <a:endParaRPr lang="en-US"/>
        </a:p>
      </dgm:t>
    </dgm:pt>
    <dgm:pt modelId="{9021FADC-B21C-4597-BFCF-91D6C865AF32}" type="pres">
      <dgm:prSet presAssocID="{D48DBE65-F010-4890-B188-96ABF4E3B943}" presName="node" presStyleLbl="node1" presStyleIdx="2" presStyleCnt="4" custScaleX="74766" custScaleY="59643" custRadScaleRad="138858" custRadScaleInc="-152532">
        <dgm:presLayoutVars>
          <dgm:bulletEnabled val="1"/>
        </dgm:presLayoutVars>
      </dgm:prSet>
      <dgm:spPr/>
      <dgm:t>
        <a:bodyPr/>
        <a:lstStyle/>
        <a:p>
          <a:endParaRPr lang="en-US"/>
        </a:p>
      </dgm:t>
    </dgm:pt>
    <dgm:pt modelId="{CDE336D2-BE98-4A32-8055-1FCFCC3E3ED3}" type="pres">
      <dgm:prSet presAssocID="{38935D0C-6853-4A34-8473-8E47D821D5C5}" presName="parTrans" presStyleLbl="bgSibTrans2D1" presStyleIdx="3" presStyleCnt="4"/>
      <dgm:spPr/>
      <dgm:t>
        <a:bodyPr/>
        <a:lstStyle/>
        <a:p>
          <a:endParaRPr lang="en-US"/>
        </a:p>
      </dgm:t>
    </dgm:pt>
    <dgm:pt modelId="{C6BF2602-38ED-46D5-896C-613D8FEA66E6}" type="pres">
      <dgm:prSet presAssocID="{C038D217-06F1-4469-85B9-0626BEADC88D}" presName="node" presStyleLbl="node1" presStyleIdx="3" presStyleCnt="4" custScaleX="76177" custScaleY="65698" custRadScaleRad="96263" custRadScaleInc="-384142">
        <dgm:presLayoutVars>
          <dgm:bulletEnabled val="1"/>
        </dgm:presLayoutVars>
      </dgm:prSet>
      <dgm:spPr/>
      <dgm:t>
        <a:bodyPr/>
        <a:lstStyle/>
        <a:p>
          <a:endParaRPr lang="en-US"/>
        </a:p>
      </dgm:t>
    </dgm:pt>
  </dgm:ptLst>
  <dgm:cxnLst>
    <dgm:cxn modelId="{1A611106-D437-40A4-B088-17EBEFC69785}" srcId="{A67BFF91-B360-4FED-A4DB-749999E07F85}" destId="{DF3E9C50-6BED-44B9-A7D3-11AD903BD848}" srcOrd="2" destOrd="0" parTransId="{0F0F75CD-B6BF-45D4-BFCC-AAEE14DADE77}" sibTransId="{0E934CF1-569A-4A97-BE74-5E21932D77E1}"/>
    <dgm:cxn modelId="{08827EAA-E49C-4DB7-A9B0-3AE33FA18831}" type="presOf" srcId="{A67BFF91-B360-4FED-A4DB-749999E07F85}" destId="{94418C4A-8BDC-452B-AEC9-D48240A2B722}" srcOrd="0" destOrd="0" presId="urn:microsoft.com/office/officeart/2005/8/layout/radial4"/>
    <dgm:cxn modelId="{7DF7A0C6-4414-4178-A1C4-4C110EF5FFF1}" type="presOf" srcId="{265873CC-0383-43EA-B21C-10A45663A376}" destId="{8927B9F2-3D9F-4317-A772-438168A38D09}" srcOrd="0" destOrd="0" presId="urn:microsoft.com/office/officeart/2005/8/layout/radial4"/>
    <dgm:cxn modelId="{84E6A111-60FA-4B30-8CF4-FF0EA5FDD685}" srcId="{3B7C587B-EAF5-47FE-9370-7D6CD2E6017D}" destId="{C038D217-06F1-4469-85B9-0626BEADC88D}" srcOrd="3" destOrd="0" parTransId="{38935D0C-6853-4A34-8473-8E47D821D5C5}" sibTransId="{CA4B81ED-FE81-4434-BAD5-8BF496452F43}"/>
    <dgm:cxn modelId="{4716F8DF-58C2-4927-9913-FD440B8BD515}" srcId="{A67BFF91-B360-4FED-A4DB-749999E07F85}" destId="{5A751A0A-5C01-446F-8E1F-80C70710B5B2}" srcOrd="1" destOrd="0" parTransId="{896EDB7A-8EFE-4113-AB1C-DCECBBC93450}" sibTransId="{791D4498-10E2-447F-97FC-6E865938E25B}"/>
    <dgm:cxn modelId="{FA9A8DC2-0F59-48A5-B409-B9FCA732CF82}" type="presOf" srcId="{38935D0C-6853-4A34-8473-8E47D821D5C5}" destId="{CDE336D2-BE98-4A32-8055-1FCFCC3E3ED3}" srcOrd="0" destOrd="0" presId="urn:microsoft.com/office/officeart/2005/8/layout/radial4"/>
    <dgm:cxn modelId="{ECB75225-DD01-4424-95E2-24800F8A3EA3}" type="presOf" srcId="{C0C734D6-5CAA-4A3C-920E-EE9044248858}" destId="{700076BA-8D24-4921-B51F-BF755AE10B4E}" srcOrd="0" destOrd="0" presId="urn:microsoft.com/office/officeart/2005/8/layout/radial4"/>
    <dgm:cxn modelId="{6106C8D3-B9C0-4529-A2D6-FA3824AEAE40}" type="presOf" srcId="{0664BCCB-B1C3-410C-BC09-B8A71CF62910}" destId="{11E1E7C9-DE10-48C7-9458-A9D9801609B3}" srcOrd="0" destOrd="0" presId="urn:microsoft.com/office/officeart/2005/8/layout/radial4"/>
    <dgm:cxn modelId="{3C25E407-8CC0-4DF9-A5E3-36970B5B3359}" type="presOf" srcId="{B8FF156A-AD37-42AC-BF32-3D66817EF4C6}" destId="{E08D245F-435E-48BD-A8F0-AC05C8F6E81F}" srcOrd="0" destOrd="0" presId="urn:microsoft.com/office/officeart/2005/8/layout/radial4"/>
    <dgm:cxn modelId="{C0961A39-D6B0-4D65-AF26-7E136C2FC444}" srcId="{A67BFF91-B360-4FED-A4DB-749999E07F85}" destId="{3B7C587B-EAF5-47FE-9370-7D6CD2E6017D}" srcOrd="0" destOrd="0" parTransId="{E21A43E7-9CE6-48B0-87F8-2AB7C41FB995}" sibTransId="{D6CD87E3-10FB-4B5F-AAA3-B4B69E01FD3B}"/>
    <dgm:cxn modelId="{AEF95474-3251-43EF-9CA4-6783CB008E2A}" srcId="{3B7C587B-EAF5-47FE-9370-7D6CD2E6017D}" destId="{D48DBE65-F010-4890-B188-96ABF4E3B943}" srcOrd="2" destOrd="0" parTransId="{0664BCCB-B1C3-410C-BC09-B8A71CF62910}" sibTransId="{37896C6E-420E-4C82-8DCD-00F47C788EAE}"/>
    <dgm:cxn modelId="{B82E9C96-E89D-403C-817A-C30F9C814CB1}" type="presOf" srcId="{522D0B62-905B-46E1-89AB-E2759332D42E}" destId="{6219704A-8D6A-4545-AAAA-6D6D35512D15}" srcOrd="0" destOrd="0" presId="urn:microsoft.com/office/officeart/2005/8/layout/radial4"/>
    <dgm:cxn modelId="{EF9D7009-ECE9-4A2E-9741-1E2E979E9AE1}" srcId="{3B7C587B-EAF5-47FE-9370-7D6CD2E6017D}" destId="{B8FF156A-AD37-42AC-BF32-3D66817EF4C6}" srcOrd="1" destOrd="0" parTransId="{265873CC-0383-43EA-B21C-10A45663A376}" sibTransId="{9BD012A3-A394-4E91-BF6F-7B05AEBB4706}"/>
    <dgm:cxn modelId="{2F2FA4C6-3B8D-4927-A5AE-FB0BFA700C6D}" type="presOf" srcId="{C038D217-06F1-4469-85B9-0626BEADC88D}" destId="{C6BF2602-38ED-46D5-896C-613D8FEA66E6}" srcOrd="0" destOrd="0" presId="urn:microsoft.com/office/officeart/2005/8/layout/radial4"/>
    <dgm:cxn modelId="{AA6530DF-AB96-437B-9B19-7A1FB314A572}" type="presOf" srcId="{D48DBE65-F010-4890-B188-96ABF4E3B943}" destId="{9021FADC-B21C-4597-BFCF-91D6C865AF32}" srcOrd="0" destOrd="0" presId="urn:microsoft.com/office/officeart/2005/8/layout/radial4"/>
    <dgm:cxn modelId="{468238EF-CB0A-4C30-A26C-DDF508B02D6C}" srcId="{3B7C587B-EAF5-47FE-9370-7D6CD2E6017D}" destId="{C0C734D6-5CAA-4A3C-920E-EE9044248858}" srcOrd="0" destOrd="0" parTransId="{522D0B62-905B-46E1-89AB-E2759332D42E}" sibTransId="{F0FCF184-DA4E-4930-9FF4-9E9BCE2A5231}"/>
    <dgm:cxn modelId="{3AC84F31-E937-403F-B3A6-BAB1A459AF3A}" type="presOf" srcId="{3B7C587B-EAF5-47FE-9370-7D6CD2E6017D}" destId="{3B211AE1-A2C1-45B0-AA20-EAB59391B5DA}" srcOrd="0" destOrd="0" presId="urn:microsoft.com/office/officeart/2005/8/layout/radial4"/>
    <dgm:cxn modelId="{1C5AD3F9-A379-4262-820F-8A3F7412B430}" type="presParOf" srcId="{94418C4A-8BDC-452B-AEC9-D48240A2B722}" destId="{3B211AE1-A2C1-45B0-AA20-EAB59391B5DA}" srcOrd="0" destOrd="0" presId="urn:microsoft.com/office/officeart/2005/8/layout/radial4"/>
    <dgm:cxn modelId="{B9B9366A-3DAE-4367-94E3-98D7C7C5B5EC}" type="presParOf" srcId="{94418C4A-8BDC-452B-AEC9-D48240A2B722}" destId="{6219704A-8D6A-4545-AAAA-6D6D35512D15}" srcOrd="1" destOrd="0" presId="urn:microsoft.com/office/officeart/2005/8/layout/radial4"/>
    <dgm:cxn modelId="{14C8237B-F6EA-46AF-8BB4-4F55F4D51167}" type="presParOf" srcId="{94418C4A-8BDC-452B-AEC9-D48240A2B722}" destId="{700076BA-8D24-4921-B51F-BF755AE10B4E}" srcOrd="2" destOrd="0" presId="urn:microsoft.com/office/officeart/2005/8/layout/radial4"/>
    <dgm:cxn modelId="{5E2E1C83-41AC-4F27-8B4F-2BFBD387B2A9}" type="presParOf" srcId="{94418C4A-8BDC-452B-AEC9-D48240A2B722}" destId="{8927B9F2-3D9F-4317-A772-438168A38D09}" srcOrd="3" destOrd="0" presId="urn:microsoft.com/office/officeart/2005/8/layout/radial4"/>
    <dgm:cxn modelId="{FDF06F46-BF59-49CF-83A3-1A7807519612}" type="presParOf" srcId="{94418C4A-8BDC-452B-AEC9-D48240A2B722}" destId="{E08D245F-435E-48BD-A8F0-AC05C8F6E81F}" srcOrd="4" destOrd="0" presId="urn:microsoft.com/office/officeart/2005/8/layout/radial4"/>
    <dgm:cxn modelId="{0E080E41-9181-4EB8-BB56-6B94D67C8B93}" type="presParOf" srcId="{94418C4A-8BDC-452B-AEC9-D48240A2B722}" destId="{11E1E7C9-DE10-48C7-9458-A9D9801609B3}" srcOrd="5" destOrd="0" presId="urn:microsoft.com/office/officeart/2005/8/layout/radial4"/>
    <dgm:cxn modelId="{E29DB664-6EC9-41C1-8B6E-86E9472D085C}" type="presParOf" srcId="{94418C4A-8BDC-452B-AEC9-D48240A2B722}" destId="{9021FADC-B21C-4597-BFCF-91D6C865AF32}" srcOrd="6" destOrd="0" presId="urn:microsoft.com/office/officeart/2005/8/layout/radial4"/>
    <dgm:cxn modelId="{B7AE6E3C-4EED-4495-A8D8-BF487446293D}" type="presParOf" srcId="{94418C4A-8BDC-452B-AEC9-D48240A2B722}" destId="{CDE336D2-BE98-4A32-8055-1FCFCC3E3ED3}" srcOrd="7" destOrd="0" presId="urn:microsoft.com/office/officeart/2005/8/layout/radial4"/>
    <dgm:cxn modelId="{479A68C2-BC14-4E11-98F2-8157429439EA}" type="presParOf" srcId="{94418C4A-8BDC-452B-AEC9-D48240A2B722}" destId="{C6BF2602-38ED-46D5-896C-613D8FEA66E6}" srcOrd="8"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B160F0-3E4C-47FE-92D2-106593B57B77}" type="datetimeFigureOut">
              <a:rPr lang="en-US" smtClean="0"/>
              <a:pPr/>
              <a:t>6/30/2016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93918-9591-4192-9C57-87C6035A19BD}" type="slidenum">
              <a:rPr lang="en-US" smtClean="0"/>
              <a:pPr/>
              <a:t>‹#›</a:t>
            </a:fld>
            <a:endParaRPr lang="en-US"/>
          </a:p>
        </p:txBody>
      </p:sp>
    </p:spTree>
    <p:extLst>
      <p:ext uri="{BB962C8B-B14F-4D97-AF65-F5344CB8AC3E}">
        <p14:creationId xmlns:p14="http://schemas.microsoft.com/office/powerpoint/2010/main" xmlns="" val="19183950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4EF61-3F43-46A0-9488-A7AA1511F53C}" type="datetimeFigureOut">
              <a:rPr lang="en-US" smtClean="0"/>
              <a:pPr/>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0CCF9-A12E-420E-9A12-15362DFA65AB}" type="slidenum">
              <a:rPr lang="en-US" smtClean="0"/>
              <a:pPr/>
              <a:t>‹#›</a:t>
            </a:fld>
            <a:endParaRPr lang="en-US"/>
          </a:p>
        </p:txBody>
      </p:sp>
    </p:spTree>
    <p:extLst>
      <p:ext uri="{BB962C8B-B14F-4D97-AF65-F5344CB8AC3E}">
        <p14:creationId xmlns:p14="http://schemas.microsoft.com/office/powerpoint/2010/main" xmlns="" val="42599180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t>
            </a:r>
            <a:r>
              <a:rPr lang="en-US" dirty="0" err="1" smtClean="0"/>
              <a:t>sci</a:t>
            </a:r>
            <a:r>
              <a:rPr lang="en-US" dirty="0" smtClean="0"/>
              <a:t> includes: Biological and biomedical sciences, Computer and information sciences, Engineering,  Engineering technologies, Mathematics and statistics, Physical sciences and science technologies</a:t>
            </a:r>
          </a:p>
          <a:p>
            <a:r>
              <a:rPr lang="en-US" dirty="0" smtClean="0"/>
              <a:t>Doubled since low in 1999 of 3646.  Current</a:t>
            </a:r>
            <a:r>
              <a:rPr lang="en-US" baseline="0" dirty="0" smtClean="0"/>
              <a:t> 7526</a:t>
            </a:r>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3</a:t>
            </a:fld>
            <a:endParaRPr lang="en-US"/>
          </a:p>
        </p:txBody>
      </p:sp>
    </p:spTree>
    <p:extLst>
      <p:ext uri="{BB962C8B-B14F-4D97-AF65-F5344CB8AC3E}">
        <p14:creationId xmlns:p14="http://schemas.microsoft.com/office/powerpoint/2010/main" xmlns="" val="324345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fewer PhD departments now.</a:t>
            </a:r>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21</a:t>
            </a:fld>
            <a:endParaRPr lang="en-US"/>
          </a:p>
        </p:txBody>
      </p:sp>
    </p:spTree>
    <p:extLst>
      <p:ext uri="{BB962C8B-B14F-4D97-AF65-F5344CB8AC3E}">
        <p14:creationId xmlns:p14="http://schemas.microsoft.com/office/powerpoint/2010/main" xmlns="" val="1135020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the total number of faculty members hired has dropped, the number of women has remained relatively constant since 2006.</a:t>
            </a:r>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22</a:t>
            </a:fld>
            <a:endParaRPr lang="en-US"/>
          </a:p>
        </p:txBody>
      </p:sp>
    </p:spTree>
    <p:extLst>
      <p:ext uri="{BB962C8B-B14F-4D97-AF65-F5344CB8AC3E}">
        <p14:creationId xmlns:p14="http://schemas.microsoft.com/office/powerpoint/2010/main" xmlns="" val="29406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women earning physics PhDs has increased from 153 in the class of 2001 to 354 in the class of 2012, a 138%</a:t>
            </a:r>
            <a:r>
              <a:rPr lang="en-US" baseline="0" dirty="0" smtClean="0"/>
              <a:t> </a:t>
            </a:r>
            <a:r>
              <a:rPr lang="en-US" dirty="0" smtClean="0"/>
              <a:t>increase.</a:t>
            </a:r>
          </a:p>
          <a:p>
            <a:r>
              <a:rPr lang="en-US" dirty="0" smtClean="0"/>
              <a:t>About</a:t>
            </a:r>
            <a:r>
              <a:rPr lang="en-US" baseline="0" dirty="0" smtClean="0"/>
              <a:t> 60% increase overall.</a:t>
            </a:r>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26</a:t>
            </a:fld>
            <a:endParaRPr lang="en-US"/>
          </a:p>
        </p:txBody>
      </p:sp>
    </p:spTree>
    <p:extLst>
      <p:ext uri="{BB962C8B-B14F-4D97-AF65-F5344CB8AC3E}">
        <p14:creationId xmlns:p14="http://schemas.microsoft.com/office/powerpoint/2010/main" xmlns="" val="292370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Sept</a:t>
            </a:r>
            <a:r>
              <a:rPr lang="en-US" baseline="0" dirty="0" smtClean="0"/>
              <a:t> 2012 physics bachelor’s degrees report</a:t>
            </a:r>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33</a:t>
            </a:fld>
            <a:endParaRPr lang="en-US"/>
          </a:p>
        </p:txBody>
      </p:sp>
    </p:spTree>
    <p:extLst>
      <p:ext uri="{BB962C8B-B14F-4D97-AF65-F5344CB8AC3E}">
        <p14:creationId xmlns:p14="http://schemas.microsoft.com/office/powerpoint/2010/main" xmlns="" val="130555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2012, there were 288 Hispanic and 190 African-American faculty members in physics departments.</a:t>
            </a:r>
          </a:p>
          <a:p>
            <a:r>
              <a:rPr lang="en-US" dirty="0" smtClean="0"/>
              <a:t>About half (89 of 190) of African-American physics faculty members are employed by physics departments at HBCUs, which account for only 4% (30 of 746) of all physics departments. Half of all African-American physics faculty members work at just 23 departments, meaning that most physics students will never see a black faculty member.</a:t>
            </a:r>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41</a:t>
            </a:fld>
            <a:endParaRPr lang="en-US"/>
          </a:p>
        </p:txBody>
      </p:sp>
    </p:spTree>
    <p:extLst>
      <p:ext uri="{BB962C8B-B14F-4D97-AF65-F5344CB8AC3E}">
        <p14:creationId xmlns:p14="http://schemas.microsoft.com/office/powerpoint/2010/main" xmlns="" val="143775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Two-thirds have no Hispanic</a:t>
            </a:r>
            <a:r>
              <a:rPr lang="en-US" baseline="0" dirty="0" smtClean="0"/>
              <a:t> or black faculty.</a:t>
            </a:r>
          </a:p>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42</a:t>
            </a:fld>
            <a:endParaRPr lang="en-US"/>
          </a:p>
        </p:txBody>
      </p:sp>
    </p:spTree>
    <p:extLst>
      <p:ext uri="{BB962C8B-B14F-4D97-AF65-F5344CB8AC3E}">
        <p14:creationId xmlns:p14="http://schemas.microsoft.com/office/powerpoint/2010/main" xmlns="" val="330845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Recipients of bachelor’s degrees in physics typically either enter the work force or enroll in graduate school. For the classes of 2013 and 2014 combined.</a:t>
            </a:r>
            <a:r>
              <a:rPr lang="en-US" sz="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Just over half (54%) of physics bachelors entered graduate school, with the majority pursuing advanced degrees in physics or astronomy. Just under half of physics bachelors entered the workforce.  Overall unemployment rate in the US in 2015 was about 5%.</a:t>
            </a:r>
          </a:p>
          <a:p>
            <a:pPr marL="0" marR="0" algn="just">
              <a:spcBef>
                <a:spcPts val="0"/>
              </a:spcBef>
              <a:spcAft>
                <a:spcPts val="0"/>
              </a:spcAft>
            </a:pPr>
            <a:endPar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12518" indent="-212518" defTabSz="279311">
              <a:lnSpc>
                <a:spcPct val="150000"/>
              </a:lnSpc>
              <a:spcBef>
                <a:spcPts val="1969"/>
              </a:spcBef>
              <a:defRPr sz="3264"/>
            </a:pPr>
            <a:r>
              <a:rPr lang="en-US" sz="1200" dirty="0" smtClean="0"/>
              <a:t>About 80% of Physics BS earners will not get a PhD in physics</a:t>
            </a:r>
          </a:p>
          <a:p>
            <a:pPr marL="212518" indent="-212518" defTabSz="279311">
              <a:lnSpc>
                <a:spcPct val="150000"/>
              </a:lnSpc>
              <a:spcBef>
                <a:spcPts val="1969"/>
              </a:spcBef>
              <a:defRPr sz="3264"/>
            </a:pPr>
            <a:r>
              <a:rPr lang="en-US" sz="1200" dirty="0" smtClean="0"/>
              <a:t>One third enters into graduate school in physics and astronomy - with 80% in a PhD program</a:t>
            </a:r>
          </a:p>
          <a:p>
            <a:pPr marL="212518" indent="-212518" defTabSz="279311">
              <a:lnSpc>
                <a:spcPct val="150000"/>
              </a:lnSpc>
              <a:spcBef>
                <a:spcPts val="1969"/>
              </a:spcBef>
              <a:defRPr sz="3264"/>
            </a:pPr>
            <a:r>
              <a:rPr lang="en-US" sz="1200" dirty="0" smtClean="0"/>
              <a:t>Remainder enters graduate school in other fields</a:t>
            </a:r>
            <a:r>
              <a:rPr lang="en-US" sz="1200" baseline="0" dirty="0" smtClean="0"/>
              <a:t>… lets further explore graduate school</a:t>
            </a:r>
            <a:endPar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2B0CCF9-A12E-420E-9A12-15362DFA65AB}" type="slidenum">
              <a:rPr lang="en-US" smtClean="0"/>
              <a:pPr/>
              <a:t>4</a:t>
            </a:fld>
            <a:endParaRPr lang="en-US"/>
          </a:p>
        </p:txBody>
      </p:sp>
    </p:spTree>
    <p:extLst>
      <p:ext uri="{BB962C8B-B14F-4D97-AF65-F5344CB8AC3E}">
        <p14:creationId xmlns:p14="http://schemas.microsoft.com/office/powerpoint/2010/main" xmlns="" val="419588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initial outcomes of physics bachelors has undergone a change over the last few years, with a greater proportion accepting employment immediately following graduation. This has coincided with a drop in the proportion entering graduate school in the fields of physics or astronomy. The percent who began graduate studies in other fields has remained stable, as has the proportion who were unable to obtain employment. </a:t>
            </a:r>
          </a:p>
          <a:p>
            <a:pPr algn="just"/>
            <a:endParaRPr lang="en-US" sz="1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endParaRPr lang="en-US" sz="12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algn="just"/>
            <a:r>
              <a:rPr lang="en-US" sz="1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2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5</a:t>
            </a:fld>
            <a:endParaRPr lang="en-US"/>
          </a:p>
        </p:txBody>
      </p:sp>
    </p:spTree>
    <p:extLst>
      <p:ext uri="{BB962C8B-B14F-4D97-AF65-F5344CB8AC3E}">
        <p14:creationId xmlns:p14="http://schemas.microsoft.com/office/powerpoint/2010/main" xmlns="" val="420568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6</a:t>
            </a:fld>
            <a:endParaRPr lang="en-US"/>
          </a:p>
        </p:txBody>
      </p:sp>
    </p:spTree>
    <p:extLst>
      <p:ext uri="{BB962C8B-B14F-4D97-AF65-F5344CB8AC3E}">
        <p14:creationId xmlns:p14="http://schemas.microsoft.com/office/powerpoint/2010/main" xmlns="" val="404387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7</a:t>
            </a:fld>
            <a:endParaRPr lang="en-US"/>
          </a:p>
        </p:txBody>
      </p:sp>
    </p:spTree>
    <p:extLst>
      <p:ext uri="{BB962C8B-B14F-4D97-AF65-F5344CB8AC3E}">
        <p14:creationId xmlns:p14="http://schemas.microsoft.com/office/powerpoint/2010/main" xmlns="" val="77216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8</a:t>
            </a:fld>
            <a:endParaRPr lang="en-US"/>
          </a:p>
        </p:txBody>
      </p:sp>
    </p:spTree>
    <p:extLst>
      <p:ext uri="{BB962C8B-B14F-4D97-AF65-F5344CB8AC3E}">
        <p14:creationId xmlns:p14="http://schemas.microsoft.com/office/powerpoint/2010/main" xmlns="" val="222623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 number ever, 1803 in 2014</a:t>
            </a:r>
          </a:p>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11</a:t>
            </a:fld>
            <a:endParaRPr lang="en-US"/>
          </a:p>
        </p:txBody>
      </p:sp>
    </p:spTree>
    <p:extLst>
      <p:ext uri="{BB962C8B-B14F-4D97-AF65-F5344CB8AC3E}">
        <p14:creationId xmlns:p14="http://schemas.microsoft.com/office/powerpoint/2010/main" xmlns="" val="176251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Physics Graduate Degrees July 2011</a:t>
            </a:r>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12</a:t>
            </a:fld>
            <a:endParaRPr lang="en-US"/>
          </a:p>
        </p:txBody>
      </p:sp>
    </p:spTree>
    <p:extLst>
      <p:ext uri="{BB962C8B-B14F-4D97-AF65-F5344CB8AC3E}">
        <p14:creationId xmlns:p14="http://schemas.microsoft.com/office/powerpoint/2010/main" xmlns="" val="191301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pPr defTabSz="931774">
              <a:lnSpc>
                <a:spcPct val="100000"/>
              </a:lnSpc>
              <a:defRPr sz="1200">
                <a:latin typeface="Calibri"/>
                <a:ea typeface="Calibri"/>
                <a:cs typeface="Calibri"/>
                <a:sym typeface="Calibri"/>
              </a:defRPr>
            </a:pPr>
            <a:r>
              <a:rPr dirty="0"/>
              <a:t>It should be noted that these categories are neither monolithic nor mutually exclusive.</a:t>
            </a:r>
          </a:p>
          <a:p>
            <a:pPr defTabSz="931774">
              <a:lnSpc>
                <a:spcPct val="100000"/>
              </a:lnSpc>
              <a:defRPr sz="1200">
                <a:latin typeface="Calibri"/>
                <a:ea typeface="Calibri"/>
                <a:cs typeface="Calibri"/>
                <a:sym typeface="Calibri"/>
              </a:defRPr>
            </a:pPr>
            <a:r>
              <a:rPr dirty="0"/>
              <a:t>Overlaps between categories do occur, and it is easy to imagine physicists whose employment</a:t>
            </a:r>
          </a:p>
          <a:p>
            <a:pPr defTabSz="931774">
              <a:lnSpc>
                <a:spcPct val="100000"/>
              </a:lnSpc>
              <a:defRPr sz="1200">
                <a:latin typeface="Calibri"/>
                <a:ea typeface="Calibri"/>
                <a:cs typeface="Calibri"/>
                <a:sym typeface="Calibri"/>
              </a:defRPr>
            </a:pPr>
            <a:r>
              <a:rPr dirty="0"/>
              <a:t>could be classified into two of the above.</a:t>
            </a:r>
          </a:p>
          <a:p>
            <a:pPr defTabSz="931774">
              <a:lnSpc>
                <a:spcPct val="100000"/>
              </a:lnSpc>
              <a:defRPr sz="1200">
                <a:latin typeface="Calibri"/>
                <a:ea typeface="Calibri"/>
                <a:cs typeface="Calibri"/>
                <a:sym typeface="Calibri"/>
              </a:defRPr>
            </a:pPr>
            <a:r>
              <a:rPr dirty="0"/>
              <a:t>There were a small but non‐trivial number of respondents who worked for other types of</a:t>
            </a:r>
          </a:p>
          <a:p>
            <a:pPr defTabSz="931774">
              <a:lnSpc>
                <a:spcPct val="100000"/>
              </a:lnSpc>
              <a:defRPr sz="1200">
                <a:latin typeface="Calibri"/>
                <a:ea typeface="Calibri"/>
                <a:cs typeface="Calibri"/>
                <a:sym typeface="Calibri"/>
              </a:defRPr>
            </a:pPr>
            <a:r>
              <a:rPr dirty="0"/>
              <a:t>private sector employers, </a:t>
            </a:r>
            <a:r>
              <a:rPr dirty="0" err="1"/>
              <a:t>i</a:t>
            </a:r>
            <a:r>
              <a:rPr dirty="0"/>
              <a:t>. e. for‐profit health and medical organizations that were not</a:t>
            </a:r>
          </a:p>
          <a:p>
            <a:pPr defTabSz="931774">
              <a:lnSpc>
                <a:spcPct val="100000"/>
              </a:lnSpc>
              <a:defRPr sz="1200">
                <a:latin typeface="Calibri"/>
                <a:ea typeface="Calibri"/>
                <a:cs typeface="Calibri"/>
                <a:sym typeface="Calibri"/>
              </a:defRPr>
            </a:pPr>
            <a:r>
              <a:rPr dirty="0"/>
              <a:t>included in this analysis. </a:t>
            </a:r>
          </a:p>
        </p:txBody>
      </p:sp>
    </p:spTree>
    <p:extLst>
      <p:ext uri="{BB962C8B-B14F-4D97-AF65-F5344CB8AC3E}">
        <p14:creationId xmlns:p14="http://schemas.microsoft.com/office/powerpoint/2010/main" xmlns="" val="1102061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0" name="Subtitle 2"/>
          <p:cNvSpPr>
            <a:spLocks noGrp="1"/>
          </p:cNvSpPr>
          <p:nvPr userDrawn="1">
            <p:ph type="subTitle" idx="1"/>
          </p:nvPr>
        </p:nvSpPr>
        <p:spPr>
          <a:xfrm>
            <a:off x="1295400" y="2667000"/>
            <a:ext cx="6400800" cy="685800"/>
          </a:xfrm>
        </p:spPr>
        <p:txBody>
          <a:bodyPr>
            <a:normAutofit/>
          </a:bodyPr>
          <a:lstStyle>
            <a:lvl1pPr>
              <a:buNone/>
              <a:defRPr/>
            </a:lvl1pPr>
          </a:lstStyle>
          <a:p>
            <a:r>
              <a:rPr lang="en-US" sz="3600" smtClean="0">
                <a:solidFill>
                  <a:schemeClr val="bg1"/>
                </a:solidFill>
                <a:effectLst>
                  <a:outerShdw blurRad="38100" dist="38100" dir="2700000" algn="tl">
                    <a:srgbClr val="000000">
                      <a:alpha val="43137"/>
                    </a:srgbClr>
                  </a:outerShdw>
                </a:effectLst>
                <a:latin typeface="+mj-lt"/>
              </a:rPr>
              <a:t>Click to edit Master subtitle style</a:t>
            </a:r>
            <a:endParaRPr lang="en-US" sz="3600" dirty="0">
              <a:solidFill>
                <a:schemeClr val="bg1"/>
              </a:solidFill>
              <a:effectLst>
                <a:outerShdw blurRad="38100" dist="38100" dir="2700000" algn="tl">
                  <a:srgbClr val="000000">
                    <a:alpha val="43137"/>
                  </a:srgbClr>
                </a:outerShdw>
              </a:effectLst>
              <a:latin typeface="+mj-lt"/>
            </a:endParaRPr>
          </a:p>
        </p:txBody>
      </p:sp>
      <p:sp>
        <p:nvSpPr>
          <p:cNvPr id="5" name="Title 4"/>
          <p:cNvSpPr>
            <a:spLocks noGrp="1"/>
          </p:cNvSpPr>
          <p:nvPr>
            <p:ph type="title"/>
          </p:nvPr>
        </p:nvSpPr>
        <p:spPr>
          <a:effectLst>
            <a:outerShdw blurRad="50800" dist="38100" dir="2700000" algn="tl" rotWithShape="0">
              <a:prstClr val="black">
                <a:alpha val="40000"/>
              </a:prstClr>
            </a:outerShdw>
          </a:effectLst>
        </p:spPr>
        <p:txBody>
          <a:bodyPr/>
          <a:lstStyle>
            <a:lvl1pPr>
              <a:defRPr>
                <a:solidFill>
                  <a:schemeClr val="bg1">
                    <a:lumMod val="95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top.jpg"/>
          <p:cNvPicPr>
            <a:picLocks noChangeAspect="1"/>
          </p:cNvPicPr>
          <p:nvPr userDrawn="1"/>
        </p:nvPicPr>
        <p:blipFill>
          <a:blip r:embed="rId2" cstate="print"/>
          <a:stretch>
            <a:fillRect/>
          </a:stretch>
        </p:blipFill>
        <p:spPr>
          <a:xfrm>
            <a:off x="0" y="0"/>
            <a:ext cx="9144000" cy="137160"/>
          </a:xfrm>
          <a:prstGeom prst="rect">
            <a:avLst/>
          </a:prstGeom>
        </p:spPr>
      </p:pic>
      <p:sp>
        <p:nvSpPr>
          <p:cNvPr id="6"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top.jpg"/>
          <p:cNvPicPr>
            <a:picLocks noChangeAspect="1"/>
          </p:cNvPicPr>
          <p:nvPr userDrawn="1"/>
        </p:nvPicPr>
        <p:blipFill>
          <a:blip r:embed="rId2" cstate="print"/>
          <a:stretch>
            <a:fillRect/>
          </a:stretch>
        </p:blipFill>
        <p:spPr>
          <a:xfrm>
            <a:off x="0" y="0"/>
            <a:ext cx="9144000" cy="137160"/>
          </a:xfrm>
          <a:prstGeom prst="rect">
            <a:avLst/>
          </a:prstGeom>
        </p:spPr>
      </p:pic>
      <p:sp>
        <p:nvSpPr>
          <p:cNvPr id="6"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a:outerShdw blurRad="50800" dist="38100" dir="2700000" algn="tl" rotWithShape="0">
              <a:prstClr val="black">
                <a:alpha val="40000"/>
              </a:prstClr>
            </a:outerShdw>
          </a:effectLst>
        </p:spPr>
        <p:txBody>
          <a:bodyPr/>
          <a:lstStyle>
            <a:lvl1pPr>
              <a:defRPr baseline="0">
                <a:solidFill>
                  <a:schemeClr val="bg1"/>
                </a:solidFill>
              </a:defRPr>
            </a:lvl1pPr>
          </a:lstStyle>
          <a:p>
            <a:r>
              <a:rPr lang="en-US" dirty="0" smtClean="0"/>
              <a:t>Enter thank you or final thought here</a:t>
            </a:r>
            <a:endParaRPr lang="en-US" dirty="0"/>
          </a:p>
        </p:txBody>
      </p:sp>
      <p:sp>
        <p:nvSpPr>
          <p:cNvPr id="8" name="TextBox 7"/>
          <p:cNvSpPr txBox="1"/>
          <p:nvPr userDrawn="1"/>
        </p:nvSpPr>
        <p:spPr>
          <a:xfrm>
            <a:off x="1752600" y="2590800"/>
            <a:ext cx="5715000" cy="584775"/>
          </a:xfrm>
          <a:prstGeom prst="rect">
            <a:avLst/>
          </a:prstGeom>
          <a:noFill/>
        </p:spPr>
        <p:txBody>
          <a:bodyPr wrap="square" rtlCol="0">
            <a:spAutoFit/>
          </a:bodyPr>
          <a:lstStyle/>
          <a:p>
            <a:pPr algn="ctr"/>
            <a:r>
              <a:rPr lang="en-US" sz="3200" dirty="0" smtClean="0"/>
              <a:t>For</a:t>
            </a:r>
            <a:r>
              <a:rPr lang="en-US" sz="3200" baseline="0" dirty="0" smtClean="0"/>
              <a:t> more information</a:t>
            </a:r>
            <a:endParaRPr lang="en-US" sz="3200" dirty="0"/>
          </a:p>
        </p:txBody>
      </p:sp>
      <p:sp>
        <p:nvSpPr>
          <p:cNvPr id="9" name="TextBox 8"/>
          <p:cNvSpPr txBox="1"/>
          <p:nvPr userDrawn="1"/>
        </p:nvSpPr>
        <p:spPr>
          <a:xfrm>
            <a:off x="2819400" y="3429000"/>
            <a:ext cx="3886200" cy="1631216"/>
          </a:xfrm>
          <a:prstGeom prst="rect">
            <a:avLst/>
          </a:prstGeom>
          <a:noFill/>
        </p:spPr>
        <p:txBody>
          <a:bodyPr wrap="square" rtlCol="0">
            <a:spAutoFit/>
          </a:bodyPr>
          <a:lstStyle/>
          <a:p>
            <a:r>
              <a:rPr lang="en-US" sz="2000" dirty="0" smtClean="0"/>
              <a:t>Rachel Ivie</a:t>
            </a:r>
            <a:endParaRPr lang="en-US" sz="2000" baseline="0" dirty="0" smtClean="0"/>
          </a:p>
          <a:p>
            <a:r>
              <a:rPr lang="en-US" sz="2000" baseline="0" dirty="0" smtClean="0"/>
              <a:t>Director</a:t>
            </a:r>
          </a:p>
          <a:p>
            <a:r>
              <a:rPr lang="en-US" sz="2000" baseline="0" dirty="0" smtClean="0"/>
              <a:t>Statistical Research Center</a:t>
            </a:r>
          </a:p>
          <a:p>
            <a:r>
              <a:rPr lang="en-US" sz="2000" baseline="0" dirty="0" smtClean="0"/>
              <a:t>301-209-3081</a:t>
            </a:r>
          </a:p>
          <a:p>
            <a:r>
              <a:rPr lang="en-US" sz="2000" baseline="0" dirty="0" smtClean="0"/>
              <a:t>rivie@aip.org</a:t>
            </a:r>
            <a:endParaRPr lang="en-US" sz="2000"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idx="1"/>
          </p:nvPr>
        </p:nvSpPr>
        <p:spPr>
          <a:xfrm>
            <a:off x="335886" y="1153789"/>
            <a:ext cx="8472229" cy="5274284"/>
          </a:xfrm>
          <a:prstGeom prst="rect">
            <a:avLst/>
          </a:prstGeom>
        </p:spPr>
        <p:txBody>
          <a:bodyPr anchor="t"/>
          <a:lstStyle>
            <a:lvl1pPr marL="312527" indent="-312527">
              <a:defRPr sz="3375"/>
            </a:lvl1pPr>
            <a:lvl2pPr>
              <a:defRPr sz="3375"/>
            </a:lvl2pPr>
            <a:lvl3pPr>
              <a:defRPr sz="3375"/>
            </a:lvl3pPr>
            <a:lvl4pPr>
              <a:defRPr sz="3375"/>
            </a:lvl4pPr>
            <a:lvl5pPr>
              <a:defRPr sz="3375"/>
            </a:lvl5p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body" sz="quarter" idx="13"/>
          </p:nvPr>
        </p:nvSpPr>
        <p:spPr>
          <a:xfrm>
            <a:off x="669727" y="110132"/>
            <a:ext cx="7804547" cy="901062"/>
          </a:xfrm>
          <a:prstGeom prst="rect">
            <a:avLst/>
          </a:prstGeom>
        </p:spPr>
        <p:txBody>
          <a:bodyPr/>
          <a:lstStyle>
            <a:lvl1pPr marL="0" indent="0" algn="ctr" defTabSz="394320">
              <a:spcBef>
                <a:spcPts val="0"/>
              </a:spcBef>
              <a:buSzTx/>
              <a:buNone/>
              <a:defRPr sz="5399"/>
            </a:lvl1p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0648262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pic>
        <p:nvPicPr>
          <p:cNvPr id="7" name="Picture 6" descr="top.jpg"/>
          <p:cNvPicPr>
            <a:picLocks noChangeAspect="1"/>
          </p:cNvPicPr>
          <p:nvPr userDrawn="1"/>
        </p:nvPicPr>
        <p:blipFill>
          <a:blip r:embed="rId2" cstate="print"/>
          <a:stretch>
            <a:fillRect/>
          </a:stretch>
        </p:blipFill>
        <p:spPr>
          <a:xfrm>
            <a:off x="0" y="0"/>
            <a:ext cx="9144000" cy="1371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top.jpg"/>
          <p:cNvPicPr>
            <a:picLocks noChangeAspect="1"/>
          </p:cNvPicPr>
          <p:nvPr userDrawn="1"/>
        </p:nvPicPr>
        <p:blipFill>
          <a:blip r:embed="rId2" cstate="print"/>
          <a:stretch>
            <a:fillRect/>
          </a:stretch>
        </p:blipFill>
        <p:spPr>
          <a:xfrm>
            <a:off x="0" y="0"/>
            <a:ext cx="9144000" cy="137160"/>
          </a:xfrm>
          <a:prstGeom prst="rect">
            <a:avLst/>
          </a:prstGeom>
        </p:spPr>
      </p:pic>
      <p:sp>
        <p:nvSpPr>
          <p:cNvPr id="5"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top.jpg"/>
          <p:cNvPicPr>
            <a:picLocks noChangeAspect="1"/>
          </p:cNvPicPr>
          <p:nvPr userDrawn="1"/>
        </p:nvPicPr>
        <p:blipFill>
          <a:blip r:embed="rId2" cstate="print"/>
          <a:stretch>
            <a:fillRect/>
          </a:stretch>
        </p:blipFill>
        <p:spPr>
          <a:xfrm>
            <a:off x="0" y="0"/>
            <a:ext cx="9144000" cy="137160"/>
          </a:xfrm>
          <a:prstGeom prst="rect">
            <a:avLst/>
          </a:prstGeom>
        </p:spPr>
      </p:pic>
      <p:sp>
        <p:nvSpPr>
          <p:cNvPr id="7"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top.jpg"/>
          <p:cNvPicPr>
            <a:picLocks noChangeAspect="1"/>
          </p:cNvPicPr>
          <p:nvPr userDrawn="1"/>
        </p:nvPicPr>
        <p:blipFill>
          <a:blip r:embed="rId2" cstate="print"/>
          <a:stretch>
            <a:fillRect/>
          </a:stretch>
        </p:blipFill>
        <p:spPr>
          <a:xfrm>
            <a:off x="0" y="0"/>
            <a:ext cx="9144000" cy="137160"/>
          </a:xfrm>
          <a:prstGeom prst="rect">
            <a:avLst/>
          </a:prstGeom>
        </p:spPr>
      </p:pic>
      <p:sp>
        <p:nvSpPr>
          <p:cNvPr id="9" name="Slide Number Placeholder 5"/>
          <p:cNvSpPr>
            <a:spLocks noGrp="1"/>
          </p:cNvSpPr>
          <p:nvPr>
            <p:ph type="sldNum" sz="quarter" idx="10"/>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top.jpg"/>
          <p:cNvPicPr>
            <a:picLocks noChangeAspect="1"/>
          </p:cNvPicPr>
          <p:nvPr userDrawn="1"/>
        </p:nvPicPr>
        <p:blipFill>
          <a:blip r:embed="rId2" cstate="print"/>
          <a:stretch>
            <a:fillRect/>
          </a:stretch>
        </p:blipFill>
        <p:spPr>
          <a:xfrm>
            <a:off x="0" y="0"/>
            <a:ext cx="9144000" cy="137160"/>
          </a:xfrm>
          <a:prstGeom prst="rect">
            <a:avLst/>
          </a:prstGeom>
        </p:spPr>
      </p:pic>
      <p:sp>
        <p:nvSpPr>
          <p:cNvPr id="5"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top.jpg"/>
          <p:cNvPicPr>
            <a:picLocks noChangeAspect="1"/>
          </p:cNvPicPr>
          <p:nvPr userDrawn="1"/>
        </p:nvPicPr>
        <p:blipFill>
          <a:blip r:embed="rId2" cstate="print"/>
          <a:stretch>
            <a:fillRect/>
          </a:stretch>
        </p:blipFill>
        <p:spPr>
          <a:xfrm>
            <a:off x="0" y="0"/>
            <a:ext cx="9144000" cy="137160"/>
          </a:xfrm>
          <a:prstGeom prst="rect">
            <a:avLst/>
          </a:prstGeom>
        </p:spPr>
      </p:pic>
      <p:sp>
        <p:nvSpPr>
          <p:cNvPr id="4"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descr="top.jpg"/>
          <p:cNvPicPr>
            <a:picLocks noChangeAspect="1"/>
          </p:cNvPicPr>
          <p:nvPr userDrawn="1"/>
        </p:nvPicPr>
        <p:blipFill>
          <a:blip r:embed="rId2" cstate="print"/>
          <a:stretch>
            <a:fillRect/>
          </a:stretch>
        </p:blipFill>
        <p:spPr>
          <a:xfrm>
            <a:off x="0" y="0"/>
            <a:ext cx="9144000" cy="137160"/>
          </a:xfrm>
          <a:prstGeom prst="rect">
            <a:avLst/>
          </a:prstGeom>
        </p:spPr>
      </p:pic>
      <p:sp>
        <p:nvSpPr>
          <p:cNvPr id="7"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descr="top.jpg"/>
          <p:cNvPicPr>
            <a:picLocks noChangeAspect="1"/>
          </p:cNvPicPr>
          <p:nvPr userDrawn="1"/>
        </p:nvPicPr>
        <p:blipFill>
          <a:blip r:embed="rId2" cstate="print"/>
          <a:stretch>
            <a:fillRect/>
          </a:stretch>
        </p:blipFill>
        <p:spPr>
          <a:xfrm>
            <a:off x="0" y="0"/>
            <a:ext cx="9144000" cy="137160"/>
          </a:xfrm>
          <a:prstGeom prst="rect">
            <a:avLst/>
          </a:prstGeom>
        </p:spPr>
      </p:pic>
      <p:sp>
        <p:nvSpPr>
          <p:cNvPr id="7" name="Slide Number Placeholder 5"/>
          <p:cNvSpPr>
            <a:spLocks noGrp="1"/>
          </p:cNvSpPr>
          <p:nvPr>
            <p:ph type="sldNum" sz="quarter" idx="4"/>
          </p:nvPr>
        </p:nvSpPr>
        <p:spPr>
          <a:xfrm>
            <a:off x="7010400" y="920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Untitled-2 copy.png"/>
          <p:cNvPicPr>
            <a:picLocks noChangeAspect="1"/>
          </p:cNvPicPr>
          <p:nvPr/>
        </p:nvPicPr>
        <p:blipFill>
          <a:blip r:embed="rId15" cstate="print"/>
          <a:stretch>
            <a:fillRect/>
          </a:stretch>
        </p:blipFill>
        <p:spPr>
          <a:xfrm>
            <a:off x="0" y="6050058"/>
            <a:ext cx="9144000" cy="80794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1"/>
            <a:ext cx="8229600"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p:nvSpPr>
        <p:spPr>
          <a:xfrm>
            <a:off x="4648200" y="6324600"/>
            <a:ext cx="4419600" cy="646331"/>
          </a:xfrm>
          <a:prstGeom prst="rect">
            <a:avLst/>
          </a:prstGeom>
          <a:noFill/>
        </p:spPr>
        <p:txBody>
          <a:bodyPr wrap="square" rtlCol="0">
            <a:spAutoFit/>
          </a:bodyPr>
          <a:lstStyle/>
          <a:p>
            <a:pPr algn="r"/>
            <a:r>
              <a:rPr lang="en-US" sz="1200" i="1" u="none" kern="1200" dirty="0" smtClean="0">
                <a:solidFill>
                  <a:schemeClr val="bg1"/>
                </a:solidFill>
                <a:latin typeface="+mn-lt"/>
                <a:ea typeface="+mn-ea"/>
                <a:cs typeface="+mn-cs"/>
              </a:rPr>
              <a:t>Statistical Research Center</a:t>
            </a:r>
          </a:p>
          <a:p>
            <a:pPr algn="r"/>
            <a:r>
              <a:rPr lang="en-US" sz="1200" i="1" u="none" kern="1200" dirty="0" smtClean="0">
                <a:solidFill>
                  <a:schemeClr val="bg1"/>
                </a:solidFill>
                <a:latin typeface="+mn-lt"/>
                <a:ea typeface="+mn-ea"/>
                <a:cs typeface="+mn-cs"/>
              </a:rPr>
              <a:t>June 3, 2016</a:t>
            </a:r>
          </a:p>
          <a:p>
            <a:pPr algn="r"/>
            <a:endParaRPr lang="en-US" sz="1200" i="1" u="none" dirty="0">
              <a:solidFill>
                <a:schemeClr val="bg1"/>
              </a:solidFill>
            </a:endParaRPr>
          </a:p>
        </p:txBody>
      </p:sp>
      <p:sp>
        <p:nvSpPr>
          <p:cNvPr id="8"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9C1FD0-413A-49E5-8826-76B11110A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kern="1200">
          <a:solidFill>
            <a:srgbClr val="006699"/>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3333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psnational.org/careerstoolbo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2667000"/>
            <a:ext cx="6400800" cy="1295400"/>
          </a:xfrm>
        </p:spPr>
        <p:txBody>
          <a:bodyPr>
            <a:normAutofit/>
          </a:bodyPr>
          <a:lstStyle/>
          <a:p>
            <a:pPr algn="ctr"/>
            <a:r>
              <a:rPr lang="en-US" dirty="0" smtClean="0"/>
              <a:t>Rachel Ivie</a:t>
            </a:r>
          </a:p>
          <a:p>
            <a:pPr algn="ctr"/>
            <a:r>
              <a:rPr lang="en-US" dirty="0" smtClean="0"/>
              <a:t>Statistical Research Center</a:t>
            </a:r>
          </a:p>
          <a:p>
            <a:pPr algn="ctr"/>
            <a:endParaRPr lang="en-US" dirty="0"/>
          </a:p>
        </p:txBody>
      </p:sp>
      <p:sp>
        <p:nvSpPr>
          <p:cNvPr id="3" name="Title 2"/>
          <p:cNvSpPr>
            <a:spLocks noGrp="1"/>
          </p:cNvSpPr>
          <p:nvPr>
            <p:ph type="title"/>
          </p:nvPr>
        </p:nvSpPr>
        <p:spPr>
          <a:xfrm>
            <a:off x="533400" y="609600"/>
            <a:ext cx="8229600" cy="1173162"/>
          </a:xfrm>
        </p:spPr>
        <p:txBody>
          <a:bodyPr>
            <a:normAutofit fontScale="90000"/>
          </a:bodyPr>
          <a:lstStyle/>
          <a:p>
            <a:r>
              <a:rPr lang="en-US" b="1" cap="all" dirty="0"/>
              <a:t>TOWARD PROGRESS FOR ALL: STATISTICS ON THE PHYSICS COMMUNITY</a:t>
            </a:r>
          </a:p>
        </p:txBody>
      </p:sp>
    </p:spTree>
    <p:extLst>
      <p:ext uri="{BB962C8B-B14F-4D97-AF65-F5344CB8AC3E}">
        <p14:creationId xmlns:p14="http://schemas.microsoft.com/office/powerpoint/2010/main" xmlns="" val="2031417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cap="all" dirty="0" smtClean="0"/>
              <a:t>Physics PhDs</a:t>
            </a:r>
            <a:endParaRPr lang="en-US" b="1" cap="all" dirty="0"/>
          </a:p>
        </p:txBody>
      </p:sp>
      <p:sp>
        <p:nvSpPr>
          <p:cNvPr id="5" name="Content Placeholder 4"/>
          <p:cNvSpPr>
            <a:spLocks noGrp="1"/>
          </p:cNvSpPr>
          <p:nvPr>
            <p:ph idx="1"/>
          </p:nvPr>
        </p:nvSpPr>
        <p:spPr/>
        <p:txBody>
          <a:bodyPr/>
          <a:lstStyle/>
          <a:p>
            <a:r>
              <a:rPr lang="en-US" dirty="0" smtClean="0"/>
              <a:t>Degrees</a:t>
            </a:r>
          </a:p>
          <a:p>
            <a:r>
              <a:rPr lang="en-US" dirty="0" smtClean="0"/>
              <a:t>Initial Employment</a:t>
            </a:r>
          </a:p>
          <a:p>
            <a:r>
              <a:rPr lang="en-US" dirty="0" smtClean="0"/>
              <a:t>PhD+10</a:t>
            </a:r>
          </a:p>
          <a:p>
            <a:r>
              <a:rPr lang="en-US" dirty="0" smtClean="0"/>
              <a:t>Academic Employment</a:t>
            </a:r>
            <a:endParaRPr lang="en-US" dirty="0"/>
          </a:p>
        </p:txBody>
      </p:sp>
      <p:sp>
        <p:nvSpPr>
          <p:cNvPr id="2" name="Slide Number Placeholder 1"/>
          <p:cNvSpPr>
            <a:spLocks noGrp="1"/>
          </p:cNvSpPr>
          <p:nvPr>
            <p:ph type="sldNum" sz="quarter" idx="4"/>
          </p:nvPr>
        </p:nvSpPr>
        <p:spPr/>
        <p:txBody>
          <a:bodyPr/>
          <a:lstStyle/>
          <a:p>
            <a:fld id="{039C1FD0-413A-49E5-8826-76B11110A2B6}" type="slidenum">
              <a:rPr lang="en-US" smtClean="0"/>
              <a:pPr/>
              <a:t>10</a:t>
            </a:fld>
            <a:endParaRPr lang="en-US" dirty="0"/>
          </a:p>
        </p:txBody>
      </p:sp>
    </p:spTree>
    <p:extLst>
      <p:ext uri="{BB962C8B-B14F-4D97-AF65-F5344CB8AC3E}">
        <p14:creationId xmlns:p14="http://schemas.microsoft.com/office/powerpoint/2010/main" xmlns="" val="2115515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11</a:t>
            </a:fld>
            <a:endParaRPr lang="en-US" dirty="0"/>
          </a:p>
        </p:txBody>
      </p:sp>
      <p:pic>
        <p:nvPicPr>
          <p:cNvPr id="3" name="Picture 2"/>
          <p:cNvPicPr>
            <a:picLocks noChangeAspect="1"/>
          </p:cNvPicPr>
          <p:nvPr/>
        </p:nvPicPr>
        <p:blipFill>
          <a:blip r:embed="rId3" cstate="print"/>
          <a:stretch>
            <a:fillRect/>
          </a:stretch>
        </p:blipFill>
        <p:spPr>
          <a:xfrm>
            <a:off x="1471456" y="152400"/>
            <a:ext cx="6201088" cy="5875982"/>
          </a:xfrm>
          <a:prstGeom prst="rect">
            <a:avLst/>
          </a:prstGeom>
        </p:spPr>
      </p:pic>
    </p:spTree>
    <p:extLst>
      <p:ext uri="{BB962C8B-B14F-4D97-AF65-F5344CB8AC3E}">
        <p14:creationId xmlns:p14="http://schemas.microsoft.com/office/powerpoint/2010/main" xmlns="" val="2449597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39C1FD0-413A-49E5-8826-76B11110A2B6}" type="slidenum">
              <a:rPr lang="en-US" smtClean="0"/>
              <a:pPr/>
              <a:t>12</a:t>
            </a:fld>
            <a:endParaRPr lang="en-US" dirty="0"/>
          </a:p>
        </p:txBody>
      </p:sp>
      <p:pic>
        <p:nvPicPr>
          <p:cNvPr id="2" name="Picture 1"/>
          <p:cNvPicPr>
            <a:picLocks noChangeAspect="1"/>
          </p:cNvPicPr>
          <p:nvPr/>
        </p:nvPicPr>
        <p:blipFill>
          <a:blip r:embed="rId3" cstate="print"/>
          <a:stretch>
            <a:fillRect/>
          </a:stretch>
        </p:blipFill>
        <p:spPr>
          <a:xfrm>
            <a:off x="1676400" y="152400"/>
            <a:ext cx="5791199" cy="5917400"/>
          </a:xfrm>
          <a:prstGeom prst="rect">
            <a:avLst/>
          </a:prstGeom>
        </p:spPr>
      </p:pic>
    </p:spTree>
    <p:extLst>
      <p:ext uri="{BB962C8B-B14F-4D97-AF65-F5344CB8AC3E}">
        <p14:creationId xmlns:p14="http://schemas.microsoft.com/office/powerpoint/2010/main" xmlns="" val="212635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13</a:t>
            </a:fld>
            <a:endParaRPr lang="en-US" dirty="0"/>
          </a:p>
        </p:txBody>
      </p:sp>
      <p:pic>
        <p:nvPicPr>
          <p:cNvPr id="3" name="Picture 2"/>
          <p:cNvPicPr>
            <a:picLocks noChangeAspect="1"/>
          </p:cNvPicPr>
          <p:nvPr/>
        </p:nvPicPr>
        <p:blipFill>
          <a:blip r:embed="rId2" cstate="print"/>
          <a:stretch>
            <a:fillRect/>
          </a:stretch>
        </p:blipFill>
        <p:spPr>
          <a:xfrm>
            <a:off x="723900" y="863742"/>
            <a:ext cx="7696200" cy="4888512"/>
          </a:xfrm>
          <a:prstGeom prst="rect">
            <a:avLst/>
          </a:prstGeom>
        </p:spPr>
      </p:pic>
    </p:spTree>
    <p:extLst>
      <p:ext uri="{BB962C8B-B14F-4D97-AF65-F5344CB8AC3E}">
        <p14:creationId xmlns:p14="http://schemas.microsoft.com/office/powerpoint/2010/main" xmlns="" val="2207548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14</a:t>
            </a:fld>
            <a:endParaRPr lang="en-US" dirty="0"/>
          </a:p>
        </p:txBody>
      </p:sp>
      <p:pic>
        <p:nvPicPr>
          <p:cNvPr id="3" name="Picture 2"/>
          <p:cNvPicPr>
            <a:picLocks noChangeAspect="1"/>
          </p:cNvPicPr>
          <p:nvPr/>
        </p:nvPicPr>
        <p:blipFill>
          <a:blip r:embed="rId2" cstate="print"/>
          <a:stretch>
            <a:fillRect/>
          </a:stretch>
        </p:blipFill>
        <p:spPr>
          <a:xfrm>
            <a:off x="1516490" y="228601"/>
            <a:ext cx="6111021" cy="5548312"/>
          </a:xfrm>
          <a:prstGeom prst="rect">
            <a:avLst/>
          </a:prstGeom>
        </p:spPr>
      </p:pic>
    </p:spTree>
    <p:extLst>
      <p:ext uri="{BB962C8B-B14F-4D97-AF65-F5344CB8AC3E}">
        <p14:creationId xmlns:p14="http://schemas.microsoft.com/office/powerpoint/2010/main" xmlns="" val="244465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39C1FD0-413A-49E5-8826-76B11110A2B6}" type="slidenum">
              <a:rPr lang="en-US" smtClean="0"/>
              <a:pPr/>
              <a:t>15</a:t>
            </a:fld>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193322"/>
            <a:ext cx="4333875" cy="56019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50551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body" idx="1"/>
          </p:nvPr>
        </p:nvSpPr>
        <p:spPr>
          <a:xfrm>
            <a:off x="761828" y="1295400"/>
            <a:ext cx="7620344" cy="4495800"/>
          </a:xfrm>
          <a:prstGeom prst="rect">
            <a:avLst/>
          </a:prstGeom>
        </p:spPr>
        <p:txBody>
          <a:bodyPr>
            <a:normAutofit fontScale="92500"/>
          </a:bodyPr>
          <a:lstStyle/>
          <a:p>
            <a:pPr marL="0" indent="0" defTabSz="406644">
              <a:spcBef>
                <a:spcPts val="2883"/>
              </a:spcBef>
              <a:buNone/>
              <a:defRPr sz="3762"/>
            </a:pPr>
            <a:r>
              <a:rPr sz="3000" dirty="0"/>
              <a:t>Top eight primary types of careers that mid‐career physicists chose to pursue in the private sector:</a:t>
            </a:r>
          </a:p>
          <a:p>
            <a:pPr marL="464104" lvl="1" indent="-154701" defTabSz="406644">
              <a:spcBef>
                <a:spcPts val="281"/>
              </a:spcBef>
              <a:defRPr sz="2376"/>
            </a:pPr>
            <a:endParaRPr dirty="0"/>
          </a:p>
          <a:p>
            <a:pPr marL="464104" lvl="1" indent="-154701" defTabSz="406644">
              <a:spcBef>
                <a:spcPts val="281"/>
              </a:spcBef>
              <a:defRPr sz="2376"/>
            </a:pPr>
            <a:r>
              <a:rPr dirty="0"/>
              <a:t>self‐employed</a:t>
            </a:r>
          </a:p>
          <a:p>
            <a:pPr marL="464104" lvl="1" indent="-154701" defTabSz="406644">
              <a:spcBef>
                <a:spcPts val="281"/>
              </a:spcBef>
              <a:defRPr sz="2376"/>
            </a:pPr>
            <a:r>
              <a:rPr dirty="0"/>
              <a:t>finance</a:t>
            </a:r>
          </a:p>
          <a:p>
            <a:pPr marL="464104" lvl="1" indent="-154701" defTabSz="406644">
              <a:spcBef>
                <a:spcPts val="281"/>
              </a:spcBef>
              <a:defRPr sz="2376"/>
            </a:pPr>
            <a:r>
              <a:rPr dirty="0"/>
              <a:t>government contractors,</a:t>
            </a:r>
          </a:p>
          <a:p>
            <a:pPr marL="464104" lvl="1" indent="-154701" defTabSz="406644">
              <a:spcBef>
                <a:spcPts val="281"/>
              </a:spcBef>
              <a:defRPr sz="2376"/>
            </a:pPr>
            <a:r>
              <a:rPr dirty="0"/>
              <a:t>primarily engaged in engineering</a:t>
            </a:r>
          </a:p>
          <a:p>
            <a:pPr marL="464104" lvl="1" indent="-154701" defTabSz="406644">
              <a:spcBef>
                <a:spcPts val="281"/>
              </a:spcBef>
              <a:defRPr sz="2376"/>
            </a:pPr>
            <a:r>
              <a:rPr dirty="0"/>
              <a:t>primarily engaged in computer science</a:t>
            </a:r>
          </a:p>
          <a:p>
            <a:pPr marL="464104" lvl="1" indent="-154701" defTabSz="406644">
              <a:spcBef>
                <a:spcPts val="281"/>
              </a:spcBef>
              <a:defRPr sz="2376"/>
            </a:pPr>
            <a:r>
              <a:rPr dirty="0"/>
              <a:t>primarily engaged in physics</a:t>
            </a:r>
          </a:p>
          <a:p>
            <a:pPr marL="464104" lvl="1" indent="-154701" defTabSz="406644">
              <a:spcBef>
                <a:spcPts val="281"/>
              </a:spcBef>
              <a:defRPr sz="2376"/>
            </a:pPr>
            <a:r>
              <a:rPr dirty="0"/>
              <a:t>primarily engaged in other STEM fields</a:t>
            </a:r>
          </a:p>
          <a:p>
            <a:pPr marL="464104" lvl="1" indent="-154701" defTabSz="406644">
              <a:spcBef>
                <a:spcPts val="281"/>
              </a:spcBef>
              <a:defRPr sz="2376"/>
            </a:pPr>
            <a:r>
              <a:rPr dirty="0"/>
              <a:t>not working in a STEM field.</a:t>
            </a:r>
          </a:p>
        </p:txBody>
      </p:sp>
      <p:sp>
        <p:nvSpPr>
          <p:cNvPr id="279" name="Shape 279"/>
          <p:cNvSpPr>
            <a:spLocks noGrp="1"/>
          </p:cNvSpPr>
          <p:nvPr>
            <p:ph type="body" idx="13"/>
          </p:nvPr>
        </p:nvSpPr>
        <p:spPr>
          <a:xfrm>
            <a:off x="228600" y="110132"/>
            <a:ext cx="8610599" cy="901062"/>
          </a:xfrm>
          <a:prstGeom prst="rect">
            <a:avLst/>
          </a:prstGeom>
        </p:spPr>
        <p:txBody>
          <a:bodyPr>
            <a:normAutofit fontScale="70000" lnSpcReduction="20000"/>
          </a:bodyPr>
          <a:lstStyle>
            <a:lvl1pPr defTabSz="332993">
              <a:defRPr sz="4560"/>
            </a:lvl1pPr>
          </a:lstStyle>
          <a:p>
            <a:r>
              <a:rPr b="1" cap="all" dirty="0">
                <a:solidFill>
                  <a:srgbClr val="006699"/>
                </a:solidFill>
              </a:rPr>
              <a:t>Primary Types of Careers in Private Sector</a:t>
            </a:r>
          </a:p>
        </p:txBody>
      </p:sp>
    </p:spTree>
    <p:extLst>
      <p:ext uri="{BB962C8B-B14F-4D97-AF65-F5344CB8AC3E}">
        <p14:creationId xmlns:p14="http://schemas.microsoft.com/office/powerpoint/2010/main" xmlns="" val="400443056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Salaries</a:t>
            </a:r>
            <a:endParaRPr lang="en-US" dirty="0"/>
          </a:p>
        </p:txBody>
      </p:sp>
      <p:graphicFrame>
        <p:nvGraphicFramePr>
          <p:cNvPr id="5" name="Chart 4"/>
          <p:cNvGraphicFramePr>
            <a:graphicFrameLocks noChangeAspect="1"/>
          </p:cNvGraphicFramePr>
          <p:nvPr>
            <p:extLst/>
          </p:nvPr>
        </p:nvGraphicFramePr>
        <p:xfrm>
          <a:off x="274320" y="914400"/>
          <a:ext cx="8595360" cy="5157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9007483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Regression</a:t>
            </a:r>
            <a:endParaRPr lang="en-US" dirty="0"/>
          </a:p>
        </p:txBody>
      </p:sp>
      <p:sp>
        <p:nvSpPr>
          <p:cNvPr id="3" name="Content Placeholder 2"/>
          <p:cNvSpPr>
            <a:spLocks noGrp="1"/>
          </p:cNvSpPr>
          <p:nvPr>
            <p:ph idx="1"/>
          </p:nvPr>
        </p:nvSpPr>
        <p:spPr/>
        <p:txBody>
          <a:bodyPr/>
          <a:lstStyle/>
          <a:p>
            <a:r>
              <a:rPr lang="en-US" dirty="0" smtClean="0"/>
              <a:t>Ran a regression model using </a:t>
            </a:r>
          </a:p>
          <a:p>
            <a:pPr lvl="1"/>
            <a:r>
              <a:rPr lang="en-US" dirty="0" smtClean="0"/>
              <a:t>Employment sector</a:t>
            </a:r>
          </a:p>
          <a:p>
            <a:pPr lvl="1"/>
            <a:r>
              <a:rPr lang="en-US" dirty="0" smtClean="0"/>
              <a:t>Time since degree</a:t>
            </a:r>
          </a:p>
          <a:p>
            <a:pPr lvl="1"/>
            <a:r>
              <a:rPr lang="en-US" dirty="0" smtClean="0"/>
              <a:t>Whether respondent had stayed with same employer</a:t>
            </a:r>
          </a:p>
          <a:p>
            <a:pPr lvl="1"/>
            <a:r>
              <a:rPr lang="en-US" dirty="0" smtClean="0"/>
              <a:t>Whether or not respondent had take a postdoc</a:t>
            </a:r>
          </a:p>
          <a:p>
            <a:pPr lvl="1"/>
            <a:r>
              <a:rPr lang="en-US" dirty="0" smtClean="0"/>
              <a:t>Highest degree the department offers (academic only)</a:t>
            </a:r>
          </a:p>
          <a:p>
            <a:pPr lvl="1"/>
            <a:r>
              <a:rPr lang="en-US" dirty="0" smtClean="0"/>
              <a:t>Respondent’s sex</a:t>
            </a:r>
            <a:endParaRPr lang="en-US" dirty="0"/>
          </a:p>
        </p:txBody>
      </p:sp>
    </p:spTree>
    <p:extLst>
      <p:ext uri="{BB962C8B-B14F-4D97-AF65-F5344CB8AC3E}">
        <p14:creationId xmlns:p14="http://schemas.microsoft.com/office/powerpoint/2010/main" xmlns="" val="209826593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Men make more than women</a:t>
            </a:r>
          </a:p>
          <a:p>
            <a:pPr lvl="1"/>
            <a:r>
              <a:rPr lang="en-US" dirty="0" smtClean="0"/>
              <a:t>~6% more (</a:t>
            </a:r>
            <a:r>
              <a:rPr lang="en-US" i="1" dirty="0" smtClean="0"/>
              <a:t>p</a:t>
            </a:r>
            <a:r>
              <a:rPr lang="en-US" dirty="0" smtClean="0"/>
              <a:t> = 0.025)</a:t>
            </a:r>
          </a:p>
          <a:p>
            <a:r>
              <a:rPr lang="en-US" dirty="0" smtClean="0"/>
              <a:t>Academic respondents in PhD-granting departments make more than others</a:t>
            </a:r>
          </a:p>
          <a:p>
            <a:pPr lvl="1"/>
            <a:r>
              <a:rPr lang="en-US" dirty="0" smtClean="0"/>
              <a:t>~20% more in physics/astronomy (</a:t>
            </a:r>
            <a:r>
              <a:rPr lang="en-US" i="1" dirty="0" smtClean="0"/>
              <a:t>p</a:t>
            </a:r>
            <a:r>
              <a:rPr lang="en-US" dirty="0" smtClean="0"/>
              <a:t> = 0.000)</a:t>
            </a:r>
          </a:p>
          <a:p>
            <a:pPr lvl="1"/>
            <a:r>
              <a:rPr lang="en-US" dirty="0" smtClean="0"/>
              <a:t>~34% more in other disciplines (</a:t>
            </a:r>
            <a:r>
              <a:rPr lang="en-US" i="1" dirty="0" smtClean="0"/>
              <a:t>p</a:t>
            </a:r>
            <a:r>
              <a:rPr lang="en-US" dirty="0" smtClean="0"/>
              <a:t> = 0.000)</a:t>
            </a:r>
          </a:p>
          <a:p>
            <a:r>
              <a:rPr lang="en-US" dirty="0" smtClean="0"/>
              <a:t>Academic respondents outside physics / astronomy departments make more</a:t>
            </a:r>
          </a:p>
          <a:p>
            <a:pPr lvl="1"/>
            <a:r>
              <a:rPr lang="en-US" dirty="0" smtClean="0"/>
              <a:t>~6% more (</a:t>
            </a:r>
            <a:r>
              <a:rPr lang="en-US" i="1" dirty="0" smtClean="0"/>
              <a:t>p</a:t>
            </a:r>
            <a:r>
              <a:rPr lang="en-US" dirty="0" smtClean="0"/>
              <a:t> = 0.000)</a:t>
            </a:r>
            <a:endParaRPr lang="en-US" dirty="0"/>
          </a:p>
        </p:txBody>
      </p:sp>
    </p:spTree>
    <p:extLst>
      <p:ext uri="{BB962C8B-B14F-4D97-AF65-F5344CB8AC3E}">
        <p14:creationId xmlns:p14="http://schemas.microsoft.com/office/powerpoint/2010/main" xmlns="" val="120542991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cap="all" dirty="0" smtClean="0"/>
              <a:t>Physics Bachelors</a:t>
            </a:r>
            <a:endParaRPr lang="en-US" b="1" cap="all" dirty="0"/>
          </a:p>
        </p:txBody>
      </p:sp>
      <p:sp>
        <p:nvSpPr>
          <p:cNvPr id="2" name="Content Placeholder 1"/>
          <p:cNvSpPr>
            <a:spLocks noGrp="1"/>
          </p:cNvSpPr>
          <p:nvPr>
            <p:ph idx="1"/>
          </p:nvPr>
        </p:nvSpPr>
        <p:spPr/>
        <p:txBody>
          <a:bodyPr/>
          <a:lstStyle/>
          <a:p>
            <a:r>
              <a:rPr lang="en-US" dirty="0" smtClean="0"/>
              <a:t>Degrees</a:t>
            </a:r>
          </a:p>
          <a:p>
            <a:r>
              <a:rPr lang="en-US" dirty="0" smtClean="0"/>
              <a:t>Initial employment</a:t>
            </a:r>
          </a:p>
        </p:txBody>
      </p:sp>
      <p:sp>
        <p:nvSpPr>
          <p:cNvPr id="4" name="Slide Number Placeholder 3"/>
          <p:cNvSpPr>
            <a:spLocks noGrp="1"/>
          </p:cNvSpPr>
          <p:nvPr>
            <p:ph type="sldNum" sz="quarter" idx="4"/>
          </p:nvPr>
        </p:nvSpPr>
        <p:spPr/>
        <p:txBody>
          <a:bodyPr/>
          <a:lstStyle/>
          <a:p>
            <a:fld id="{039C1FD0-413A-49E5-8826-76B11110A2B6}" type="slidenum">
              <a:rPr lang="en-US" smtClean="0"/>
              <a:pPr/>
              <a:t>2</a:t>
            </a:fld>
            <a:endParaRPr lang="en-US" dirty="0"/>
          </a:p>
        </p:txBody>
      </p:sp>
    </p:spTree>
    <p:extLst>
      <p:ext uri="{BB962C8B-B14F-4D97-AF65-F5344CB8AC3E}">
        <p14:creationId xmlns:p14="http://schemas.microsoft.com/office/powerpoint/2010/main" xmlns="" val="168968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Impact of First Job</a:t>
            </a:r>
            <a:endParaRPr lang="en-US" dirty="0"/>
          </a:p>
        </p:txBody>
      </p:sp>
      <p:graphicFrame>
        <p:nvGraphicFramePr>
          <p:cNvPr id="6" name="Chart 5"/>
          <p:cNvGraphicFramePr>
            <a:graphicFrameLocks noChangeAspect="1"/>
          </p:cNvGraphicFramePr>
          <p:nvPr>
            <p:extLst/>
          </p:nvPr>
        </p:nvGraphicFramePr>
        <p:xfrm>
          <a:off x="274320" y="850392"/>
          <a:ext cx="8595360" cy="5157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6737757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21</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3078453294"/>
              </p:ext>
            </p:extLst>
          </p:nvPr>
        </p:nvGraphicFramePr>
        <p:xfrm>
          <a:off x="0" y="152400"/>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86149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Men and Women among Newly-Hired Physics </a:t>
            </a:r>
            <a:r>
              <a:rPr lang="en-US" b="1" dirty="0" smtClean="0"/>
              <a:t>Assistant Professors</a:t>
            </a:r>
            <a:endParaRPr lang="en-US" dirty="0"/>
          </a:p>
        </p:txBody>
      </p:sp>
      <p:sp>
        <p:nvSpPr>
          <p:cNvPr id="2" name="Slide Number Placeholder 1"/>
          <p:cNvSpPr>
            <a:spLocks noGrp="1"/>
          </p:cNvSpPr>
          <p:nvPr>
            <p:ph type="sldNum" sz="quarter" idx="4"/>
          </p:nvPr>
        </p:nvSpPr>
        <p:spPr/>
        <p:txBody>
          <a:bodyPr/>
          <a:lstStyle/>
          <a:p>
            <a:fld id="{039C1FD0-413A-49E5-8826-76B11110A2B6}" type="slidenum">
              <a:rPr lang="en-US" smtClean="0"/>
              <a:pPr/>
              <a:t>22</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5578" y="1371600"/>
            <a:ext cx="4390021" cy="4627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75038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Positions Held by New Hires </a:t>
            </a:r>
            <a:br>
              <a:rPr lang="en-US" dirty="0" smtClean="0"/>
            </a:br>
            <a:r>
              <a:rPr lang="en-US" dirty="0" smtClean="0"/>
              <a:t>Bachelor’s Departments</a:t>
            </a:r>
            <a:endParaRPr lang="en-US" dirty="0"/>
          </a:p>
        </p:txBody>
      </p:sp>
      <p:sp>
        <p:nvSpPr>
          <p:cNvPr id="3" name="Slide Number Placeholder 2"/>
          <p:cNvSpPr>
            <a:spLocks noGrp="1"/>
          </p:cNvSpPr>
          <p:nvPr>
            <p:ph type="sldNum" sz="quarter" idx="4"/>
          </p:nvPr>
        </p:nvSpPr>
        <p:spPr/>
        <p:txBody>
          <a:bodyPr/>
          <a:lstStyle/>
          <a:p>
            <a:fld id="{039C1FD0-413A-49E5-8826-76B11110A2B6}" type="slidenum">
              <a:rPr lang="en-US" smtClean="0"/>
              <a:pPr/>
              <a:t>23</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1435142494"/>
              </p:ext>
            </p:extLst>
          </p:nvPr>
        </p:nvGraphicFramePr>
        <p:xfrm>
          <a:off x="152400" y="1371600"/>
          <a:ext cx="8839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50901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Positions Held by New Hires </a:t>
            </a:r>
            <a:br>
              <a:rPr lang="en-US" dirty="0" smtClean="0"/>
            </a:br>
            <a:r>
              <a:rPr lang="en-US" dirty="0" smtClean="0"/>
              <a:t>PhD Departments</a:t>
            </a:r>
            <a:endParaRPr lang="en-US" dirty="0"/>
          </a:p>
        </p:txBody>
      </p:sp>
      <p:sp>
        <p:nvSpPr>
          <p:cNvPr id="2" name="Slide Number Placeholder 1"/>
          <p:cNvSpPr>
            <a:spLocks noGrp="1"/>
          </p:cNvSpPr>
          <p:nvPr>
            <p:ph type="sldNum" sz="quarter" idx="4"/>
          </p:nvPr>
        </p:nvSpPr>
        <p:spPr/>
        <p:txBody>
          <a:bodyPr/>
          <a:lstStyle/>
          <a:p>
            <a:fld id="{039C1FD0-413A-49E5-8826-76B11110A2B6}" type="slidenum">
              <a:rPr lang="en-US" smtClean="0"/>
              <a:pPr/>
              <a:t>24</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2295017791"/>
              </p:ext>
            </p:extLst>
          </p:nvPr>
        </p:nvGraphicFramePr>
        <p:xfrm>
          <a:off x="0" y="1295400"/>
          <a:ext cx="91440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3160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cap="all" dirty="0" smtClean="0"/>
              <a:t>Women</a:t>
            </a:r>
            <a:endParaRPr lang="en-US" b="1" cap="all" dirty="0"/>
          </a:p>
        </p:txBody>
      </p:sp>
      <p:sp>
        <p:nvSpPr>
          <p:cNvPr id="3" name="Slide Number Placeholder 2"/>
          <p:cNvSpPr>
            <a:spLocks noGrp="1"/>
          </p:cNvSpPr>
          <p:nvPr>
            <p:ph type="sldNum" sz="quarter" idx="4"/>
          </p:nvPr>
        </p:nvSpPr>
        <p:spPr/>
        <p:txBody>
          <a:bodyPr/>
          <a:lstStyle/>
          <a:p>
            <a:fld id="{039C1FD0-413A-49E5-8826-76B11110A2B6}" type="slidenum">
              <a:rPr lang="en-US" smtClean="0"/>
              <a:pPr/>
              <a:t>25</a:t>
            </a:fld>
            <a:endParaRPr lang="en-US" dirty="0"/>
          </a:p>
        </p:txBody>
      </p:sp>
    </p:spTree>
    <p:extLst>
      <p:ext uri="{BB962C8B-B14F-4D97-AF65-F5344CB8AC3E}">
        <p14:creationId xmlns:p14="http://schemas.microsoft.com/office/powerpoint/2010/main" xmlns="" val="826583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1FD0-413A-49E5-8826-76B11110A2B6}" type="slidenum">
              <a:rPr lang="en-US" smtClean="0"/>
              <a:pPr/>
              <a:t>26</a:t>
            </a:fld>
            <a:endParaRPr lang="en-US" dirty="0"/>
          </a:p>
        </p:txBody>
      </p:sp>
      <p:pic>
        <p:nvPicPr>
          <p:cNvPr id="5" name="Picture 4"/>
          <p:cNvPicPr>
            <a:picLocks noChangeAspect="1"/>
          </p:cNvPicPr>
          <p:nvPr/>
        </p:nvPicPr>
        <p:blipFill rotWithShape="1">
          <a:blip r:embed="rId3" cstate="print"/>
          <a:srcRect l="1554" t="1369" r="2136" b="13699"/>
          <a:stretch/>
        </p:blipFill>
        <p:spPr>
          <a:xfrm>
            <a:off x="1676400" y="274637"/>
            <a:ext cx="5715000" cy="5714999"/>
          </a:xfrm>
          <a:prstGeom prst="rect">
            <a:avLst/>
          </a:prstGeom>
        </p:spPr>
      </p:pic>
      <p:sp>
        <p:nvSpPr>
          <p:cNvPr id="2" name="TextBox 1"/>
          <p:cNvSpPr txBox="1"/>
          <p:nvPr/>
        </p:nvSpPr>
        <p:spPr>
          <a:xfrm>
            <a:off x="4876800" y="3200400"/>
            <a:ext cx="535724" cy="369332"/>
          </a:xfrm>
          <a:prstGeom prst="rect">
            <a:avLst/>
          </a:prstGeom>
          <a:noFill/>
        </p:spPr>
        <p:txBody>
          <a:bodyPr wrap="none" rtlCol="0">
            <a:spAutoFit/>
          </a:bodyPr>
          <a:lstStyle/>
          <a:p>
            <a:r>
              <a:rPr lang="en-US" dirty="0" smtClean="0">
                <a:solidFill>
                  <a:srgbClr val="FF0000"/>
                </a:solidFill>
              </a:rPr>
              <a:t>153</a:t>
            </a:r>
            <a:endParaRPr lang="en-US" dirty="0">
              <a:solidFill>
                <a:srgbClr val="FF0000"/>
              </a:solidFill>
            </a:endParaRPr>
          </a:p>
        </p:txBody>
      </p:sp>
      <p:sp>
        <p:nvSpPr>
          <p:cNvPr id="4" name="TextBox 3"/>
          <p:cNvSpPr txBox="1"/>
          <p:nvPr/>
        </p:nvSpPr>
        <p:spPr>
          <a:xfrm>
            <a:off x="6474676" y="2133600"/>
            <a:ext cx="535724" cy="369332"/>
          </a:xfrm>
          <a:prstGeom prst="rect">
            <a:avLst/>
          </a:prstGeom>
          <a:noFill/>
        </p:spPr>
        <p:txBody>
          <a:bodyPr wrap="none" rtlCol="0">
            <a:spAutoFit/>
          </a:bodyPr>
          <a:lstStyle/>
          <a:p>
            <a:r>
              <a:rPr lang="en-US" dirty="0" smtClean="0">
                <a:solidFill>
                  <a:srgbClr val="FF0000"/>
                </a:solidFill>
              </a:rPr>
              <a:t>365</a:t>
            </a:r>
            <a:endParaRPr lang="en-US" dirty="0">
              <a:solidFill>
                <a:srgbClr val="FF0000"/>
              </a:solidFill>
            </a:endParaRPr>
          </a:p>
        </p:txBody>
      </p:sp>
    </p:spTree>
    <p:extLst>
      <p:ext uri="{BB962C8B-B14F-4D97-AF65-F5344CB8AC3E}">
        <p14:creationId xmlns:p14="http://schemas.microsoft.com/office/powerpoint/2010/main" xmlns="" val="292520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27</a:t>
            </a:fld>
            <a:endParaRPr lang="en-US" dirty="0"/>
          </a:p>
        </p:txBody>
      </p:sp>
      <p:pic>
        <p:nvPicPr>
          <p:cNvPr id="3" name="Picture 2"/>
          <p:cNvPicPr>
            <a:picLocks noChangeAspect="1"/>
          </p:cNvPicPr>
          <p:nvPr/>
        </p:nvPicPr>
        <p:blipFill>
          <a:blip r:embed="rId2" cstate="print"/>
          <a:stretch>
            <a:fillRect/>
          </a:stretch>
        </p:blipFill>
        <p:spPr>
          <a:xfrm>
            <a:off x="1947863" y="153559"/>
            <a:ext cx="5248274" cy="5936736"/>
          </a:xfrm>
          <a:prstGeom prst="rect">
            <a:avLst/>
          </a:prstGeom>
        </p:spPr>
      </p:pic>
    </p:spTree>
    <p:extLst>
      <p:ext uri="{BB962C8B-B14F-4D97-AF65-F5344CB8AC3E}">
        <p14:creationId xmlns:p14="http://schemas.microsoft.com/office/powerpoint/2010/main" xmlns="" val="3162841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28</a:t>
            </a:fld>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4582" y="142875"/>
            <a:ext cx="7094897" cy="58769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7796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642" t="27079"/>
          <a:stretch/>
        </p:blipFill>
        <p:spPr>
          <a:xfrm>
            <a:off x="1129600" y="990600"/>
            <a:ext cx="6884801" cy="5105574"/>
          </a:xfrm>
          <a:prstGeom prst="rect">
            <a:avLst/>
          </a:prstGeom>
        </p:spPr>
      </p:pic>
      <p:sp>
        <p:nvSpPr>
          <p:cNvPr id="4" name="Title 3"/>
          <p:cNvSpPr>
            <a:spLocks noGrp="1"/>
          </p:cNvSpPr>
          <p:nvPr>
            <p:ph type="title"/>
          </p:nvPr>
        </p:nvSpPr>
        <p:spPr/>
        <p:txBody>
          <a:bodyPr>
            <a:normAutofit fontScale="90000"/>
          </a:bodyPr>
          <a:lstStyle/>
          <a:p>
            <a:r>
              <a:rPr lang="en-US" b="1" dirty="0" smtClean="0"/>
              <a:t>WOMEN AMONG PHYSICS FACULTY MEMBERS</a:t>
            </a:r>
            <a:endParaRPr lang="en-US" b="1" dirty="0"/>
          </a:p>
        </p:txBody>
      </p:sp>
      <p:sp>
        <p:nvSpPr>
          <p:cNvPr id="3" name="Slide Number Placeholder 2"/>
          <p:cNvSpPr>
            <a:spLocks noGrp="1"/>
          </p:cNvSpPr>
          <p:nvPr>
            <p:ph type="sldNum" sz="quarter" idx="4"/>
          </p:nvPr>
        </p:nvSpPr>
        <p:spPr/>
        <p:txBody>
          <a:bodyPr/>
          <a:lstStyle/>
          <a:p>
            <a:fld id="{039C1FD0-413A-49E5-8826-76B11110A2B6}" type="slidenum">
              <a:rPr lang="en-US" smtClean="0"/>
              <a:pPr/>
              <a:t>29</a:t>
            </a:fld>
            <a:endParaRPr lang="en-US" dirty="0"/>
          </a:p>
        </p:txBody>
      </p:sp>
    </p:spTree>
    <p:extLst>
      <p:ext uri="{BB962C8B-B14F-4D97-AF65-F5344CB8AC3E}">
        <p14:creationId xmlns:p14="http://schemas.microsoft.com/office/powerpoint/2010/main" xmlns="" val="1743322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39C1FD0-413A-49E5-8826-76B11110A2B6}" type="slidenum">
              <a:rPr lang="en-US" smtClean="0"/>
              <a:pPr/>
              <a:t>3</a:t>
            </a:fld>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rotWithShape="1">
          <a:blip r:embed="rId3" cstate="print"/>
          <a:srcRect l="1507" t="1455" r="3578" b="2986"/>
          <a:stretch/>
        </p:blipFill>
        <p:spPr>
          <a:xfrm>
            <a:off x="1905000" y="110391"/>
            <a:ext cx="4800601" cy="5943600"/>
          </a:xfrm>
          <a:prstGeom prst="rect">
            <a:avLst/>
          </a:prstGeom>
        </p:spPr>
      </p:pic>
      <p:sp>
        <p:nvSpPr>
          <p:cNvPr id="10" name="TextBox 9"/>
          <p:cNvSpPr txBox="1"/>
          <p:nvPr/>
        </p:nvSpPr>
        <p:spPr>
          <a:xfrm>
            <a:off x="4419600" y="3733800"/>
            <a:ext cx="652743" cy="369332"/>
          </a:xfrm>
          <a:prstGeom prst="rect">
            <a:avLst/>
          </a:prstGeom>
          <a:noFill/>
        </p:spPr>
        <p:txBody>
          <a:bodyPr wrap="none" rtlCol="0">
            <a:spAutoFit/>
          </a:bodyPr>
          <a:lstStyle/>
          <a:p>
            <a:r>
              <a:rPr lang="en-US" dirty="0" smtClean="0"/>
              <a:t>3646</a:t>
            </a:r>
            <a:endParaRPr lang="en-US" dirty="0"/>
          </a:p>
        </p:txBody>
      </p:sp>
      <p:sp>
        <p:nvSpPr>
          <p:cNvPr id="3" name="TextBox 2"/>
          <p:cNvSpPr txBox="1"/>
          <p:nvPr/>
        </p:nvSpPr>
        <p:spPr>
          <a:xfrm>
            <a:off x="6512579" y="2590800"/>
            <a:ext cx="652743" cy="369332"/>
          </a:xfrm>
          <a:prstGeom prst="rect">
            <a:avLst/>
          </a:prstGeom>
          <a:noFill/>
        </p:spPr>
        <p:txBody>
          <a:bodyPr wrap="none" rtlCol="0">
            <a:spAutoFit/>
          </a:bodyPr>
          <a:lstStyle/>
          <a:p>
            <a:r>
              <a:rPr lang="en-US" dirty="0" smtClean="0"/>
              <a:t>8122</a:t>
            </a:r>
            <a:endParaRPr lang="en-US" dirty="0"/>
          </a:p>
        </p:txBody>
      </p:sp>
    </p:spTree>
    <p:extLst>
      <p:ext uri="{BB962C8B-B14F-4D97-AF65-F5344CB8AC3E}">
        <p14:creationId xmlns:p14="http://schemas.microsoft.com/office/powerpoint/2010/main" xmlns="" val="47511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1FD0-413A-49E5-8826-76B11110A2B6}" type="slidenum">
              <a:rPr lang="en-US" smtClean="0"/>
              <a:pPr/>
              <a:t>30</a:t>
            </a:fld>
            <a:endParaRPr lang="en-US" dirty="0"/>
          </a:p>
        </p:txBody>
      </p:sp>
      <p:pic>
        <p:nvPicPr>
          <p:cNvPr id="5" name="Picture 4"/>
          <p:cNvPicPr>
            <a:picLocks noChangeAspect="1"/>
          </p:cNvPicPr>
          <p:nvPr/>
        </p:nvPicPr>
        <p:blipFill>
          <a:blip r:embed="rId2" cstate="print"/>
          <a:stretch>
            <a:fillRect/>
          </a:stretch>
        </p:blipFill>
        <p:spPr>
          <a:xfrm>
            <a:off x="1" y="533400"/>
            <a:ext cx="9208574" cy="5236152"/>
          </a:xfrm>
          <a:prstGeom prst="rect">
            <a:avLst/>
          </a:prstGeom>
        </p:spPr>
      </p:pic>
    </p:spTree>
    <p:extLst>
      <p:ext uri="{BB962C8B-B14F-4D97-AF65-F5344CB8AC3E}">
        <p14:creationId xmlns:p14="http://schemas.microsoft.com/office/powerpoint/2010/main" xmlns="" val="1956917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cap="all" dirty="0" smtClean="0"/>
              <a:t>Under-represented Minorities</a:t>
            </a:r>
            <a:endParaRPr lang="en-US" b="1" cap="all" dirty="0"/>
          </a:p>
        </p:txBody>
      </p:sp>
      <p:sp>
        <p:nvSpPr>
          <p:cNvPr id="2" name="Slide Number Placeholder 1"/>
          <p:cNvSpPr>
            <a:spLocks noGrp="1"/>
          </p:cNvSpPr>
          <p:nvPr>
            <p:ph type="sldNum" sz="quarter" idx="4"/>
          </p:nvPr>
        </p:nvSpPr>
        <p:spPr/>
        <p:txBody>
          <a:bodyPr/>
          <a:lstStyle/>
          <a:p>
            <a:fld id="{039C1FD0-413A-49E5-8826-76B11110A2B6}" type="slidenum">
              <a:rPr lang="en-US" smtClean="0"/>
              <a:pPr/>
              <a:t>31</a:t>
            </a:fld>
            <a:endParaRPr lang="en-US" dirty="0"/>
          </a:p>
        </p:txBody>
      </p:sp>
    </p:spTree>
    <p:extLst>
      <p:ext uri="{BB962C8B-B14F-4D97-AF65-F5344CB8AC3E}">
        <p14:creationId xmlns:p14="http://schemas.microsoft.com/office/powerpoint/2010/main" xmlns="" val="1868493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39C1FD0-413A-49E5-8826-76B11110A2B6}" type="slidenum">
              <a:rPr lang="en-US" smtClean="0"/>
              <a:pPr/>
              <a:t>32</a:t>
            </a:fld>
            <a:endParaRPr lang="en-US" dirty="0"/>
          </a:p>
        </p:txBody>
      </p:sp>
      <p:sp>
        <p:nvSpPr>
          <p:cNvPr id="6" name="Rectangle 5"/>
          <p:cNvSpPr/>
          <p:nvPr/>
        </p:nvSpPr>
        <p:spPr>
          <a:xfrm>
            <a:off x="0" y="5410200"/>
            <a:ext cx="8991600" cy="646331"/>
          </a:xfrm>
          <a:prstGeom prst="rect">
            <a:avLst/>
          </a:prstGeom>
        </p:spPr>
        <p:txBody>
          <a:bodyPr wrap="square">
            <a:spAutoFit/>
          </a:bodyPr>
          <a:lstStyle/>
          <a:p>
            <a:r>
              <a:rPr lang="en-US" b="1" dirty="0"/>
              <a:t>A closer examination of the data reveals that these differences are likely driven more by socioeconomic factors than by race</a:t>
            </a:r>
            <a:r>
              <a:rPr lang="en-US" b="1" dirty="0" smtClean="0"/>
              <a:t>. </a:t>
            </a:r>
            <a:endParaRPr lang="en-US" dirty="0"/>
          </a:p>
        </p:txBody>
      </p:sp>
      <p:pic>
        <p:nvPicPr>
          <p:cNvPr id="2" name="Picture 1"/>
          <p:cNvPicPr>
            <a:picLocks noChangeAspect="1"/>
          </p:cNvPicPr>
          <p:nvPr/>
        </p:nvPicPr>
        <p:blipFill rotWithShape="1">
          <a:blip r:embed="rId2" cstate="print"/>
          <a:srcRect l="1868" t="1624" r="1868" b="1014"/>
          <a:stretch/>
        </p:blipFill>
        <p:spPr>
          <a:xfrm>
            <a:off x="1219200" y="533401"/>
            <a:ext cx="6705600" cy="4572000"/>
          </a:xfrm>
          <a:prstGeom prst="rect">
            <a:avLst/>
          </a:prstGeom>
        </p:spPr>
      </p:pic>
    </p:spTree>
    <p:extLst>
      <p:ext uri="{BB962C8B-B14F-4D97-AF65-F5344CB8AC3E}">
        <p14:creationId xmlns:p14="http://schemas.microsoft.com/office/powerpoint/2010/main" xmlns="" val="2336340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33</a:t>
            </a:fld>
            <a:endParaRPr lang="en-US" dirty="0"/>
          </a:p>
        </p:txBody>
      </p:sp>
      <p:pic>
        <p:nvPicPr>
          <p:cNvPr id="3" name="Picture 2"/>
          <p:cNvPicPr>
            <a:picLocks noChangeAspect="1"/>
          </p:cNvPicPr>
          <p:nvPr/>
        </p:nvPicPr>
        <p:blipFill>
          <a:blip r:embed="rId3" cstate="print"/>
          <a:stretch>
            <a:fillRect/>
          </a:stretch>
        </p:blipFill>
        <p:spPr>
          <a:xfrm>
            <a:off x="639567" y="457199"/>
            <a:ext cx="7864867" cy="5555343"/>
          </a:xfrm>
          <a:prstGeom prst="rect">
            <a:avLst/>
          </a:prstGeom>
        </p:spPr>
      </p:pic>
    </p:spTree>
    <p:extLst>
      <p:ext uri="{BB962C8B-B14F-4D97-AF65-F5344CB8AC3E}">
        <p14:creationId xmlns:p14="http://schemas.microsoft.com/office/powerpoint/2010/main" xmlns="" val="3689380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34</a:t>
            </a:fld>
            <a:endParaRPr lang="en-US" dirty="0"/>
          </a:p>
        </p:txBody>
      </p:sp>
      <p:pic>
        <p:nvPicPr>
          <p:cNvPr id="5" name="Picture 4"/>
          <p:cNvPicPr>
            <a:picLocks noChangeAspect="1"/>
          </p:cNvPicPr>
          <p:nvPr/>
        </p:nvPicPr>
        <p:blipFill>
          <a:blip r:embed="rId2" cstate="print"/>
          <a:stretch>
            <a:fillRect/>
          </a:stretch>
        </p:blipFill>
        <p:spPr>
          <a:xfrm>
            <a:off x="1603432" y="152400"/>
            <a:ext cx="5937137" cy="5948870"/>
          </a:xfrm>
          <a:prstGeom prst="rect">
            <a:avLst/>
          </a:prstGeom>
        </p:spPr>
      </p:pic>
    </p:spTree>
    <p:extLst>
      <p:ext uri="{BB962C8B-B14F-4D97-AF65-F5344CB8AC3E}">
        <p14:creationId xmlns:p14="http://schemas.microsoft.com/office/powerpoint/2010/main" xmlns="" val="10583508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35</a:t>
            </a:fld>
            <a:endParaRPr lang="en-US" dirty="0"/>
          </a:p>
        </p:txBody>
      </p:sp>
      <p:pic>
        <p:nvPicPr>
          <p:cNvPr id="3" name="Picture 2"/>
          <p:cNvPicPr>
            <a:picLocks noChangeAspect="1"/>
          </p:cNvPicPr>
          <p:nvPr/>
        </p:nvPicPr>
        <p:blipFill>
          <a:blip r:embed="rId2" cstate="print"/>
          <a:stretch>
            <a:fillRect/>
          </a:stretch>
        </p:blipFill>
        <p:spPr>
          <a:xfrm>
            <a:off x="1627214" y="228599"/>
            <a:ext cx="5889572" cy="5713939"/>
          </a:xfrm>
          <a:prstGeom prst="rect">
            <a:avLst/>
          </a:prstGeom>
        </p:spPr>
      </p:pic>
    </p:spTree>
    <p:extLst>
      <p:ext uri="{BB962C8B-B14F-4D97-AF65-F5344CB8AC3E}">
        <p14:creationId xmlns:p14="http://schemas.microsoft.com/office/powerpoint/2010/main" xmlns="" val="1098284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36</a:t>
            </a:fld>
            <a:endParaRPr lang="en-US" dirty="0"/>
          </a:p>
        </p:txBody>
      </p:sp>
      <p:pic>
        <p:nvPicPr>
          <p:cNvPr id="3" name="Picture 2"/>
          <p:cNvPicPr>
            <a:picLocks noChangeAspect="1"/>
          </p:cNvPicPr>
          <p:nvPr/>
        </p:nvPicPr>
        <p:blipFill>
          <a:blip r:embed="rId2" cstate="print"/>
          <a:stretch>
            <a:fillRect/>
          </a:stretch>
        </p:blipFill>
        <p:spPr>
          <a:xfrm>
            <a:off x="1535676" y="228600"/>
            <a:ext cx="6072648" cy="5837274"/>
          </a:xfrm>
          <a:prstGeom prst="rect">
            <a:avLst/>
          </a:prstGeom>
        </p:spPr>
      </p:pic>
    </p:spTree>
    <p:extLst>
      <p:ext uri="{BB962C8B-B14F-4D97-AF65-F5344CB8AC3E}">
        <p14:creationId xmlns:p14="http://schemas.microsoft.com/office/powerpoint/2010/main" xmlns="" val="1788176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37</a:t>
            </a:fld>
            <a:endParaRPr lang="en-US" dirty="0"/>
          </a:p>
        </p:txBody>
      </p:sp>
      <p:pic>
        <p:nvPicPr>
          <p:cNvPr id="3" name="Picture 2"/>
          <p:cNvPicPr>
            <a:picLocks noChangeAspect="1"/>
          </p:cNvPicPr>
          <p:nvPr/>
        </p:nvPicPr>
        <p:blipFill>
          <a:blip r:embed="rId2" cstate="print"/>
          <a:stretch>
            <a:fillRect/>
          </a:stretch>
        </p:blipFill>
        <p:spPr>
          <a:xfrm>
            <a:off x="1620293" y="228600"/>
            <a:ext cx="5903415" cy="5562599"/>
          </a:xfrm>
          <a:prstGeom prst="rect">
            <a:avLst/>
          </a:prstGeom>
        </p:spPr>
      </p:pic>
    </p:spTree>
    <p:extLst>
      <p:ext uri="{BB962C8B-B14F-4D97-AF65-F5344CB8AC3E}">
        <p14:creationId xmlns:p14="http://schemas.microsoft.com/office/powerpoint/2010/main" xmlns="" val="124632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38</a:t>
            </a:fld>
            <a:endParaRPr lang="en-US"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694" y="304800"/>
            <a:ext cx="8333546" cy="57114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54891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39C1FD0-413A-49E5-8826-76B11110A2B6}" type="slidenum">
              <a:rPr lang="en-US" smtClean="0"/>
              <a:pPr/>
              <a:t>39</a:t>
            </a:fld>
            <a:endParaRPr lang="en-US"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7457"/>
          <a:stretch/>
        </p:blipFill>
        <p:spPr bwMode="auto">
          <a:xfrm>
            <a:off x="1371600" y="153635"/>
            <a:ext cx="6248399" cy="59178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1837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28600" y="304800"/>
            <a:ext cx="8686800" cy="954107"/>
          </a:xfrm>
          <a:prstGeom prst="rect">
            <a:avLst/>
          </a:prstGeom>
          <a:noFill/>
        </p:spPr>
        <p:txBody>
          <a:bodyPr wrap="square" rtlCol="0">
            <a:spAutoFit/>
          </a:bodyPr>
          <a:lstStyle/>
          <a:p>
            <a:pPr algn="ctr"/>
            <a:r>
              <a:rPr lang="en-US" sz="3200" b="1" cap="all" dirty="0" smtClean="0">
                <a:solidFill>
                  <a:schemeClr val="tx2"/>
                </a:solidFill>
              </a:rPr>
              <a:t>Physics Bachelors One year after Degree </a:t>
            </a:r>
          </a:p>
          <a:p>
            <a:pPr algn="ctr"/>
            <a:endParaRPr lang="en-US" sz="2400" b="1"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45123"/>
            <a:ext cx="8961585" cy="4368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52400" y="5562600"/>
            <a:ext cx="3749744" cy="369332"/>
          </a:xfrm>
          <a:prstGeom prst="rect">
            <a:avLst/>
          </a:prstGeom>
          <a:noFill/>
        </p:spPr>
        <p:txBody>
          <a:bodyPr wrap="none" rtlCol="0">
            <a:spAutoFit/>
          </a:bodyPr>
          <a:lstStyle/>
          <a:p>
            <a:r>
              <a:rPr lang="en-US" dirty="0" smtClean="0">
                <a:latin typeface="Arial" panose="020B0604020202020204" pitchFamily="34" charset="0"/>
                <a:ea typeface="Times New Roman" panose="02020603050405020304" pitchFamily="18" charset="0"/>
                <a:cs typeface="Times New Roman" panose="02020603050405020304" pitchFamily="18" charset="0"/>
              </a:rPr>
              <a:t>Classes of 2013 &amp; 2014 Combined</a:t>
            </a:r>
            <a:endParaRPr lang="en-US" dirty="0"/>
          </a:p>
        </p:txBody>
      </p:sp>
    </p:spTree>
    <p:extLst>
      <p:ext uri="{BB962C8B-B14F-4D97-AF65-F5344CB8AC3E}">
        <p14:creationId xmlns:p14="http://schemas.microsoft.com/office/powerpoint/2010/main" xmlns="" val="3571632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39C1FD0-413A-49E5-8826-76B11110A2B6}" type="slidenum">
              <a:rPr lang="en-US" smtClean="0"/>
              <a:pPr/>
              <a:t>40</a:t>
            </a:fld>
            <a:endParaRPr lang="en-US" dirty="0"/>
          </a:p>
        </p:txBody>
      </p:sp>
      <p:pic>
        <p:nvPicPr>
          <p:cNvPr id="102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33400"/>
            <a:ext cx="9961245" cy="5458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3297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41</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2999" y="381000"/>
            <a:ext cx="8685015" cy="535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6474614" y="1774686"/>
            <a:ext cx="497252" cy="338554"/>
          </a:xfrm>
          <a:prstGeom prst="rect">
            <a:avLst/>
          </a:prstGeom>
          <a:noFill/>
        </p:spPr>
        <p:txBody>
          <a:bodyPr wrap="none" rtlCol="0">
            <a:spAutoFit/>
          </a:bodyPr>
          <a:lstStyle/>
          <a:p>
            <a:r>
              <a:rPr lang="en-US" sz="1600" dirty="0" smtClean="0">
                <a:solidFill>
                  <a:srgbClr val="FF0000"/>
                </a:solidFill>
              </a:rPr>
              <a:t>288</a:t>
            </a:r>
            <a:endParaRPr lang="en-US" sz="1600" dirty="0">
              <a:solidFill>
                <a:srgbClr val="FF0000"/>
              </a:solidFill>
            </a:endParaRPr>
          </a:p>
        </p:txBody>
      </p:sp>
      <p:sp>
        <p:nvSpPr>
          <p:cNvPr id="4" name="TextBox 3"/>
          <p:cNvSpPr txBox="1"/>
          <p:nvPr/>
        </p:nvSpPr>
        <p:spPr>
          <a:xfrm>
            <a:off x="7181809" y="1436132"/>
            <a:ext cx="497252" cy="338554"/>
          </a:xfrm>
          <a:prstGeom prst="rect">
            <a:avLst/>
          </a:prstGeom>
          <a:noFill/>
        </p:spPr>
        <p:txBody>
          <a:bodyPr wrap="none" rtlCol="0">
            <a:spAutoFit/>
          </a:bodyPr>
          <a:lstStyle/>
          <a:p>
            <a:r>
              <a:rPr lang="en-US" sz="1600" dirty="0" smtClean="0">
                <a:solidFill>
                  <a:srgbClr val="FF0000"/>
                </a:solidFill>
              </a:rPr>
              <a:t>190</a:t>
            </a:r>
            <a:endParaRPr lang="en-US" sz="1600" dirty="0">
              <a:solidFill>
                <a:srgbClr val="FF0000"/>
              </a:solidFill>
            </a:endParaRPr>
          </a:p>
        </p:txBody>
      </p:sp>
    </p:spTree>
    <p:extLst>
      <p:ext uri="{BB962C8B-B14F-4D97-AF65-F5344CB8AC3E}">
        <p14:creationId xmlns:p14="http://schemas.microsoft.com/office/powerpoint/2010/main" xmlns="" val="15361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42</a:t>
            </a:fld>
            <a:endParaRPr lang="en-US"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7838" y="152400"/>
            <a:ext cx="5648325" cy="595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69954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39C1FD0-413A-49E5-8826-76B11110A2B6}" type="slidenum">
              <a:rPr lang="en-US" smtClean="0"/>
              <a:pPr/>
              <a:t>43</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685801"/>
            <a:ext cx="8748369" cy="5265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2898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Will increasing representation fix everything?</a:t>
            </a:r>
            <a:endParaRPr lang="en-US" dirty="0"/>
          </a:p>
        </p:txBody>
      </p:sp>
      <p:sp>
        <p:nvSpPr>
          <p:cNvPr id="6" name="Content Placeholder 5"/>
          <p:cNvSpPr>
            <a:spLocks noGrp="1"/>
          </p:cNvSpPr>
          <p:nvPr>
            <p:ph idx="1"/>
          </p:nvPr>
        </p:nvSpPr>
        <p:spPr/>
        <p:txBody>
          <a:bodyPr/>
          <a:lstStyle/>
          <a:p>
            <a:r>
              <a:rPr lang="en-US" dirty="0" smtClean="0"/>
              <a:t>Data should be collected on other important areas</a:t>
            </a:r>
          </a:p>
          <a:p>
            <a:pPr lvl="1"/>
            <a:r>
              <a:rPr lang="en-US" dirty="0" smtClean="0"/>
              <a:t>Salary</a:t>
            </a:r>
          </a:p>
          <a:p>
            <a:pPr lvl="1"/>
            <a:r>
              <a:rPr lang="en-US" dirty="0" smtClean="0"/>
              <a:t>Workplace environment</a:t>
            </a:r>
          </a:p>
          <a:p>
            <a:r>
              <a:rPr lang="en-US" dirty="0" smtClean="0"/>
              <a:t>Even with equal representation, some groups could have limited access to resources and opportunities</a:t>
            </a:r>
            <a:endParaRPr lang="en-US" dirty="0"/>
          </a:p>
        </p:txBody>
      </p:sp>
      <p:sp>
        <p:nvSpPr>
          <p:cNvPr id="2" name="Slide Number Placeholder 1"/>
          <p:cNvSpPr>
            <a:spLocks noGrp="1"/>
          </p:cNvSpPr>
          <p:nvPr>
            <p:ph type="sldNum" sz="quarter" idx="4"/>
          </p:nvPr>
        </p:nvSpPr>
        <p:spPr/>
        <p:txBody>
          <a:bodyPr/>
          <a:lstStyle/>
          <a:p>
            <a:fld id="{039C1FD0-413A-49E5-8826-76B11110A2B6}" type="slidenum">
              <a:rPr lang="en-US" smtClean="0"/>
              <a:pPr/>
              <a:t>44</a:t>
            </a:fld>
            <a:endParaRPr lang="en-US" dirty="0"/>
          </a:p>
        </p:txBody>
      </p:sp>
    </p:spTree>
    <p:extLst>
      <p:ext uri="{BB962C8B-B14F-4D97-AF65-F5344CB8AC3E}">
        <p14:creationId xmlns:p14="http://schemas.microsoft.com/office/powerpoint/2010/main" xmlns="" val="284241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5502275" y="2743200"/>
            <a:ext cx="974725" cy="6429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xmlns="" val="3066338653"/>
              </p:ext>
            </p:extLst>
          </p:nvPr>
        </p:nvGraphicFramePr>
        <p:xfrm>
          <a:off x="457200" y="685798"/>
          <a:ext cx="8382000" cy="6172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77000" y="2057398"/>
            <a:ext cx="2255837" cy="217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ight Arrow 1"/>
          <p:cNvSpPr/>
          <p:nvPr/>
        </p:nvSpPr>
        <p:spPr>
          <a:xfrm rot="787711">
            <a:off x="2266151" y="1728855"/>
            <a:ext cx="4587620" cy="484632"/>
          </a:xfrm>
          <a:prstGeom prst="rightArrow">
            <a:avLst/>
          </a:prstGeom>
          <a:solidFill>
            <a:srgbClr val="648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14298"/>
            <a:ext cx="8229600" cy="1143000"/>
          </a:xfrm>
        </p:spPr>
        <p:txBody>
          <a:bodyPr/>
          <a:lstStyle/>
          <a:p>
            <a:r>
              <a:rPr lang="en-US" dirty="0" smtClean="0"/>
              <a:t>Global Survey of Physicists</a:t>
            </a:r>
            <a:endParaRPr lang="en-US" dirty="0"/>
          </a:p>
        </p:txBody>
      </p:sp>
    </p:spTree>
    <p:extLst>
      <p:ext uri="{BB962C8B-B14F-4D97-AF65-F5344CB8AC3E}">
        <p14:creationId xmlns:p14="http://schemas.microsoft.com/office/powerpoint/2010/main" xmlns="" val="30646725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Thanks to my colleagues</a:t>
            </a:r>
            <a:br>
              <a:rPr lang="en-US" dirty="0" smtClean="0"/>
            </a:br>
            <a:r>
              <a:rPr lang="en-US" dirty="0" smtClean="0"/>
              <a:t>Susan White, Laura </a:t>
            </a:r>
            <a:r>
              <a:rPr lang="en-US" smtClean="0"/>
              <a:t>Merner, </a:t>
            </a:r>
            <a:br>
              <a:rPr lang="en-US" smtClean="0"/>
            </a:br>
            <a:r>
              <a:rPr lang="en-US" smtClean="0"/>
              <a:t>and </a:t>
            </a:r>
            <a:r>
              <a:rPr lang="en-US" dirty="0" smtClean="0"/>
              <a:t>Patrick Mulvey</a:t>
            </a:r>
            <a:endParaRPr lang="en-US" dirty="0"/>
          </a:p>
        </p:txBody>
      </p:sp>
      <p:sp>
        <p:nvSpPr>
          <p:cNvPr id="2" name="Slide Number Placeholder 1"/>
          <p:cNvSpPr>
            <a:spLocks noGrp="1"/>
          </p:cNvSpPr>
          <p:nvPr>
            <p:ph type="sldNum" sz="quarter" idx="4294967295"/>
          </p:nvPr>
        </p:nvSpPr>
        <p:spPr>
          <a:xfrm>
            <a:off x="7010400" y="92075"/>
            <a:ext cx="2133600" cy="365125"/>
          </a:xfrm>
        </p:spPr>
        <p:txBody>
          <a:bodyPr/>
          <a:lstStyle/>
          <a:p>
            <a:fld id="{039C1FD0-413A-49E5-8826-76B11110A2B6}" type="slidenum">
              <a:rPr lang="en-US" smtClean="0"/>
              <a:pPr/>
              <a:t>46</a:t>
            </a:fld>
            <a:endParaRPr lang="en-US" dirty="0"/>
          </a:p>
        </p:txBody>
      </p:sp>
    </p:spTree>
    <p:extLst>
      <p:ext uri="{BB962C8B-B14F-4D97-AF65-F5344CB8AC3E}">
        <p14:creationId xmlns:p14="http://schemas.microsoft.com/office/powerpoint/2010/main" xmlns="" val="1117099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990600"/>
            <a:ext cx="4948237" cy="4745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p:cNvSpPr>
            <a:spLocks noGrp="1"/>
          </p:cNvSpPr>
          <p:nvPr>
            <p:ph type="title"/>
          </p:nvPr>
        </p:nvSpPr>
        <p:spPr>
          <a:xfrm>
            <a:off x="0" y="0"/>
            <a:ext cx="9144000" cy="1143000"/>
          </a:xfrm>
        </p:spPr>
        <p:txBody>
          <a:bodyPr>
            <a:normAutofit/>
          </a:bodyPr>
          <a:lstStyle/>
          <a:p>
            <a:r>
              <a:rPr lang="en-US" sz="2800" b="1" dirty="0" smtClean="0"/>
              <a:t>STATUS OF PHYSICS BACHELORS ONE YEAR AFTER DEGREE</a:t>
            </a:r>
            <a:endParaRPr lang="en-US" sz="2800" b="1" dirty="0"/>
          </a:p>
        </p:txBody>
      </p:sp>
    </p:spTree>
    <p:extLst>
      <p:ext uri="{BB962C8B-B14F-4D97-AF65-F5344CB8AC3E}">
        <p14:creationId xmlns:p14="http://schemas.microsoft.com/office/powerpoint/2010/main" xmlns="" val="178665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761950" y="152400"/>
            <a:ext cx="5702346" cy="5943600"/>
          </a:xfrm>
          <a:prstGeom prst="rect">
            <a:avLst/>
          </a:prstGeom>
        </p:spPr>
      </p:pic>
    </p:spTree>
    <p:extLst>
      <p:ext uri="{BB962C8B-B14F-4D97-AF65-F5344CB8AC3E}">
        <p14:creationId xmlns:p14="http://schemas.microsoft.com/office/powerpoint/2010/main" xmlns="" val="2389264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2326" r="1146" b="1365"/>
          <a:stretch/>
        </p:blipFill>
        <p:spPr>
          <a:xfrm>
            <a:off x="1447800" y="152400"/>
            <a:ext cx="6324600" cy="5791200"/>
          </a:xfrm>
          <a:prstGeom prst="rect">
            <a:avLst/>
          </a:prstGeom>
        </p:spPr>
      </p:pic>
    </p:spTree>
    <p:extLst>
      <p:ext uri="{BB962C8B-B14F-4D97-AF65-F5344CB8AC3E}">
        <p14:creationId xmlns:p14="http://schemas.microsoft.com/office/powerpoint/2010/main" xmlns="" val="331939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495800"/>
            <a:ext cx="8458200" cy="584775"/>
          </a:xfrm>
          <a:prstGeom prst="rect">
            <a:avLst/>
          </a:prstGeom>
          <a:noFill/>
        </p:spPr>
        <p:txBody>
          <a:bodyPr wrap="square" rtlCol="0">
            <a:spAutoFit/>
          </a:bodyPr>
          <a:lstStyle/>
          <a:p>
            <a:r>
              <a:rPr lang="en-US" sz="3200" b="1" dirty="0" smtClean="0">
                <a:hlinkClick r:id="rId3"/>
              </a:rPr>
              <a:t>https://www.spsnational.org/careerstoolbox</a:t>
            </a:r>
            <a:endParaRPr lang="en-US" sz="3200" b="1" dirty="0"/>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0" y="762000"/>
            <a:ext cx="6096000" cy="3171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02448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6CB4B4D-7CA3-9044-876B-883B54F8677D}" type="slidenum">
              <a:rPr lang="en-US" smtClean="0"/>
              <a:pPr/>
              <a:t>9</a:t>
            </a:fld>
            <a:endParaRPr lang="en-US"/>
          </a:p>
        </p:txBody>
      </p:sp>
      <p:pic>
        <p:nvPicPr>
          <p:cNvPr id="145410" name="Picture 2"/>
          <p:cNvPicPr>
            <a:picLocks noChangeAspect="1" noChangeArrowheads="1"/>
          </p:cNvPicPr>
          <p:nvPr/>
        </p:nvPicPr>
        <p:blipFill>
          <a:blip r:embed="rId2" cstate="print"/>
          <a:srcRect b="13689"/>
          <a:stretch>
            <a:fillRect/>
          </a:stretch>
        </p:blipFill>
        <p:spPr bwMode="auto">
          <a:xfrm>
            <a:off x="1447800" y="0"/>
            <a:ext cx="5955070" cy="6019799"/>
          </a:xfrm>
          <a:prstGeom prst="rect">
            <a:avLst/>
          </a:prstGeom>
          <a:noFill/>
          <a:ln w="9525">
            <a:noFill/>
            <a:miter lim="800000"/>
            <a:headEnd/>
            <a:tailEnd/>
          </a:ln>
        </p:spPr>
      </p:pic>
    </p:spTree>
    <p:extLst>
      <p:ext uri="{BB962C8B-B14F-4D97-AF65-F5344CB8AC3E}">
        <p14:creationId xmlns:p14="http://schemas.microsoft.com/office/powerpoint/2010/main" xmlns="" val="7804307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ip_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A96CED31ECE545B912E801298598F3" ma:contentTypeVersion="0" ma:contentTypeDescription="Create a new document." ma:contentTypeScope="" ma:versionID="eec6a2ef7ec26f3bdb8b6b414a17f95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ACFE3B2-EBDB-4654-B5B8-6C7BB422985B}">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0DC1A552-C0AC-4ECF-873E-018BEB6C1A58}">
  <ds:schemaRefs>
    <ds:schemaRef ds:uri="http://schemas.microsoft.com/sharepoint/v3/contenttype/forms"/>
  </ds:schemaRefs>
</ds:datastoreItem>
</file>

<file path=customXml/itemProps3.xml><?xml version="1.0" encoding="utf-8"?>
<ds:datastoreItem xmlns:ds="http://schemas.openxmlformats.org/officeDocument/2006/customXml" ds:itemID="{D15F8E3F-031F-4E16-8436-9B2CBEACA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aip_corporate</Template>
  <TotalTime>2108</TotalTime>
  <Words>870</Words>
  <Application>Microsoft Office PowerPoint</Application>
  <PresentationFormat>On-screen Show (4:3)</PresentationFormat>
  <Paragraphs>161</Paragraphs>
  <Slides>46</Slides>
  <Notes>15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aip_corporate</vt:lpstr>
      <vt:lpstr>TOWARD PROGRESS FOR ALL: STATISTICS ON THE PHYSICS COMMUNITY</vt:lpstr>
      <vt:lpstr>Physics Bachelors</vt:lpstr>
      <vt:lpstr>Slide 3</vt:lpstr>
      <vt:lpstr>Slide 4</vt:lpstr>
      <vt:lpstr>STATUS OF PHYSICS BACHELORS ONE YEAR AFTER DEGREE</vt:lpstr>
      <vt:lpstr>Slide 6</vt:lpstr>
      <vt:lpstr>Slide 7</vt:lpstr>
      <vt:lpstr>Slide 8</vt:lpstr>
      <vt:lpstr>Slide 9</vt:lpstr>
      <vt:lpstr>Physics PhDs</vt:lpstr>
      <vt:lpstr>Slide 11</vt:lpstr>
      <vt:lpstr>Slide 12</vt:lpstr>
      <vt:lpstr>Slide 13</vt:lpstr>
      <vt:lpstr>Slide 14</vt:lpstr>
      <vt:lpstr>Slide 15</vt:lpstr>
      <vt:lpstr>Slide 16</vt:lpstr>
      <vt:lpstr>Salaries</vt:lpstr>
      <vt:lpstr>Salary Regression</vt:lpstr>
      <vt:lpstr>Regression Results</vt:lpstr>
      <vt:lpstr>Impact of First Job</vt:lpstr>
      <vt:lpstr>Slide 21</vt:lpstr>
      <vt:lpstr>Men and Women among Newly-Hired Physics Assistant Professors</vt:lpstr>
      <vt:lpstr>Positions Held by New Hires  Bachelor’s Departments</vt:lpstr>
      <vt:lpstr>Positions Held by New Hires  PhD Departments</vt:lpstr>
      <vt:lpstr>Women</vt:lpstr>
      <vt:lpstr>Slide 26</vt:lpstr>
      <vt:lpstr>Slide 27</vt:lpstr>
      <vt:lpstr>Slide 28</vt:lpstr>
      <vt:lpstr>WOMEN AMONG PHYSICS FACULTY MEMBERS</vt:lpstr>
      <vt:lpstr>Slide 30</vt:lpstr>
      <vt:lpstr>Under-represented Minorities</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Will increasing representation fix everything?</vt:lpstr>
      <vt:lpstr>Global Survey of Physicists</vt:lpstr>
      <vt:lpstr>Thanks to my colleagues Susan White, Laura Merner,  and Patrick Mulvey</vt:lpstr>
    </vt:vector>
  </TitlesOfParts>
  <Company>AIP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URMs in Physics:  Statistics and</dc:title>
  <dc:creator>Rachel L Ivie</dc:creator>
  <cp:lastModifiedBy>rhilborn</cp:lastModifiedBy>
  <cp:revision>82</cp:revision>
  <dcterms:created xsi:type="dcterms:W3CDTF">2014-07-10T16:08:10Z</dcterms:created>
  <dcterms:modified xsi:type="dcterms:W3CDTF">2016-06-30T19:31:26Z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0x010100B3A96CED31ECE545B912E801298598F3</vt:lpwstr>
  </property>
</Properties>
</file>