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0" r:id="rId8"/>
    <p:sldId id="271" r:id="rId9"/>
    <p:sldId id="272" r:id="rId10"/>
    <p:sldId id="273" r:id="rId11"/>
    <p:sldId id="262" r:id="rId12"/>
    <p:sldId id="274" r:id="rId13"/>
    <p:sldId id="275" r:id="rId14"/>
    <p:sldId id="277" r:id="rId15"/>
    <p:sldId id="278" r:id="rId16"/>
    <p:sldId id="276"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9"/>
    <p:restoredTop sz="93327"/>
  </p:normalViewPr>
  <p:slideViewPr>
    <p:cSldViewPr snapToGrid="0" snapToObjects="1">
      <p:cViewPr>
        <p:scale>
          <a:sx n="74" d="100"/>
          <a:sy n="74" d="100"/>
        </p:scale>
        <p:origin x="24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B4123-8431-6842-BC09-049123770B11}"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DC432-C169-444C-A8F4-1097899B788C}" type="slidenum">
              <a:rPr lang="en-US" smtClean="0"/>
              <a:t>‹#›</a:t>
            </a:fld>
            <a:endParaRPr lang="en-US"/>
          </a:p>
        </p:txBody>
      </p:sp>
    </p:spTree>
    <p:extLst>
      <p:ext uri="{BB962C8B-B14F-4D97-AF65-F5344CB8AC3E}">
        <p14:creationId xmlns:p14="http://schemas.microsoft.com/office/powerpoint/2010/main" val="192788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DC432-C169-444C-A8F4-1097899B788C}" type="slidenum">
              <a:rPr lang="en-US" smtClean="0"/>
              <a:t>1</a:t>
            </a:fld>
            <a:endParaRPr lang="en-US"/>
          </a:p>
        </p:txBody>
      </p:sp>
    </p:spTree>
    <p:extLst>
      <p:ext uri="{BB962C8B-B14F-4D97-AF65-F5344CB8AC3E}">
        <p14:creationId xmlns:p14="http://schemas.microsoft.com/office/powerpoint/2010/main" val="68078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DC432-C169-444C-A8F4-1097899B788C}" type="slidenum">
              <a:rPr lang="en-US" smtClean="0"/>
              <a:t>5</a:t>
            </a:fld>
            <a:endParaRPr lang="en-US"/>
          </a:p>
        </p:txBody>
      </p:sp>
    </p:spTree>
    <p:extLst>
      <p:ext uri="{BB962C8B-B14F-4D97-AF65-F5344CB8AC3E}">
        <p14:creationId xmlns:p14="http://schemas.microsoft.com/office/powerpoint/2010/main" val="66572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DC432-C169-444C-A8F4-1097899B788C}" type="slidenum">
              <a:rPr lang="en-US" smtClean="0"/>
              <a:t>8</a:t>
            </a:fld>
            <a:endParaRPr lang="en-US"/>
          </a:p>
        </p:txBody>
      </p:sp>
    </p:spTree>
    <p:extLst>
      <p:ext uri="{BB962C8B-B14F-4D97-AF65-F5344CB8AC3E}">
        <p14:creationId xmlns:p14="http://schemas.microsoft.com/office/powerpoint/2010/main" val="75366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DC432-C169-444C-A8F4-1097899B788C}" type="slidenum">
              <a:rPr lang="en-US" smtClean="0"/>
              <a:t>9</a:t>
            </a:fld>
            <a:endParaRPr lang="en-US"/>
          </a:p>
        </p:txBody>
      </p:sp>
    </p:spTree>
    <p:extLst>
      <p:ext uri="{BB962C8B-B14F-4D97-AF65-F5344CB8AC3E}">
        <p14:creationId xmlns:p14="http://schemas.microsoft.com/office/powerpoint/2010/main" val="9241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4A39B-1A77-DF4C-93BB-1F244AE61AB4}"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123026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A39B-1A77-DF4C-93BB-1F244AE61AB4}"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74379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A39B-1A77-DF4C-93BB-1F244AE61AB4}"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39410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A39B-1A77-DF4C-93BB-1F244AE61AB4}"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109656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4A39B-1A77-DF4C-93BB-1F244AE61AB4}"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21749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4A39B-1A77-DF4C-93BB-1F244AE61AB4}"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46114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4A39B-1A77-DF4C-93BB-1F244AE61AB4}" type="datetimeFigureOut">
              <a:rPr lang="en-US" smtClean="0"/>
              <a:t>5/10/17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23255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4A39B-1A77-DF4C-93BB-1F244AE61AB4}" type="datetimeFigureOut">
              <a:rPr lang="en-US" smtClean="0"/>
              <a:t>5/10/17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19548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4A39B-1A77-DF4C-93BB-1F244AE61AB4}" type="datetimeFigureOut">
              <a:rPr lang="en-US" smtClean="0"/>
              <a:t>5/10/17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193735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4A39B-1A77-DF4C-93BB-1F244AE61AB4}"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105673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4A39B-1A77-DF4C-93BB-1F244AE61AB4}"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7909A-748F-E345-91D1-A595A71678A3}" type="slidenum">
              <a:rPr lang="en-US" smtClean="0"/>
              <a:t>‹#›</a:t>
            </a:fld>
            <a:endParaRPr lang="en-US"/>
          </a:p>
        </p:txBody>
      </p:sp>
    </p:spTree>
    <p:extLst>
      <p:ext uri="{BB962C8B-B14F-4D97-AF65-F5344CB8AC3E}">
        <p14:creationId xmlns:p14="http://schemas.microsoft.com/office/powerpoint/2010/main" val="821753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4A39B-1A77-DF4C-93BB-1F244AE61AB4}" type="datetimeFigureOut">
              <a:rPr lang="en-US" smtClean="0"/>
              <a:t>5/10/17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7909A-748F-E345-91D1-A595A71678A3}" type="slidenum">
              <a:rPr lang="en-US" smtClean="0"/>
              <a:t>‹#›</a:t>
            </a:fld>
            <a:endParaRPr lang="en-US"/>
          </a:p>
        </p:txBody>
      </p:sp>
    </p:spTree>
    <p:extLst>
      <p:ext uri="{BB962C8B-B14F-4D97-AF65-F5344CB8AC3E}">
        <p14:creationId xmlns:p14="http://schemas.microsoft.com/office/powerpoint/2010/main" val="1002198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hyperlink" Target="http://aapt.org/Programs/awards/upload/AwardsNominationFormonlinev3.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2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17.xml.rels><?xml version="1.0" encoding="UTF-8" standalone="yes"?>
<Relationships xmlns="http://schemas.openxmlformats.org/package/2006/relationships"><Relationship Id="rId3" Type="http://schemas.openxmlformats.org/officeDocument/2006/relationships/hyperlink" Target="http://aapt.org/Sections/" TargetMode="External"/><Relationship Id="rId4" Type="http://schemas.openxmlformats.org/officeDocument/2006/relationships/hyperlink" Target="http://www.phystec.org/" TargetMode="External"/><Relationship Id="rId5" Type="http://schemas.openxmlformats.org/officeDocument/2006/relationships/hyperlink" Target="https://www.aapt.org/programs/grants/lotze.cfm" TargetMode="External"/><Relationship Id="rId6" Type="http://schemas.openxmlformats.org/officeDocument/2006/relationships/hyperlink" Target="https://www.aapt.org/physicsteam/2017/" TargetMode="External"/><Relationship Id="rId7" Type="http://schemas.openxmlformats.org/officeDocument/2006/relationships/hyperlink" Target="https://www.aapt.org/Programs/PhysicsBowl/index.cfm" TargetMode="External"/><Relationship Id="rId1" Type="http://schemas.openxmlformats.org/officeDocument/2006/relationships/slideLayout" Target="../slideLayouts/slideLayout2.xml"/><Relationship Id="rId2" Type="http://schemas.openxmlformats.org/officeDocument/2006/relationships/hyperlink" Target="https://www.spsnational.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hyperlink" Target="http://aapt.org/conferences/call4papers.cfm" TargetMode="External"/><Relationship Id="rId4" Type="http://schemas.openxmlformats.org/officeDocument/2006/relationships/hyperlink" Target="http://aapt.org/aboutaapt/organization/chairs.cfm" TargetMode="External"/><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Title 1"/>
          <p:cNvSpPr txBox="1">
            <a:spLocks/>
          </p:cNvSpPr>
          <p:nvPr/>
        </p:nvSpPr>
        <p:spPr>
          <a:xfrm>
            <a:off x="0" y="-1"/>
            <a:ext cx="12192000" cy="68580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6000"/>
              </a:lnSpc>
            </a:pPr>
            <a:r>
              <a:rPr lang="en-US" dirty="0" smtClean="0">
                <a:solidFill>
                  <a:schemeClr val="bg1"/>
                </a:solidFill>
                <a:latin typeface="Abadi MT Condensed Extra Bold" charset="0"/>
                <a:ea typeface="Abadi MT Condensed Extra Bold" charset="0"/>
                <a:cs typeface="Abadi MT Condensed Extra Bold" charset="0"/>
              </a:rPr>
              <a:t>Pathways to </a:t>
            </a:r>
          </a:p>
          <a:p>
            <a:pPr algn="l">
              <a:lnSpc>
                <a:spcPts val="6000"/>
              </a:lnSpc>
            </a:pPr>
            <a:r>
              <a:rPr lang="en-US" dirty="0" smtClean="0">
                <a:solidFill>
                  <a:schemeClr val="bg1"/>
                </a:solidFill>
                <a:latin typeface="Abadi MT Condensed Extra Bold" charset="0"/>
                <a:ea typeface="Abadi MT Condensed Extra Bold" charset="0"/>
                <a:cs typeface="Abadi MT Condensed Extra Bold" charset="0"/>
              </a:rPr>
              <a:t>Leadership at AAPT</a:t>
            </a:r>
          </a:p>
          <a:p>
            <a:pPr algn="l"/>
            <a:r>
              <a:rPr lang="en-US" sz="3200" dirty="0" smtClean="0">
                <a:solidFill>
                  <a:schemeClr val="bg1"/>
                </a:solidFill>
                <a:latin typeface="arial" charset="0"/>
              </a:rPr>
              <a:t>AAPT Webinar</a:t>
            </a:r>
          </a:p>
          <a:p>
            <a:pPr algn="l"/>
            <a:r>
              <a:rPr lang="en-US" sz="3200" dirty="0" smtClean="0">
                <a:solidFill>
                  <a:schemeClr val="bg1"/>
                </a:solidFill>
                <a:latin typeface="arial" charset="0"/>
              </a:rPr>
              <a:t>May 10, 2017</a:t>
            </a:r>
            <a:endParaRPr lang="en-US" sz="3200" dirty="0">
              <a:solidFill>
                <a:schemeClr val="bg1"/>
              </a:solidFill>
              <a:latin typeface="arial" charset="0"/>
            </a:endParaRPr>
          </a:p>
          <a:p>
            <a:pPr algn="l"/>
            <a:endParaRPr lang="en-US" sz="3200" dirty="0">
              <a:solidFill>
                <a:schemeClr val="bg1"/>
              </a:solidFill>
              <a:latin typeface="arial" charset="0"/>
            </a:endParaRPr>
          </a:p>
          <a:p>
            <a:endParaRPr lang="en-US" dirty="0" smtClean="0">
              <a:solidFill>
                <a:schemeClr val="bg1"/>
              </a:solidFill>
              <a:latin typeface="arial" charset="0"/>
            </a:endParaRPr>
          </a:p>
          <a:p>
            <a:pPr marL="5291138" algn="l"/>
            <a:endParaRPr lang="en-US" dirty="0" smtClean="0">
              <a:solidFill>
                <a:schemeClr val="bg1"/>
              </a:solidFill>
              <a:latin typeface="arial" charset="0"/>
            </a:endParaRPr>
          </a:p>
          <a:p>
            <a:pPr marL="5291138" algn="l"/>
            <a:endParaRPr lang="en-US" sz="4000" dirty="0">
              <a:solidFill>
                <a:schemeClr val="bg1"/>
              </a:solidFill>
              <a:latin typeface="arial" charset="0"/>
            </a:endParaRPr>
          </a:p>
          <a:p>
            <a:pPr marL="5291138" algn="l"/>
            <a:endParaRPr lang="en-US" sz="4000" dirty="0" smtClean="0">
              <a:solidFill>
                <a:schemeClr val="bg1"/>
              </a:solidFill>
              <a:latin typeface="arial" charset="0"/>
            </a:endParaRPr>
          </a:p>
          <a:p>
            <a:pPr marL="3660775" algn="l"/>
            <a:r>
              <a:rPr lang="en-US" sz="4000" dirty="0" smtClean="0">
                <a:solidFill>
                  <a:schemeClr val="bg1"/>
                </a:solidFill>
                <a:latin typeface="Abadi MT Condensed Extra Bold" charset="0"/>
                <a:ea typeface="Abadi MT Condensed Extra Bold" charset="0"/>
                <a:cs typeface="Abadi MT Condensed Extra Bold" charset="0"/>
              </a:rPr>
              <a:t>David Sokoloff</a:t>
            </a:r>
          </a:p>
          <a:p>
            <a:pPr marL="3660775" algn="l"/>
            <a:r>
              <a:rPr lang="en-US" sz="4000" dirty="0" smtClean="0">
                <a:solidFill>
                  <a:schemeClr val="bg1"/>
                </a:solidFill>
                <a:latin typeface="Abadi MT Condensed Extra Bold" charset="0"/>
                <a:ea typeface="Abadi MT Condensed Extra Bold" charset="0"/>
                <a:cs typeface="Abadi MT Condensed Extra Bold" charset="0"/>
              </a:rPr>
              <a:t>University of Oregon</a:t>
            </a:r>
          </a:p>
          <a:p>
            <a:pPr marL="3660775" algn="l"/>
            <a:r>
              <a:rPr lang="en-US" sz="4000" dirty="0" smtClean="0">
                <a:solidFill>
                  <a:schemeClr val="bg1"/>
                </a:solidFill>
                <a:latin typeface="Abadi MT Condensed Extra Bold" charset="0"/>
                <a:ea typeface="Abadi MT Condensed Extra Bold" charset="0"/>
                <a:cs typeface="Abadi MT Condensed Extra Bold" charset="0"/>
              </a:rPr>
              <a:t>AAPT </a:t>
            </a:r>
            <a:r>
              <a:rPr lang="en-US" sz="4000" u="sng" dirty="0" smtClean="0">
                <a:solidFill>
                  <a:schemeClr val="bg1"/>
                </a:solidFill>
                <a:latin typeface="Abadi MT Condensed Extra Bold" charset="0"/>
                <a:ea typeface="Abadi MT Condensed Extra Bold" charset="0"/>
                <a:cs typeface="Abadi MT Condensed Extra Bold" charset="0"/>
              </a:rPr>
              <a:t>Way-Way</a:t>
            </a:r>
            <a:r>
              <a:rPr lang="en-US" sz="4000" dirty="0" smtClean="0">
                <a:solidFill>
                  <a:schemeClr val="bg1"/>
                </a:solidFill>
                <a:latin typeface="Abadi MT Condensed Extra Bold" charset="0"/>
                <a:ea typeface="Abadi MT Condensed Extra Bold" charset="0"/>
                <a:cs typeface="Abadi MT Condensed Extra Bold" charset="0"/>
              </a:rPr>
              <a:t> Past President (2011)</a:t>
            </a:r>
            <a:endParaRPr lang="en-US" sz="40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85730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1714316"/>
              </p:ext>
            </p:extLst>
          </p:nvPr>
        </p:nvGraphicFramePr>
        <p:xfrm>
          <a:off x="549070" y="1210806"/>
          <a:ext cx="11224260" cy="3698240"/>
        </p:xfrm>
        <a:graphic>
          <a:graphicData uri="http://schemas.openxmlformats.org/drawingml/2006/table">
            <a:tbl>
              <a:tblPr firstRow="1" bandRow="1">
                <a:tableStyleId>{2D5ABB26-0587-4C30-8999-92F81FD0307C}</a:tableStyleId>
              </a:tblPr>
              <a:tblGrid>
                <a:gridCol w="5612130"/>
                <a:gridCol w="5612130"/>
              </a:tblGrid>
              <a:tr h="195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Apparatus </a:t>
                      </a:r>
                    </a:p>
                  </a:txBody>
                  <a:tcPr/>
                </a:tc>
                <a:tc>
                  <a:txBody>
                    <a:bodyPr/>
                    <a:lstStyle/>
                    <a:p>
                      <a:endParaRPr lang="en-US" dirty="0">
                        <a:solidFill>
                          <a:srgbClr val="1C54C4"/>
                        </a:solidFill>
                        <a:latin typeface="Arial" charset="0"/>
                        <a:ea typeface="Arial" charset="0"/>
                        <a:cs typeface="Arial" charset="0"/>
                      </a:endParaRPr>
                    </a:p>
                  </a:txBody>
                  <a:tcPr/>
                </a:tc>
              </a:tr>
              <a:tr h="370840">
                <a:tc>
                  <a:txBody>
                    <a:bodyPr/>
                    <a:lstStyle/>
                    <a:p>
                      <a:r>
                        <a:rPr lang="en-US" sz="1800" dirty="0" smtClean="0">
                          <a:solidFill>
                            <a:srgbClr val="1C54C4"/>
                          </a:solidFill>
                          <a:latin typeface="Arial" charset="0"/>
                          <a:ea typeface="Arial" charset="0"/>
                          <a:cs typeface="Arial" charset="0"/>
                        </a:rPr>
                        <a:t>Committee on Diversity in Physics </a:t>
                      </a:r>
                      <a:endParaRPr lang="en-US" dirty="0">
                        <a:solidFill>
                          <a:srgbClr val="1C54C4"/>
                        </a:solidFill>
                        <a:latin typeface="Arial" charset="0"/>
                        <a:ea typeface="Arial" charset="0"/>
                        <a:cs typeface="Arial" charset="0"/>
                      </a:endParaRPr>
                    </a:p>
                  </a:txBody>
                  <a:tcPr/>
                </a:tc>
                <a:tc>
                  <a:txBody>
                    <a:bodyPr/>
                    <a:lstStyle/>
                    <a:p>
                      <a:endParaRPr lang="en-US" dirty="0">
                        <a:solidFill>
                          <a:srgbClr val="1C54C4"/>
                        </a:solidFill>
                        <a:latin typeface="Arial" charset="0"/>
                        <a:ea typeface="Arial" charset="0"/>
                        <a:cs typeface="Arial" charset="0"/>
                      </a:endParaRPr>
                    </a:p>
                  </a:txBody>
                  <a:tcPr/>
                </a:tc>
              </a:tr>
              <a:tr h="370840">
                <a:tc>
                  <a:txBody>
                    <a:bodyPr/>
                    <a:lstStyle/>
                    <a:p>
                      <a:r>
                        <a:rPr lang="en-US" sz="1800" dirty="0" smtClean="0">
                          <a:solidFill>
                            <a:srgbClr val="1C54C4"/>
                          </a:solidFill>
                          <a:latin typeface="Arial" charset="0"/>
                          <a:ea typeface="Arial" charset="0"/>
                          <a:cs typeface="Arial" charset="0"/>
                        </a:rPr>
                        <a:t>Committee on Educational Technologies </a:t>
                      </a:r>
                      <a:endParaRPr lang="en-US" dirty="0">
                        <a:solidFill>
                          <a:srgbClr val="1C54C4"/>
                        </a:solidFill>
                        <a:latin typeface="Arial" charset="0"/>
                        <a:ea typeface="Arial" charset="0"/>
                        <a:cs typeface="Arial" charset="0"/>
                      </a:endParaRPr>
                    </a:p>
                  </a:txBody>
                  <a:tcPr/>
                </a:tc>
                <a:tc>
                  <a:txBody>
                    <a:bodyPr/>
                    <a:lstStyle/>
                    <a:p>
                      <a:endParaRPr lang="en-US" dirty="0">
                        <a:solidFill>
                          <a:srgbClr val="1C54C4"/>
                        </a:solidFill>
                        <a:latin typeface="Arial" charset="0"/>
                        <a:ea typeface="Arial" charset="0"/>
                        <a:cs typeface="Arial" charset="0"/>
                      </a:endParaRPr>
                    </a:p>
                  </a:txBody>
                  <a:tcPr/>
                </a:tc>
              </a:tr>
              <a:tr h="0">
                <a:tc>
                  <a:txBody>
                    <a:bodyPr/>
                    <a:lstStyle/>
                    <a:p>
                      <a:r>
                        <a:rPr lang="en-US" sz="1800" dirty="0" smtClean="0">
                          <a:solidFill>
                            <a:srgbClr val="1C54C4"/>
                          </a:solidFill>
                          <a:latin typeface="Arial" charset="0"/>
                          <a:ea typeface="Arial" charset="0"/>
                          <a:cs typeface="Arial" charset="0"/>
                        </a:rPr>
                        <a:t>Committee on Graduate Education in Physics </a:t>
                      </a:r>
                      <a:endParaRPr lang="en-US" dirty="0">
                        <a:solidFill>
                          <a:srgbClr val="1C54C4"/>
                        </a:solidFill>
                        <a:latin typeface="Arial" charset="0"/>
                        <a:ea typeface="Arial" charset="0"/>
                        <a:cs typeface="Arial" charset="0"/>
                      </a:endParaRPr>
                    </a:p>
                  </a:txBody>
                  <a:tcPr/>
                </a:tc>
                <a:tc>
                  <a:txBody>
                    <a:bodyPr/>
                    <a:lstStyle/>
                    <a:p>
                      <a:endParaRPr lang="en-US" dirty="0">
                        <a:solidFill>
                          <a:srgbClr val="1C54C4"/>
                        </a:solidFill>
                        <a:latin typeface="Arial" charset="0"/>
                        <a:ea typeface="Arial" charset="0"/>
                        <a:cs typeface="Arial" charset="0"/>
                      </a:endParaRPr>
                    </a:p>
                  </a:txBody>
                  <a:tcPr/>
                </a:tc>
              </a:tr>
              <a:tr h="370840">
                <a:tc>
                  <a:txBody>
                    <a:bodyPr/>
                    <a:lstStyle/>
                    <a:p>
                      <a:r>
                        <a:rPr lang="en-US" sz="1800" dirty="0" smtClean="0">
                          <a:solidFill>
                            <a:srgbClr val="1C54C4"/>
                          </a:solidFill>
                          <a:latin typeface="Arial" charset="0"/>
                          <a:ea typeface="Arial" charset="0"/>
                          <a:cs typeface="Arial" charset="0"/>
                        </a:rPr>
                        <a:t>Committee on the History and Philosophy of Physics </a:t>
                      </a:r>
                      <a:endParaRPr lang="en-US"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1C54C4"/>
                        </a:solidFill>
                        <a:latin typeface="Arial" charset="0"/>
                        <a:ea typeface="Arial" charset="0"/>
                        <a:cs typeface="Arial" charset="0"/>
                      </a:endParaRPr>
                    </a:p>
                  </a:txBody>
                  <a:tcPr/>
                </a:tc>
              </a:tr>
              <a:tr h="370840">
                <a:tc>
                  <a:txBody>
                    <a:bodyPr/>
                    <a:lstStyle/>
                    <a:p>
                      <a:r>
                        <a:rPr lang="en-US" sz="1800" dirty="0" smtClean="0">
                          <a:solidFill>
                            <a:srgbClr val="1C54C4"/>
                          </a:solidFill>
                          <a:latin typeface="Arial" charset="0"/>
                          <a:ea typeface="Arial" charset="0"/>
                          <a:cs typeface="Arial" charset="0"/>
                        </a:rPr>
                        <a:t>Committee on the Interests of Senior Physicists </a:t>
                      </a:r>
                      <a:endParaRPr lang="en-US"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1C54C4"/>
                        </a:solidFill>
                        <a:latin typeface="Arial" charset="0"/>
                        <a:ea typeface="Arial" charset="0"/>
                        <a:cs typeface="Arial" charset="0"/>
                      </a:endParaRPr>
                    </a:p>
                  </a:txBody>
                  <a:tcPr/>
                </a:tc>
              </a:tr>
              <a:tr h="370840">
                <a:tc>
                  <a:txBody>
                    <a:bodyPr/>
                    <a:lstStyle/>
                    <a:p>
                      <a:r>
                        <a:rPr lang="en-US" sz="1800" dirty="0" smtClean="0">
                          <a:solidFill>
                            <a:srgbClr val="1C54C4"/>
                          </a:solidFill>
                          <a:latin typeface="Arial" charset="0"/>
                          <a:ea typeface="Arial" charset="0"/>
                          <a:cs typeface="Arial" charset="0"/>
                        </a:rPr>
                        <a:t>Committee on International Education</a:t>
                      </a:r>
                      <a:endParaRPr lang="en-US"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1C54C4"/>
                        </a:solidFill>
                        <a:latin typeface="Arial" charset="0"/>
                        <a:ea typeface="Arial" charset="0"/>
                        <a:cs typeface="Arial" charset="0"/>
                      </a:endParaRPr>
                    </a:p>
                  </a:txBody>
                  <a:tcPr/>
                </a:tc>
              </a:tr>
              <a:tr h="370840">
                <a:tc>
                  <a:txBody>
                    <a:bodyPr/>
                    <a:lstStyle/>
                    <a:p>
                      <a:r>
                        <a:rPr lang="en-US" sz="1800" dirty="0" smtClean="0">
                          <a:solidFill>
                            <a:srgbClr val="1C54C4"/>
                          </a:solidFill>
                          <a:latin typeface="Arial" charset="0"/>
                          <a:ea typeface="Arial" charset="0"/>
                          <a:cs typeface="Arial" charset="0"/>
                        </a:rPr>
                        <a:t>Committee on Laboratories</a:t>
                      </a:r>
                      <a:endParaRPr lang="en-US"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1C54C4"/>
                        </a:solidFill>
                        <a:latin typeface="Arial" charset="0"/>
                        <a:ea typeface="Arial" charset="0"/>
                        <a:cs typeface="Arial" charset="0"/>
                      </a:endParaRPr>
                    </a:p>
                  </a:txBody>
                  <a:tcPr/>
                </a:tc>
              </a:tr>
              <a:tr h="370840">
                <a:tc>
                  <a:txBody>
                    <a:bodyPr/>
                    <a:lstStyle/>
                    <a:p>
                      <a:r>
                        <a:rPr lang="en-US" sz="1800" dirty="0" smtClean="0">
                          <a:solidFill>
                            <a:srgbClr val="1C54C4"/>
                          </a:solidFill>
                          <a:latin typeface="Arial" charset="0"/>
                          <a:ea typeface="Arial" charset="0"/>
                          <a:cs typeface="Arial" charset="0"/>
                        </a:rPr>
                        <a:t>Committee on Physics in High Schools </a:t>
                      </a:r>
                      <a:endParaRPr lang="en-US"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1C54C4"/>
                        </a:solidFill>
                        <a:latin typeface="Arial" charset="0"/>
                        <a:ea typeface="Arial" charset="0"/>
                        <a:cs typeface="Arial" charset="0"/>
                      </a:endParaRPr>
                    </a:p>
                  </a:txBody>
                  <a:tcPr/>
                </a:tc>
              </a:tr>
              <a:tr h="370840">
                <a:tc>
                  <a:txBody>
                    <a:bodyPr/>
                    <a:lstStyle/>
                    <a:p>
                      <a:r>
                        <a:rPr lang="en-US" sz="1800" dirty="0" smtClean="0">
                          <a:solidFill>
                            <a:srgbClr val="1C54C4"/>
                          </a:solidFill>
                          <a:latin typeface="Arial" charset="0"/>
                          <a:ea typeface="Arial" charset="0"/>
                          <a:cs typeface="Arial" charset="0"/>
                        </a:rPr>
                        <a:t>Committee on Physics in Pre-High School Education </a:t>
                      </a:r>
                      <a:endParaRPr lang="en-US"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Modern Physics</a:t>
                      </a:r>
                    </a:p>
                  </a:txBody>
                  <a:tcPr/>
                </a:tc>
              </a:tr>
            </a:tbl>
          </a:graphicData>
        </a:graphic>
      </p:graphicFrame>
      <p:sp>
        <p:nvSpPr>
          <p:cNvPr id="6" name="TextBox 5"/>
          <p:cNvSpPr txBox="1"/>
          <p:nvPr/>
        </p:nvSpPr>
        <p:spPr>
          <a:xfrm>
            <a:off x="731519" y="294855"/>
            <a:ext cx="6149340" cy="707886"/>
          </a:xfrm>
          <a:prstGeom prst="rect">
            <a:avLst/>
          </a:prstGeom>
          <a:noFill/>
        </p:spPr>
        <p:txBody>
          <a:bodyPr wrap="square" rtlCol="0">
            <a:spAutoFit/>
          </a:bodyPr>
          <a:lstStyle/>
          <a:p>
            <a:r>
              <a:rPr lang="en-US" sz="4000" b="1" dirty="0" smtClean="0">
                <a:solidFill>
                  <a:srgbClr val="1C54C4"/>
                </a:solidFill>
                <a:latin typeface="Arial" charset="0"/>
                <a:ea typeface="Arial" charset="0"/>
                <a:cs typeface="Arial" charset="0"/>
              </a:rPr>
              <a:t>AAPT Area Committees</a:t>
            </a:r>
            <a:endParaRPr lang="en-US" sz="4000" b="1" dirty="0">
              <a:solidFill>
                <a:srgbClr val="1C54C4"/>
              </a:solidFill>
              <a:latin typeface="Arial" charset="0"/>
              <a:ea typeface="Arial" charset="0"/>
              <a:cs typeface="Arial" charset="0"/>
            </a:endParaRPr>
          </a:p>
        </p:txBody>
      </p:sp>
      <p:pic>
        <p:nvPicPr>
          <p:cNvPr id="2" name="Picture 1"/>
          <p:cNvPicPr>
            <a:picLocks noChangeAspect="1"/>
          </p:cNvPicPr>
          <p:nvPr/>
        </p:nvPicPr>
        <p:blipFill>
          <a:blip r:embed="rId2"/>
          <a:stretch>
            <a:fillRect/>
          </a:stretch>
        </p:blipFill>
        <p:spPr>
          <a:xfrm>
            <a:off x="7354377" y="387542"/>
            <a:ext cx="2893803" cy="35654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38060695"/>
              </p:ext>
            </p:extLst>
          </p:nvPr>
        </p:nvGraphicFramePr>
        <p:xfrm>
          <a:off x="567449" y="4897897"/>
          <a:ext cx="5593751" cy="1854200"/>
        </p:xfrm>
        <a:graphic>
          <a:graphicData uri="http://schemas.openxmlformats.org/drawingml/2006/table">
            <a:tbl>
              <a:tblPr firstRow="1" bandRow="1">
                <a:tableStyleId>{2D5ABB26-0587-4C30-8999-92F81FD0307C}</a:tableStyleId>
              </a:tblPr>
              <a:tblGrid>
                <a:gridCol w="559375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Physics in Two-Year Colleges </a:t>
                      </a:r>
                      <a:endParaRPr lang="en-US" dirty="0" smtClean="0">
                        <a:solidFill>
                          <a:srgbClr val="1C54C4"/>
                        </a:solidFill>
                        <a:latin typeface="Arial" charset="0"/>
                        <a:ea typeface="Arial" charset="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Physics in Undergraduate Education </a:t>
                      </a:r>
                      <a:endParaRPr lang="en-US" dirty="0" smtClean="0">
                        <a:solidFill>
                          <a:srgbClr val="1C54C4"/>
                        </a:solidFill>
                        <a:latin typeface="Arial" charset="0"/>
                        <a:ea typeface="Arial" charset="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Professional Concerns</a:t>
                      </a:r>
                      <a:endParaRPr lang="en-US" dirty="0" smtClean="0">
                        <a:solidFill>
                          <a:srgbClr val="1C54C4"/>
                        </a:solidFill>
                        <a:latin typeface="Arial" charset="0"/>
                        <a:ea typeface="Arial" charset="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Research in Physics Education </a:t>
                      </a:r>
                      <a:endParaRPr lang="en-US" dirty="0" smtClean="0">
                        <a:solidFill>
                          <a:srgbClr val="1C54C4"/>
                        </a:solidFill>
                        <a:latin typeface="Arial" charset="0"/>
                        <a:ea typeface="Arial" charset="0"/>
                        <a:cs typeface="Arial" charset="0"/>
                      </a:endParaRPr>
                    </a:p>
                  </a:txBody>
                  <a:tcPr/>
                </a:tc>
              </a:tr>
              <a:tr h="370840">
                <a:tc>
                  <a:txBody>
                    <a:bodyPr/>
                    <a:lstStyle/>
                    <a:p>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71142883"/>
              </p:ext>
            </p:extLst>
          </p:nvPr>
        </p:nvGraphicFramePr>
        <p:xfrm>
          <a:off x="6161200" y="4909525"/>
          <a:ext cx="5593751" cy="1854200"/>
        </p:xfrm>
        <a:graphic>
          <a:graphicData uri="http://schemas.openxmlformats.org/drawingml/2006/table">
            <a:tbl>
              <a:tblPr firstRow="1" bandRow="1">
                <a:tableStyleId>{2D5ABB26-0587-4C30-8999-92F81FD0307C}</a:tableStyleId>
              </a:tblPr>
              <a:tblGrid>
                <a:gridCol w="559375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Space Science and Astronomy </a:t>
                      </a:r>
                      <a:endParaRPr lang="en-US" dirty="0" smtClean="0">
                        <a:solidFill>
                          <a:srgbClr val="1C54C4"/>
                        </a:solidFill>
                        <a:latin typeface="Arial" charset="0"/>
                        <a:ea typeface="Arial" charset="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Teacher Preparation </a:t>
                      </a:r>
                      <a:endParaRPr lang="en-US" dirty="0" smtClean="0">
                        <a:solidFill>
                          <a:srgbClr val="1C54C4"/>
                        </a:solidFill>
                        <a:latin typeface="Arial" charset="0"/>
                        <a:ea typeface="Arial" charset="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Women in Physics </a:t>
                      </a:r>
                      <a:endParaRPr lang="en-US" dirty="0" smtClean="0">
                        <a:solidFill>
                          <a:srgbClr val="1C54C4"/>
                        </a:solidFill>
                        <a:latin typeface="Arial" charset="0"/>
                        <a:ea typeface="Arial" charset="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C54C4"/>
                          </a:solidFill>
                          <a:latin typeface="Arial" charset="0"/>
                          <a:ea typeface="Arial" charset="0"/>
                          <a:cs typeface="Arial" charset="0"/>
                        </a:rPr>
                        <a:t>Committee on Science Education for the Public </a:t>
                      </a:r>
                      <a:endParaRPr lang="en-US" dirty="0" smtClean="0">
                        <a:solidFill>
                          <a:srgbClr val="1C54C4"/>
                        </a:solidFill>
                        <a:latin typeface="Arial" charset="0"/>
                        <a:ea typeface="Arial" charset="0"/>
                        <a:cs typeface="Arial" charset="0"/>
                      </a:endParaRPr>
                    </a:p>
                  </a:txBody>
                  <a:tcPr/>
                </a:tc>
              </a:tr>
              <a:tr h="370840">
                <a:tc>
                  <a:txBody>
                    <a:bodyPr/>
                    <a:lstStyle/>
                    <a:p>
                      <a:endParaRPr lang="en-US" dirty="0"/>
                    </a:p>
                  </a:txBody>
                  <a:tcPr/>
                </a:tc>
              </a:tr>
            </a:tbl>
          </a:graphicData>
        </a:graphic>
      </p:graphicFrame>
      <p:sp>
        <p:nvSpPr>
          <p:cNvPr id="5" name="Rectangle 4"/>
          <p:cNvSpPr/>
          <p:nvPr/>
        </p:nvSpPr>
        <p:spPr>
          <a:xfrm>
            <a:off x="7354378" y="294855"/>
            <a:ext cx="2893803" cy="375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919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57935"/>
          </a:xfrm>
        </p:spPr>
        <p:txBody>
          <a:bodyPr>
            <a:normAutofit/>
          </a:bodyPr>
          <a:lstStyle/>
          <a:p>
            <a:pPr algn="ctr"/>
            <a:r>
              <a:rPr lang="en-US" sz="4000" b="1" dirty="0">
                <a:solidFill>
                  <a:srgbClr val="1C54C4"/>
                </a:solidFill>
                <a:latin typeface="Arial" charset="0"/>
                <a:ea typeface="Arial" charset="0"/>
                <a:cs typeface="Arial" charset="0"/>
              </a:rPr>
              <a:t>Serve on or chair an Area </a:t>
            </a:r>
            <a:r>
              <a:rPr lang="en-US" sz="4000" b="1" dirty="0" smtClean="0">
                <a:solidFill>
                  <a:srgbClr val="1C54C4"/>
                </a:solidFill>
                <a:latin typeface="Arial" charset="0"/>
                <a:ea typeface="Arial" charset="0"/>
                <a:cs typeface="Arial" charset="0"/>
              </a:rPr>
              <a:t>Committee</a:t>
            </a:r>
            <a:endParaRPr lang="en-US" sz="4000" b="1" dirty="0"/>
          </a:p>
        </p:txBody>
      </p:sp>
      <p:sp>
        <p:nvSpPr>
          <p:cNvPr id="3" name="Content Placeholder 2"/>
          <p:cNvSpPr>
            <a:spLocks noGrp="1"/>
          </p:cNvSpPr>
          <p:nvPr>
            <p:ph idx="1"/>
          </p:nvPr>
        </p:nvSpPr>
        <p:spPr>
          <a:xfrm>
            <a:off x="838200" y="966159"/>
            <a:ext cx="10515600" cy="5600042"/>
          </a:xfrm>
        </p:spPr>
        <p:txBody>
          <a:bodyPr>
            <a:normAutofit fontScale="92500" lnSpcReduction="10000"/>
          </a:bodyPr>
          <a:lstStyle/>
          <a:p>
            <a:pPr marL="0" indent="0">
              <a:buNone/>
            </a:pPr>
            <a:r>
              <a:rPr lang="en-US" sz="2600" dirty="0" smtClean="0">
                <a:solidFill>
                  <a:srgbClr val="1C54C4"/>
                </a:solidFill>
                <a:latin typeface="Arial" charset="0"/>
                <a:ea typeface="Arial" charset="0"/>
                <a:cs typeface="Arial" charset="0"/>
              </a:rPr>
              <a:t>Besides proposing sessions and workshops, Area Committees</a:t>
            </a:r>
            <a:endParaRPr lang="en-US" sz="2600" dirty="0" smtClean="0">
              <a:latin typeface="Arial" charset="0"/>
              <a:ea typeface="Arial" charset="0"/>
              <a:cs typeface="Arial" charset="0"/>
            </a:endParaRPr>
          </a:p>
          <a:p>
            <a:r>
              <a:rPr lang="en-US" sz="2600" dirty="0" smtClean="0">
                <a:solidFill>
                  <a:srgbClr val="1C54C4"/>
                </a:solidFill>
                <a:latin typeface="Arial" charset="0"/>
                <a:ea typeface="Arial" charset="0"/>
                <a:cs typeface="Arial" charset="0"/>
              </a:rPr>
              <a:t>Advise </a:t>
            </a:r>
            <a:r>
              <a:rPr lang="en-US" sz="2600" dirty="0">
                <a:solidFill>
                  <a:srgbClr val="1C54C4"/>
                </a:solidFill>
                <a:latin typeface="Arial" charset="0"/>
                <a:ea typeface="Arial" charset="0"/>
                <a:cs typeface="Arial" charset="0"/>
              </a:rPr>
              <a:t>the </a:t>
            </a:r>
            <a:r>
              <a:rPr lang="en-US" sz="2600" dirty="0" smtClean="0">
                <a:solidFill>
                  <a:srgbClr val="1C54C4"/>
                </a:solidFill>
                <a:latin typeface="Arial" charset="0"/>
                <a:ea typeface="Arial" charset="0"/>
                <a:cs typeface="Arial" charset="0"/>
              </a:rPr>
              <a:t>Executive Board, </a:t>
            </a:r>
            <a:r>
              <a:rPr lang="en-US" sz="2600" dirty="0">
                <a:solidFill>
                  <a:srgbClr val="1C54C4"/>
                </a:solidFill>
                <a:latin typeface="Arial" charset="0"/>
                <a:ea typeface="Arial" charset="0"/>
                <a:cs typeface="Arial" charset="0"/>
              </a:rPr>
              <a:t>the Executive Office, and the Association at-large on issues relating to their </a:t>
            </a:r>
            <a:r>
              <a:rPr lang="en-US" sz="2600" dirty="0" smtClean="0">
                <a:solidFill>
                  <a:srgbClr val="1C54C4"/>
                </a:solidFill>
                <a:latin typeface="Arial" charset="0"/>
                <a:ea typeface="Arial" charset="0"/>
                <a:cs typeface="Arial" charset="0"/>
              </a:rPr>
              <a:t>areas </a:t>
            </a:r>
            <a:r>
              <a:rPr lang="en-US" sz="2600" dirty="0">
                <a:solidFill>
                  <a:srgbClr val="1C54C4"/>
                </a:solidFill>
                <a:latin typeface="Arial" charset="0"/>
                <a:ea typeface="Arial" charset="0"/>
                <a:cs typeface="Arial" charset="0"/>
              </a:rPr>
              <a:t>of focus. </a:t>
            </a:r>
          </a:p>
          <a:p>
            <a:r>
              <a:rPr lang="en-US" sz="2600" dirty="0">
                <a:solidFill>
                  <a:srgbClr val="1C54C4"/>
                </a:solidFill>
                <a:latin typeface="Arial" charset="0"/>
                <a:ea typeface="Arial" charset="0"/>
                <a:cs typeface="Arial" charset="0"/>
              </a:rPr>
              <a:t>A</a:t>
            </a:r>
            <a:r>
              <a:rPr lang="en-US" sz="2600" dirty="0" smtClean="0">
                <a:solidFill>
                  <a:srgbClr val="1C54C4"/>
                </a:solidFill>
                <a:latin typeface="Arial" charset="0"/>
                <a:ea typeface="Arial" charset="0"/>
                <a:cs typeface="Arial" charset="0"/>
              </a:rPr>
              <a:t>re </a:t>
            </a:r>
            <a:r>
              <a:rPr lang="en-US" sz="2600" dirty="0">
                <a:solidFill>
                  <a:srgbClr val="1C54C4"/>
                </a:solidFill>
                <a:latin typeface="Arial" charset="0"/>
                <a:ea typeface="Arial" charset="0"/>
                <a:cs typeface="Arial" charset="0"/>
              </a:rPr>
              <a:t>encouraged to take leadership roles in their areas of </a:t>
            </a:r>
            <a:r>
              <a:rPr lang="en-US" sz="2600" dirty="0" smtClean="0">
                <a:solidFill>
                  <a:srgbClr val="1C54C4"/>
                </a:solidFill>
                <a:latin typeface="Arial" charset="0"/>
                <a:ea typeface="Arial" charset="0"/>
                <a:cs typeface="Arial" charset="0"/>
              </a:rPr>
              <a:t>interest. </a:t>
            </a:r>
            <a:endParaRPr lang="en-US" sz="2600" dirty="0">
              <a:solidFill>
                <a:srgbClr val="1C54C4"/>
              </a:solidFill>
              <a:latin typeface="Arial" charset="0"/>
              <a:ea typeface="Arial" charset="0"/>
              <a:cs typeface="Arial" charset="0"/>
            </a:endParaRPr>
          </a:p>
          <a:p>
            <a:r>
              <a:rPr lang="en-US" sz="2600" dirty="0">
                <a:solidFill>
                  <a:srgbClr val="1C54C4"/>
                </a:solidFill>
                <a:latin typeface="Arial" charset="0"/>
                <a:ea typeface="Arial" charset="0"/>
                <a:cs typeface="Arial" charset="0"/>
              </a:rPr>
              <a:t>A</a:t>
            </a:r>
            <a:r>
              <a:rPr lang="en-US" sz="2600" dirty="0" smtClean="0">
                <a:solidFill>
                  <a:srgbClr val="1C54C4"/>
                </a:solidFill>
                <a:latin typeface="Arial" charset="0"/>
                <a:ea typeface="Arial" charset="0"/>
                <a:cs typeface="Arial" charset="0"/>
              </a:rPr>
              <a:t>re </a:t>
            </a:r>
            <a:r>
              <a:rPr lang="en-US" sz="2600" dirty="0">
                <a:solidFill>
                  <a:srgbClr val="1C54C4"/>
                </a:solidFill>
                <a:latin typeface="Arial" charset="0"/>
                <a:ea typeface="Arial" charset="0"/>
                <a:cs typeface="Arial" charset="0"/>
              </a:rPr>
              <a:t>looked upon to identify related issues and practices of significance and to carry out projects and initiatives </a:t>
            </a:r>
            <a:r>
              <a:rPr lang="en-US" sz="2600" dirty="0" smtClean="0">
                <a:solidFill>
                  <a:srgbClr val="1C54C4"/>
                </a:solidFill>
                <a:latin typeface="Arial" charset="0"/>
                <a:ea typeface="Arial" charset="0"/>
                <a:cs typeface="Arial" charset="0"/>
              </a:rPr>
              <a:t>to advance the </a:t>
            </a:r>
            <a:r>
              <a:rPr lang="en-US" sz="2600" dirty="0">
                <a:solidFill>
                  <a:srgbClr val="1C54C4"/>
                </a:solidFill>
                <a:latin typeface="Arial" charset="0"/>
                <a:ea typeface="Arial" charset="0"/>
                <a:cs typeface="Arial" charset="0"/>
              </a:rPr>
              <a:t>mission of AAPT. </a:t>
            </a:r>
            <a:endParaRPr lang="en-US" sz="2600" dirty="0" smtClean="0">
              <a:solidFill>
                <a:srgbClr val="1C54C4"/>
              </a:solidFill>
              <a:latin typeface="Arial" charset="0"/>
              <a:ea typeface="Arial" charset="0"/>
              <a:cs typeface="Arial" charset="0"/>
            </a:endParaRPr>
          </a:p>
          <a:p>
            <a:r>
              <a:rPr lang="en-US" sz="2600" dirty="0">
                <a:solidFill>
                  <a:srgbClr val="1C54C4"/>
                </a:solidFill>
                <a:latin typeface="Arial" charset="0"/>
                <a:ea typeface="Arial" charset="0"/>
                <a:cs typeface="Arial" charset="0"/>
              </a:rPr>
              <a:t>S</a:t>
            </a:r>
            <a:r>
              <a:rPr lang="en-US" sz="2600" dirty="0" smtClean="0">
                <a:solidFill>
                  <a:srgbClr val="1C54C4"/>
                </a:solidFill>
                <a:latin typeface="Arial" charset="0"/>
                <a:ea typeface="Arial" charset="0"/>
                <a:cs typeface="Arial" charset="0"/>
              </a:rPr>
              <a:t>erve AAPT as think </a:t>
            </a:r>
            <a:r>
              <a:rPr lang="en-US" sz="2600" dirty="0">
                <a:solidFill>
                  <a:srgbClr val="1C54C4"/>
                </a:solidFill>
                <a:latin typeface="Arial" charset="0"/>
                <a:ea typeface="Arial" charset="0"/>
                <a:cs typeface="Arial" charset="0"/>
              </a:rPr>
              <a:t>tanks and </a:t>
            </a:r>
            <a:r>
              <a:rPr lang="en-US" sz="2600" dirty="0" smtClean="0">
                <a:solidFill>
                  <a:srgbClr val="1C54C4"/>
                </a:solidFill>
                <a:latin typeface="Arial" charset="0"/>
                <a:ea typeface="Arial" charset="0"/>
                <a:cs typeface="Arial" charset="0"/>
              </a:rPr>
              <a:t>working </a:t>
            </a:r>
            <a:r>
              <a:rPr lang="en-US" sz="2600" dirty="0">
                <a:solidFill>
                  <a:srgbClr val="1C54C4"/>
                </a:solidFill>
                <a:latin typeface="Arial" charset="0"/>
                <a:ea typeface="Arial" charset="0"/>
                <a:cs typeface="Arial" charset="0"/>
              </a:rPr>
              <a:t>groups in their areas of interest.</a:t>
            </a:r>
          </a:p>
          <a:p>
            <a:pPr marL="0" indent="0">
              <a:spcBef>
                <a:spcPts val="2000"/>
              </a:spcBef>
              <a:buNone/>
            </a:pPr>
            <a:r>
              <a:rPr lang="en-US" sz="2600" dirty="0" smtClean="0">
                <a:solidFill>
                  <a:srgbClr val="1C54C4"/>
                </a:solidFill>
                <a:latin typeface="Arial" charset="0"/>
                <a:ea typeface="Arial" charset="0"/>
                <a:cs typeface="Arial" charset="0"/>
              </a:rPr>
              <a:t>If you are interested, you should</a:t>
            </a:r>
          </a:p>
          <a:p>
            <a:r>
              <a:rPr lang="en-US" sz="2600" dirty="0" smtClean="0">
                <a:solidFill>
                  <a:srgbClr val="1C54C4"/>
                </a:solidFill>
                <a:latin typeface="Arial" charset="0"/>
                <a:ea typeface="Arial" charset="0"/>
                <a:cs typeface="Arial" charset="0"/>
              </a:rPr>
              <a:t>Attend the Area Committee meetings of your choice (no need to be a member) and eventually let the chair know that you want to be a member. </a:t>
            </a:r>
          </a:p>
          <a:p>
            <a:r>
              <a:rPr lang="en-US" sz="2600" dirty="0" smtClean="0">
                <a:solidFill>
                  <a:srgbClr val="1C54C4"/>
                </a:solidFill>
                <a:latin typeface="Arial" charset="0"/>
                <a:ea typeface="Arial" charset="0"/>
                <a:cs typeface="Arial" charset="0"/>
              </a:rPr>
              <a:t>Of the nine members on an AC, six are appointed </a:t>
            </a:r>
            <a:r>
              <a:rPr lang="en-US" sz="2600" dirty="0">
                <a:solidFill>
                  <a:srgbClr val="1C54C4"/>
                </a:solidFill>
                <a:latin typeface="Arial" charset="0"/>
                <a:ea typeface="Arial" charset="0"/>
                <a:cs typeface="Arial" charset="0"/>
              </a:rPr>
              <a:t>by the Nominating Committee and three </a:t>
            </a:r>
            <a:r>
              <a:rPr lang="en-US" sz="2600" dirty="0" smtClean="0">
                <a:solidFill>
                  <a:srgbClr val="1C54C4"/>
                </a:solidFill>
                <a:latin typeface="Arial" charset="0"/>
                <a:ea typeface="Arial" charset="0"/>
                <a:cs typeface="Arial" charset="0"/>
              </a:rPr>
              <a:t>by </a:t>
            </a:r>
            <a:r>
              <a:rPr lang="en-US" sz="2600" dirty="0">
                <a:solidFill>
                  <a:srgbClr val="1C54C4"/>
                </a:solidFill>
                <a:latin typeface="Arial" charset="0"/>
                <a:ea typeface="Arial" charset="0"/>
                <a:cs typeface="Arial" charset="0"/>
              </a:rPr>
              <a:t>the President-Elect</a:t>
            </a:r>
            <a:r>
              <a:rPr lang="en-US" sz="2600" dirty="0" smtClean="0">
                <a:solidFill>
                  <a:srgbClr val="1C54C4"/>
                </a:solidFill>
                <a:latin typeface="Arial" charset="0"/>
                <a:ea typeface="Arial" charset="0"/>
                <a:cs typeface="Arial" charset="0"/>
              </a:rPr>
              <a:t>. </a:t>
            </a:r>
          </a:p>
          <a:p>
            <a:r>
              <a:rPr lang="en-US" sz="2600" dirty="0" smtClean="0">
                <a:solidFill>
                  <a:srgbClr val="1C54C4"/>
                </a:solidFill>
                <a:latin typeface="Arial" charset="0"/>
                <a:ea typeface="Arial" charset="0"/>
                <a:cs typeface="Arial" charset="0"/>
              </a:rPr>
              <a:t>Members must </a:t>
            </a:r>
            <a:r>
              <a:rPr lang="en-US" sz="2600" dirty="0">
                <a:solidFill>
                  <a:srgbClr val="1C54C4"/>
                </a:solidFill>
                <a:latin typeface="Arial" charset="0"/>
                <a:ea typeface="Arial" charset="0"/>
                <a:cs typeface="Arial" charset="0"/>
              </a:rPr>
              <a:t>be willing to attend at least four of the six national winter and summer meetings during their three-year </a:t>
            </a:r>
            <a:r>
              <a:rPr lang="en-US" sz="2600" dirty="0" smtClean="0">
                <a:solidFill>
                  <a:srgbClr val="1C54C4"/>
                </a:solidFill>
                <a:latin typeface="Arial" charset="0"/>
                <a:ea typeface="Arial" charset="0"/>
                <a:cs typeface="Arial" charset="0"/>
              </a:rPr>
              <a:t>term.</a:t>
            </a:r>
            <a:endParaRPr lang="en-US" sz="2600" dirty="0">
              <a:solidFill>
                <a:srgbClr val="1C54C4"/>
              </a:solidFill>
              <a:latin typeface="Arial" charset="0"/>
              <a:ea typeface="Arial" charset="0"/>
              <a:cs typeface="Arial" charset="0"/>
            </a:endParaRPr>
          </a:p>
          <a:p>
            <a:endParaRPr lang="en-US" dirty="0"/>
          </a:p>
        </p:txBody>
      </p:sp>
    </p:spTree>
    <p:extLst>
      <p:ext uri="{BB962C8B-B14F-4D97-AF65-F5344CB8AC3E}">
        <p14:creationId xmlns:p14="http://schemas.microsoft.com/office/powerpoint/2010/main" val="13775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535" y="63054"/>
            <a:ext cx="4734464" cy="1325563"/>
          </a:xfrm>
        </p:spPr>
        <p:txBody>
          <a:bodyPr>
            <a:normAutofit/>
          </a:bodyPr>
          <a:lstStyle/>
          <a:p>
            <a:pPr algn="ctr">
              <a:spcAft>
                <a:spcPts val="1000"/>
              </a:spcAft>
            </a:pPr>
            <a:r>
              <a:rPr lang="en-US" sz="4000" b="1" dirty="0">
                <a:solidFill>
                  <a:srgbClr val="1C54C4"/>
                </a:solidFill>
                <a:latin typeface="Arial" charset="0"/>
                <a:ea typeface="Arial" charset="0"/>
                <a:cs typeface="Arial" charset="0"/>
              </a:rPr>
              <a:t>Join a Topical or </a:t>
            </a:r>
            <a:r>
              <a:rPr lang="en-US" sz="4000" b="1" dirty="0" smtClean="0">
                <a:solidFill>
                  <a:srgbClr val="1C54C4"/>
                </a:solidFill>
                <a:latin typeface="Arial" charset="0"/>
                <a:ea typeface="Arial" charset="0"/>
                <a:cs typeface="Arial" charset="0"/>
              </a:rPr>
              <a:t/>
            </a:r>
            <a:br>
              <a:rPr lang="en-US" sz="4000" b="1" dirty="0" smtClean="0">
                <a:solidFill>
                  <a:srgbClr val="1C54C4"/>
                </a:solidFill>
                <a:latin typeface="Arial" charset="0"/>
                <a:ea typeface="Arial" charset="0"/>
                <a:cs typeface="Arial" charset="0"/>
              </a:rPr>
            </a:br>
            <a:r>
              <a:rPr lang="en-US" sz="4000" b="1" dirty="0" smtClean="0">
                <a:solidFill>
                  <a:srgbClr val="1C54C4"/>
                </a:solidFill>
                <a:latin typeface="Arial" charset="0"/>
                <a:ea typeface="Arial" charset="0"/>
                <a:cs typeface="Arial" charset="0"/>
              </a:rPr>
              <a:t>Associated Group</a:t>
            </a:r>
            <a:endParaRPr lang="en-US" sz="4000" b="1" dirty="0"/>
          </a:p>
        </p:txBody>
      </p:sp>
      <p:sp>
        <p:nvSpPr>
          <p:cNvPr id="3" name="Content Placeholder 2"/>
          <p:cNvSpPr>
            <a:spLocks noGrp="1"/>
          </p:cNvSpPr>
          <p:nvPr>
            <p:ph idx="1"/>
          </p:nvPr>
        </p:nvSpPr>
        <p:spPr>
          <a:xfrm>
            <a:off x="172528" y="1578635"/>
            <a:ext cx="11576650" cy="5115463"/>
          </a:xfrm>
        </p:spPr>
        <p:txBody>
          <a:bodyPr>
            <a:normAutofit fontScale="92500" lnSpcReduction="10000"/>
          </a:bodyPr>
          <a:lstStyle/>
          <a:p>
            <a:pPr marL="0" indent="0">
              <a:buNone/>
            </a:pPr>
            <a:r>
              <a:rPr lang="en-US" sz="2600" b="1" dirty="0" smtClean="0">
                <a:solidFill>
                  <a:srgbClr val="1C54C4"/>
                </a:solidFill>
                <a:latin typeface="Arial" charset="0"/>
                <a:ea typeface="Arial" charset="0"/>
                <a:cs typeface="Arial" charset="0"/>
              </a:rPr>
              <a:t>Physics </a:t>
            </a:r>
            <a:r>
              <a:rPr lang="en-US" sz="2600" b="1" dirty="0">
                <a:solidFill>
                  <a:srgbClr val="1C54C4"/>
                </a:solidFill>
                <a:latin typeface="Arial" charset="0"/>
                <a:ea typeface="Arial" charset="0"/>
                <a:cs typeface="Arial" charset="0"/>
              </a:rPr>
              <a:t>Education Research </a:t>
            </a:r>
            <a:r>
              <a:rPr lang="en-US" sz="2600" b="1" dirty="0" smtClean="0">
                <a:solidFill>
                  <a:srgbClr val="1C54C4"/>
                </a:solidFill>
                <a:latin typeface="Arial" charset="0"/>
                <a:ea typeface="Arial" charset="0"/>
                <a:cs typeface="Arial" charset="0"/>
              </a:rPr>
              <a:t>Topical Group (PERTG</a:t>
            </a:r>
            <a:r>
              <a:rPr lang="en-US" sz="2600" b="1" dirty="0">
                <a:solidFill>
                  <a:srgbClr val="1C54C4"/>
                </a:solidFill>
                <a:latin typeface="Arial" charset="0"/>
                <a:ea typeface="Arial" charset="0"/>
                <a:cs typeface="Arial" charset="0"/>
              </a:rPr>
              <a:t>) </a:t>
            </a:r>
          </a:p>
          <a:p>
            <a:r>
              <a:rPr lang="en-US" sz="2600" dirty="0" smtClean="0">
                <a:solidFill>
                  <a:srgbClr val="1C54C4"/>
                </a:solidFill>
                <a:latin typeface="Arial" charset="0"/>
                <a:ea typeface="Arial" charset="0"/>
                <a:cs typeface="Arial" charset="0"/>
              </a:rPr>
              <a:t>Topical </a:t>
            </a:r>
            <a:r>
              <a:rPr lang="en-US" sz="2600" dirty="0">
                <a:solidFill>
                  <a:srgbClr val="1C54C4"/>
                </a:solidFill>
                <a:latin typeface="Arial" charset="0"/>
                <a:ea typeface="Arial" charset="0"/>
                <a:cs typeface="Arial" charset="0"/>
              </a:rPr>
              <a:t>Group within </a:t>
            </a:r>
            <a:r>
              <a:rPr lang="en-US" sz="2600" dirty="0" smtClean="0">
                <a:solidFill>
                  <a:srgbClr val="1C54C4"/>
                </a:solidFill>
                <a:latin typeface="Arial" charset="0"/>
                <a:ea typeface="Arial" charset="0"/>
                <a:cs typeface="Arial" charset="0"/>
              </a:rPr>
              <a:t>AAPT, </a:t>
            </a:r>
            <a:r>
              <a:rPr lang="en-US" sz="2600" dirty="0">
                <a:solidFill>
                  <a:srgbClr val="1C54C4"/>
                </a:solidFill>
                <a:latin typeface="Arial" charset="0"/>
                <a:ea typeface="Arial" charset="0"/>
                <a:cs typeface="Arial" charset="0"/>
              </a:rPr>
              <a:t>formed for those with </a:t>
            </a:r>
            <a:r>
              <a:rPr lang="en-US" sz="2600" dirty="0" smtClean="0">
                <a:solidFill>
                  <a:srgbClr val="1C54C4"/>
                </a:solidFill>
                <a:latin typeface="Arial" charset="0"/>
                <a:ea typeface="Arial" charset="0"/>
                <a:cs typeface="Arial" charset="0"/>
              </a:rPr>
              <a:t>                                                       a </a:t>
            </a:r>
            <a:r>
              <a:rPr lang="en-US" sz="2600" dirty="0">
                <a:solidFill>
                  <a:srgbClr val="1C54C4"/>
                </a:solidFill>
                <a:latin typeface="Arial" charset="0"/>
                <a:ea typeface="Arial" charset="0"/>
                <a:cs typeface="Arial" charset="0"/>
              </a:rPr>
              <a:t>special interest in research on the teaching and </a:t>
            </a:r>
            <a:r>
              <a:rPr lang="en-US" sz="2600" dirty="0" smtClean="0">
                <a:solidFill>
                  <a:srgbClr val="1C54C4"/>
                </a:solidFill>
                <a:latin typeface="Arial" charset="0"/>
                <a:ea typeface="Arial" charset="0"/>
                <a:cs typeface="Arial" charset="0"/>
              </a:rPr>
              <a:t>                                             learning </a:t>
            </a:r>
            <a:r>
              <a:rPr lang="en-US" sz="2600" dirty="0">
                <a:solidFill>
                  <a:srgbClr val="1C54C4"/>
                </a:solidFill>
                <a:latin typeface="Arial" charset="0"/>
                <a:ea typeface="Arial" charset="0"/>
                <a:cs typeface="Arial" charset="0"/>
              </a:rPr>
              <a:t>of </a:t>
            </a:r>
            <a:r>
              <a:rPr lang="en-US" sz="2600" dirty="0" smtClean="0">
                <a:solidFill>
                  <a:srgbClr val="1C54C4"/>
                </a:solidFill>
                <a:latin typeface="Arial" charset="0"/>
                <a:ea typeface="Arial" charset="0"/>
                <a:cs typeface="Arial" charset="0"/>
              </a:rPr>
              <a:t>physics.</a:t>
            </a:r>
            <a:endParaRPr lang="en-US" sz="2600" dirty="0">
              <a:solidFill>
                <a:srgbClr val="1C54C4"/>
              </a:solidFill>
              <a:latin typeface="Arial" charset="0"/>
              <a:ea typeface="Arial" charset="0"/>
              <a:cs typeface="Arial" charset="0"/>
            </a:endParaRPr>
          </a:p>
          <a:p>
            <a:r>
              <a:rPr lang="en-US" sz="2600" dirty="0" smtClean="0">
                <a:solidFill>
                  <a:srgbClr val="1C54C4"/>
                </a:solidFill>
                <a:latin typeface="Arial" charset="0"/>
                <a:ea typeface="Arial" charset="0"/>
                <a:cs typeface="Arial" charset="0"/>
              </a:rPr>
              <a:t>The </a:t>
            </a:r>
            <a:r>
              <a:rPr lang="en-US" sz="2600" dirty="0">
                <a:solidFill>
                  <a:srgbClr val="1C54C4"/>
                </a:solidFill>
                <a:latin typeface="Arial" charset="0"/>
                <a:ea typeface="Arial" charset="0"/>
                <a:cs typeface="Arial" charset="0"/>
              </a:rPr>
              <a:t>Physics Education Research Leadership and Organizing Council (PERLOC) is elected by PERTG to serve as the representative body for community </a:t>
            </a:r>
            <a:r>
              <a:rPr lang="en-US" sz="2600" dirty="0" smtClean="0">
                <a:solidFill>
                  <a:srgbClr val="1C54C4"/>
                </a:solidFill>
                <a:latin typeface="Arial" charset="0"/>
                <a:ea typeface="Arial" charset="0"/>
                <a:cs typeface="Arial" charset="0"/>
              </a:rPr>
              <a:t>decision-making.</a:t>
            </a:r>
            <a:endParaRPr lang="en-US" sz="2600" dirty="0">
              <a:solidFill>
                <a:srgbClr val="1C54C4"/>
              </a:solidFill>
              <a:latin typeface="Arial" charset="0"/>
              <a:ea typeface="Arial" charset="0"/>
              <a:cs typeface="Arial" charset="0"/>
            </a:endParaRPr>
          </a:p>
          <a:p>
            <a:pPr marL="239713" indent="-227013"/>
            <a:r>
              <a:rPr lang="en-US" sz="2600" dirty="0">
                <a:solidFill>
                  <a:srgbClr val="1C54C4"/>
                </a:solidFill>
                <a:latin typeface="Arial" charset="0"/>
                <a:ea typeface="Arial" charset="0"/>
                <a:cs typeface="Arial" charset="0"/>
              </a:rPr>
              <a:t>T</a:t>
            </a:r>
            <a:r>
              <a:rPr lang="en-US" sz="2600" dirty="0" smtClean="0">
                <a:solidFill>
                  <a:srgbClr val="1C54C4"/>
                </a:solidFill>
                <a:latin typeface="Arial" charset="0"/>
                <a:ea typeface="Arial" charset="0"/>
                <a:cs typeface="Arial" charset="0"/>
              </a:rPr>
              <a:t>o become </a:t>
            </a:r>
            <a:r>
              <a:rPr lang="en-US" sz="2600" dirty="0">
                <a:solidFill>
                  <a:srgbClr val="1C54C4"/>
                </a:solidFill>
                <a:latin typeface="Arial" charset="0"/>
                <a:ea typeface="Arial" charset="0"/>
                <a:cs typeface="Arial" charset="0"/>
              </a:rPr>
              <a:t>part of the PERTG, </a:t>
            </a:r>
            <a:r>
              <a:rPr lang="en-US" sz="2600" dirty="0" smtClean="0">
                <a:solidFill>
                  <a:srgbClr val="1C54C4"/>
                </a:solidFill>
                <a:latin typeface="Arial" charset="0"/>
                <a:ea typeface="Arial" charset="0"/>
                <a:cs typeface="Arial" charset="0"/>
              </a:rPr>
              <a:t>AAPT members may </a:t>
            </a:r>
            <a:r>
              <a:rPr lang="en-US" sz="2600" dirty="0">
                <a:solidFill>
                  <a:srgbClr val="1C54C4"/>
                </a:solidFill>
                <a:latin typeface="Arial" charset="0"/>
                <a:ea typeface="Arial" charset="0"/>
                <a:cs typeface="Arial" charset="0"/>
              </a:rPr>
              <a:t>self-identify and pay an annual fee of $40 ($15 for students). </a:t>
            </a:r>
            <a:r>
              <a:rPr lang="en-US" sz="2600" dirty="0" smtClean="0">
                <a:solidFill>
                  <a:srgbClr val="1C54C4"/>
                </a:solidFill>
                <a:latin typeface="Arial" charset="0"/>
                <a:ea typeface="Arial" charset="0"/>
                <a:cs typeface="Arial" charset="0"/>
              </a:rPr>
              <a:t>These funds are used for:</a:t>
            </a:r>
          </a:p>
          <a:p>
            <a:pPr marL="923925" indent="-457200">
              <a:buFont typeface="Courier New" charset="0"/>
              <a:buChar char="o"/>
            </a:pPr>
            <a:r>
              <a:rPr lang="en-US" sz="2600" dirty="0">
                <a:solidFill>
                  <a:srgbClr val="1C54C4"/>
                </a:solidFill>
                <a:latin typeface="Arial" charset="0"/>
                <a:ea typeface="Arial" charset="0"/>
                <a:cs typeface="Arial" charset="0"/>
              </a:rPr>
              <a:t>C</a:t>
            </a:r>
            <a:r>
              <a:rPr lang="en-US" sz="2600" dirty="0" smtClean="0">
                <a:solidFill>
                  <a:srgbClr val="1C54C4"/>
                </a:solidFill>
                <a:latin typeface="Arial" charset="0"/>
                <a:ea typeface="Arial" charset="0"/>
                <a:cs typeface="Arial" charset="0"/>
              </a:rPr>
              <a:t>osts </a:t>
            </a:r>
            <a:r>
              <a:rPr lang="en-US" sz="2600" dirty="0">
                <a:solidFill>
                  <a:srgbClr val="1C54C4"/>
                </a:solidFill>
                <a:latin typeface="Arial" charset="0"/>
                <a:ea typeface="Arial" charset="0"/>
                <a:cs typeface="Arial" charset="0"/>
              </a:rPr>
              <a:t>related to the annual </a:t>
            </a:r>
            <a:r>
              <a:rPr lang="en-US" sz="2600" dirty="0" smtClean="0">
                <a:solidFill>
                  <a:srgbClr val="1C54C4"/>
                </a:solidFill>
                <a:latin typeface="Arial" charset="0"/>
                <a:ea typeface="Arial" charset="0"/>
                <a:cs typeface="Arial" charset="0"/>
              </a:rPr>
              <a:t>Physics Education Research Conference (PERC)</a:t>
            </a:r>
          </a:p>
          <a:p>
            <a:pPr marL="923925" indent="-457200">
              <a:buFont typeface="Courier New" charset="0"/>
              <a:buChar char="o"/>
            </a:pPr>
            <a:r>
              <a:rPr lang="en-US" sz="2600" dirty="0">
                <a:solidFill>
                  <a:srgbClr val="1C54C4"/>
                </a:solidFill>
                <a:latin typeface="Arial" charset="0"/>
                <a:ea typeface="Arial" charset="0"/>
                <a:cs typeface="Arial" charset="0"/>
              </a:rPr>
              <a:t>F</a:t>
            </a:r>
            <a:r>
              <a:rPr lang="en-US" sz="2600" dirty="0" smtClean="0">
                <a:solidFill>
                  <a:srgbClr val="1C54C4"/>
                </a:solidFill>
                <a:latin typeface="Arial" charset="0"/>
                <a:ea typeface="Arial" charset="0"/>
                <a:cs typeface="Arial" charset="0"/>
              </a:rPr>
              <a:t>inancial </a:t>
            </a:r>
            <a:r>
              <a:rPr lang="en-US" sz="2600" dirty="0">
                <a:solidFill>
                  <a:srgbClr val="1C54C4"/>
                </a:solidFill>
                <a:latin typeface="Arial" charset="0"/>
                <a:ea typeface="Arial" charset="0"/>
                <a:cs typeface="Arial" charset="0"/>
              </a:rPr>
              <a:t>support for PER-Central, the online clearinghouse </a:t>
            </a:r>
            <a:r>
              <a:rPr lang="en-US" sz="2600" dirty="0" smtClean="0">
                <a:solidFill>
                  <a:srgbClr val="1C54C4"/>
                </a:solidFill>
                <a:latin typeface="Arial" charset="0"/>
                <a:ea typeface="Arial" charset="0"/>
                <a:cs typeface="Arial" charset="0"/>
              </a:rPr>
              <a:t>to </a:t>
            </a:r>
            <a:r>
              <a:rPr lang="en-US" sz="2600" dirty="0">
                <a:solidFill>
                  <a:srgbClr val="1C54C4"/>
                </a:solidFill>
                <a:latin typeface="Arial" charset="0"/>
                <a:ea typeface="Arial" charset="0"/>
                <a:cs typeface="Arial" charset="0"/>
              </a:rPr>
              <a:t>PER-based materials, research results and </a:t>
            </a:r>
            <a:r>
              <a:rPr lang="en-US" sz="2600" dirty="0" smtClean="0">
                <a:solidFill>
                  <a:srgbClr val="1C54C4"/>
                </a:solidFill>
                <a:latin typeface="Arial" charset="0"/>
                <a:ea typeface="Arial" charset="0"/>
                <a:cs typeface="Arial" charset="0"/>
              </a:rPr>
              <a:t>publications</a:t>
            </a:r>
            <a:endParaRPr lang="en-US" sz="2600" dirty="0">
              <a:solidFill>
                <a:srgbClr val="1C54C4"/>
              </a:solidFill>
              <a:latin typeface="Arial" charset="0"/>
              <a:ea typeface="Arial" charset="0"/>
              <a:cs typeface="Arial" charset="0"/>
            </a:endParaRPr>
          </a:p>
          <a:p>
            <a:pPr marL="923925" indent="-457200">
              <a:buFont typeface="Courier New" charset="0"/>
              <a:buChar char="o"/>
            </a:pPr>
            <a:r>
              <a:rPr lang="en-US" sz="2600" dirty="0">
                <a:solidFill>
                  <a:srgbClr val="1C54C4"/>
                </a:solidFill>
                <a:latin typeface="Arial" charset="0"/>
                <a:ea typeface="Arial" charset="0"/>
                <a:cs typeface="Arial" charset="0"/>
              </a:rPr>
              <a:t>G</a:t>
            </a:r>
            <a:r>
              <a:rPr lang="en-US" sz="2600" dirty="0" smtClean="0">
                <a:solidFill>
                  <a:srgbClr val="1C54C4"/>
                </a:solidFill>
                <a:latin typeface="Arial" charset="0"/>
                <a:ea typeface="Arial" charset="0"/>
                <a:cs typeface="Arial" charset="0"/>
              </a:rPr>
              <a:t>eneral </a:t>
            </a:r>
            <a:r>
              <a:rPr lang="en-US" sz="2600" dirty="0">
                <a:solidFill>
                  <a:srgbClr val="1C54C4"/>
                </a:solidFill>
                <a:latin typeface="Arial" charset="0"/>
                <a:ea typeface="Arial" charset="0"/>
                <a:cs typeface="Arial" charset="0"/>
              </a:rPr>
              <a:t>support for PER activities within </a:t>
            </a:r>
            <a:r>
              <a:rPr lang="en-US" sz="2600" dirty="0" smtClean="0">
                <a:solidFill>
                  <a:srgbClr val="1C54C4"/>
                </a:solidFill>
                <a:latin typeface="Arial" charset="0"/>
                <a:ea typeface="Arial" charset="0"/>
                <a:cs typeface="Arial" charset="0"/>
              </a:rPr>
              <a:t>AAPT</a:t>
            </a:r>
            <a:r>
              <a:rPr lang="en-US" dirty="0">
                <a:latin typeface="Arial" charset="0"/>
                <a:ea typeface="Arial" charset="0"/>
                <a:cs typeface="Arial" charset="0"/>
              </a:rPr>
              <a:t/>
            </a:r>
            <a:br>
              <a:rPr lang="en-US" dirty="0">
                <a:latin typeface="Arial" charset="0"/>
                <a:ea typeface="Arial" charset="0"/>
                <a:cs typeface="Arial" charset="0"/>
              </a:rPr>
            </a:br>
            <a:endParaRPr lang="en-US" dirty="0">
              <a:latin typeface="Arial" charset="0"/>
              <a:ea typeface="Arial" charset="0"/>
              <a:cs typeface="Arial" charset="0"/>
            </a:endParaRPr>
          </a:p>
        </p:txBody>
      </p:sp>
      <p:pic>
        <p:nvPicPr>
          <p:cNvPr id="4" name="Picture 3"/>
          <p:cNvPicPr>
            <a:picLocks noChangeAspect="1"/>
          </p:cNvPicPr>
          <p:nvPr/>
        </p:nvPicPr>
        <p:blipFill>
          <a:blip r:embed="rId2"/>
          <a:stretch>
            <a:fillRect/>
          </a:stretch>
        </p:blipFill>
        <p:spPr>
          <a:xfrm>
            <a:off x="7970808" y="17136"/>
            <a:ext cx="4221192" cy="2645677"/>
          </a:xfrm>
          <a:prstGeom prst="rect">
            <a:avLst/>
          </a:prstGeom>
        </p:spPr>
      </p:pic>
    </p:spTree>
    <p:extLst>
      <p:ext uri="{BB962C8B-B14F-4D97-AF65-F5344CB8AC3E}">
        <p14:creationId xmlns:p14="http://schemas.microsoft.com/office/powerpoint/2010/main" val="12294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6282"/>
            <a:ext cx="10515600" cy="4074843"/>
          </a:xfrm>
        </p:spPr>
        <p:txBody>
          <a:bodyPr>
            <a:normAutofit lnSpcReduction="10000"/>
          </a:bodyPr>
          <a:lstStyle/>
          <a:p>
            <a:r>
              <a:rPr lang="en-US" sz="2400" dirty="0" smtClean="0">
                <a:solidFill>
                  <a:srgbClr val="1C54C4"/>
                </a:solidFill>
                <a:latin typeface="Arial" charset="0"/>
                <a:ea typeface="Arial" charset="0"/>
                <a:cs typeface="Arial" charset="0"/>
              </a:rPr>
              <a:t>Association </a:t>
            </a:r>
            <a:r>
              <a:rPr lang="en-US" sz="2400" dirty="0">
                <a:solidFill>
                  <a:srgbClr val="1C54C4"/>
                </a:solidFill>
                <a:latin typeface="Arial" charset="0"/>
                <a:ea typeface="Arial" charset="0"/>
                <a:cs typeface="Arial" charset="0"/>
              </a:rPr>
              <a:t>of college and university </a:t>
            </a:r>
            <a:r>
              <a:rPr lang="en-US" sz="2400" dirty="0" smtClean="0">
                <a:solidFill>
                  <a:srgbClr val="1C54C4"/>
                </a:solidFill>
                <a:latin typeface="Arial" charset="0"/>
                <a:ea typeface="Arial" charset="0"/>
                <a:cs typeface="Arial" charset="0"/>
              </a:rPr>
              <a:t>faculty and </a:t>
            </a:r>
            <a:r>
              <a:rPr lang="en-US" sz="2400" dirty="0">
                <a:solidFill>
                  <a:srgbClr val="1C54C4"/>
                </a:solidFill>
                <a:latin typeface="Arial" charset="0"/>
                <a:ea typeface="Arial" charset="0"/>
                <a:cs typeface="Arial" charset="0"/>
              </a:rPr>
              <a:t>staff </a:t>
            </a:r>
            <a:r>
              <a:rPr lang="en-US" sz="2400" dirty="0" smtClean="0">
                <a:solidFill>
                  <a:srgbClr val="1C54C4"/>
                </a:solidFill>
                <a:latin typeface="Arial" charset="0"/>
                <a:ea typeface="Arial" charset="0"/>
                <a:cs typeface="Arial" charset="0"/>
              </a:rPr>
              <a:t>                     dedicated </a:t>
            </a:r>
            <a:r>
              <a:rPr lang="en-US" sz="2400" dirty="0">
                <a:solidFill>
                  <a:srgbClr val="1C54C4"/>
                </a:solidFill>
                <a:latin typeface="Arial" charset="0"/>
                <a:ea typeface="Arial" charset="0"/>
                <a:cs typeface="Arial" charset="0"/>
              </a:rPr>
              <a:t>to advanced experimental physics instruction. </a:t>
            </a:r>
          </a:p>
          <a:p>
            <a:r>
              <a:rPr lang="en-US" sz="2400" dirty="0" smtClean="0">
                <a:solidFill>
                  <a:srgbClr val="1C54C4"/>
                </a:solidFill>
                <a:latin typeface="Arial" charset="0"/>
                <a:ea typeface="Arial" charset="0"/>
                <a:cs typeface="Arial" charset="0"/>
              </a:rPr>
              <a:t>Independent </a:t>
            </a:r>
            <a:r>
              <a:rPr lang="en-US" sz="2400" dirty="0">
                <a:solidFill>
                  <a:srgbClr val="1C54C4"/>
                </a:solidFill>
                <a:latin typeface="Arial" charset="0"/>
                <a:ea typeface="Arial" charset="0"/>
                <a:cs typeface="Arial" charset="0"/>
              </a:rPr>
              <a:t>and separate from the American Association of Physics Teachers (AAPT), </a:t>
            </a:r>
            <a:r>
              <a:rPr lang="en-US" sz="2400" dirty="0" smtClean="0">
                <a:solidFill>
                  <a:srgbClr val="1C54C4"/>
                </a:solidFill>
                <a:latin typeface="Arial" charset="0"/>
                <a:ea typeface="Arial" charset="0"/>
                <a:cs typeface="Arial" charset="0"/>
              </a:rPr>
              <a:t>but </a:t>
            </a:r>
            <a:r>
              <a:rPr lang="en-US" sz="2400" dirty="0">
                <a:solidFill>
                  <a:srgbClr val="1C54C4"/>
                </a:solidFill>
                <a:latin typeface="Arial" charset="0"/>
                <a:ea typeface="Arial" charset="0"/>
                <a:cs typeface="Arial" charset="0"/>
              </a:rPr>
              <a:t>works with </a:t>
            </a:r>
            <a:r>
              <a:rPr lang="en-US" sz="2400" dirty="0" smtClean="0">
                <a:solidFill>
                  <a:srgbClr val="1C54C4"/>
                </a:solidFill>
                <a:latin typeface="Arial" charset="0"/>
                <a:ea typeface="Arial" charset="0"/>
                <a:cs typeface="Arial" charset="0"/>
              </a:rPr>
              <a:t>AAPT to advance </a:t>
            </a:r>
            <a:r>
              <a:rPr lang="en-US" sz="2400" dirty="0">
                <a:solidFill>
                  <a:srgbClr val="1C54C4"/>
                </a:solidFill>
                <a:latin typeface="Arial" charset="0"/>
                <a:ea typeface="Arial" charset="0"/>
                <a:cs typeface="Arial" charset="0"/>
              </a:rPr>
              <a:t>instruction</a:t>
            </a:r>
            <a:r>
              <a:rPr lang="en-US" sz="2400" dirty="0" smtClean="0">
                <a:solidFill>
                  <a:srgbClr val="1C54C4"/>
                </a:solidFill>
                <a:latin typeface="Arial" charset="0"/>
                <a:ea typeface="Arial" charset="0"/>
                <a:cs typeface="Arial" charset="0"/>
              </a:rPr>
              <a:t>.</a:t>
            </a:r>
          </a:p>
          <a:p>
            <a:r>
              <a:rPr lang="en-US" sz="2400" dirty="0" smtClean="0">
                <a:solidFill>
                  <a:srgbClr val="1C54C4"/>
                </a:solidFill>
                <a:latin typeface="Arial" charset="0"/>
                <a:ea typeface="Arial" charset="0"/>
                <a:cs typeface="Arial" charset="0"/>
              </a:rPr>
              <a:t>$30 dues</a:t>
            </a:r>
            <a:endParaRPr lang="en-US" sz="2400" dirty="0">
              <a:solidFill>
                <a:srgbClr val="1C54C4"/>
              </a:solidFill>
              <a:latin typeface="Arial" charset="0"/>
              <a:ea typeface="Arial" charset="0"/>
              <a:cs typeface="Arial" charset="0"/>
            </a:endParaRPr>
          </a:p>
          <a:p>
            <a:r>
              <a:rPr lang="en-US" sz="2400" dirty="0" err="1">
                <a:solidFill>
                  <a:srgbClr val="1C54C4"/>
                </a:solidFill>
                <a:latin typeface="Arial" charset="0"/>
                <a:ea typeface="Arial" charset="0"/>
                <a:cs typeface="Arial" charset="0"/>
              </a:rPr>
              <a:t>ALPhA's</a:t>
            </a:r>
            <a:r>
              <a:rPr lang="en-US" sz="2400" dirty="0">
                <a:solidFill>
                  <a:srgbClr val="1C54C4"/>
                </a:solidFill>
                <a:latin typeface="Arial" charset="0"/>
                <a:ea typeface="Arial" charset="0"/>
                <a:cs typeface="Arial" charset="0"/>
              </a:rPr>
              <a:t> main projects for 2017 include </a:t>
            </a:r>
            <a:endParaRPr lang="en-US" sz="2400" dirty="0" smtClean="0">
              <a:solidFill>
                <a:srgbClr val="1C54C4"/>
              </a:solidFill>
              <a:latin typeface="Arial" charset="0"/>
              <a:ea typeface="Arial" charset="0"/>
              <a:cs typeface="Arial" charset="0"/>
            </a:endParaRPr>
          </a:p>
          <a:p>
            <a:pPr marL="514350" indent="-395288">
              <a:buFont typeface="Courier New" charset="0"/>
              <a:buChar char="o"/>
            </a:pPr>
            <a:r>
              <a:rPr lang="en-US" sz="2400" dirty="0">
                <a:solidFill>
                  <a:srgbClr val="1C54C4"/>
                </a:solidFill>
                <a:latin typeface="Arial" charset="0"/>
                <a:ea typeface="Arial" charset="0"/>
                <a:cs typeface="Arial" charset="0"/>
              </a:rPr>
              <a:t>o</a:t>
            </a:r>
            <a:r>
              <a:rPr lang="en-US" sz="2400" dirty="0" smtClean="0">
                <a:solidFill>
                  <a:srgbClr val="1C54C4"/>
                </a:solidFill>
                <a:latin typeface="Arial" charset="0"/>
                <a:ea typeface="Arial" charset="0"/>
                <a:cs typeface="Arial" charset="0"/>
              </a:rPr>
              <a:t>rganizing </a:t>
            </a:r>
            <a:r>
              <a:rPr lang="en-US" sz="2400" dirty="0" smtClean="0">
                <a:solidFill>
                  <a:srgbClr val="1C54C4"/>
                </a:solidFill>
                <a:latin typeface="Arial" charset="0"/>
                <a:ea typeface="Arial" charset="0"/>
                <a:cs typeface="Arial" charset="0"/>
              </a:rPr>
              <a:t>the third Conference on Laboratory Instruction Beyond the First Year (</a:t>
            </a:r>
            <a:r>
              <a:rPr lang="en-US" sz="2400" dirty="0" smtClean="0">
                <a:solidFill>
                  <a:srgbClr val="1C54C4"/>
                </a:solidFill>
                <a:latin typeface="Arial" charset="0"/>
                <a:ea typeface="Arial" charset="0"/>
                <a:cs typeface="Arial" charset="0"/>
              </a:rPr>
              <a:t>BFYIII</a:t>
            </a:r>
            <a:r>
              <a:rPr lang="en-US" sz="2400" dirty="0" smtClean="0">
                <a:solidFill>
                  <a:srgbClr val="1C54C4"/>
                </a:solidFill>
                <a:latin typeface="Arial" charset="0"/>
                <a:ea typeface="Arial" charset="0"/>
                <a:cs typeface="Arial" charset="0"/>
              </a:rPr>
              <a:t>) </a:t>
            </a:r>
          </a:p>
          <a:p>
            <a:pPr marL="582613" indent="-463550">
              <a:buFont typeface="Courier New" charset="0"/>
              <a:buChar char="o"/>
            </a:pPr>
            <a:r>
              <a:rPr lang="en-US" sz="2400" dirty="0">
                <a:solidFill>
                  <a:srgbClr val="1C54C4"/>
                </a:solidFill>
                <a:latin typeface="Arial" charset="0"/>
                <a:ea typeface="Arial" charset="0"/>
                <a:cs typeface="Arial" charset="0"/>
              </a:rPr>
              <a:t>c</a:t>
            </a:r>
            <a:r>
              <a:rPr lang="en-US" sz="2400" dirty="0" smtClean="0">
                <a:solidFill>
                  <a:srgbClr val="1C54C4"/>
                </a:solidFill>
                <a:latin typeface="Arial" charset="0"/>
                <a:ea typeface="Arial" charset="0"/>
                <a:cs typeface="Arial" charset="0"/>
              </a:rPr>
              <a:t>ontinuing </a:t>
            </a:r>
            <a:r>
              <a:rPr lang="en-US" sz="2400" dirty="0" smtClean="0">
                <a:solidFill>
                  <a:srgbClr val="1C54C4"/>
                </a:solidFill>
                <a:latin typeface="Arial" charset="0"/>
                <a:ea typeface="Arial" charset="0"/>
                <a:cs typeface="Arial" charset="0"/>
              </a:rPr>
              <a:t>the </a:t>
            </a:r>
            <a:r>
              <a:rPr lang="en-US" sz="2400" dirty="0" err="1" smtClean="0">
                <a:solidFill>
                  <a:srgbClr val="1C54C4"/>
                </a:solidFill>
                <a:latin typeface="Arial" charset="0"/>
                <a:ea typeface="Arial" charset="0"/>
                <a:cs typeface="Arial" charset="0"/>
              </a:rPr>
              <a:t>ALPhA</a:t>
            </a:r>
            <a:r>
              <a:rPr lang="en-US" sz="2400" dirty="0" smtClean="0">
                <a:solidFill>
                  <a:srgbClr val="1C54C4"/>
                </a:solidFill>
                <a:latin typeface="Arial" charset="0"/>
                <a:ea typeface="Arial" charset="0"/>
                <a:cs typeface="Arial" charset="0"/>
              </a:rPr>
              <a:t> Laboratory Immersions </a:t>
            </a:r>
            <a:r>
              <a:rPr lang="en-US" sz="2400" dirty="0" smtClean="0">
                <a:solidFill>
                  <a:srgbClr val="1C54C4"/>
                </a:solidFill>
                <a:latin typeface="Arial" charset="0"/>
                <a:ea typeface="Arial" charset="0"/>
                <a:cs typeface="Arial" charset="0"/>
              </a:rPr>
              <a:t>Program—providing </a:t>
            </a:r>
            <a:r>
              <a:rPr lang="en-US" sz="2400" dirty="0">
                <a:solidFill>
                  <a:srgbClr val="1C54C4"/>
                </a:solidFill>
                <a:latin typeface="Arial" charset="0"/>
                <a:ea typeface="Arial" charset="0"/>
                <a:cs typeface="Arial" charset="0"/>
              </a:rPr>
              <a:t>participants with two to three days of intensive hands-on work with a </a:t>
            </a:r>
            <a:r>
              <a:rPr lang="en-US" sz="2400" b="1" i="1" dirty="0">
                <a:solidFill>
                  <a:srgbClr val="1C54C4"/>
                </a:solidFill>
                <a:latin typeface="Arial" charset="0"/>
                <a:ea typeface="Arial" charset="0"/>
                <a:cs typeface="Arial" charset="0"/>
              </a:rPr>
              <a:t>single</a:t>
            </a:r>
            <a:r>
              <a:rPr lang="en-US" sz="2400" dirty="0">
                <a:solidFill>
                  <a:srgbClr val="1C54C4"/>
                </a:solidFill>
                <a:latin typeface="Arial" charset="0"/>
                <a:ea typeface="Arial" charset="0"/>
                <a:cs typeface="Arial" charset="0"/>
              </a:rPr>
              <a:t> advanced laboratory experiment.</a:t>
            </a:r>
            <a:endParaRPr lang="en-US" sz="2400" dirty="0" smtClean="0">
              <a:solidFill>
                <a:srgbClr val="1C54C4"/>
              </a:solidFill>
              <a:latin typeface="Arial" charset="0"/>
              <a:ea typeface="Arial" charset="0"/>
              <a:cs typeface="Arial" charset="0"/>
            </a:endParaRPr>
          </a:p>
          <a:p>
            <a:endParaRPr lang="en-US" dirty="0"/>
          </a:p>
        </p:txBody>
      </p:sp>
      <p:sp>
        <p:nvSpPr>
          <p:cNvPr id="4" name="Rectangle 3"/>
          <p:cNvSpPr/>
          <p:nvPr/>
        </p:nvSpPr>
        <p:spPr>
          <a:xfrm>
            <a:off x="838200" y="310884"/>
            <a:ext cx="4682692" cy="830997"/>
          </a:xfrm>
          <a:prstGeom prst="rect">
            <a:avLst/>
          </a:prstGeom>
        </p:spPr>
        <p:txBody>
          <a:bodyPr wrap="none">
            <a:spAutoFit/>
          </a:bodyPr>
          <a:lstStyle/>
          <a:p>
            <a:r>
              <a:rPr lang="en-US" sz="2400" b="1" dirty="0">
                <a:solidFill>
                  <a:srgbClr val="1C54C4"/>
                </a:solidFill>
                <a:latin typeface="Arial" charset="0"/>
                <a:ea typeface="Arial" charset="0"/>
                <a:cs typeface="Arial" charset="0"/>
              </a:rPr>
              <a:t>Advanced Laboratory Physics </a:t>
            </a:r>
            <a:endParaRPr lang="en-US" sz="2400" b="1" dirty="0" smtClean="0">
              <a:solidFill>
                <a:srgbClr val="1C54C4"/>
              </a:solidFill>
              <a:latin typeface="Arial" charset="0"/>
              <a:ea typeface="Arial" charset="0"/>
              <a:cs typeface="Arial" charset="0"/>
            </a:endParaRPr>
          </a:p>
          <a:p>
            <a:pPr algn="ctr"/>
            <a:r>
              <a:rPr lang="en-US" sz="2400" b="1" dirty="0" smtClean="0">
                <a:solidFill>
                  <a:srgbClr val="1C54C4"/>
                </a:solidFill>
                <a:latin typeface="Arial" charset="0"/>
                <a:ea typeface="Arial" charset="0"/>
                <a:cs typeface="Arial" charset="0"/>
              </a:rPr>
              <a:t>Association </a:t>
            </a:r>
            <a:r>
              <a:rPr lang="en-US" sz="2400" b="1" dirty="0">
                <a:solidFill>
                  <a:srgbClr val="1C54C4"/>
                </a:solidFill>
                <a:latin typeface="Arial" charset="0"/>
                <a:ea typeface="Arial" charset="0"/>
                <a:cs typeface="Arial" charset="0"/>
              </a:rPr>
              <a:t>(</a:t>
            </a:r>
            <a:r>
              <a:rPr lang="en-US" sz="2400" b="1" dirty="0" err="1">
                <a:solidFill>
                  <a:srgbClr val="1C54C4"/>
                </a:solidFill>
                <a:latin typeface="Arial" charset="0"/>
                <a:ea typeface="Arial" charset="0"/>
                <a:cs typeface="Arial" charset="0"/>
              </a:rPr>
              <a:t>ALPhA</a:t>
            </a:r>
            <a:r>
              <a:rPr lang="en-US" sz="2400" b="1" dirty="0" smtClean="0">
                <a:solidFill>
                  <a:srgbClr val="1C54C4"/>
                </a:solidFill>
                <a:latin typeface="Arial" charset="0"/>
                <a:ea typeface="Arial" charset="0"/>
                <a:cs typeface="Arial" charset="0"/>
              </a:rPr>
              <a:t>) </a:t>
            </a:r>
            <a:endParaRPr lang="en-US" sz="2400" b="1" dirty="0">
              <a:solidFill>
                <a:srgbClr val="1C54C4"/>
              </a:solidFill>
              <a:latin typeface="Arial" charset="0"/>
              <a:ea typeface="Arial" charset="0"/>
              <a:cs typeface="Arial" charset="0"/>
            </a:endParaRPr>
          </a:p>
        </p:txBody>
      </p:sp>
      <p:pic>
        <p:nvPicPr>
          <p:cNvPr id="2" name="Picture 1"/>
          <p:cNvPicPr>
            <a:picLocks noChangeAspect="1"/>
          </p:cNvPicPr>
          <p:nvPr/>
        </p:nvPicPr>
        <p:blipFill>
          <a:blip r:embed="rId2"/>
          <a:stretch>
            <a:fillRect/>
          </a:stretch>
        </p:blipFill>
        <p:spPr>
          <a:xfrm>
            <a:off x="2510723" y="5279367"/>
            <a:ext cx="9424401" cy="1337094"/>
          </a:xfrm>
          <a:prstGeom prst="rect">
            <a:avLst/>
          </a:prstGeom>
        </p:spPr>
      </p:pic>
      <p:pic>
        <p:nvPicPr>
          <p:cNvPr id="5" name="Picture 4"/>
          <p:cNvPicPr>
            <a:picLocks noChangeAspect="1"/>
          </p:cNvPicPr>
          <p:nvPr/>
        </p:nvPicPr>
        <p:blipFill>
          <a:blip r:embed="rId3"/>
          <a:stretch>
            <a:fillRect/>
          </a:stretch>
        </p:blipFill>
        <p:spPr>
          <a:xfrm>
            <a:off x="256876" y="5134678"/>
            <a:ext cx="2239034" cy="1646982"/>
          </a:xfrm>
          <a:prstGeom prst="rect">
            <a:avLst/>
          </a:prstGeom>
        </p:spPr>
      </p:pic>
      <p:pic>
        <p:nvPicPr>
          <p:cNvPr id="6" name="Picture 5"/>
          <p:cNvPicPr>
            <a:picLocks noChangeAspect="1"/>
          </p:cNvPicPr>
          <p:nvPr/>
        </p:nvPicPr>
        <p:blipFill>
          <a:blip r:embed="rId4"/>
          <a:stretch>
            <a:fillRect/>
          </a:stretch>
        </p:blipFill>
        <p:spPr>
          <a:xfrm>
            <a:off x="8597301" y="215019"/>
            <a:ext cx="3192852" cy="1293307"/>
          </a:xfrm>
          <a:prstGeom prst="rect">
            <a:avLst/>
          </a:prstGeom>
        </p:spPr>
      </p:pic>
    </p:spTree>
    <p:extLst>
      <p:ext uri="{BB962C8B-B14F-4D97-AF65-F5344CB8AC3E}">
        <p14:creationId xmlns:p14="http://schemas.microsoft.com/office/powerpoint/2010/main" val="112538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31" y="436190"/>
            <a:ext cx="4698521" cy="790814"/>
          </a:xfrm>
        </p:spPr>
        <p:txBody>
          <a:bodyPr>
            <a:normAutofit fontScale="90000"/>
          </a:bodyPr>
          <a:lstStyle/>
          <a:p>
            <a:pPr algn="ctr"/>
            <a:r>
              <a:rPr lang="en-US" sz="4000" b="1" dirty="0">
                <a:solidFill>
                  <a:srgbClr val="1C54C4"/>
                </a:solidFill>
                <a:latin typeface="Arial" charset="0"/>
                <a:ea typeface="Arial" charset="0"/>
                <a:cs typeface="Arial" charset="0"/>
              </a:rPr>
              <a:t>Nominate a </a:t>
            </a:r>
            <a:r>
              <a:rPr lang="en-US" sz="4000" b="1">
                <a:solidFill>
                  <a:srgbClr val="1C54C4"/>
                </a:solidFill>
                <a:latin typeface="Arial" charset="0"/>
                <a:ea typeface="Arial" charset="0"/>
                <a:cs typeface="Arial" charset="0"/>
              </a:rPr>
              <a:t>member </a:t>
            </a:r>
            <a:r>
              <a:rPr lang="en-US" sz="4000" b="1" smtClean="0">
                <a:solidFill>
                  <a:srgbClr val="1C54C4"/>
                </a:solidFill>
                <a:latin typeface="Arial" charset="0"/>
                <a:ea typeface="Arial" charset="0"/>
                <a:cs typeface="Arial" charset="0"/>
              </a:rPr>
              <a:t/>
            </a:r>
            <a:br>
              <a:rPr lang="en-US" sz="4000" b="1" smtClean="0">
                <a:solidFill>
                  <a:srgbClr val="1C54C4"/>
                </a:solidFill>
                <a:latin typeface="Arial" charset="0"/>
                <a:ea typeface="Arial" charset="0"/>
                <a:cs typeface="Arial" charset="0"/>
              </a:rPr>
            </a:br>
            <a:r>
              <a:rPr lang="en-US" sz="4000" b="1" smtClean="0">
                <a:solidFill>
                  <a:srgbClr val="1C54C4"/>
                </a:solidFill>
                <a:latin typeface="Arial" charset="0"/>
                <a:ea typeface="Arial" charset="0"/>
                <a:cs typeface="Arial" charset="0"/>
              </a:rPr>
              <a:t>for </a:t>
            </a:r>
            <a:r>
              <a:rPr lang="en-US" sz="4000" b="1" dirty="0">
                <a:solidFill>
                  <a:srgbClr val="1C54C4"/>
                </a:solidFill>
                <a:latin typeface="Arial" charset="0"/>
                <a:ea typeface="Arial" charset="0"/>
                <a:cs typeface="Arial" charset="0"/>
              </a:rPr>
              <a:t>an </a:t>
            </a:r>
            <a:r>
              <a:rPr lang="en-US" sz="4000" b="1" dirty="0" smtClean="0">
                <a:solidFill>
                  <a:srgbClr val="1C54C4"/>
                </a:solidFill>
                <a:latin typeface="Arial" charset="0"/>
                <a:ea typeface="Arial" charset="0"/>
                <a:cs typeface="Arial" charset="0"/>
              </a:rPr>
              <a:t>award</a:t>
            </a:r>
            <a:endParaRPr lang="en-US" sz="4000" b="1" dirty="0"/>
          </a:p>
        </p:txBody>
      </p:sp>
      <p:sp>
        <p:nvSpPr>
          <p:cNvPr id="3" name="Content Placeholder 2"/>
          <p:cNvSpPr>
            <a:spLocks noGrp="1"/>
          </p:cNvSpPr>
          <p:nvPr>
            <p:ph idx="1"/>
          </p:nvPr>
        </p:nvSpPr>
        <p:spPr>
          <a:xfrm>
            <a:off x="255917" y="4887120"/>
            <a:ext cx="11734800" cy="1031193"/>
          </a:xfrm>
        </p:spPr>
        <p:txBody>
          <a:bodyPr>
            <a:normAutofit/>
          </a:bodyPr>
          <a:lstStyle/>
          <a:p>
            <a:pPr marL="0" indent="0">
              <a:buNone/>
            </a:pPr>
            <a:r>
              <a:rPr lang="en-US" sz="2200" dirty="0" smtClean="0">
                <a:solidFill>
                  <a:srgbClr val="1C54C4"/>
                </a:solidFill>
                <a:latin typeface="Arial" charset="0"/>
                <a:ea typeface="Arial" charset="0"/>
                <a:cs typeface="Arial" charset="0"/>
              </a:rPr>
              <a:t>Complete the</a:t>
            </a:r>
            <a:r>
              <a:rPr lang="en-US" sz="2200" dirty="0">
                <a:solidFill>
                  <a:srgbClr val="1C54C4"/>
                </a:solidFill>
                <a:latin typeface="Arial" charset="0"/>
                <a:ea typeface="Arial" charset="0"/>
                <a:cs typeface="Arial" charset="0"/>
              </a:rPr>
              <a:t> </a:t>
            </a:r>
            <a:r>
              <a:rPr lang="en-US" sz="2200" dirty="0" smtClean="0">
                <a:solidFill>
                  <a:srgbClr val="1C54C4"/>
                </a:solidFill>
                <a:latin typeface="Arial" charset="0"/>
                <a:ea typeface="Arial" charset="0"/>
                <a:cs typeface="Arial" charset="0"/>
              </a:rPr>
              <a:t>nominations form and </a:t>
            </a:r>
            <a:r>
              <a:rPr lang="en-US" sz="2200" dirty="0">
                <a:solidFill>
                  <a:srgbClr val="1C54C4"/>
                </a:solidFill>
                <a:latin typeface="Arial" charset="0"/>
                <a:ea typeface="Arial" charset="0"/>
                <a:cs typeface="Arial" charset="0"/>
              </a:rPr>
              <a:t>submit nominations by email </a:t>
            </a:r>
            <a:r>
              <a:rPr lang="en-US" sz="2200" dirty="0" smtClean="0">
                <a:solidFill>
                  <a:srgbClr val="1C54C4"/>
                </a:solidFill>
                <a:latin typeface="Arial" charset="0"/>
                <a:ea typeface="Arial" charset="0"/>
                <a:cs typeface="Arial" charset="0"/>
              </a:rPr>
              <a:t>to the </a:t>
            </a:r>
            <a:r>
              <a:rPr lang="en-US" sz="2200" dirty="0">
                <a:solidFill>
                  <a:srgbClr val="1C54C4"/>
                </a:solidFill>
                <a:latin typeface="Arial" charset="0"/>
                <a:ea typeface="Arial" charset="0"/>
                <a:cs typeface="Arial" charset="0"/>
              </a:rPr>
              <a:t>AAPT Awards </a:t>
            </a:r>
            <a:r>
              <a:rPr lang="en-US" sz="2200" dirty="0" smtClean="0">
                <a:solidFill>
                  <a:srgbClr val="1C54C4"/>
                </a:solidFill>
                <a:latin typeface="Arial" charset="0"/>
                <a:ea typeface="Arial" charset="0"/>
                <a:cs typeface="Arial" charset="0"/>
              </a:rPr>
              <a:t>Committee.</a:t>
            </a:r>
            <a:endParaRPr lang="en-US" sz="2200" dirty="0">
              <a:solidFill>
                <a:srgbClr val="1C54C4"/>
              </a:solidFill>
              <a:latin typeface="Arial" charset="0"/>
              <a:ea typeface="Arial" charset="0"/>
              <a:cs typeface="Arial" charset="0"/>
            </a:endParaRPr>
          </a:p>
          <a:p>
            <a:pPr marL="0" indent="0" algn="ctr">
              <a:spcBef>
                <a:spcPts val="0"/>
              </a:spcBef>
              <a:buNone/>
            </a:pPr>
            <a:r>
              <a:rPr lang="en-US" sz="2200" dirty="0" smtClean="0">
                <a:latin typeface="Arial" charset="0"/>
                <a:ea typeface="Arial" charset="0"/>
                <a:cs typeface="Arial" charset="0"/>
                <a:hlinkClick r:id="rId2"/>
              </a:rPr>
              <a:t>http</a:t>
            </a:r>
            <a:r>
              <a:rPr lang="en-US" sz="2200" dirty="0">
                <a:latin typeface="Arial" charset="0"/>
                <a:ea typeface="Arial" charset="0"/>
                <a:cs typeface="Arial" charset="0"/>
                <a:hlinkClick r:id="rId2"/>
              </a:rPr>
              <a:t>://</a:t>
            </a:r>
            <a:r>
              <a:rPr lang="en-US" sz="2200" dirty="0" smtClean="0">
                <a:latin typeface="Arial" charset="0"/>
                <a:ea typeface="Arial" charset="0"/>
                <a:cs typeface="Arial" charset="0"/>
                <a:hlinkClick r:id="rId2"/>
              </a:rPr>
              <a:t>aapt.org/Programs/awards/upload/AwardsNominationFormonlinev3.pdf</a:t>
            </a:r>
            <a:endParaRPr lang="en-US" sz="2200" dirty="0" smtClean="0">
              <a:latin typeface="Arial" charset="0"/>
              <a:ea typeface="Arial" charset="0"/>
              <a:cs typeface="Arial" charset="0"/>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58407488"/>
              </p:ext>
            </p:extLst>
          </p:nvPr>
        </p:nvGraphicFramePr>
        <p:xfrm>
          <a:off x="255917" y="1742600"/>
          <a:ext cx="11527766" cy="3144520"/>
        </p:xfrm>
        <a:graphic>
          <a:graphicData uri="http://schemas.openxmlformats.org/drawingml/2006/table">
            <a:tbl>
              <a:tblPr firstRow="1" bandRow="1">
                <a:tableStyleId>{2D5ABB26-0587-4C30-8999-92F81FD0307C}</a:tableStyleId>
              </a:tblPr>
              <a:tblGrid>
                <a:gridCol w="5763883"/>
                <a:gridCol w="576388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kern="1200" dirty="0" smtClean="0">
                          <a:solidFill>
                            <a:srgbClr val="1C54C4"/>
                          </a:solidFill>
                          <a:effectLst/>
                          <a:latin typeface="Arial" charset="0"/>
                          <a:ea typeface="Arial" charset="0"/>
                          <a:cs typeface="Arial" charset="0"/>
                        </a:rPr>
                        <a:t>Hans Christian </a:t>
                      </a:r>
                      <a:r>
                        <a:rPr lang="en-US" sz="2100" b="0" i="0" kern="1200" dirty="0" err="1" smtClean="0">
                          <a:solidFill>
                            <a:srgbClr val="1C54C4"/>
                          </a:solidFill>
                          <a:effectLst/>
                          <a:latin typeface="Arial" charset="0"/>
                          <a:ea typeface="Arial" charset="0"/>
                          <a:cs typeface="Arial" charset="0"/>
                        </a:rPr>
                        <a:t>Oersted</a:t>
                      </a:r>
                      <a:r>
                        <a:rPr lang="en-US" sz="2100" b="0" i="0" kern="1200" dirty="0" smtClean="0">
                          <a:solidFill>
                            <a:srgbClr val="1C54C4"/>
                          </a:solidFill>
                          <a:effectLst/>
                          <a:latin typeface="Arial" charset="0"/>
                          <a:ea typeface="Arial" charset="0"/>
                          <a:cs typeface="Arial" charset="0"/>
                        </a:rPr>
                        <a:t> Medal</a:t>
                      </a:r>
                      <a:endParaRPr lang="en-US" sz="2100" b="0" i="0" dirty="0" smtClean="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100" b="0" i="0" dirty="0" smtClean="0">
                        <a:solidFill>
                          <a:srgbClr val="1C54C4"/>
                        </a:solidFill>
                        <a:latin typeface="Arial" charset="0"/>
                        <a:ea typeface="Arial" charset="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kern="1200" dirty="0" smtClean="0">
                          <a:solidFill>
                            <a:srgbClr val="1C54C4"/>
                          </a:solidFill>
                          <a:effectLst/>
                          <a:latin typeface="Arial" charset="0"/>
                          <a:ea typeface="Arial" charset="0"/>
                          <a:cs typeface="Arial" charset="0"/>
                        </a:rPr>
                        <a:t>John David Jackson Award for Excellence in Graduate Physics Education</a:t>
                      </a:r>
                      <a:endParaRPr lang="en-US" sz="2100" b="0" i="0" dirty="0" smtClean="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kern="1200" dirty="0" smtClean="0">
                          <a:solidFill>
                            <a:srgbClr val="1C54C4"/>
                          </a:solidFill>
                          <a:effectLst/>
                          <a:latin typeface="Arial" charset="0"/>
                          <a:ea typeface="Arial" charset="0"/>
                          <a:cs typeface="Arial" charset="0"/>
                        </a:rPr>
                        <a:t>Homer L. Dodge Citation for Distinguished Service to AAPT</a:t>
                      </a:r>
                      <a:endParaRPr lang="en-US" sz="2100" b="0" i="0" dirty="0" smtClean="0">
                        <a:solidFill>
                          <a:srgbClr val="1C54C4"/>
                        </a:solidFill>
                        <a:latin typeface="Arial" charset="0"/>
                        <a:ea typeface="Arial" charset="0"/>
                        <a:cs typeface="Arial" charset="0"/>
                      </a:endParaRPr>
                    </a:p>
                  </a:txBody>
                  <a:tcPr/>
                </a:tc>
              </a:tr>
              <a:tr h="676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kern="1200" dirty="0" smtClean="0">
                          <a:solidFill>
                            <a:srgbClr val="1C54C4"/>
                          </a:solidFill>
                          <a:effectLst/>
                          <a:latin typeface="Arial" charset="0"/>
                          <a:ea typeface="Arial" charset="0"/>
                          <a:cs typeface="Arial" charset="0"/>
                        </a:rPr>
                        <a:t>David Halliday and Robert Resnick Award for Excellence in Undergraduate Physics Teaching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kern="1200" dirty="0" smtClean="0">
                          <a:solidFill>
                            <a:srgbClr val="1C54C4"/>
                          </a:solidFill>
                          <a:effectLst/>
                          <a:latin typeface="Arial" charset="0"/>
                          <a:ea typeface="Arial" charset="0"/>
                          <a:cs typeface="Arial" charset="0"/>
                        </a:rPr>
                        <a:t>Paul W. </a:t>
                      </a:r>
                      <a:r>
                        <a:rPr lang="en-US" sz="2100" b="0" i="0" kern="1200" dirty="0" err="1" smtClean="0">
                          <a:solidFill>
                            <a:srgbClr val="1C54C4"/>
                          </a:solidFill>
                          <a:effectLst/>
                          <a:latin typeface="Arial" charset="0"/>
                          <a:ea typeface="Arial" charset="0"/>
                          <a:cs typeface="Arial" charset="0"/>
                        </a:rPr>
                        <a:t>Zitzewitz</a:t>
                      </a:r>
                      <a:r>
                        <a:rPr lang="en-US" sz="2100" b="0" i="0" kern="1200" dirty="0" smtClean="0">
                          <a:solidFill>
                            <a:srgbClr val="1C54C4"/>
                          </a:solidFill>
                          <a:effectLst/>
                          <a:latin typeface="Arial" charset="0"/>
                          <a:ea typeface="Arial" charset="0"/>
                          <a:cs typeface="Arial" charset="0"/>
                        </a:rPr>
                        <a:t> Award for Excellence in K-12 Physics Teaching</a:t>
                      </a:r>
                    </a:p>
                  </a:txBody>
                  <a:tcPr marL="63500" marR="63500" marT="63500" marB="6350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kern="1200" dirty="0" smtClean="0">
                          <a:solidFill>
                            <a:srgbClr val="1C54C4"/>
                          </a:solidFill>
                          <a:effectLst/>
                          <a:latin typeface="Arial" charset="0"/>
                          <a:ea typeface="Arial" charset="0"/>
                          <a:cs typeface="Arial" charset="0"/>
                        </a:rPr>
                        <a:t>Robert A Millikan Medal </a:t>
                      </a:r>
                      <a:endParaRPr lang="en-US" sz="2100" b="0" i="0" dirty="0" smtClean="0">
                        <a:solidFill>
                          <a:srgbClr val="1C54C4"/>
                        </a:solidFill>
                        <a:effectLst/>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kern="1200" dirty="0" err="1" smtClean="0">
                          <a:solidFill>
                            <a:srgbClr val="1C54C4"/>
                          </a:solidFill>
                          <a:effectLst/>
                          <a:latin typeface="Arial" charset="0"/>
                          <a:ea typeface="Arial" charset="0"/>
                          <a:cs typeface="Arial" charset="0"/>
                        </a:rPr>
                        <a:t>Richtmyer</a:t>
                      </a:r>
                      <a:r>
                        <a:rPr lang="en-US" sz="2100" b="0" i="0" kern="1200" dirty="0" smtClean="0">
                          <a:solidFill>
                            <a:srgbClr val="1C54C4"/>
                          </a:solidFill>
                          <a:effectLst/>
                          <a:latin typeface="Arial" charset="0"/>
                          <a:ea typeface="Arial" charset="0"/>
                          <a:cs typeface="Arial" charset="0"/>
                        </a:rPr>
                        <a:t> Memorial Lecture Award</a:t>
                      </a:r>
                    </a:p>
                  </a:txBody>
                  <a:tcPr/>
                </a:tc>
              </a:tr>
              <a:tr h="370840">
                <a:tc>
                  <a:txBody>
                    <a:bodyPr/>
                    <a:lstStyle/>
                    <a:p>
                      <a:r>
                        <a:rPr lang="en-US" sz="2100" b="0" i="0" kern="1200" dirty="0" err="1" smtClean="0">
                          <a:solidFill>
                            <a:srgbClr val="1C54C4"/>
                          </a:solidFill>
                          <a:effectLst/>
                          <a:latin typeface="Arial" charset="0"/>
                          <a:ea typeface="Arial" charset="0"/>
                          <a:cs typeface="Arial" charset="0"/>
                        </a:rPr>
                        <a:t>Klopsteg</a:t>
                      </a:r>
                      <a:r>
                        <a:rPr lang="en-US" sz="2100" b="0" i="0" kern="1200" dirty="0" smtClean="0">
                          <a:solidFill>
                            <a:srgbClr val="1C54C4"/>
                          </a:solidFill>
                          <a:effectLst/>
                          <a:latin typeface="Arial" charset="0"/>
                          <a:ea typeface="Arial" charset="0"/>
                          <a:cs typeface="Arial" charset="0"/>
                        </a:rPr>
                        <a:t> Memorial Lecture Award </a:t>
                      </a:r>
                      <a:endParaRPr lang="en-US" sz="2100" b="0" i="0"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kern="1200" dirty="0" smtClean="0">
                          <a:solidFill>
                            <a:srgbClr val="1C54C4"/>
                          </a:solidFill>
                          <a:effectLst/>
                          <a:latin typeface="Arial" charset="0"/>
                          <a:ea typeface="Arial" charset="0"/>
                          <a:cs typeface="Arial" charset="0"/>
                        </a:rPr>
                        <a:t>AAPT-</a:t>
                      </a:r>
                      <a:r>
                        <a:rPr lang="en-US" sz="2100" b="0" i="0" kern="1200" dirty="0" err="1" smtClean="0">
                          <a:solidFill>
                            <a:srgbClr val="1C54C4"/>
                          </a:solidFill>
                          <a:effectLst/>
                          <a:latin typeface="Arial" charset="0"/>
                          <a:ea typeface="Arial" charset="0"/>
                          <a:cs typeface="Arial" charset="0"/>
                        </a:rPr>
                        <a:t>ALPhA</a:t>
                      </a:r>
                      <a:r>
                        <a:rPr lang="en-US" sz="2100" b="0" i="0" kern="1200" dirty="0" smtClean="0">
                          <a:solidFill>
                            <a:srgbClr val="1C54C4"/>
                          </a:solidFill>
                          <a:effectLst/>
                          <a:latin typeface="Arial" charset="0"/>
                          <a:ea typeface="Arial" charset="0"/>
                          <a:cs typeface="Arial" charset="0"/>
                        </a:rPr>
                        <a:t> Award</a:t>
                      </a:r>
                      <a:endParaRPr lang="en-US" sz="2100" b="0" i="0" dirty="0" smtClean="0">
                        <a:solidFill>
                          <a:srgbClr val="1C54C4"/>
                        </a:solidFill>
                        <a:latin typeface="Arial" charset="0"/>
                        <a:ea typeface="Arial" charset="0"/>
                        <a:cs typeface="Arial" charset="0"/>
                      </a:endParaRPr>
                    </a:p>
                  </a:txBody>
                  <a:tcPr/>
                </a:tc>
              </a:tr>
              <a:tr h="370840">
                <a:tc>
                  <a:txBody>
                    <a:bodyPr/>
                    <a:lstStyle/>
                    <a:p>
                      <a:r>
                        <a:rPr lang="en-US" sz="2100" b="0" i="0" kern="1200" dirty="0" smtClean="0">
                          <a:solidFill>
                            <a:srgbClr val="1C54C4"/>
                          </a:solidFill>
                          <a:effectLst/>
                          <a:latin typeface="Arial" charset="0"/>
                          <a:ea typeface="Arial" charset="0"/>
                          <a:cs typeface="Arial" charset="0"/>
                        </a:rPr>
                        <a:t>Melba Newell Phillips Medal</a:t>
                      </a:r>
                      <a:endParaRPr lang="en-US" sz="2100" b="0" i="0"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dirty="0" smtClean="0">
                          <a:solidFill>
                            <a:srgbClr val="1C54C4"/>
                          </a:solidFill>
                          <a:latin typeface="Arial" charset="0"/>
                          <a:ea typeface="Arial" charset="0"/>
                          <a:cs typeface="Arial" charset="0"/>
                        </a:rPr>
                        <a:t>AAPT Fellowship</a:t>
                      </a:r>
                    </a:p>
                  </a:txBody>
                  <a:tcPr/>
                </a:tc>
              </a:tr>
            </a:tbl>
          </a:graphicData>
        </a:graphic>
      </p:graphicFrame>
      <p:sp>
        <p:nvSpPr>
          <p:cNvPr id="5" name="TextBox 4"/>
          <p:cNvSpPr txBox="1"/>
          <p:nvPr/>
        </p:nvSpPr>
        <p:spPr>
          <a:xfrm>
            <a:off x="12439291" y="7366958"/>
            <a:ext cx="184731" cy="369332"/>
          </a:xfrm>
          <a:prstGeom prst="rect">
            <a:avLst/>
          </a:prstGeom>
          <a:noFill/>
        </p:spPr>
        <p:txBody>
          <a:bodyPr wrap="none" rtlCol="0">
            <a:spAutoFit/>
          </a:bodyPr>
          <a:lstStyle/>
          <a:p>
            <a:endParaRPr lang="en-US" dirty="0"/>
          </a:p>
        </p:txBody>
      </p:sp>
      <p:sp>
        <p:nvSpPr>
          <p:cNvPr id="6" name="TextBox 5"/>
          <p:cNvSpPr txBox="1"/>
          <p:nvPr/>
        </p:nvSpPr>
        <p:spPr>
          <a:xfrm>
            <a:off x="255917" y="5918313"/>
            <a:ext cx="11320732" cy="769441"/>
          </a:xfrm>
          <a:prstGeom prst="rect">
            <a:avLst/>
          </a:prstGeom>
          <a:noFill/>
        </p:spPr>
        <p:txBody>
          <a:bodyPr wrap="square" rtlCol="0">
            <a:spAutoFit/>
          </a:bodyPr>
          <a:lstStyle/>
          <a:p>
            <a:r>
              <a:rPr lang="en-US" sz="2200" dirty="0" smtClean="0">
                <a:solidFill>
                  <a:srgbClr val="1C54C4"/>
                </a:solidFill>
                <a:latin typeface="Arial" charset="0"/>
                <a:ea typeface="Arial" charset="0"/>
                <a:cs typeface="Arial" charset="0"/>
              </a:rPr>
              <a:t>AAPT also has recognition programs for excellent high school students, and college/university learning assistants and teaching assistants.</a:t>
            </a:r>
            <a:endParaRPr lang="en-US" sz="2200" dirty="0">
              <a:solidFill>
                <a:srgbClr val="1C54C4"/>
              </a:solidFill>
              <a:latin typeface="Arial" charset="0"/>
              <a:ea typeface="Arial" charset="0"/>
              <a:cs typeface="Arial" charset="0"/>
            </a:endParaRPr>
          </a:p>
        </p:txBody>
      </p:sp>
      <p:pic>
        <p:nvPicPr>
          <p:cNvPr id="7" name="Picture 6"/>
          <p:cNvPicPr>
            <a:picLocks noChangeAspect="1"/>
          </p:cNvPicPr>
          <p:nvPr/>
        </p:nvPicPr>
        <p:blipFill>
          <a:blip r:embed="rId3"/>
          <a:stretch>
            <a:fillRect/>
          </a:stretch>
        </p:blipFill>
        <p:spPr>
          <a:xfrm>
            <a:off x="9715262" y="71063"/>
            <a:ext cx="1922372" cy="2095633"/>
          </a:xfrm>
          <a:prstGeom prst="rect">
            <a:avLst/>
          </a:prstGeom>
        </p:spPr>
      </p:pic>
      <p:pic>
        <p:nvPicPr>
          <p:cNvPr id="8" name="Picture 7"/>
          <p:cNvPicPr>
            <a:picLocks noChangeAspect="1"/>
          </p:cNvPicPr>
          <p:nvPr/>
        </p:nvPicPr>
        <p:blipFill>
          <a:blip r:embed="rId4"/>
          <a:stretch>
            <a:fillRect/>
          </a:stretch>
        </p:blipFill>
        <p:spPr>
          <a:xfrm>
            <a:off x="7606996" y="112088"/>
            <a:ext cx="1962217" cy="1962217"/>
          </a:xfrm>
          <a:prstGeom prst="rect">
            <a:avLst/>
          </a:prstGeom>
        </p:spPr>
      </p:pic>
      <p:pic>
        <p:nvPicPr>
          <p:cNvPr id="9" name="Picture 8"/>
          <p:cNvPicPr>
            <a:picLocks noChangeAspect="1"/>
          </p:cNvPicPr>
          <p:nvPr/>
        </p:nvPicPr>
        <p:blipFill>
          <a:blip r:embed="rId5"/>
          <a:stretch>
            <a:fillRect/>
          </a:stretch>
        </p:blipFill>
        <p:spPr>
          <a:xfrm>
            <a:off x="5532856" y="112088"/>
            <a:ext cx="1928091" cy="1962217"/>
          </a:xfrm>
          <a:prstGeom prst="rect">
            <a:avLst/>
          </a:prstGeom>
        </p:spPr>
      </p:pic>
    </p:spTree>
    <p:extLst>
      <p:ext uri="{BB962C8B-B14F-4D97-AF65-F5344CB8AC3E}">
        <p14:creationId xmlns:p14="http://schemas.microsoft.com/office/powerpoint/2010/main" val="17193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02" y="48173"/>
            <a:ext cx="5693320" cy="1460500"/>
          </a:xfrm>
        </p:spPr>
        <p:txBody>
          <a:bodyPr>
            <a:normAutofit/>
          </a:bodyPr>
          <a:lstStyle/>
          <a:p>
            <a:pPr algn="ctr">
              <a:lnSpc>
                <a:spcPct val="100000"/>
              </a:lnSpc>
              <a:spcBef>
                <a:spcPts val="0"/>
              </a:spcBef>
              <a:defRPr/>
            </a:pPr>
            <a:r>
              <a:rPr lang="en-US" sz="4000" b="1" dirty="0">
                <a:solidFill>
                  <a:srgbClr val="1C54C4"/>
                </a:solidFill>
                <a:latin typeface="Arial" charset="0"/>
                <a:ea typeface="Arial" charset="0"/>
                <a:cs typeface="Arial" charset="0"/>
              </a:rPr>
              <a:t>Submit </a:t>
            </a:r>
            <a:r>
              <a:rPr lang="en-US" sz="4000" b="1" smtClean="0">
                <a:solidFill>
                  <a:srgbClr val="1C54C4"/>
                </a:solidFill>
                <a:latin typeface="Arial" charset="0"/>
                <a:ea typeface="Arial" charset="0"/>
                <a:cs typeface="Arial" charset="0"/>
              </a:rPr>
              <a:t>a paper to </a:t>
            </a:r>
            <a:r>
              <a:rPr lang="en-US" sz="4000" b="1" dirty="0">
                <a:solidFill>
                  <a:srgbClr val="1C54C4"/>
                </a:solidFill>
                <a:latin typeface="Arial" charset="0"/>
                <a:ea typeface="Arial" charset="0"/>
                <a:cs typeface="Arial" charset="0"/>
              </a:rPr>
              <a:t>an </a:t>
            </a:r>
            <a:r>
              <a:rPr lang="en-US" sz="4000" b="1">
                <a:solidFill>
                  <a:srgbClr val="1C54C4"/>
                </a:solidFill>
                <a:latin typeface="Arial" charset="0"/>
                <a:ea typeface="Arial" charset="0"/>
                <a:cs typeface="Arial" charset="0"/>
              </a:rPr>
              <a:t>AAPT </a:t>
            </a:r>
            <a:r>
              <a:rPr lang="en-US" sz="4000" b="1" smtClean="0">
                <a:solidFill>
                  <a:srgbClr val="1C54C4"/>
                </a:solidFill>
                <a:latin typeface="Arial" charset="0"/>
                <a:ea typeface="Arial" charset="0"/>
                <a:cs typeface="Arial" charset="0"/>
              </a:rPr>
              <a:t>publication</a:t>
            </a:r>
            <a:endParaRPr lang="en-US" sz="4000" b="1" dirty="0">
              <a:solidFill>
                <a:srgbClr val="1C54C4"/>
              </a:solidFill>
              <a:latin typeface="Arial" charset="0"/>
              <a:ea typeface="Arial" charset="0"/>
              <a:cs typeface="Arial" charset="0"/>
            </a:endParaRPr>
          </a:p>
        </p:txBody>
      </p:sp>
      <p:sp>
        <p:nvSpPr>
          <p:cNvPr id="3" name="Content Placeholder 2"/>
          <p:cNvSpPr>
            <a:spLocks noGrp="1"/>
          </p:cNvSpPr>
          <p:nvPr>
            <p:ph idx="1"/>
          </p:nvPr>
        </p:nvSpPr>
        <p:spPr>
          <a:xfrm>
            <a:off x="483079" y="1508673"/>
            <a:ext cx="11300604" cy="1450512"/>
          </a:xfrm>
        </p:spPr>
        <p:txBody>
          <a:bodyPr/>
          <a:lstStyle/>
          <a:p>
            <a:pPr marL="0" indent="0">
              <a:buNone/>
            </a:pPr>
            <a:r>
              <a:rPr lang="en-US" sz="2400" dirty="0" smtClean="0">
                <a:solidFill>
                  <a:srgbClr val="1C54C4"/>
                </a:solidFill>
                <a:latin typeface="Arial" charset="0"/>
                <a:ea typeface="Arial" charset="0"/>
                <a:cs typeface="Arial" charset="0"/>
              </a:rPr>
              <a:t>Share your teaching ideas and PER</a:t>
            </a:r>
          </a:p>
          <a:p>
            <a:pPr marL="15875" indent="0">
              <a:spcBef>
                <a:spcPts val="0"/>
              </a:spcBef>
              <a:buNone/>
            </a:pPr>
            <a:r>
              <a:rPr lang="en-US" sz="2400" dirty="0">
                <a:solidFill>
                  <a:srgbClr val="1C54C4"/>
                </a:solidFill>
                <a:latin typeface="Arial" charset="0"/>
                <a:ea typeface="Arial" charset="0"/>
                <a:cs typeface="Arial" charset="0"/>
              </a:rPr>
              <a:t>w</a:t>
            </a:r>
            <a:r>
              <a:rPr lang="en-US" sz="2400" dirty="0" smtClean="0">
                <a:solidFill>
                  <a:srgbClr val="1C54C4"/>
                </a:solidFill>
                <a:latin typeface="Arial" charset="0"/>
                <a:ea typeface="Arial" charset="0"/>
                <a:cs typeface="Arial" charset="0"/>
              </a:rPr>
              <a:t>ith other members of the Physics </a:t>
            </a:r>
          </a:p>
          <a:p>
            <a:pPr marL="15875" indent="0">
              <a:spcBef>
                <a:spcPts val="0"/>
              </a:spcBef>
              <a:buNone/>
            </a:pPr>
            <a:r>
              <a:rPr lang="en-US" sz="2400" dirty="0" smtClean="0">
                <a:solidFill>
                  <a:srgbClr val="1C54C4"/>
                </a:solidFill>
                <a:latin typeface="Arial" charset="0"/>
                <a:ea typeface="Arial" charset="0"/>
                <a:cs typeface="Arial" charset="0"/>
              </a:rPr>
              <a:t>Education community in one of AAPT’s</a:t>
            </a:r>
          </a:p>
          <a:p>
            <a:pPr marL="15875" indent="0">
              <a:spcBef>
                <a:spcPts val="0"/>
              </a:spcBef>
              <a:buNone/>
            </a:pPr>
            <a:r>
              <a:rPr lang="en-US" sz="2400" dirty="0">
                <a:solidFill>
                  <a:srgbClr val="1C54C4"/>
                </a:solidFill>
                <a:latin typeface="Arial" charset="0"/>
                <a:ea typeface="Arial" charset="0"/>
                <a:cs typeface="Arial" charset="0"/>
              </a:rPr>
              <a:t>peer-reviewed </a:t>
            </a:r>
            <a:r>
              <a:rPr lang="en-US" sz="2400" dirty="0" smtClean="0">
                <a:solidFill>
                  <a:srgbClr val="1C54C4"/>
                </a:solidFill>
                <a:latin typeface="Arial" charset="0"/>
                <a:ea typeface="Arial" charset="0"/>
                <a:cs typeface="Arial" charset="0"/>
              </a:rPr>
              <a:t>journals.</a:t>
            </a:r>
          </a:p>
          <a:p>
            <a:pPr marL="239713" indent="0">
              <a:spcBef>
                <a:spcPts val="0"/>
              </a:spcBef>
              <a:buNone/>
            </a:pPr>
            <a:endParaRPr lang="en-US" dirty="0">
              <a:solidFill>
                <a:srgbClr val="1C54C4"/>
              </a:solidFill>
            </a:endParaRPr>
          </a:p>
        </p:txBody>
      </p:sp>
      <p:pic>
        <p:nvPicPr>
          <p:cNvPr id="4" name="Picture 3"/>
          <p:cNvPicPr>
            <a:picLocks noChangeAspect="1"/>
          </p:cNvPicPr>
          <p:nvPr/>
        </p:nvPicPr>
        <p:blipFill>
          <a:blip r:embed="rId2"/>
          <a:stretch>
            <a:fillRect/>
          </a:stretch>
        </p:blipFill>
        <p:spPr>
          <a:xfrm>
            <a:off x="6503122" y="-29775"/>
            <a:ext cx="2640401" cy="2640401"/>
          </a:xfrm>
          <a:prstGeom prst="rect">
            <a:avLst/>
          </a:prstGeom>
        </p:spPr>
      </p:pic>
      <p:pic>
        <p:nvPicPr>
          <p:cNvPr id="5" name="Picture 4"/>
          <p:cNvPicPr>
            <a:picLocks noChangeAspect="1"/>
          </p:cNvPicPr>
          <p:nvPr/>
        </p:nvPicPr>
        <p:blipFill>
          <a:blip r:embed="rId3"/>
          <a:stretch>
            <a:fillRect/>
          </a:stretch>
        </p:blipFill>
        <p:spPr>
          <a:xfrm>
            <a:off x="9558788" y="521307"/>
            <a:ext cx="1809630" cy="1809630"/>
          </a:xfrm>
          <a:prstGeom prst="rect">
            <a:avLst/>
          </a:prstGeom>
        </p:spPr>
      </p:pic>
      <p:sp>
        <p:nvSpPr>
          <p:cNvPr id="6" name="Rectangle 5"/>
          <p:cNvSpPr/>
          <p:nvPr/>
        </p:nvSpPr>
        <p:spPr>
          <a:xfrm>
            <a:off x="483079" y="3051517"/>
            <a:ext cx="11300604" cy="461665"/>
          </a:xfrm>
          <a:prstGeom prst="rect">
            <a:avLst/>
          </a:prstGeom>
        </p:spPr>
        <p:txBody>
          <a:bodyPr wrap="square">
            <a:spAutoFit/>
          </a:bodyPr>
          <a:lstStyle/>
          <a:p>
            <a:r>
              <a:rPr lang="en-US" sz="2400" i="1" dirty="0" smtClean="0">
                <a:solidFill>
                  <a:srgbClr val="1C54C4"/>
                </a:solidFill>
                <a:latin typeface="Arial" charset="0"/>
              </a:rPr>
              <a:t>The Physics Teacher </a:t>
            </a:r>
            <a:r>
              <a:rPr lang="en-US" sz="2400" dirty="0" smtClean="0">
                <a:solidFill>
                  <a:srgbClr val="1C54C4"/>
                </a:solidFill>
                <a:latin typeface="Arial" charset="0"/>
              </a:rPr>
              <a:t>focuses on teaching introductory physics at all </a:t>
            </a:r>
            <a:r>
              <a:rPr lang="en-US" sz="2400" dirty="0" smtClean="0">
                <a:solidFill>
                  <a:srgbClr val="1C54C4"/>
                </a:solidFill>
                <a:latin typeface="Arial" charset="0"/>
              </a:rPr>
              <a:t>levels.</a:t>
            </a:r>
            <a:endParaRPr lang="en-US" sz="2400" dirty="0">
              <a:solidFill>
                <a:srgbClr val="1C54C4"/>
              </a:solidFill>
            </a:endParaRPr>
          </a:p>
        </p:txBody>
      </p:sp>
      <p:sp>
        <p:nvSpPr>
          <p:cNvPr id="7" name="Rectangle 6"/>
          <p:cNvSpPr/>
          <p:nvPr/>
        </p:nvSpPr>
        <p:spPr>
          <a:xfrm>
            <a:off x="235067" y="3533954"/>
            <a:ext cx="10754985" cy="830997"/>
          </a:xfrm>
          <a:prstGeom prst="rect">
            <a:avLst/>
          </a:prstGeom>
        </p:spPr>
        <p:txBody>
          <a:bodyPr wrap="square">
            <a:spAutoFit/>
          </a:bodyPr>
          <a:lstStyle/>
          <a:p>
            <a:pPr marL="239713" indent="0">
              <a:spcBef>
                <a:spcPts val="0"/>
              </a:spcBef>
              <a:buNone/>
            </a:pPr>
            <a:r>
              <a:rPr lang="en-US" sz="2400" dirty="0">
                <a:solidFill>
                  <a:srgbClr val="1C54C4"/>
                </a:solidFill>
                <a:latin typeface="Arial" charset="0"/>
                <a:ea typeface="Arial" charset="0"/>
                <a:cs typeface="Arial" charset="0"/>
              </a:rPr>
              <a:t>The </a:t>
            </a:r>
            <a:r>
              <a:rPr lang="en-US" sz="2400" i="1" dirty="0">
                <a:solidFill>
                  <a:srgbClr val="1C54C4"/>
                </a:solidFill>
                <a:latin typeface="Arial" charset="0"/>
                <a:ea typeface="Arial" charset="0"/>
                <a:cs typeface="Arial" charset="0"/>
              </a:rPr>
              <a:t>American Journal of Physics </a:t>
            </a:r>
            <a:r>
              <a:rPr lang="en-US" sz="2400" dirty="0">
                <a:solidFill>
                  <a:srgbClr val="1C54C4"/>
                </a:solidFill>
                <a:latin typeface="Arial" charset="0"/>
                <a:ea typeface="Arial" charset="0"/>
                <a:cs typeface="Arial" charset="0"/>
              </a:rPr>
              <a:t> is geared to </a:t>
            </a:r>
            <a:r>
              <a:rPr lang="en-US" sz="2400" dirty="0" smtClean="0">
                <a:solidFill>
                  <a:srgbClr val="1C54C4"/>
                </a:solidFill>
                <a:latin typeface="Arial" charset="0"/>
                <a:ea typeface="Arial" charset="0"/>
                <a:cs typeface="Arial" charset="0"/>
              </a:rPr>
              <a:t>a more </a:t>
            </a:r>
            <a:r>
              <a:rPr lang="en-US" sz="2400" dirty="0">
                <a:solidFill>
                  <a:srgbClr val="1C54C4"/>
                </a:solidFill>
                <a:latin typeface="Arial" charset="0"/>
                <a:ea typeface="Arial" charset="0"/>
                <a:cs typeface="Arial" charset="0"/>
              </a:rPr>
              <a:t>advanced audience, primarily at the college </a:t>
            </a:r>
            <a:r>
              <a:rPr lang="en-US" sz="2400" dirty="0" smtClean="0">
                <a:solidFill>
                  <a:srgbClr val="1C54C4"/>
                </a:solidFill>
                <a:latin typeface="Arial" charset="0"/>
                <a:ea typeface="Arial" charset="0"/>
                <a:cs typeface="Arial" charset="0"/>
              </a:rPr>
              <a:t>level.                                                                                         </a:t>
            </a:r>
            <a:endParaRPr lang="en-US" sz="2400" dirty="0">
              <a:solidFill>
                <a:srgbClr val="1C54C4"/>
              </a:solidFill>
              <a:latin typeface="Arial" charset="0"/>
              <a:ea typeface="Arial" charset="0"/>
              <a:cs typeface="Arial" charset="0"/>
            </a:endParaRPr>
          </a:p>
        </p:txBody>
      </p:sp>
      <p:sp>
        <p:nvSpPr>
          <p:cNvPr id="8" name="Rectangle 7"/>
          <p:cNvSpPr/>
          <p:nvPr/>
        </p:nvSpPr>
        <p:spPr>
          <a:xfrm>
            <a:off x="483079" y="4385723"/>
            <a:ext cx="11300604" cy="1569660"/>
          </a:xfrm>
          <a:prstGeom prst="rect">
            <a:avLst/>
          </a:prstGeom>
        </p:spPr>
        <p:txBody>
          <a:bodyPr wrap="square">
            <a:spAutoFit/>
          </a:bodyPr>
          <a:lstStyle/>
          <a:p>
            <a:r>
              <a:rPr lang="en-US" sz="2400" i="1" dirty="0">
                <a:solidFill>
                  <a:srgbClr val="1C54C4"/>
                </a:solidFill>
                <a:latin typeface="Arial" charset="0"/>
                <a:ea typeface="Arial" charset="0"/>
                <a:cs typeface="Arial" charset="0"/>
              </a:rPr>
              <a:t>Physical Review Special Topics - Physics Education Research </a:t>
            </a:r>
            <a:r>
              <a:rPr lang="en-US" sz="2400" dirty="0" smtClean="0">
                <a:solidFill>
                  <a:srgbClr val="1C54C4"/>
                </a:solidFill>
                <a:latin typeface="Arial" charset="0"/>
                <a:ea typeface="Arial" charset="0"/>
                <a:cs typeface="Arial" charset="0"/>
              </a:rPr>
              <a:t>is an electronic-only </a:t>
            </a:r>
            <a:r>
              <a:rPr lang="en-US" sz="2400" dirty="0">
                <a:solidFill>
                  <a:srgbClr val="1C54C4"/>
                </a:solidFill>
                <a:latin typeface="Arial" charset="0"/>
                <a:ea typeface="Arial" charset="0"/>
                <a:cs typeface="Arial" charset="0"/>
              </a:rPr>
              <a:t>journal </a:t>
            </a:r>
            <a:r>
              <a:rPr lang="en-US" sz="2400" dirty="0" smtClean="0">
                <a:solidFill>
                  <a:srgbClr val="1C54C4"/>
                </a:solidFill>
                <a:latin typeface="Arial" charset="0"/>
                <a:ea typeface="Arial" charset="0"/>
                <a:cs typeface="Arial" charset="0"/>
              </a:rPr>
              <a:t>with the same high </a:t>
            </a:r>
            <a:r>
              <a:rPr lang="en-US" sz="2400" dirty="0">
                <a:solidFill>
                  <a:srgbClr val="1C54C4"/>
                </a:solidFill>
                <a:latin typeface="Arial" charset="0"/>
                <a:ea typeface="Arial" charset="0"/>
                <a:cs typeface="Arial" charset="0"/>
              </a:rPr>
              <a:t>scholarly and technical standards of </a:t>
            </a:r>
            <a:r>
              <a:rPr lang="en-US" sz="2400" dirty="0" smtClean="0">
                <a:solidFill>
                  <a:srgbClr val="1C54C4"/>
                </a:solidFill>
                <a:latin typeface="Arial" charset="0"/>
                <a:ea typeface="Arial" charset="0"/>
                <a:cs typeface="Arial" charset="0"/>
              </a:rPr>
              <a:t>all the</a:t>
            </a:r>
            <a:r>
              <a:rPr lang="en-US" sz="2400" dirty="0">
                <a:solidFill>
                  <a:srgbClr val="1C54C4"/>
                </a:solidFill>
                <a:latin typeface="Arial" charset="0"/>
                <a:ea typeface="Arial" charset="0"/>
                <a:cs typeface="Arial" charset="0"/>
              </a:rPr>
              <a:t> </a:t>
            </a:r>
            <a:r>
              <a:rPr lang="en-US" sz="2400" i="1" dirty="0">
                <a:solidFill>
                  <a:srgbClr val="1C54C4"/>
                </a:solidFill>
                <a:latin typeface="Arial" charset="0"/>
                <a:ea typeface="Arial" charset="0"/>
                <a:cs typeface="Arial" charset="0"/>
              </a:rPr>
              <a:t>Physical Review</a:t>
            </a:r>
            <a:r>
              <a:rPr lang="en-US" sz="2400" dirty="0">
                <a:solidFill>
                  <a:srgbClr val="1C54C4"/>
                </a:solidFill>
                <a:latin typeface="Arial" charset="0"/>
                <a:ea typeface="Arial" charset="0"/>
                <a:cs typeface="Arial" charset="0"/>
              </a:rPr>
              <a:t> journals. </a:t>
            </a:r>
            <a:r>
              <a:rPr lang="en-US" sz="2400" dirty="0" smtClean="0">
                <a:solidFill>
                  <a:srgbClr val="1C54C4"/>
                </a:solidFill>
                <a:latin typeface="Arial" charset="0"/>
                <a:ea typeface="Arial" charset="0"/>
                <a:cs typeface="Arial" charset="0"/>
              </a:rPr>
              <a:t>It is a publication for the full </a:t>
            </a:r>
            <a:r>
              <a:rPr lang="en-US" sz="2400" dirty="0">
                <a:solidFill>
                  <a:srgbClr val="1C54C4"/>
                </a:solidFill>
                <a:latin typeface="Arial" charset="0"/>
                <a:ea typeface="Arial" charset="0"/>
                <a:cs typeface="Arial" charset="0"/>
              </a:rPr>
              <a:t>range of experimental and theoretical research on the teaching and/or learning of physics. </a:t>
            </a:r>
          </a:p>
        </p:txBody>
      </p:sp>
      <p:sp>
        <p:nvSpPr>
          <p:cNvPr id="9" name="Rectangle 8"/>
          <p:cNvSpPr/>
          <p:nvPr/>
        </p:nvSpPr>
        <p:spPr>
          <a:xfrm>
            <a:off x="214939" y="6130584"/>
            <a:ext cx="11977061" cy="461665"/>
          </a:xfrm>
          <a:prstGeom prst="rect">
            <a:avLst/>
          </a:prstGeom>
        </p:spPr>
        <p:txBody>
          <a:bodyPr wrap="none">
            <a:spAutoFit/>
          </a:bodyPr>
          <a:lstStyle/>
          <a:p>
            <a:r>
              <a:rPr lang="en-US" sz="2400" dirty="0" smtClean="0">
                <a:solidFill>
                  <a:srgbClr val="00B050"/>
                </a:solidFill>
                <a:latin typeface="Arial" charset="0"/>
                <a:ea typeface="Arial" charset="0"/>
                <a:cs typeface="Arial" charset="0"/>
              </a:rPr>
              <a:t>Details about submission of papers can be found at: https</a:t>
            </a:r>
            <a:r>
              <a:rPr lang="en-US" sz="2400" dirty="0">
                <a:solidFill>
                  <a:srgbClr val="00B050"/>
                </a:solidFill>
                <a:latin typeface="Arial" charset="0"/>
                <a:ea typeface="Arial" charset="0"/>
                <a:cs typeface="Arial" charset="0"/>
              </a:rPr>
              <a:t>://</a:t>
            </a:r>
            <a:r>
              <a:rPr lang="en-US" sz="2400" dirty="0" err="1">
                <a:solidFill>
                  <a:srgbClr val="00B050"/>
                </a:solidFill>
                <a:latin typeface="Arial" charset="0"/>
                <a:ea typeface="Arial" charset="0"/>
                <a:cs typeface="Arial" charset="0"/>
              </a:rPr>
              <a:t>www.aapt.org</a:t>
            </a:r>
            <a:r>
              <a:rPr lang="en-US" sz="2400" dirty="0">
                <a:solidFill>
                  <a:srgbClr val="00B050"/>
                </a:solidFill>
                <a:latin typeface="Arial" charset="0"/>
                <a:ea typeface="Arial" charset="0"/>
                <a:cs typeface="Arial" charset="0"/>
              </a:rPr>
              <a:t>/Publications/</a:t>
            </a:r>
          </a:p>
        </p:txBody>
      </p:sp>
    </p:spTree>
    <p:extLst>
      <p:ext uri="{BB962C8B-B14F-4D97-AF65-F5344CB8AC3E}">
        <p14:creationId xmlns:p14="http://schemas.microsoft.com/office/powerpoint/2010/main" val="12522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755" y="125413"/>
            <a:ext cx="5131279" cy="1325563"/>
          </a:xfrm>
        </p:spPr>
        <p:txBody>
          <a:bodyPr>
            <a:normAutofit/>
          </a:bodyPr>
          <a:lstStyle/>
          <a:p>
            <a:pPr algn="ctr"/>
            <a:r>
              <a:rPr lang="en-US" sz="4000" b="1" dirty="0">
                <a:solidFill>
                  <a:srgbClr val="1C54C4"/>
                </a:solidFill>
                <a:latin typeface="Arial" charset="0"/>
                <a:ea typeface="Arial" charset="0"/>
                <a:cs typeface="Arial" charset="0"/>
              </a:rPr>
              <a:t>Serve on </a:t>
            </a:r>
            <a:r>
              <a:rPr lang="en-US" sz="4000" b="1">
                <a:solidFill>
                  <a:srgbClr val="1C54C4"/>
                </a:solidFill>
                <a:latin typeface="Arial" charset="0"/>
                <a:ea typeface="Arial" charset="0"/>
                <a:cs typeface="Arial" charset="0"/>
              </a:rPr>
              <a:t>the </a:t>
            </a:r>
            <a:r>
              <a:rPr lang="en-US" sz="4000" b="1" smtClean="0">
                <a:solidFill>
                  <a:srgbClr val="1C54C4"/>
                </a:solidFill>
                <a:latin typeface="Arial" charset="0"/>
                <a:ea typeface="Arial" charset="0"/>
                <a:cs typeface="Arial" charset="0"/>
              </a:rPr>
              <a:t/>
            </a:r>
            <a:br>
              <a:rPr lang="en-US" sz="4000" b="1" smtClean="0">
                <a:solidFill>
                  <a:srgbClr val="1C54C4"/>
                </a:solidFill>
                <a:latin typeface="Arial" charset="0"/>
                <a:ea typeface="Arial" charset="0"/>
                <a:cs typeface="Arial" charset="0"/>
              </a:rPr>
            </a:br>
            <a:r>
              <a:rPr lang="en-US" sz="4000" b="1" smtClean="0">
                <a:solidFill>
                  <a:srgbClr val="1C54C4"/>
                </a:solidFill>
                <a:latin typeface="Arial" charset="0"/>
                <a:ea typeface="Arial" charset="0"/>
                <a:cs typeface="Arial" charset="0"/>
              </a:rPr>
              <a:t>Executive </a:t>
            </a:r>
            <a:r>
              <a:rPr lang="en-US" sz="4000" b="1" dirty="0">
                <a:solidFill>
                  <a:srgbClr val="1C54C4"/>
                </a:solidFill>
                <a:latin typeface="Arial" charset="0"/>
                <a:ea typeface="Arial" charset="0"/>
                <a:cs typeface="Arial" charset="0"/>
              </a:rPr>
              <a:t>Board</a:t>
            </a:r>
          </a:p>
        </p:txBody>
      </p:sp>
      <p:sp>
        <p:nvSpPr>
          <p:cNvPr id="3" name="Content Placeholder 2"/>
          <p:cNvSpPr>
            <a:spLocks noGrp="1"/>
          </p:cNvSpPr>
          <p:nvPr>
            <p:ph idx="1"/>
          </p:nvPr>
        </p:nvSpPr>
        <p:spPr>
          <a:xfrm>
            <a:off x="636916" y="2621280"/>
            <a:ext cx="10849157" cy="4038312"/>
          </a:xfrm>
        </p:spPr>
        <p:txBody>
          <a:bodyPr>
            <a:normAutofit fontScale="40000" lnSpcReduction="20000"/>
          </a:bodyPr>
          <a:lstStyle/>
          <a:p>
            <a:pPr marL="0" indent="0">
              <a:lnSpc>
                <a:spcPct val="120000"/>
              </a:lnSpc>
              <a:buNone/>
            </a:pPr>
            <a:r>
              <a:rPr lang="en-US" sz="5000" dirty="0" smtClean="0">
                <a:solidFill>
                  <a:srgbClr val="1C54C4"/>
                </a:solidFill>
                <a:latin typeface="Arial" charset="0"/>
                <a:ea typeface="Arial" charset="0"/>
                <a:cs typeface="Arial" charset="0"/>
              </a:rPr>
              <a:t>Elections </a:t>
            </a:r>
            <a:r>
              <a:rPr lang="en-US" sz="5000" dirty="0">
                <a:solidFill>
                  <a:srgbClr val="1C54C4"/>
                </a:solidFill>
                <a:latin typeface="Arial" charset="0"/>
                <a:ea typeface="Arial" charset="0"/>
                <a:cs typeface="Arial" charset="0"/>
              </a:rPr>
              <a:t>for vacant positions are held annually September - November for terms beginning at the conclusion of the next winter meeting. </a:t>
            </a:r>
            <a:endParaRPr lang="en-US" sz="5000" dirty="0" smtClean="0">
              <a:solidFill>
                <a:srgbClr val="1C54C4"/>
              </a:solidFill>
              <a:latin typeface="Arial" charset="0"/>
              <a:ea typeface="Arial" charset="0"/>
              <a:cs typeface="Arial" charset="0"/>
            </a:endParaRPr>
          </a:p>
          <a:p>
            <a:pPr marL="0" indent="0">
              <a:lnSpc>
                <a:spcPct val="120000"/>
              </a:lnSpc>
              <a:buNone/>
            </a:pPr>
            <a:r>
              <a:rPr lang="en-US" sz="5000" dirty="0" smtClean="0">
                <a:solidFill>
                  <a:srgbClr val="1C54C4"/>
                </a:solidFill>
                <a:latin typeface="Arial" charset="0"/>
                <a:ea typeface="Arial" charset="0"/>
                <a:cs typeface="Arial" charset="0"/>
              </a:rPr>
              <a:t>The </a:t>
            </a:r>
            <a:r>
              <a:rPr lang="en-US" sz="5000" dirty="0">
                <a:solidFill>
                  <a:srgbClr val="1C54C4"/>
                </a:solidFill>
                <a:latin typeface="Arial" charset="0"/>
                <a:ea typeface="Arial" charset="0"/>
                <a:cs typeface="Arial" charset="0"/>
              </a:rPr>
              <a:t>positions are</a:t>
            </a:r>
            <a:r>
              <a:rPr lang="en-US" sz="5000" dirty="0" smtClean="0">
                <a:solidFill>
                  <a:srgbClr val="1C54C4"/>
                </a:solidFill>
                <a:latin typeface="Arial" charset="0"/>
                <a:ea typeface="Arial" charset="0"/>
                <a:cs typeface="Arial" charset="0"/>
              </a:rPr>
              <a:t>:</a:t>
            </a:r>
            <a:endParaRPr lang="en-US" sz="5000" dirty="0">
              <a:solidFill>
                <a:srgbClr val="1C54C4"/>
              </a:solidFill>
              <a:latin typeface="Arial" charset="0"/>
              <a:ea typeface="Arial" charset="0"/>
              <a:cs typeface="Arial" charset="0"/>
            </a:endParaRPr>
          </a:p>
          <a:p>
            <a:pPr>
              <a:lnSpc>
                <a:spcPct val="120000"/>
              </a:lnSpc>
            </a:pPr>
            <a:r>
              <a:rPr lang="en-US" sz="5000" i="1" dirty="0">
                <a:solidFill>
                  <a:srgbClr val="1C54C4"/>
                </a:solidFill>
                <a:latin typeface="Arial" charset="0"/>
                <a:ea typeface="Arial" charset="0"/>
                <a:cs typeface="Arial" charset="0"/>
              </a:rPr>
              <a:t>Vice President.</a:t>
            </a:r>
            <a:r>
              <a:rPr lang="en-US" sz="5000" dirty="0">
                <a:solidFill>
                  <a:srgbClr val="1C54C4"/>
                </a:solidFill>
                <a:latin typeface="Arial" charset="0"/>
                <a:ea typeface="Arial" charset="0"/>
                <a:cs typeface="Arial" charset="0"/>
              </a:rPr>
              <a:t> Serves four </a:t>
            </a:r>
            <a:r>
              <a:rPr lang="en-US" sz="5000" dirty="0" smtClean="0">
                <a:solidFill>
                  <a:srgbClr val="1C54C4"/>
                </a:solidFill>
                <a:latin typeface="Arial" charset="0"/>
                <a:ea typeface="Arial" charset="0"/>
                <a:cs typeface="Arial" charset="0"/>
              </a:rPr>
              <a:t>years as </a:t>
            </a:r>
            <a:r>
              <a:rPr lang="en-US" sz="5000" dirty="0">
                <a:solidFill>
                  <a:srgbClr val="1C54C4"/>
                </a:solidFill>
                <a:latin typeface="Arial" charset="0"/>
                <a:ea typeface="Arial" charset="0"/>
                <a:cs typeface="Arial" charset="0"/>
              </a:rPr>
              <a:t>Vice President, President-Elect, President, and Past President</a:t>
            </a:r>
            <a:r>
              <a:rPr lang="en-US" sz="5000" dirty="0" smtClean="0">
                <a:solidFill>
                  <a:srgbClr val="1C54C4"/>
                </a:solidFill>
                <a:latin typeface="Arial" charset="0"/>
                <a:ea typeface="Arial" charset="0"/>
                <a:cs typeface="Arial" charset="0"/>
              </a:rPr>
              <a:t>.</a:t>
            </a:r>
            <a:endParaRPr lang="en-US" sz="5000" dirty="0">
              <a:solidFill>
                <a:srgbClr val="1C54C4"/>
              </a:solidFill>
              <a:latin typeface="Arial" charset="0"/>
              <a:ea typeface="Arial" charset="0"/>
              <a:cs typeface="Arial" charset="0"/>
            </a:endParaRPr>
          </a:p>
          <a:p>
            <a:pPr>
              <a:lnSpc>
                <a:spcPct val="120000"/>
              </a:lnSpc>
            </a:pPr>
            <a:r>
              <a:rPr lang="en-US" sz="5000" i="1" dirty="0">
                <a:solidFill>
                  <a:srgbClr val="1C54C4"/>
                </a:solidFill>
                <a:latin typeface="Arial" charset="0"/>
                <a:ea typeface="Arial" charset="0"/>
                <a:cs typeface="Arial" charset="0"/>
              </a:rPr>
              <a:t>Secretary.</a:t>
            </a:r>
            <a:r>
              <a:rPr lang="en-US" sz="5000" dirty="0">
                <a:solidFill>
                  <a:srgbClr val="1C54C4"/>
                </a:solidFill>
                <a:latin typeface="Arial" charset="0"/>
                <a:ea typeface="Arial" charset="0"/>
                <a:cs typeface="Arial" charset="0"/>
              </a:rPr>
              <a:t> Serves two years with a maximum of three consecutive terms. </a:t>
            </a:r>
          </a:p>
          <a:p>
            <a:pPr>
              <a:lnSpc>
                <a:spcPct val="120000"/>
              </a:lnSpc>
            </a:pPr>
            <a:r>
              <a:rPr lang="en-US" sz="5000" i="1" dirty="0">
                <a:solidFill>
                  <a:srgbClr val="1C54C4"/>
                </a:solidFill>
                <a:latin typeface="Arial" charset="0"/>
                <a:ea typeface="Arial" charset="0"/>
                <a:cs typeface="Arial" charset="0"/>
              </a:rPr>
              <a:t>Treasurer.</a:t>
            </a:r>
            <a:r>
              <a:rPr lang="en-US" sz="5000" dirty="0">
                <a:solidFill>
                  <a:srgbClr val="1C54C4"/>
                </a:solidFill>
                <a:latin typeface="Arial" charset="0"/>
                <a:ea typeface="Arial" charset="0"/>
                <a:cs typeface="Arial" charset="0"/>
              </a:rPr>
              <a:t> Serves two years with a maximum of three consecutive terms. </a:t>
            </a:r>
          </a:p>
          <a:p>
            <a:pPr>
              <a:lnSpc>
                <a:spcPct val="120000"/>
              </a:lnSpc>
            </a:pPr>
            <a:r>
              <a:rPr lang="en-US" sz="5000" i="1" dirty="0">
                <a:solidFill>
                  <a:srgbClr val="1C54C4"/>
                </a:solidFill>
                <a:latin typeface="Arial" charset="0"/>
                <a:ea typeface="Arial" charset="0"/>
                <a:cs typeface="Arial" charset="0"/>
              </a:rPr>
              <a:t>Member-at-Large.</a:t>
            </a:r>
            <a:r>
              <a:rPr lang="en-US" sz="5000" dirty="0">
                <a:solidFill>
                  <a:srgbClr val="1C54C4"/>
                </a:solidFill>
                <a:latin typeface="Arial" charset="0"/>
                <a:ea typeface="Arial" charset="0"/>
                <a:cs typeface="Arial" charset="0"/>
              </a:rPr>
              <a:t> Serves three years with no consecutive terms. Election rotates annually among High School Representative, Two-Year College Representative, and Four-Year College and University Representative.</a:t>
            </a:r>
          </a:p>
          <a:p>
            <a:endParaRPr lang="en-US" dirty="0"/>
          </a:p>
        </p:txBody>
      </p:sp>
      <p:sp>
        <p:nvSpPr>
          <p:cNvPr id="4" name="Rectangle 3"/>
          <p:cNvSpPr/>
          <p:nvPr/>
        </p:nvSpPr>
        <p:spPr>
          <a:xfrm>
            <a:off x="636916" y="1568206"/>
            <a:ext cx="7539486" cy="1015663"/>
          </a:xfrm>
          <a:prstGeom prst="rect">
            <a:avLst/>
          </a:prstGeom>
        </p:spPr>
        <p:txBody>
          <a:bodyPr wrap="square">
            <a:spAutoFit/>
          </a:bodyPr>
          <a:lstStyle/>
          <a:p>
            <a:r>
              <a:rPr lang="en-US" sz="2000" dirty="0">
                <a:solidFill>
                  <a:srgbClr val="1C54C4"/>
                </a:solidFill>
                <a:latin typeface="Arial" charset="0"/>
                <a:ea typeface="Arial" charset="0"/>
                <a:cs typeface="Arial" charset="0"/>
              </a:rPr>
              <a:t>A</a:t>
            </a:r>
            <a:r>
              <a:rPr lang="en-US" sz="2000" dirty="0" smtClean="0">
                <a:solidFill>
                  <a:srgbClr val="1C54C4"/>
                </a:solidFill>
                <a:latin typeface="Arial" charset="0"/>
                <a:ea typeface="Arial" charset="0"/>
                <a:cs typeface="Arial" charset="0"/>
              </a:rPr>
              <a:t> </a:t>
            </a:r>
            <a:r>
              <a:rPr lang="en-US" sz="2000" dirty="0">
                <a:solidFill>
                  <a:srgbClr val="1C54C4"/>
                </a:solidFill>
                <a:latin typeface="Arial" charset="0"/>
                <a:ea typeface="Arial" charset="0"/>
                <a:cs typeface="Arial" charset="0"/>
              </a:rPr>
              <a:t>nomination for any </a:t>
            </a:r>
            <a:r>
              <a:rPr lang="en-US" sz="2000" dirty="0" smtClean="0">
                <a:solidFill>
                  <a:srgbClr val="1C54C4"/>
                </a:solidFill>
                <a:latin typeface="Arial" charset="0"/>
                <a:ea typeface="Arial" charset="0"/>
                <a:cs typeface="Arial" charset="0"/>
              </a:rPr>
              <a:t>Executive Board position may be submitted at </a:t>
            </a:r>
            <a:r>
              <a:rPr lang="en-US" sz="2000" dirty="0">
                <a:solidFill>
                  <a:srgbClr val="1C54C4"/>
                </a:solidFill>
                <a:latin typeface="Arial" charset="0"/>
                <a:ea typeface="Arial" charset="0"/>
                <a:cs typeface="Arial" charset="0"/>
              </a:rPr>
              <a:t>any time during the year. </a:t>
            </a:r>
            <a:r>
              <a:rPr lang="en-US" sz="2000" dirty="0">
                <a:solidFill>
                  <a:srgbClr val="1C54C4"/>
                </a:solidFill>
              </a:rPr>
              <a:t>AAPT members simply submit </a:t>
            </a:r>
            <a:r>
              <a:rPr lang="en-US" sz="2000" dirty="0" smtClean="0">
                <a:solidFill>
                  <a:srgbClr val="1C54C4"/>
                </a:solidFill>
              </a:rPr>
              <a:t>the Nomination Form  to </a:t>
            </a:r>
            <a:r>
              <a:rPr lang="en-US" sz="2000" dirty="0">
                <a:solidFill>
                  <a:srgbClr val="1C54C4"/>
                </a:solidFill>
              </a:rPr>
              <a:t>any member of </a:t>
            </a:r>
            <a:r>
              <a:rPr lang="en-US" sz="2000" dirty="0" smtClean="0">
                <a:solidFill>
                  <a:srgbClr val="1C54C4"/>
                </a:solidFill>
              </a:rPr>
              <a:t>the Nominating Committee. </a:t>
            </a:r>
            <a:endParaRPr lang="en-US" sz="2000" dirty="0">
              <a:solidFill>
                <a:srgbClr val="1C54C4"/>
              </a:solidFill>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8107873" y="125413"/>
            <a:ext cx="3378200" cy="2400300"/>
          </a:xfrm>
          <a:prstGeom prst="rect">
            <a:avLst/>
          </a:prstGeom>
        </p:spPr>
      </p:pic>
    </p:spTree>
    <p:extLst>
      <p:ext uri="{BB962C8B-B14F-4D97-AF65-F5344CB8AC3E}">
        <p14:creationId xmlns:p14="http://schemas.microsoft.com/office/powerpoint/2010/main" val="12968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7079"/>
          </a:xfrm>
        </p:spPr>
        <p:txBody>
          <a:bodyPr/>
          <a:lstStyle/>
          <a:p>
            <a:pPr algn="ctr"/>
            <a:r>
              <a:rPr lang="en-US">
                <a:solidFill>
                  <a:srgbClr val="1C54C4"/>
                </a:solidFill>
                <a:latin typeface="Arial" charset="0"/>
                <a:ea typeface="Arial" charset="0"/>
                <a:cs typeface="Arial" charset="0"/>
              </a:rPr>
              <a:t>Check out other </a:t>
            </a:r>
            <a:r>
              <a:rPr lang="en-US" smtClean="0">
                <a:solidFill>
                  <a:srgbClr val="1C54C4"/>
                </a:solidFill>
                <a:latin typeface="Arial" charset="0"/>
                <a:ea typeface="Arial" charset="0"/>
                <a:cs typeface="Arial" charset="0"/>
              </a:rPr>
              <a:t>opportunities</a:t>
            </a:r>
            <a:endParaRPr lang="en-US"/>
          </a:p>
        </p:txBody>
      </p:sp>
      <p:sp>
        <p:nvSpPr>
          <p:cNvPr id="3" name="Content Placeholder 2"/>
          <p:cNvSpPr>
            <a:spLocks noGrp="1"/>
          </p:cNvSpPr>
          <p:nvPr>
            <p:ph idx="1"/>
          </p:nvPr>
        </p:nvSpPr>
        <p:spPr>
          <a:xfrm>
            <a:off x="838200" y="724619"/>
            <a:ext cx="10515600" cy="5814203"/>
          </a:xfrm>
        </p:spPr>
        <p:txBody>
          <a:bodyPr>
            <a:normAutofit/>
          </a:bodyPr>
          <a:lstStyle/>
          <a:p>
            <a:r>
              <a:rPr lang="en-US" sz="2400" dirty="0" smtClean="0">
                <a:solidFill>
                  <a:srgbClr val="1C54C4"/>
                </a:solidFill>
                <a:latin typeface="Arial" charset="0"/>
                <a:ea typeface="Arial" charset="0"/>
                <a:cs typeface="Arial" charset="0"/>
              </a:rPr>
              <a:t>Found or become faculty adviser to an SPS (Society of Physics Students) chapter on your campus. Check out AIP’s </a:t>
            </a:r>
            <a:r>
              <a:rPr lang="en-US" sz="2400" dirty="0">
                <a:solidFill>
                  <a:srgbClr val="1C54C4"/>
                </a:solidFill>
                <a:latin typeface="Arial" charset="0"/>
                <a:ea typeface="Arial" charset="0"/>
                <a:cs typeface="Arial" charset="0"/>
              </a:rPr>
              <a:t>SPS webpage: </a:t>
            </a:r>
            <a:r>
              <a:rPr lang="en-US" sz="2400" dirty="0">
                <a:solidFill>
                  <a:srgbClr val="1C54C4"/>
                </a:solidFill>
                <a:latin typeface="Arial" charset="0"/>
                <a:ea typeface="Arial" charset="0"/>
                <a:cs typeface="Arial" charset="0"/>
                <a:hlinkClick r:id="rId2"/>
              </a:rPr>
              <a:t>https://www.spsnational.org</a:t>
            </a:r>
            <a:r>
              <a:rPr lang="en-US" sz="2400" dirty="0" smtClean="0">
                <a:solidFill>
                  <a:srgbClr val="1C54C4"/>
                </a:solidFill>
                <a:latin typeface="Arial" charset="0"/>
                <a:ea typeface="Arial" charset="0"/>
                <a:cs typeface="Arial" charset="0"/>
                <a:hlinkClick r:id="rId2"/>
              </a:rPr>
              <a:t>/</a:t>
            </a:r>
            <a:endParaRPr lang="en-US" sz="2400" dirty="0" smtClean="0">
              <a:solidFill>
                <a:srgbClr val="1C54C4"/>
              </a:solidFill>
              <a:latin typeface="Arial" charset="0"/>
              <a:ea typeface="Arial" charset="0"/>
              <a:cs typeface="Arial" charset="0"/>
            </a:endParaRPr>
          </a:p>
          <a:p>
            <a:r>
              <a:rPr lang="en-US" sz="2400" dirty="0" smtClean="0">
                <a:solidFill>
                  <a:srgbClr val="1C54C4"/>
                </a:solidFill>
                <a:latin typeface="Arial" charset="0"/>
                <a:ea typeface="Arial" charset="0"/>
                <a:cs typeface="Arial" charset="0"/>
              </a:rPr>
              <a:t>Become active in your state or regional AAPT Section. </a:t>
            </a:r>
            <a:r>
              <a:rPr lang="en-US" sz="2400" dirty="0">
                <a:solidFill>
                  <a:srgbClr val="1C54C4"/>
                </a:solidFill>
                <a:latin typeface="Arial" charset="0"/>
                <a:ea typeface="Arial" charset="0"/>
                <a:cs typeface="Arial" charset="0"/>
              </a:rPr>
              <a:t>See: </a:t>
            </a:r>
            <a:r>
              <a:rPr lang="en-US" sz="2400" dirty="0">
                <a:solidFill>
                  <a:srgbClr val="1C54C4"/>
                </a:solidFill>
                <a:latin typeface="Arial" charset="0"/>
                <a:ea typeface="Arial" charset="0"/>
                <a:cs typeface="Arial" charset="0"/>
                <a:hlinkClick r:id="rId3"/>
              </a:rPr>
              <a:t>http://aapt.org/Sections</a:t>
            </a:r>
            <a:r>
              <a:rPr lang="en-US" sz="2400" dirty="0" smtClean="0">
                <a:solidFill>
                  <a:srgbClr val="1C54C4"/>
                </a:solidFill>
                <a:latin typeface="Arial" charset="0"/>
                <a:ea typeface="Arial" charset="0"/>
                <a:cs typeface="Arial" charset="0"/>
                <a:hlinkClick r:id="rId3"/>
              </a:rPr>
              <a:t>/</a:t>
            </a:r>
            <a:endParaRPr lang="en-US" sz="2400" dirty="0" smtClean="0">
              <a:solidFill>
                <a:srgbClr val="1C54C4"/>
              </a:solidFill>
              <a:latin typeface="Arial" charset="0"/>
              <a:ea typeface="Arial" charset="0"/>
              <a:cs typeface="Arial" charset="0"/>
            </a:endParaRPr>
          </a:p>
          <a:p>
            <a:r>
              <a:rPr lang="en-US" sz="2400" dirty="0" smtClean="0">
                <a:solidFill>
                  <a:srgbClr val="1C54C4"/>
                </a:solidFill>
                <a:latin typeface="Arial" charset="0"/>
                <a:ea typeface="Arial" charset="0"/>
                <a:cs typeface="Arial" charset="0"/>
              </a:rPr>
              <a:t>Become involved in physics teacher preparation through </a:t>
            </a:r>
            <a:r>
              <a:rPr lang="en-US" sz="2400" dirty="0" err="1" smtClean="0">
                <a:solidFill>
                  <a:srgbClr val="1C54C4"/>
                </a:solidFill>
                <a:latin typeface="Arial" charset="0"/>
                <a:ea typeface="Arial" charset="0"/>
                <a:cs typeface="Arial" charset="0"/>
              </a:rPr>
              <a:t>PhysTec</a:t>
            </a:r>
            <a:r>
              <a:rPr lang="en-US" sz="2400" dirty="0">
                <a:solidFill>
                  <a:srgbClr val="1C54C4"/>
                </a:solidFill>
                <a:latin typeface="Arial" charset="0"/>
                <a:ea typeface="Arial" charset="0"/>
                <a:cs typeface="Arial" charset="0"/>
              </a:rPr>
              <a:t>: </a:t>
            </a:r>
            <a:r>
              <a:rPr lang="en-US" sz="2400" dirty="0">
                <a:solidFill>
                  <a:srgbClr val="1C54C4"/>
                </a:solidFill>
                <a:latin typeface="Arial" charset="0"/>
                <a:ea typeface="Arial" charset="0"/>
                <a:cs typeface="Arial" charset="0"/>
                <a:hlinkClick r:id="rId4"/>
              </a:rPr>
              <a:t>http://www.phystec.org</a:t>
            </a:r>
            <a:r>
              <a:rPr lang="en-US" sz="2400" dirty="0" smtClean="0">
                <a:solidFill>
                  <a:srgbClr val="1C54C4"/>
                </a:solidFill>
                <a:latin typeface="Arial" charset="0"/>
                <a:ea typeface="Arial" charset="0"/>
                <a:cs typeface="Arial" charset="0"/>
                <a:hlinkClick r:id="rId4"/>
              </a:rPr>
              <a:t>/</a:t>
            </a:r>
            <a:endParaRPr lang="en-US" sz="2400" dirty="0" smtClean="0">
              <a:solidFill>
                <a:srgbClr val="1C54C4"/>
              </a:solidFill>
              <a:latin typeface="Arial" charset="0"/>
              <a:ea typeface="Arial" charset="0"/>
              <a:cs typeface="Arial" charset="0"/>
            </a:endParaRPr>
          </a:p>
          <a:p>
            <a:r>
              <a:rPr lang="en-US" sz="2400" dirty="0" smtClean="0">
                <a:solidFill>
                  <a:srgbClr val="1C54C4"/>
                </a:solidFill>
                <a:latin typeface="Arial" charset="0"/>
                <a:ea typeface="Arial" charset="0"/>
                <a:cs typeface="Arial" charset="0"/>
              </a:rPr>
              <a:t>Nominate a student for a </a:t>
            </a:r>
            <a:r>
              <a:rPr lang="en-US" sz="2400" dirty="0">
                <a:solidFill>
                  <a:srgbClr val="1C54C4"/>
                </a:solidFill>
                <a:latin typeface="Arial" charset="0"/>
                <a:ea typeface="Arial" charset="0"/>
                <a:cs typeface="Arial" charset="0"/>
              </a:rPr>
              <a:t>Barbara </a:t>
            </a:r>
            <a:r>
              <a:rPr lang="en-US" sz="2400" dirty="0" err="1">
                <a:solidFill>
                  <a:srgbClr val="1C54C4"/>
                </a:solidFill>
                <a:latin typeface="Arial" charset="0"/>
                <a:ea typeface="Arial" charset="0"/>
                <a:cs typeface="Arial" charset="0"/>
              </a:rPr>
              <a:t>Lotze</a:t>
            </a:r>
            <a:r>
              <a:rPr lang="en-US" sz="2400" dirty="0">
                <a:solidFill>
                  <a:srgbClr val="1C54C4"/>
                </a:solidFill>
                <a:latin typeface="Arial" charset="0"/>
                <a:ea typeface="Arial" charset="0"/>
                <a:cs typeface="Arial" charset="0"/>
              </a:rPr>
              <a:t> Scholarship </a:t>
            </a:r>
            <a:r>
              <a:rPr lang="en-US" sz="2400" dirty="0" smtClean="0">
                <a:solidFill>
                  <a:srgbClr val="1C54C4"/>
                </a:solidFill>
                <a:latin typeface="Arial" charset="0"/>
                <a:ea typeface="Arial" charset="0"/>
                <a:cs typeface="Arial" charset="0"/>
              </a:rPr>
              <a:t>for </a:t>
            </a:r>
            <a:r>
              <a:rPr lang="en-US" sz="2400" dirty="0">
                <a:solidFill>
                  <a:srgbClr val="1C54C4"/>
                </a:solidFill>
                <a:latin typeface="Arial" charset="0"/>
                <a:ea typeface="Arial" charset="0"/>
                <a:cs typeface="Arial" charset="0"/>
              </a:rPr>
              <a:t>Future Teachers: </a:t>
            </a:r>
            <a:r>
              <a:rPr lang="en-US" sz="2400" dirty="0">
                <a:solidFill>
                  <a:srgbClr val="1C54C4"/>
                </a:solidFill>
                <a:latin typeface="Arial" charset="0"/>
                <a:ea typeface="Arial" charset="0"/>
                <a:cs typeface="Arial" charset="0"/>
                <a:hlinkClick r:id="rId5"/>
              </a:rPr>
              <a:t>https://</a:t>
            </a:r>
            <a:r>
              <a:rPr lang="en-US" sz="2400" dirty="0" smtClean="0">
                <a:solidFill>
                  <a:srgbClr val="1C54C4"/>
                </a:solidFill>
                <a:latin typeface="Arial" charset="0"/>
                <a:ea typeface="Arial" charset="0"/>
                <a:cs typeface="Arial" charset="0"/>
                <a:hlinkClick r:id="rId5"/>
              </a:rPr>
              <a:t>www.aapt.org/programs/grants/lotze.cfm</a:t>
            </a:r>
            <a:endParaRPr lang="en-US" sz="2400" dirty="0" smtClean="0">
              <a:solidFill>
                <a:srgbClr val="1C54C4"/>
              </a:solidFill>
              <a:latin typeface="Arial" charset="0"/>
              <a:ea typeface="Arial" charset="0"/>
              <a:cs typeface="Arial" charset="0"/>
            </a:endParaRPr>
          </a:p>
          <a:p>
            <a:r>
              <a:rPr lang="en-US" sz="2400" dirty="0" smtClean="0">
                <a:solidFill>
                  <a:srgbClr val="1C54C4"/>
                </a:solidFill>
                <a:latin typeface="Arial" charset="0"/>
                <a:ea typeface="Arial" charset="0"/>
                <a:cs typeface="Arial" charset="0"/>
              </a:rPr>
              <a:t>Coach and/or </a:t>
            </a:r>
            <a:r>
              <a:rPr lang="en-US" sz="2400" dirty="0">
                <a:solidFill>
                  <a:srgbClr val="1C54C4"/>
                </a:solidFill>
                <a:latin typeface="Arial" charset="0"/>
                <a:ea typeface="Arial" charset="0"/>
                <a:cs typeface="Arial" charset="0"/>
              </a:rPr>
              <a:t>sponsor members of the </a:t>
            </a:r>
            <a:r>
              <a:rPr lang="en-US" sz="2400" dirty="0" smtClean="0">
                <a:solidFill>
                  <a:srgbClr val="1C54C4"/>
                </a:solidFill>
              </a:rPr>
              <a:t>U.S. Physics Team to compete </a:t>
            </a:r>
            <a:r>
              <a:rPr lang="en-US" sz="2400" dirty="0">
                <a:solidFill>
                  <a:srgbClr val="1C54C4"/>
                </a:solidFill>
              </a:rPr>
              <a:t>at the International Physics Olympiad Competition. </a:t>
            </a:r>
            <a:r>
              <a:rPr lang="en-US" sz="2400" dirty="0" smtClean="0">
                <a:solidFill>
                  <a:srgbClr val="1C54C4"/>
                </a:solidFill>
                <a:latin typeface="Arial" charset="0"/>
                <a:ea typeface="Arial" charset="0"/>
                <a:cs typeface="Arial" charset="0"/>
                <a:hlinkClick r:id="rId6"/>
              </a:rPr>
              <a:t>https</a:t>
            </a:r>
            <a:r>
              <a:rPr lang="en-US" sz="2400" dirty="0">
                <a:solidFill>
                  <a:srgbClr val="1C54C4"/>
                </a:solidFill>
                <a:latin typeface="Arial" charset="0"/>
                <a:ea typeface="Arial" charset="0"/>
                <a:cs typeface="Arial" charset="0"/>
                <a:hlinkClick r:id="rId6"/>
              </a:rPr>
              <a:t>://www.aapt.org/physicsteam/2017</a:t>
            </a:r>
            <a:r>
              <a:rPr lang="en-US" sz="2400" dirty="0" smtClean="0">
                <a:solidFill>
                  <a:srgbClr val="1C54C4"/>
                </a:solidFill>
                <a:latin typeface="Arial" charset="0"/>
                <a:ea typeface="Arial" charset="0"/>
                <a:cs typeface="Arial" charset="0"/>
                <a:hlinkClick r:id="rId6"/>
              </a:rPr>
              <a:t>/</a:t>
            </a:r>
            <a:endParaRPr lang="en-US" sz="2400" dirty="0" smtClean="0">
              <a:solidFill>
                <a:srgbClr val="1C54C4"/>
              </a:solidFill>
              <a:latin typeface="Arial" charset="0"/>
              <a:ea typeface="Arial" charset="0"/>
              <a:cs typeface="Arial" charset="0"/>
            </a:endParaRPr>
          </a:p>
          <a:p>
            <a:r>
              <a:rPr lang="en-US" sz="2400" dirty="0" smtClean="0">
                <a:solidFill>
                  <a:srgbClr val="1C54C4"/>
                </a:solidFill>
                <a:latin typeface="Arial" charset="0"/>
                <a:ea typeface="Arial" charset="0"/>
                <a:cs typeface="Arial" charset="0"/>
              </a:rPr>
              <a:t>Sponsor </a:t>
            </a:r>
            <a:r>
              <a:rPr lang="en-US" sz="2400" dirty="0">
                <a:solidFill>
                  <a:srgbClr val="1C54C4"/>
                </a:solidFill>
                <a:latin typeface="Arial" charset="0"/>
                <a:ea typeface="Arial" charset="0"/>
                <a:cs typeface="Arial" charset="0"/>
              </a:rPr>
              <a:t>and/or proctor the AAPT Physics Bowl exam at your school: </a:t>
            </a:r>
            <a:r>
              <a:rPr lang="en-US" sz="2400" dirty="0">
                <a:solidFill>
                  <a:srgbClr val="1C54C4"/>
                </a:solidFill>
                <a:latin typeface="Arial" charset="0"/>
                <a:ea typeface="Arial" charset="0"/>
                <a:cs typeface="Arial" charset="0"/>
                <a:hlinkClick r:id="rId7"/>
              </a:rPr>
              <a:t>https://</a:t>
            </a:r>
            <a:r>
              <a:rPr lang="en-US" sz="2400" dirty="0" smtClean="0">
                <a:solidFill>
                  <a:srgbClr val="1C54C4"/>
                </a:solidFill>
                <a:latin typeface="Arial" charset="0"/>
                <a:ea typeface="Arial" charset="0"/>
                <a:cs typeface="Arial" charset="0"/>
                <a:hlinkClick r:id="rId7"/>
              </a:rPr>
              <a:t>www.aapt.org/Programs/PhysicsBowl/index.cfm</a:t>
            </a:r>
            <a:endParaRPr lang="en-US" sz="2400" dirty="0" smtClean="0">
              <a:solidFill>
                <a:srgbClr val="1C54C4"/>
              </a:solidFill>
              <a:latin typeface="Arial" charset="0"/>
              <a:ea typeface="Arial" charset="0"/>
              <a:cs typeface="Arial" charset="0"/>
            </a:endParaRPr>
          </a:p>
          <a:p>
            <a:r>
              <a:rPr lang="en-US" sz="2400" b="1" dirty="0" smtClean="0">
                <a:solidFill>
                  <a:srgbClr val="00B050"/>
                </a:solidFill>
                <a:latin typeface="Arial" charset="0"/>
                <a:ea typeface="Arial" charset="0"/>
                <a:cs typeface="Arial" charset="0"/>
              </a:rPr>
              <a:t>Encourage your colleagues and students to join AAPT!</a:t>
            </a:r>
          </a:p>
          <a:p>
            <a:endParaRPr lang="en-US" sz="2400" dirty="0" smtClean="0">
              <a:solidFill>
                <a:srgbClr val="1C54C4"/>
              </a:solidFill>
              <a:latin typeface="Arial" charset="0"/>
              <a:ea typeface="Arial" charset="0"/>
              <a:cs typeface="Arial" charset="0"/>
            </a:endParaRPr>
          </a:p>
          <a:p>
            <a:endParaRPr lang="en-US" sz="2400" dirty="0" smtClean="0">
              <a:solidFill>
                <a:srgbClr val="1C54C4"/>
              </a:solidFill>
              <a:latin typeface="Arial" charset="0"/>
              <a:ea typeface="Arial" charset="0"/>
              <a:cs typeface="Arial" charset="0"/>
            </a:endParaRPr>
          </a:p>
          <a:p>
            <a:endParaRPr lang="en-US" sz="2400" dirty="0" smtClean="0">
              <a:solidFill>
                <a:srgbClr val="1C54C4"/>
              </a:solidFill>
              <a:latin typeface="Arial" charset="0"/>
              <a:ea typeface="Arial" charset="0"/>
              <a:cs typeface="Arial" charset="0"/>
            </a:endParaRPr>
          </a:p>
          <a:p>
            <a:endParaRPr lang="en-US" sz="2400" dirty="0" smtClean="0">
              <a:solidFill>
                <a:srgbClr val="1C54C4"/>
              </a:solidFill>
              <a:latin typeface="Arial" charset="0"/>
              <a:ea typeface="Arial" charset="0"/>
              <a:cs typeface="Arial" charset="0"/>
            </a:endParaRPr>
          </a:p>
          <a:p>
            <a:endParaRPr lang="en-US" dirty="0" smtClean="0">
              <a:solidFill>
                <a:srgbClr val="1C54C4"/>
              </a:solidFill>
            </a:endParaRPr>
          </a:p>
          <a:p>
            <a:endParaRPr lang="en-US" dirty="0">
              <a:solidFill>
                <a:srgbClr val="1C54C4"/>
              </a:solidFill>
            </a:endParaRPr>
          </a:p>
          <a:p>
            <a:endParaRPr lang="en-US" dirty="0"/>
          </a:p>
        </p:txBody>
      </p:sp>
    </p:spTree>
    <p:extLst>
      <p:ext uri="{BB962C8B-B14F-4D97-AF65-F5344CB8AC3E}">
        <p14:creationId xmlns:p14="http://schemas.microsoft.com/office/powerpoint/2010/main" val="212844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218082" cy="6858000"/>
          </a:xfrm>
          <a:prstGeom prst="rect">
            <a:avLst/>
          </a:prstGeom>
        </p:spPr>
      </p:pic>
      <p:sp>
        <p:nvSpPr>
          <p:cNvPr id="2" name="Title 1"/>
          <p:cNvSpPr>
            <a:spLocks noGrp="1"/>
          </p:cNvSpPr>
          <p:nvPr>
            <p:ph type="title"/>
          </p:nvPr>
        </p:nvSpPr>
        <p:spPr>
          <a:xfrm>
            <a:off x="4278701" y="112009"/>
            <a:ext cx="7471913" cy="1325563"/>
          </a:xfrm>
        </p:spPr>
        <p:txBody>
          <a:bodyPr>
            <a:normAutofit/>
          </a:bodyPr>
          <a:lstStyle/>
          <a:p>
            <a:pPr algn="ctr"/>
            <a:r>
              <a:rPr lang="en-US" sz="4000" b="1" dirty="0" smtClean="0">
                <a:solidFill>
                  <a:srgbClr val="1C54C4"/>
                </a:solidFill>
                <a:latin typeface="Arial" charset="0"/>
                <a:ea typeface="Arial" charset="0"/>
                <a:cs typeface="Arial" charset="0"/>
              </a:rPr>
              <a:t>Become an AAPT Leader</a:t>
            </a:r>
            <a:endParaRPr lang="en-US" sz="4000" b="1" dirty="0">
              <a:solidFill>
                <a:srgbClr val="1C54C4"/>
              </a:solidFill>
              <a:latin typeface="Arial" charset="0"/>
              <a:ea typeface="Arial" charset="0"/>
              <a:cs typeface="Arial" charset="0"/>
            </a:endParaRPr>
          </a:p>
        </p:txBody>
      </p:sp>
      <p:sp>
        <p:nvSpPr>
          <p:cNvPr id="3" name="Content Placeholder 2"/>
          <p:cNvSpPr>
            <a:spLocks noGrp="1"/>
          </p:cNvSpPr>
          <p:nvPr>
            <p:ph idx="1"/>
          </p:nvPr>
        </p:nvSpPr>
        <p:spPr>
          <a:xfrm>
            <a:off x="130834" y="4448055"/>
            <a:ext cx="6356230" cy="2263296"/>
          </a:xfrm>
        </p:spPr>
        <p:txBody>
          <a:bodyPr>
            <a:normAutofit lnSpcReduction="10000"/>
          </a:bodyPr>
          <a:lstStyle/>
          <a:p>
            <a:pPr marL="0" indent="0">
              <a:buNone/>
            </a:pPr>
            <a:r>
              <a:rPr lang="en-US" sz="3200" dirty="0" smtClean="0">
                <a:solidFill>
                  <a:srgbClr val="00B050"/>
                </a:solidFill>
                <a:latin typeface="Arial" charset="0"/>
                <a:ea typeface="Arial" charset="0"/>
                <a:cs typeface="Arial" charset="0"/>
              </a:rPr>
              <a:t>It will make your membership more fulfilling, and you will be better serving the cause of physics (and STEM) education nationally and internationally!</a:t>
            </a:r>
            <a:endParaRPr lang="en-US" sz="3200" dirty="0">
              <a:solidFill>
                <a:srgbClr val="00B050"/>
              </a:solidFill>
              <a:latin typeface="Arial" charset="0"/>
              <a:ea typeface="Arial" charset="0"/>
              <a:cs typeface="Arial" charset="0"/>
            </a:endParaRPr>
          </a:p>
        </p:txBody>
      </p:sp>
    </p:spTree>
    <p:extLst>
      <p:ext uri="{BB962C8B-B14F-4D97-AF65-F5344CB8AC3E}">
        <p14:creationId xmlns:p14="http://schemas.microsoft.com/office/powerpoint/2010/main" val="9889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15" y="0"/>
            <a:ext cx="12161970" cy="6858000"/>
          </a:xfrm>
          <a:prstGeom prst="rect">
            <a:avLst/>
          </a:prstGeom>
        </p:spPr>
      </p:pic>
      <p:sp>
        <p:nvSpPr>
          <p:cNvPr id="2" name="Title 1"/>
          <p:cNvSpPr>
            <a:spLocks noGrp="1"/>
          </p:cNvSpPr>
          <p:nvPr>
            <p:ph type="title"/>
          </p:nvPr>
        </p:nvSpPr>
        <p:spPr>
          <a:xfrm>
            <a:off x="320615" y="365124"/>
            <a:ext cx="3147204" cy="756309"/>
          </a:xfrm>
        </p:spPr>
        <p:txBody>
          <a:bodyPr>
            <a:normAutofit/>
          </a:bodyPr>
          <a:lstStyle/>
          <a:p>
            <a:pPr algn="ctr"/>
            <a:r>
              <a:rPr lang="en-US" sz="4000" dirty="0" smtClean="0">
                <a:solidFill>
                  <a:srgbClr val="00B050"/>
                </a:solidFill>
                <a:latin typeface="Arial" charset="0"/>
                <a:ea typeface="Arial" charset="0"/>
                <a:cs typeface="Arial" charset="0"/>
              </a:rPr>
              <a:t>Questions?</a:t>
            </a:r>
            <a:endParaRPr lang="en-US" sz="4000" dirty="0">
              <a:solidFill>
                <a:srgbClr val="00B050"/>
              </a:solidFill>
              <a:latin typeface="Arial" charset="0"/>
              <a:ea typeface="Arial" charset="0"/>
              <a:cs typeface="Arial" charset="0"/>
            </a:endParaRPr>
          </a:p>
        </p:txBody>
      </p:sp>
    </p:spTree>
    <p:extLst>
      <p:ext uri="{BB962C8B-B14F-4D97-AF65-F5344CB8AC3E}">
        <p14:creationId xmlns:p14="http://schemas.microsoft.com/office/powerpoint/2010/main" val="107357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05488"/>
            <a:ext cx="10515600" cy="3258333"/>
          </a:xfrm>
        </p:spPr>
        <p:txBody>
          <a:bodyPr>
            <a:normAutofit fontScale="92500"/>
          </a:bodyPr>
          <a:lstStyle/>
          <a:p>
            <a:pPr marL="0" indent="0">
              <a:buNone/>
            </a:pPr>
            <a:r>
              <a:rPr lang="en-US" dirty="0" smtClean="0">
                <a:solidFill>
                  <a:schemeClr val="accent1"/>
                </a:solidFill>
                <a:latin typeface="Arial" charset="0"/>
                <a:ea typeface="Arial" charset="0"/>
                <a:cs typeface="Arial" charset="0"/>
              </a:rPr>
              <a:t>AAPT has </a:t>
            </a:r>
            <a:r>
              <a:rPr lang="en-US" dirty="0">
                <a:solidFill>
                  <a:schemeClr val="accent1"/>
                </a:solidFill>
                <a:latin typeface="Arial" charset="0"/>
                <a:ea typeface="Arial" charset="0"/>
                <a:cs typeface="Arial" charset="0"/>
              </a:rPr>
              <a:t>identified four critical issues that will </a:t>
            </a:r>
            <a:r>
              <a:rPr lang="en-US" dirty="0" smtClean="0">
                <a:solidFill>
                  <a:schemeClr val="accent1"/>
                </a:solidFill>
                <a:latin typeface="Arial" charset="0"/>
                <a:ea typeface="Arial" charset="0"/>
                <a:cs typeface="Arial" charset="0"/>
              </a:rPr>
              <a:t>guide </a:t>
            </a:r>
            <a:r>
              <a:rPr lang="en-US" dirty="0">
                <a:solidFill>
                  <a:schemeClr val="accent1"/>
                </a:solidFill>
                <a:latin typeface="Arial" charset="0"/>
                <a:ea typeface="Arial" charset="0"/>
                <a:cs typeface="Arial" charset="0"/>
              </a:rPr>
              <a:t>future activities:</a:t>
            </a:r>
          </a:p>
          <a:p>
            <a:r>
              <a:rPr lang="en-US" dirty="0">
                <a:solidFill>
                  <a:schemeClr val="accent1"/>
                </a:solidFill>
                <a:latin typeface="Arial" charset="0"/>
                <a:ea typeface="Arial" charset="0"/>
                <a:cs typeface="Arial" charset="0"/>
              </a:rPr>
              <a:t>Increase AAPT's outreach to and impact on physics teachers</a:t>
            </a:r>
          </a:p>
          <a:p>
            <a:r>
              <a:rPr lang="en-US" dirty="0">
                <a:solidFill>
                  <a:schemeClr val="accent1"/>
                </a:solidFill>
                <a:latin typeface="Arial" charset="0"/>
                <a:ea typeface="Arial" charset="0"/>
                <a:cs typeface="Arial" charset="0"/>
              </a:rPr>
              <a:t>Increase the diversity and numbers of physics teachers and students</a:t>
            </a:r>
          </a:p>
          <a:p>
            <a:r>
              <a:rPr lang="en-US" dirty="0">
                <a:solidFill>
                  <a:schemeClr val="accent1"/>
                </a:solidFill>
                <a:latin typeface="Arial" charset="0"/>
                <a:ea typeface="Arial" charset="0"/>
                <a:cs typeface="Arial" charset="0"/>
              </a:rPr>
              <a:t>Improve the pedagogical skills and physics knowledge of teachers at all levels</a:t>
            </a:r>
          </a:p>
          <a:p>
            <a:r>
              <a:rPr lang="en-US" dirty="0">
                <a:solidFill>
                  <a:schemeClr val="accent1"/>
                </a:solidFill>
                <a:latin typeface="Arial" charset="0"/>
                <a:ea typeface="Arial" charset="0"/>
                <a:cs typeface="Arial" charset="0"/>
              </a:rPr>
              <a:t>Increase our understanding of physics learning and of ways to improve teaching effectiveness</a:t>
            </a:r>
          </a:p>
          <a:p>
            <a:endParaRPr lang="en-US" dirty="0"/>
          </a:p>
        </p:txBody>
      </p:sp>
      <p:pic>
        <p:nvPicPr>
          <p:cNvPr id="5" name="Picture 4"/>
          <p:cNvPicPr>
            <a:picLocks noChangeAspect="1"/>
          </p:cNvPicPr>
          <p:nvPr/>
        </p:nvPicPr>
        <p:blipFill>
          <a:blip r:embed="rId2"/>
          <a:stretch>
            <a:fillRect/>
          </a:stretch>
        </p:blipFill>
        <p:spPr>
          <a:xfrm>
            <a:off x="838200" y="622300"/>
            <a:ext cx="10574305" cy="1783188"/>
          </a:xfrm>
          <a:prstGeom prst="rect">
            <a:avLst/>
          </a:prstGeom>
        </p:spPr>
      </p:pic>
      <p:sp>
        <p:nvSpPr>
          <p:cNvPr id="6" name="TextBox 5"/>
          <p:cNvSpPr txBox="1"/>
          <p:nvPr/>
        </p:nvSpPr>
        <p:spPr>
          <a:xfrm>
            <a:off x="500332" y="5704764"/>
            <a:ext cx="11473131" cy="492443"/>
          </a:xfrm>
          <a:prstGeom prst="rect">
            <a:avLst/>
          </a:prstGeom>
          <a:noFill/>
        </p:spPr>
        <p:txBody>
          <a:bodyPr wrap="square" rtlCol="0">
            <a:spAutoFit/>
          </a:bodyPr>
          <a:lstStyle/>
          <a:p>
            <a:r>
              <a:rPr lang="en-US" sz="2600" b="1" dirty="0" smtClean="0">
                <a:solidFill>
                  <a:srgbClr val="00B050"/>
                </a:solidFill>
                <a:latin typeface="Arial" charset="0"/>
                <a:ea typeface="Arial" charset="0"/>
                <a:cs typeface="Arial" charset="0"/>
              </a:rPr>
              <a:t>How can you get more involved in AAPT and contribute to these goals?</a:t>
            </a:r>
            <a:endParaRPr lang="en-US" sz="2600" b="1" dirty="0">
              <a:solidFill>
                <a:srgbClr val="00B050"/>
              </a:solidFill>
              <a:latin typeface="Arial" charset="0"/>
              <a:ea typeface="Arial" charset="0"/>
              <a:cs typeface="Arial" charset="0"/>
            </a:endParaRPr>
          </a:p>
        </p:txBody>
      </p:sp>
    </p:spTree>
    <p:extLst>
      <p:ext uri="{BB962C8B-B14F-4D97-AF65-F5344CB8AC3E}">
        <p14:creationId xmlns:p14="http://schemas.microsoft.com/office/powerpoint/2010/main" val="120153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514"/>
          </a:xfrm>
        </p:spPr>
        <p:txBody>
          <a:bodyPr>
            <a:normAutofit fontScale="90000"/>
          </a:bodyPr>
          <a:lstStyle/>
          <a:p>
            <a:pPr algn="ctr"/>
            <a:r>
              <a:rPr lang="en-US" sz="4000" b="1" dirty="0" smtClean="0">
                <a:solidFill>
                  <a:srgbClr val="1C54C4"/>
                </a:solidFill>
                <a:latin typeface="Arial" charset="0"/>
                <a:ea typeface="Arial" charset="0"/>
                <a:cs typeface="Arial" charset="0"/>
              </a:rPr>
              <a:t>An Example: My AAPT Leadership Path</a:t>
            </a:r>
            <a:endParaRPr lang="en-US" sz="4000" b="1" dirty="0">
              <a:solidFill>
                <a:srgbClr val="1C54C4"/>
              </a:solidFill>
              <a:latin typeface="Arial" charset="0"/>
              <a:ea typeface="Arial" charset="0"/>
              <a:cs typeface="Arial" charset="0"/>
            </a:endParaRPr>
          </a:p>
        </p:txBody>
      </p:sp>
      <p:sp>
        <p:nvSpPr>
          <p:cNvPr id="5" name="AutoShape 4" descr="mile.skypeemoticonmarker.tiff"/>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1406497" y="3087787"/>
            <a:ext cx="9446566" cy="1127984"/>
            <a:chOff x="1406497" y="3087787"/>
            <a:chExt cx="9446566" cy="1127984"/>
          </a:xfrm>
        </p:grpSpPr>
        <p:pic>
          <p:nvPicPr>
            <p:cNvPr id="7" name="Picture 6"/>
            <p:cNvPicPr>
              <a:picLocks noChangeAspect="1"/>
            </p:cNvPicPr>
            <p:nvPr/>
          </p:nvPicPr>
          <p:blipFill>
            <a:blip r:embed="rId2"/>
            <a:stretch>
              <a:fillRect/>
            </a:stretch>
          </p:blipFill>
          <p:spPr>
            <a:xfrm>
              <a:off x="9883803" y="3087787"/>
              <a:ext cx="969260" cy="1104956"/>
            </a:xfrm>
            <a:prstGeom prst="rect">
              <a:avLst/>
            </a:prstGeom>
          </p:spPr>
        </p:pic>
        <p:sp>
          <p:nvSpPr>
            <p:cNvPr id="14" name="Rectangle 13"/>
            <p:cNvSpPr/>
            <p:nvPr/>
          </p:nvSpPr>
          <p:spPr>
            <a:xfrm>
              <a:off x="1406497" y="3200108"/>
              <a:ext cx="8477306" cy="1015663"/>
            </a:xfrm>
            <a:prstGeom prst="rect">
              <a:avLst/>
            </a:prstGeom>
          </p:spPr>
          <p:txBody>
            <a:bodyPr wrap="square">
              <a:spAutoFit/>
            </a:bodyPr>
            <a:lstStyle/>
            <a:p>
              <a:pPr marL="742950">
                <a:lnSpc>
                  <a:spcPts val="2400"/>
                </a:lnSpc>
              </a:pPr>
              <a:r>
                <a:rPr lang="en-US" sz="2400" dirty="0" smtClean="0">
                  <a:solidFill>
                    <a:schemeClr val="accent1"/>
                  </a:solidFill>
                  <a:latin typeface="Arial" charset="0"/>
                  <a:ea typeface="Arial" charset="0"/>
                  <a:cs typeface="Arial" charset="0"/>
                </a:rPr>
                <a:t>Arnold </a:t>
              </a:r>
              <a:r>
                <a:rPr lang="en-US" sz="2400" dirty="0" err="1" smtClean="0">
                  <a:solidFill>
                    <a:schemeClr val="accent1"/>
                  </a:solidFill>
                  <a:latin typeface="Arial" charset="0"/>
                  <a:ea typeface="Arial" charset="0"/>
                  <a:cs typeface="Arial" charset="0"/>
                </a:rPr>
                <a:t>Arons</a:t>
              </a:r>
              <a:r>
                <a:rPr lang="en-US" sz="2400" dirty="0" smtClean="0">
                  <a:solidFill>
                    <a:schemeClr val="accent1"/>
                  </a:solidFill>
                  <a:latin typeface="Arial" charset="0"/>
                  <a:ea typeface="Arial" charset="0"/>
                  <a:cs typeface="Arial" charset="0"/>
                </a:rPr>
                <a:t> during Q &amp; A: “this is just another example of the ridiculous trend to dumb down physics courses, which then serve no useful purpose.” (paraphrase)</a:t>
              </a:r>
              <a:endParaRPr lang="en-US" sz="2400" dirty="0">
                <a:solidFill>
                  <a:schemeClr val="accent1"/>
                </a:solidFill>
                <a:latin typeface="Arial" charset="0"/>
                <a:ea typeface="Arial" charset="0"/>
                <a:cs typeface="Arial" charset="0"/>
              </a:endParaRPr>
            </a:p>
          </p:txBody>
        </p:sp>
      </p:grpSp>
      <p:pic>
        <p:nvPicPr>
          <p:cNvPr id="17" name="Picture 16"/>
          <p:cNvPicPr>
            <a:picLocks noChangeAspect="1"/>
          </p:cNvPicPr>
          <p:nvPr/>
        </p:nvPicPr>
        <p:blipFill>
          <a:blip r:embed="rId3"/>
          <a:stretch>
            <a:fillRect/>
          </a:stretch>
        </p:blipFill>
        <p:spPr>
          <a:xfrm>
            <a:off x="838200" y="1996320"/>
            <a:ext cx="9613900" cy="1054100"/>
          </a:xfrm>
          <a:prstGeom prst="rect">
            <a:avLst/>
          </a:prstGeom>
        </p:spPr>
      </p:pic>
      <p:grpSp>
        <p:nvGrpSpPr>
          <p:cNvPr id="3" name="Group 2"/>
          <p:cNvGrpSpPr/>
          <p:nvPr/>
        </p:nvGrpSpPr>
        <p:grpSpPr>
          <a:xfrm>
            <a:off x="1076533" y="4231295"/>
            <a:ext cx="10274962" cy="1091821"/>
            <a:chOff x="1076533" y="4231295"/>
            <a:chExt cx="10274962" cy="1091821"/>
          </a:xfrm>
        </p:grpSpPr>
        <p:pic>
          <p:nvPicPr>
            <p:cNvPr id="9" name="Picture 8"/>
            <p:cNvPicPr>
              <a:picLocks noChangeAspect="1"/>
            </p:cNvPicPr>
            <p:nvPr/>
          </p:nvPicPr>
          <p:blipFill>
            <a:blip r:embed="rId4"/>
            <a:stretch>
              <a:fillRect/>
            </a:stretch>
          </p:blipFill>
          <p:spPr>
            <a:xfrm>
              <a:off x="1076533" y="4231295"/>
              <a:ext cx="822737" cy="1091821"/>
            </a:xfrm>
            <a:prstGeom prst="rect">
              <a:avLst/>
            </a:prstGeom>
          </p:spPr>
        </p:pic>
        <p:sp>
          <p:nvSpPr>
            <p:cNvPr id="20" name="Rectangle 19"/>
            <p:cNvSpPr/>
            <p:nvPr/>
          </p:nvSpPr>
          <p:spPr>
            <a:xfrm>
              <a:off x="1076533" y="4492119"/>
              <a:ext cx="10274962" cy="830997"/>
            </a:xfrm>
            <a:prstGeom prst="rect">
              <a:avLst/>
            </a:prstGeom>
          </p:spPr>
          <p:txBody>
            <a:bodyPr wrap="square">
              <a:spAutoFit/>
            </a:bodyPr>
            <a:lstStyle/>
            <a:p>
              <a:pPr marL="1144588" indent="-215900">
                <a:spcBef>
                  <a:spcPts val="2000"/>
                </a:spcBef>
                <a:buFont typeface="Arial" charset="0"/>
                <a:buChar char="•"/>
              </a:pPr>
              <a:r>
                <a:rPr lang="en-US" sz="2400" dirty="0" smtClean="0">
                  <a:solidFill>
                    <a:schemeClr val="accent1"/>
                  </a:solidFill>
                  <a:latin typeface="Arial" charset="0"/>
                  <a:ea typeface="Arial" charset="0"/>
                  <a:cs typeface="Arial" charset="0"/>
                </a:rPr>
                <a:t>1977-78: First papers published in </a:t>
              </a:r>
              <a:r>
                <a:rPr lang="en-US" sz="2400" b="1" i="1" dirty="0" smtClean="0">
                  <a:solidFill>
                    <a:schemeClr val="accent1"/>
                  </a:solidFill>
                  <a:latin typeface="Arial" charset="0"/>
                  <a:ea typeface="Arial" charset="0"/>
                  <a:cs typeface="Arial" charset="0"/>
                </a:rPr>
                <a:t>American Journal of Physics </a:t>
              </a:r>
              <a:r>
                <a:rPr lang="en-US" sz="2400" dirty="0" smtClean="0">
                  <a:solidFill>
                    <a:schemeClr val="accent1"/>
                  </a:solidFill>
                  <a:latin typeface="Arial" charset="0"/>
                  <a:ea typeface="Arial" charset="0"/>
                  <a:cs typeface="Arial" charset="0"/>
                </a:rPr>
                <a:t>and </a:t>
              </a:r>
              <a:r>
                <a:rPr lang="en-US" sz="2400" b="1" i="1" dirty="0" smtClean="0">
                  <a:solidFill>
                    <a:schemeClr val="accent1"/>
                  </a:solidFill>
                  <a:latin typeface="Arial" charset="0"/>
                  <a:ea typeface="Arial" charset="0"/>
                  <a:cs typeface="Arial" charset="0"/>
                </a:rPr>
                <a:t>The Physics Teacher</a:t>
              </a:r>
              <a:r>
                <a:rPr lang="en-US" sz="2400" dirty="0" smtClean="0">
                  <a:solidFill>
                    <a:schemeClr val="accent1"/>
                  </a:solidFill>
                  <a:latin typeface="Arial" charset="0"/>
                  <a:ea typeface="Arial" charset="0"/>
                  <a:cs typeface="Arial" charset="0"/>
                </a:rPr>
                <a:t>, about MEL.</a:t>
              </a:r>
            </a:p>
          </p:txBody>
        </p:sp>
      </p:grpSp>
      <p:grpSp>
        <p:nvGrpSpPr>
          <p:cNvPr id="22" name="Group 21"/>
          <p:cNvGrpSpPr/>
          <p:nvPr/>
        </p:nvGrpSpPr>
        <p:grpSpPr>
          <a:xfrm>
            <a:off x="816264" y="1121080"/>
            <a:ext cx="10350500" cy="914133"/>
            <a:chOff x="762663" y="1028632"/>
            <a:chExt cx="10350500" cy="914133"/>
          </a:xfrm>
        </p:grpSpPr>
        <p:pic>
          <p:nvPicPr>
            <p:cNvPr id="11" name="Picture 10"/>
            <p:cNvPicPr>
              <a:picLocks noChangeAspect="1"/>
            </p:cNvPicPr>
            <p:nvPr/>
          </p:nvPicPr>
          <p:blipFill>
            <a:blip r:embed="rId5"/>
            <a:stretch>
              <a:fillRect/>
            </a:stretch>
          </p:blipFill>
          <p:spPr>
            <a:xfrm>
              <a:off x="762663" y="1053765"/>
              <a:ext cx="10350500" cy="889000"/>
            </a:xfrm>
            <a:prstGeom prst="rect">
              <a:avLst/>
            </a:prstGeom>
          </p:spPr>
        </p:pic>
        <p:pic>
          <p:nvPicPr>
            <p:cNvPr id="21" name="Picture 20"/>
            <p:cNvPicPr>
              <a:picLocks noChangeAspect="1"/>
            </p:cNvPicPr>
            <p:nvPr/>
          </p:nvPicPr>
          <p:blipFill>
            <a:blip r:embed="rId6"/>
            <a:stretch>
              <a:fillRect/>
            </a:stretch>
          </p:blipFill>
          <p:spPr>
            <a:xfrm>
              <a:off x="9540273" y="1028632"/>
              <a:ext cx="1475570" cy="914133"/>
            </a:xfrm>
            <a:prstGeom prst="rect">
              <a:avLst/>
            </a:prstGeom>
          </p:spPr>
        </p:pic>
      </p:grpSp>
      <p:sp>
        <p:nvSpPr>
          <p:cNvPr id="24" name="TextBox 23"/>
          <p:cNvSpPr txBox="1"/>
          <p:nvPr/>
        </p:nvSpPr>
        <p:spPr>
          <a:xfrm>
            <a:off x="11166764" y="2230582"/>
            <a:ext cx="184731" cy="369332"/>
          </a:xfrm>
          <a:prstGeom prst="rect">
            <a:avLst/>
          </a:prstGeom>
          <a:noFill/>
        </p:spPr>
        <p:txBody>
          <a:bodyPr wrap="none" rtlCol="0">
            <a:spAutoFit/>
          </a:bodyPr>
          <a:lstStyle/>
          <a:p>
            <a:endParaRPr lang="en-US" dirty="0"/>
          </a:p>
        </p:txBody>
      </p:sp>
      <p:sp>
        <p:nvSpPr>
          <p:cNvPr id="25" name="Rectangle 24"/>
          <p:cNvSpPr/>
          <p:nvPr/>
        </p:nvSpPr>
        <p:spPr>
          <a:xfrm>
            <a:off x="838200" y="5507326"/>
            <a:ext cx="7622576" cy="461665"/>
          </a:xfrm>
          <a:prstGeom prst="rect">
            <a:avLst/>
          </a:prstGeom>
        </p:spPr>
        <p:txBody>
          <a:bodyPr wrap="square">
            <a:spAutoFit/>
          </a:bodyPr>
          <a:lstStyle/>
          <a:p>
            <a:pPr marL="231775" indent="-231775">
              <a:spcBef>
                <a:spcPts val="1200"/>
              </a:spcBef>
              <a:buFont typeface="Arial" charset="0"/>
              <a:buChar char="•"/>
            </a:pPr>
            <a:r>
              <a:rPr lang="en-US" sz="2400" dirty="0" smtClean="0">
                <a:solidFill>
                  <a:schemeClr val="accent1"/>
                </a:solidFill>
                <a:latin typeface="Arial" charset="0"/>
                <a:ea typeface="Arial" charset="0"/>
                <a:cs typeface="Arial" charset="0"/>
              </a:rPr>
              <a:t>1978-87: Attended meetings sporadically.</a:t>
            </a:r>
          </a:p>
        </p:txBody>
      </p:sp>
    </p:spTree>
    <p:extLst>
      <p:ext uri="{BB962C8B-B14F-4D97-AF65-F5344CB8AC3E}">
        <p14:creationId xmlns:p14="http://schemas.microsoft.com/office/powerpoint/2010/main" val="184846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853" y="1444809"/>
            <a:ext cx="10806545" cy="2616101"/>
          </a:xfrm>
          <a:prstGeom prst="rect">
            <a:avLst/>
          </a:prstGeom>
        </p:spPr>
        <p:txBody>
          <a:bodyPr wrap="square">
            <a:spAutoFit/>
          </a:bodyPr>
          <a:lstStyle/>
          <a:p>
            <a:pPr marL="231775" indent="-231775">
              <a:spcBef>
                <a:spcPts val="1200"/>
              </a:spcBef>
              <a:buFont typeface="Arial" charset="0"/>
              <a:buChar char="•"/>
            </a:pPr>
            <a:r>
              <a:rPr lang="en-US" sz="2400" dirty="0" smtClean="0">
                <a:solidFill>
                  <a:schemeClr val="accent1"/>
                </a:solidFill>
                <a:latin typeface="Arial" charset="0"/>
                <a:ea typeface="Arial" charset="0"/>
                <a:cs typeface="Arial" charset="0"/>
              </a:rPr>
              <a:t>1987-present: have attended most meetings (but </a:t>
            </a:r>
            <a:r>
              <a:rPr lang="en-US" sz="2400" u="sng" dirty="0" smtClean="0">
                <a:solidFill>
                  <a:schemeClr val="accent1"/>
                </a:solidFill>
                <a:latin typeface="Arial" charset="0"/>
                <a:ea typeface="Arial" charset="0"/>
                <a:cs typeface="Arial" charset="0"/>
              </a:rPr>
              <a:t>not</a:t>
            </a:r>
            <a:r>
              <a:rPr lang="en-US" sz="2400" dirty="0" smtClean="0">
                <a:solidFill>
                  <a:schemeClr val="accent1"/>
                </a:solidFill>
                <a:latin typeface="Arial" charset="0"/>
                <a:ea typeface="Arial" charset="0"/>
                <a:cs typeface="Arial" charset="0"/>
              </a:rPr>
              <a:t> WM2006 </a:t>
            </a:r>
            <a:r>
              <a:rPr lang="en-US" sz="2400" i="1" dirty="0" smtClean="0">
                <a:solidFill>
                  <a:schemeClr val="accent1"/>
                </a:solidFill>
                <a:latin typeface="Arial" charset="0"/>
                <a:ea typeface="Arial" charset="0"/>
                <a:cs typeface="Arial" charset="0"/>
              </a:rPr>
              <a:t>in Anchorage</a:t>
            </a:r>
            <a:r>
              <a:rPr lang="en-US" sz="2400" dirty="0" smtClean="0">
                <a:solidFill>
                  <a:schemeClr val="accent1"/>
                </a:solidFill>
                <a:latin typeface="Arial" charset="0"/>
                <a:ea typeface="Arial" charset="0"/>
                <a:cs typeface="Arial" charset="0"/>
              </a:rPr>
              <a:t> or SM2008 in Edmonton). Presented workshops at most of these meetings.</a:t>
            </a:r>
          </a:p>
          <a:p>
            <a:pPr marL="231775" indent="-231775">
              <a:spcBef>
                <a:spcPts val="1200"/>
              </a:spcBef>
              <a:buFont typeface="Arial" charset="0"/>
              <a:buChar char="•"/>
            </a:pPr>
            <a:r>
              <a:rPr lang="en-US" sz="2400" dirty="0" smtClean="0">
                <a:solidFill>
                  <a:schemeClr val="accent1"/>
                </a:solidFill>
                <a:latin typeface="Arial" charset="0"/>
                <a:ea typeface="Arial" charset="0"/>
                <a:cs typeface="Arial" charset="0"/>
              </a:rPr>
              <a:t>1995: presented first </a:t>
            </a:r>
            <a:r>
              <a:rPr lang="en-US" sz="2400" i="1" dirty="0" smtClean="0">
                <a:solidFill>
                  <a:schemeClr val="accent1"/>
                </a:solidFill>
                <a:latin typeface="Arial" charset="0"/>
                <a:ea typeface="Arial" charset="0"/>
                <a:cs typeface="Arial" charset="0"/>
              </a:rPr>
              <a:t>Working Tutorial on Interactive Lecture Demonstrations</a:t>
            </a:r>
            <a:r>
              <a:rPr lang="en-US" sz="2400" dirty="0" smtClean="0">
                <a:solidFill>
                  <a:schemeClr val="accent1"/>
                </a:solidFill>
                <a:latin typeface="Arial" charset="0"/>
                <a:ea typeface="Arial" charset="0"/>
                <a:cs typeface="Arial" charset="0"/>
              </a:rPr>
              <a:t> at SM1995, Spokane. </a:t>
            </a:r>
            <a:r>
              <a:rPr lang="en-US" sz="2400" dirty="0">
                <a:solidFill>
                  <a:schemeClr val="accent1"/>
                </a:solidFill>
                <a:latin typeface="Arial" charset="0"/>
                <a:ea typeface="Arial" charset="0"/>
                <a:cs typeface="Arial" charset="0"/>
              </a:rPr>
              <a:t>P</a:t>
            </a:r>
            <a:r>
              <a:rPr lang="en-US" sz="2400" dirty="0" smtClean="0">
                <a:solidFill>
                  <a:schemeClr val="accent1"/>
                </a:solidFill>
                <a:latin typeface="Arial" charset="0"/>
                <a:ea typeface="Arial" charset="0"/>
                <a:cs typeface="Arial" charset="0"/>
              </a:rPr>
              <a:t>resented tutorial pretty much every meeting since.</a:t>
            </a:r>
            <a:endParaRPr lang="en-US" sz="2400" u="sng" dirty="0" smtClean="0">
              <a:solidFill>
                <a:schemeClr val="accent1"/>
              </a:solidFill>
              <a:latin typeface="Arial" charset="0"/>
              <a:ea typeface="Arial" charset="0"/>
              <a:cs typeface="Arial" charset="0"/>
            </a:endParaRPr>
          </a:p>
          <a:p>
            <a:pPr marL="231775" indent="-231775">
              <a:spcBef>
                <a:spcPts val="1200"/>
              </a:spcBef>
              <a:buFont typeface="Arial" charset="0"/>
              <a:buChar char="•"/>
            </a:pPr>
            <a:r>
              <a:rPr lang="en-US" sz="2400" dirty="0" smtClean="0">
                <a:solidFill>
                  <a:schemeClr val="accent1"/>
                </a:solidFill>
                <a:latin typeface="Arial" charset="0"/>
                <a:ea typeface="Arial" charset="0"/>
                <a:cs typeface="Arial" charset="0"/>
              </a:rPr>
              <a:t>1992-95: appointed to Research in Physics Education Committee, became co-chair. </a:t>
            </a:r>
            <a:endParaRPr lang="en-US" sz="2400" dirty="0" smtClean="0">
              <a:solidFill>
                <a:schemeClr val="accent1"/>
              </a:solidFill>
              <a:effectLst/>
              <a:latin typeface="Arial" charset="0"/>
              <a:ea typeface="Arial" charset="0"/>
              <a:cs typeface="Arial" charset="0"/>
            </a:endParaRPr>
          </a:p>
        </p:txBody>
      </p:sp>
      <p:grpSp>
        <p:nvGrpSpPr>
          <p:cNvPr id="11" name="Group 10"/>
          <p:cNvGrpSpPr/>
          <p:nvPr/>
        </p:nvGrpSpPr>
        <p:grpSpPr>
          <a:xfrm>
            <a:off x="775854" y="4001556"/>
            <a:ext cx="10806545" cy="1615618"/>
            <a:chOff x="775854" y="4207116"/>
            <a:chExt cx="10806545" cy="1615618"/>
          </a:xfrm>
        </p:grpSpPr>
        <p:pic>
          <p:nvPicPr>
            <p:cNvPr id="5" name="Picture 4"/>
            <p:cNvPicPr>
              <a:picLocks noChangeAspect="1"/>
            </p:cNvPicPr>
            <p:nvPr/>
          </p:nvPicPr>
          <p:blipFill>
            <a:blip r:embed="rId2"/>
            <a:stretch>
              <a:fillRect/>
            </a:stretch>
          </p:blipFill>
          <p:spPr>
            <a:xfrm>
              <a:off x="10109022" y="4207116"/>
              <a:ext cx="1473377" cy="1301173"/>
            </a:xfrm>
            <a:prstGeom prst="rect">
              <a:avLst/>
            </a:prstGeom>
          </p:spPr>
        </p:pic>
        <p:sp>
          <p:nvSpPr>
            <p:cNvPr id="6" name="Rectangle 5"/>
            <p:cNvSpPr/>
            <p:nvPr/>
          </p:nvSpPr>
          <p:spPr>
            <a:xfrm>
              <a:off x="775854" y="4253074"/>
              <a:ext cx="9850582" cy="1569660"/>
            </a:xfrm>
            <a:prstGeom prst="rect">
              <a:avLst/>
            </a:prstGeom>
          </p:spPr>
          <p:txBody>
            <a:bodyPr wrap="square">
              <a:spAutoFit/>
            </a:bodyPr>
            <a:lstStyle/>
            <a:p>
              <a:pPr marL="231775" indent="-231775">
                <a:buFont typeface="Arial" charset="0"/>
                <a:buChar char="•"/>
              </a:pPr>
              <a:r>
                <a:rPr lang="en-US" sz="2400" dirty="0" smtClean="0">
                  <a:solidFill>
                    <a:srgbClr val="00B050"/>
                  </a:solidFill>
                  <a:latin typeface="Arial" charset="0"/>
                  <a:ea typeface="Arial" charset="0"/>
                  <a:cs typeface="Arial" charset="0"/>
                </a:rPr>
                <a:t>An aside in 1997: Arnold </a:t>
              </a:r>
              <a:r>
                <a:rPr lang="en-US" sz="2400" dirty="0" err="1" smtClean="0">
                  <a:solidFill>
                    <a:srgbClr val="00B050"/>
                  </a:solidFill>
                  <a:latin typeface="Arial" charset="0"/>
                  <a:ea typeface="Arial" charset="0"/>
                  <a:cs typeface="Arial" charset="0"/>
                </a:rPr>
                <a:t>Arons</a:t>
              </a:r>
              <a:r>
                <a:rPr lang="en-US" sz="2400" dirty="0" smtClean="0">
                  <a:solidFill>
                    <a:srgbClr val="00B050"/>
                  </a:solidFill>
                  <a:latin typeface="Arial" charset="0"/>
                  <a:ea typeface="Arial" charset="0"/>
                  <a:cs typeface="Arial" charset="0"/>
                </a:rPr>
                <a:t> gave colloquium at University of  Oregon. He apologized for not contacting me about working on an advisory committee on which we were both serving. (I don’t think he remembered my talk in Anaheim!)</a:t>
              </a:r>
              <a:endParaRPr lang="en-US" sz="2400" dirty="0">
                <a:solidFill>
                  <a:srgbClr val="00B050"/>
                </a:solidFill>
              </a:endParaRPr>
            </a:p>
          </p:txBody>
        </p:sp>
      </p:grpSp>
      <p:sp>
        <p:nvSpPr>
          <p:cNvPr id="10" name="Rectangle 9"/>
          <p:cNvSpPr/>
          <p:nvPr/>
        </p:nvSpPr>
        <p:spPr>
          <a:xfrm>
            <a:off x="775852" y="613812"/>
            <a:ext cx="11163106" cy="830997"/>
          </a:xfrm>
          <a:prstGeom prst="rect">
            <a:avLst/>
          </a:prstGeom>
        </p:spPr>
        <p:txBody>
          <a:bodyPr wrap="square">
            <a:spAutoFit/>
          </a:bodyPr>
          <a:lstStyle/>
          <a:p>
            <a:pPr marL="231775" indent="-231775">
              <a:spcBef>
                <a:spcPts val="2000"/>
              </a:spcBef>
              <a:buFont typeface="Arial" charset="0"/>
              <a:buChar char="•"/>
            </a:pPr>
            <a:r>
              <a:rPr lang="en-US" sz="2400" dirty="0" smtClean="0">
                <a:solidFill>
                  <a:schemeClr val="accent1"/>
                </a:solidFill>
                <a:latin typeface="Arial" charset="0"/>
                <a:ea typeface="Arial" charset="0"/>
                <a:cs typeface="Arial" charset="0"/>
              </a:rPr>
              <a:t>1987: Presented my first computer-based labs workshop at an AAPT meeting, WM1987 in San Francisco, while on sabbatical leave at Cal Poly, SLO. </a:t>
            </a:r>
          </a:p>
        </p:txBody>
      </p:sp>
      <p:sp>
        <p:nvSpPr>
          <p:cNvPr id="2" name="TextBox 1"/>
          <p:cNvSpPr txBox="1"/>
          <p:nvPr/>
        </p:nvSpPr>
        <p:spPr>
          <a:xfrm>
            <a:off x="775854" y="5749636"/>
            <a:ext cx="10654146" cy="461665"/>
          </a:xfrm>
          <a:prstGeom prst="rect">
            <a:avLst/>
          </a:prstGeom>
          <a:noFill/>
        </p:spPr>
        <p:txBody>
          <a:bodyPr wrap="square" rtlCol="0">
            <a:spAutoFit/>
          </a:bodyPr>
          <a:lstStyle/>
          <a:p>
            <a:pPr marL="285750" indent="-285750">
              <a:buFont typeface="Arial" charset="0"/>
              <a:buChar char="•"/>
            </a:pPr>
            <a:r>
              <a:rPr lang="en-US" sz="2400" dirty="0" smtClean="0">
                <a:solidFill>
                  <a:srgbClr val="1C54C4"/>
                </a:solidFill>
                <a:latin typeface="Arial" charset="0"/>
                <a:ea typeface="Arial" charset="0"/>
                <a:cs typeface="Arial" charset="0"/>
              </a:rPr>
              <a:t>1997: Honored by AAPT with a Distinguished Service Citation.  </a:t>
            </a:r>
            <a:endParaRPr lang="en-US" sz="2400" dirty="0">
              <a:solidFill>
                <a:srgbClr val="1C54C4"/>
              </a:solidFill>
              <a:latin typeface="Arial" charset="0"/>
              <a:ea typeface="Arial" charset="0"/>
              <a:cs typeface="Arial" charset="0"/>
            </a:endParaRPr>
          </a:p>
        </p:txBody>
      </p:sp>
    </p:spTree>
    <p:extLst>
      <p:ext uri="{BB962C8B-B14F-4D97-AF65-F5344CB8AC3E}">
        <p14:creationId xmlns:p14="http://schemas.microsoft.com/office/powerpoint/2010/main" val="6383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287349" y="1186476"/>
            <a:ext cx="5364323" cy="3706768"/>
          </a:xfrm>
          <a:prstGeom prst="rect">
            <a:avLst/>
          </a:prstGeom>
        </p:spPr>
      </p:pic>
      <p:sp>
        <p:nvSpPr>
          <p:cNvPr id="6" name="TextBox 5"/>
          <p:cNvSpPr txBox="1"/>
          <p:nvPr/>
        </p:nvSpPr>
        <p:spPr>
          <a:xfrm>
            <a:off x="457200" y="210145"/>
            <a:ext cx="11194472" cy="830997"/>
          </a:xfrm>
          <a:prstGeom prst="rect">
            <a:avLst/>
          </a:prstGeom>
          <a:noFill/>
        </p:spPr>
        <p:txBody>
          <a:bodyPr wrap="square" rtlCol="0">
            <a:spAutoFit/>
          </a:bodyPr>
          <a:lstStyle/>
          <a:p>
            <a:pPr marL="285750" indent="-285750">
              <a:buFont typeface="Arial" charset="0"/>
              <a:buChar char="•"/>
            </a:pPr>
            <a:r>
              <a:rPr lang="en-US" sz="2400" dirty="0">
                <a:solidFill>
                  <a:schemeClr val="accent1"/>
                </a:solidFill>
                <a:latin typeface="Arial" charset="0"/>
                <a:ea typeface="Arial" charset="0"/>
                <a:cs typeface="Arial" charset="0"/>
              </a:rPr>
              <a:t>I became a very disgruntled </a:t>
            </a:r>
            <a:r>
              <a:rPr lang="en-US" sz="2400" dirty="0" smtClean="0">
                <a:solidFill>
                  <a:schemeClr val="accent1"/>
                </a:solidFill>
                <a:latin typeface="Arial" charset="0"/>
                <a:ea typeface="Arial" charset="0"/>
                <a:cs typeface="Arial" charset="0"/>
              </a:rPr>
              <a:t>member, finding a number of changes in workshop procedures and other policies inefficient, misdirected and annoying! </a:t>
            </a:r>
            <a:endParaRPr lang="en-US" sz="2400" dirty="0">
              <a:solidFill>
                <a:schemeClr val="accent1"/>
              </a:solidFill>
              <a:latin typeface="Arial" charset="0"/>
              <a:ea typeface="Arial" charset="0"/>
              <a:cs typeface="Arial" charset="0"/>
            </a:endParaRPr>
          </a:p>
        </p:txBody>
      </p:sp>
      <p:grpSp>
        <p:nvGrpSpPr>
          <p:cNvPr id="12" name="Group 11"/>
          <p:cNvGrpSpPr/>
          <p:nvPr/>
        </p:nvGrpSpPr>
        <p:grpSpPr>
          <a:xfrm>
            <a:off x="6204895" y="4988443"/>
            <a:ext cx="5832511" cy="830997"/>
            <a:chOff x="6204895" y="4988443"/>
            <a:chExt cx="5832511" cy="830997"/>
          </a:xfrm>
        </p:grpSpPr>
        <p:sp>
          <p:nvSpPr>
            <p:cNvPr id="7" name="TextBox 6"/>
            <p:cNvSpPr txBox="1"/>
            <p:nvPr/>
          </p:nvSpPr>
          <p:spPr>
            <a:xfrm>
              <a:off x="6204895" y="4988443"/>
              <a:ext cx="5264728" cy="830997"/>
            </a:xfrm>
            <a:prstGeom prst="rect">
              <a:avLst/>
            </a:prstGeom>
            <a:noFill/>
          </p:spPr>
          <p:txBody>
            <a:bodyPr wrap="square" rtlCol="0">
              <a:spAutoFit/>
            </a:bodyPr>
            <a:lstStyle/>
            <a:p>
              <a:r>
                <a:rPr lang="en-US" sz="2400" dirty="0" smtClean="0">
                  <a:solidFill>
                    <a:srgbClr val="00B050"/>
                  </a:solidFill>
                  <a:latin typeface="Arial" charset="0"/>
                  <a:ea typeface="Arial" charset="0"/>
                  <a:cs typeface="Arial" charset="0"/>
                </a:rPr>
                <a:t>Fortunately, the current leadership and staff were not around back then!! </a:t>
              </a:r>
              <a:endParaRPr lang="en-US" sz="2400" dirty="0">
                <a:solidFill>
                  <a:srgbClr val="00B050"/>
                </a:solidFill>
                <a:latin typeface="Arial" charset="0"/>
                <a:ea typeface="Arial" charset="0"/>
                <a:cs typeface="Arial" charset="0"/>
              </a:endParaRPr>
            </a:p>
          </p:txBody>
        </p:sp>
        <p:pic>
          <p:nvPicPr>
            <p:cNvPr id="8" name="Picture 7"/>
            <p:cNvPicPr>
              <a:picLocks noChangeAspect="1"/>
            </p:cNvPicPr>
            <p:nvPr/>
          </p:nvPicPr>
          <p:blipFill>
            <a:blip r:embed="rId4"/>
            <a:stretch>
              <a:fillRect/>
            </a:stretch>
          </p:blipFill>
          <p:spPr>
            <a:xfrm>
              <a:off x="11210154" y="5012696"/>
              <a:ext cx="827252" cy="738255"/>
            </a:xfrm>
            <a:prstGeom prst="rect">
              <a:avLst/>
            </a:prstGeom>
          </p:spPr>
        </p:pic>
      </p:grpSp>
      <p:sp>
        <p:nvSpPr>
          <p:cNvPr id="10" name="TextBox 9"/>
          <p:cNvSpPr txBox="1"/>
          <p:nvPr/>
        </p:nvSpPr>
        <p:spPr>
          <a:xfrm>
            <a:off x="457200" y="1100868"/>
            <a:ext cx="5708073" cy="5493812"/>
          </a:xfrm>
          <a:prstGeom prst="rect">
            <a:avLst/>
          </a:prstGeom>
          <a:noFill/>
        </p:spPr>
        <p:txBody>
          <a:bodyPr wrap="square" rtlCol="0">
            <a:spAutoFit/>
          </a:bodyPr>
          <a:lstStyle/>
          <a:p>
            <a:pPr marL="342900" indent="-342900">
              <a:buFont typeface="Arial" charset="0"/>
              <a:buChar char="•"/>
            </a:pPr>
            <a:r>
              <a:rPr lang="en-US" sz="2400" dirty="0" smtClean="0">
                <a:solidFill>
                  <a:schemeClr val="accent1"/>
                </a:solidFill>
                <a:latin typeface="Arial" charset="0"/>
                <a:ea typeface="Arial" charset="0"/>
                <a:cs typeface="Arial" charset="0"/>
              </a:rPr>
              <a:t>2007: I was awarded the Millikan Award by AAPT.</a:t>
            </a:r>
          </a:p>
          <a:p>
            <a:pPr marL="285750" indent="-285750">
              <a:spcBef>
                <a:spcPts val="600"/>
              </a:spcBef>
              <a:buFont typeface="Arial" charset="0"/>
              <a:buChar char="•"/>
            </a:pPr>
            <a:r>
              <a:rPr lang="en-US" sz="2400" dirty="0" smtClean="0">
                <a:solidFill>
                  <a:schemeClr val="accent1"/>
                </a:solidFill>
                <a:latin typeface="Arial" charset="0"/>
                <a:ea typeface="Arial" charset="0"/>
                <a:cs typeface="Arial" charset="0"/>
              </a:rPr>
              <a:t>Fall, 2008: A colleague asked permission to nominate me for the Vice Presidential election, I said yes, and the rest is history . . .</a:t>
            </a:r>
          </a:p>
          <a:p>
            <a:pPr marL="285750" indent="-285750">
              <a:spcBef>
                <a:spcPts val="600"/>
              </a:spcBef>
              <a:buFont typeface="Arial" charset="0"/>
              <a:buChar char="•"/>
            </a:pPr>
            <a:r>
              <a:rPr lang="en-US" sz="2400" dirty="0" smtClean="0">
                <a:solidFill>
                  <a:schemeClr val="accent1"/>
                </a:solidFill>
                <a:latin typeface="Arial" charset="0"/>
                <a:ea typeface="Arial" charset="0"/>
                <a:cs typeface="Arial" charset="0"/>
              </a:rPr>
              <a:t>I made a lot of friends and learned a lot during 2009-2012 as VP, President Elect, President and then Past President.</a:t>
            </a:r>
          </a:p>
          <a:p>
            <a:pPr marL="285750" indent="-285750">
              <a:spcBef>
                <a:spcPts val="600"/>
              </a:spcBef>
              <a:buFont typeface="Arial" charset="0"/>
              <a:buChar char="•"/>
            </a:pPr>
            <a:r>
              <a:rPr lang="en-US" sz="2400" dirty="0" smtClean="0">
                <a:solidFill>
                  <a:schemeClr val="accent1"/>
                </a:solidFill>
                <a:latin typeface="Arial" charset="0"/>
                <a:ea typeface="Arial" charset="0"/>
                <a:cs typeface="Arial" charset="0"/>
              </a:rPr>
              <a:t>I presided over the transition </a:t>
            </a:r>
            <a:r>
              <a:rPr lang="en-US" sz="2400" dirty="0">
                <a:solidFill>
                  <a:schemeClr val="accent1"/>
                </a:solidFill>
                <a:latin typeface="Arial" charset="0"/>
                <a:ea typeface="Arial" charset="0"/>
                <a:cs typeface="Arial" charset="0"/>
              </a:rPr>
              <a:t>t</a:t>
            </a:r>
            <a:r>
              <a:rPr lang="en-US" sz="2400" dirty="0" smtClean="0">
                <a:solidFill>
                  <a:schemeClr val="accent1"/>
                </a:solidFill>
                <a:latin typeface="Arial" charset="0"/>
                <a:ea typeface="Arial" charset="0"/>
                <a:cs typeface="Arial" charset="0"/>
              </a:rPr>
              <a:t>o a new Executive Officer, supported the growing PER community, and helped to fix and stabilize AAPT’s budget.</a:t>
            </a:r>
            <a:endParaRPr lang="en-US" sz="2400" dirty="0">
              <a:solidFill>
                <a:schemeClr val="accent1"/>
              </a:solidFill>
              <a:latin typeface="Arial" charset="0"/>
              <a:ea typeface="Arial" charset="0"/>
              <a:cs typeface="Arial" charset="0"/>
            </a:endParaRPr>
          </a:p>
        </p:txBody>
      </p:sp>
    </p:spTree>
    <p:extLst>
      <p:ext uri="{BB962C8B-B14F-4D97-AF65-F5344CB8AC3E}">
        <p14:creationId xmlns:p14="http://schemas.microsoft.com/office/powerpoint/2010/main" val="101960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982" y="1518155"/>
            <a:ext cx="10785764" cy="3347635"/>
          </a:xfrm>
        </p:spPr>
        <p:txBody>
          <a:bodyPr>
            <a:normAutofit/>
          </a:bodyPr>
          <a:lstStyle/>
          <a:p>
            <a:pPr marL="0" indent="0">
              <a:spcBef>
                <a:spcPts val="0"/>
              </a:spcBef>
              <a:spcAft>
                <a:spcPts val="1000"/>
              </a:spcAft>
              <a:buNone/>
            </a:pPr>
            <a:r>
              <a:rPr lang="en-US" i="1" dirty="0" smtClean="0">
                <a:solidFill>
                  <a:srgbClr val="1C54C4"/>
                </a:solidFill>
                <a:latin typeface="Arial" charset="0"/>
                <a:ea typeface="Arial" charset="0"/>
                <a:cs typeface="Arial" charset="0"/>
              </a:rPr>
              <a:t>	</a:t>
            </a:r>
            <a:r>
              <a:rPr lang="en-US" sz="2400" i="1" dirty="0" smtClean="0">
                <a:solidFill>
                  <a:srgbClr val="1C54C4"/>
                </a:solidFill>
                <a:latin typeface="Arial" charset="0"/>
                <a:ea typeface="Arial" charset="0"/>
                <a:cs typeface="Arial" charset="0"/>
              </a:rPr>
              <a:t>Could this be your path?</a:t>
            </a:r>
          </a:p>
          <a:p>
            <a:pPr marL="0" indent="0">
              <a:spcBef>
                <a:spcPts val="0"/>
              </a:spcBef>
              <a:spcAft>
                <a:spcPts val="1000"/>
              </a:spcAft>
              <a:buNone/>
            </a:pPr>
            <a:r>
              <a:rPr lang="en-US" sz="2400" dirty="0" smtClean="0">
                <a:solidFill>
                  <a:srgbClr val="1C54C4"/>
                </a:solidFill>
                <a:latin typeface="Arial" charset="0"/>
                <a:ea typeface="Arial" charset="0"/>
                <a:cs typeface="Arial" charset="0"/>
              </a:rPr>
              <a:t>Well, probably not exactly like mine, but one thing is for sure:</a:t>
            </a:r>
            <a:endParaRPr lang="en-US" sz="2400" i="1" dirty="0" smtClean="0">
              <a:solidFill>
                <a:srgbClr val="1C54C4"/>
              </a:solidFill>
              <a:latin typeface="Arial" charset="0"/>
              <a:ea typeface="Arial" charset="0"/>
              <a:cs typeface="Arial" charset="0"/>
            </a:endParaRPr>
          </a:p>
          <a:p>
            <a:pPr marL="804863" indent="0">
              <a:spcBef>
                <a:spcPts val="0"/>
              </a:spcBef>
              <a:spcAft>
                <a:spcPts val="1000"/>
              </a:spcAft>
              <a:buNone/>
            </a:pPr>
            <a:r>
              <a:rPr lang="en-US" sz="2400" i="1" dirty="0" smtClean="0">
                <a:solidFill>
                  <a:srgbClr val="1C54C4"/>
                </a:solidFill>
                <a:latin typeface="Arial" charset="0"/>
                <a:ea typeface="Arial" charset="0"/>
                <a:cs typeface="Arial" charset="0"/>
              </a:rPr>
              <a:t>AAPT is an </a:t>
            </a:r>
            <a:r>
              <a:rPr lang="en-US" sz="2400" i="1" dirty="0">
                <a:solidFill>
                  <a:srgbClr val="1C54C4"/>
                </a:solidFill>
                <a:latin typeface="Arial" charset="0"/>
                <a:ea typeface="Arial" charset="0"/>
                <a:cs typeface="Arial" charset="0"/>
              </a:rPr>
              <a:t>organization that is run by its members. The </a:t>
            </a:r>
            <a:r>
              <a:rPr lang="en-US" sz="2400" i="1" dirty="0" smtClean="0">
                <a:solidFill>
                  <a:srgbClr val="1C54C4"/>
                </a:solidFill>
                <a:latin typeface="Arial" charset="0"/>
                <a:ea typeface="Arial" charset="0"/>
                <a:cs typeface="Arial" charset="0"/>
              </a:rPr>
              <a:t>                   more </a:t>
            </a:r>
            <a:r>
              <a:rPr lang="en-US" sz="2400" i="1" dirty="0">
                <a:solidFill>
                  <a:srgbClr val="1C54C4"/>
                </a:solidFill>
                <a:latin typeface="Arial" charset="0"/>
                <a:ea typeface="Arial" charset="0"/>
                <a:cs typeface="Arial" charset="0"/>
              </a:rPr>
              <a:t>you contribute, the stronger AAPT is</a:t>
            </a:r>
            <a:r>
              <a:rPr lang="en-US" sz="2400" i="1" dirty="0" smtClean="0">
                <a:solidFill>
                  <a:srgbClr val="1C54C4"/>
                </a:solidFill>
                <a:latin typeface="Arial" charset="0"/>
                <a:ea typeface="Arial" charset="0"/>
                <a:cs typeface="Arial" charset="0"/>
              </a:rPr>
              <a:t>!</a:t>
            </a:r>
            <a:endParaRPr lang="en-US" sz="2400" dirty="0" smtClean="0">
              <a:solidFill>
                <a:srgbClr val="1C54C4"/>
              </a:solidFill>
              <a:latin typeface="Arial" charset="0"/>
              <a:ea typeface="Arial" charset="0"/>
              <a:cs typeface="Arial" charset="0"/>
            </a:endParaRPr>
          </a:p>
          <a:p>
            <a:pPr marL="0" indent="0">
              <a:spcBef>
                <a:spcPts val="0"/>
              </a:spcBef>
              <a:spcAft>
                <a:spcPts val="1000"/>
              </a:spcAft>
              <a:buNone/>
              <a:tabLst>
                <a:tab pos="788988" algn="l"/>
              </a:tabLst>
            </a:pPr>
            <a:r>
              <a:rPr lang="en-US" sz="2400" i="1" dirty="0" smtClean="0">
                <a:solidFill>
                  <a:srgbClr val="1C54C4"/>
                </a:solidFill>
                <a:latin typeface="Arial" charset="0"/>
                <a:ea typeface="Arial" charset="0"/>
                <a:cs typeface="Arial" charset="0"/>
              </a:rPr>
              <a:t>	We invite you to do more. </a:t>
            </a:r>
          </a:p>
          <a:p>
            <a:pPr marL="0" indent="0">
              <a:spcAft>
                <a:spcPts val="1000"/>
              </a:spcAft>
              <a:buNone/>
            </a:pPr>
            <a:r>
              <a:rPr lang="en-US" sz="2400" dirty="0" smtClean="0">
                <a:solidFill>
                  <a:srgbClr val="1C54C4"/>
                </a:solidFill>
                <a:latin typeface="Arial" charset="0"/>
                <a:ea typeface="Arial" charset="0"/>
                <a:cs typeface="Arial" charset="0"/>
              </a:rPr>
              <a:t>In the remainder of this webinar, I’ll give you some details on many of the things you can do:</a:t>
            </a:r>
          </a:p>
          <a:p>
            <a:pPr marL="0" indent="0">
              <a:spcBef>
                <a:spcPts val="0"/>
              </a:spcBef>
              <a:spcAft>
                <a:spcPts val="1000"/>
              </a:spcAft>
              <a:buNone/>
            </a:pPr>
            <a:endParaRPr lang="en-US" sz="2400" dirty="0">
              <a:solidFill>
                <a:srgbClr val="1C54C4"/>
              </a:solidFill>
              <a:latin typeface="Arial" charset="0"/>
              <a:ea typeface="Arial" charset="0"/>
              <a:cs typeface="Arial" charset="0"/>
            </a:endParaRPr>
          </a:p>
          <a:p>
            <a:pPr marL="0" indent="0">
              <a:buNone/>
            </a:pPr>
            <a:endParaRPr lang="en-US" dirty="0" smtClean="0">
              <a:latin typeface="Arial" charset="0"/>
              <a:ea typeface="Arial" charset="0"/>
              <a:cs typeface="Arial" charset="0"/>
            </a:endParaRPr>
          </a:p>
          <a:p>
            <a:pPr marL="0" indent="0">
              <a:buNone/>
            </a:pPr>
            <a:endParaRPr lang="en-US" i="1" dirty="0"/>
          </a:p>
          <a:p>
            <a:pPr marL="0" indent="0">
              <a:buNone/>
            </a:pP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1876075044"/>
              </p:ext>
            </p:extLst>
          </p:nvPr>
        </p:nvGraphicFramePr>
        <p:xfrm>
          <a:off x="1273050" y="4632532"/>
          <a:ext cx="10532274" cy="1780873"/>
        </p:xfrm>
        <a:graphic>
          <a:graphicData uri="http://schemas.openxmlformats.org/drawingml/2006/table">
            <a:tbl>
              <a:tblPr firstRow="1" bandRow="1">
                <a:tableStyleId>{2D5ABB26-0587-4C30-8999-92F81FD0307C}</a:tableStyleId>
              </a:tblPr>
              <a:tblGrid>
                <a:gridCol w="5266137"/>
                <a:gridCol w="5266137"/>
              </a:tblGrid>
              <a:tr h="425487">
                <a:tc>
                  <a:txBody>
                    <a:bodyPr/>
                    <a:lstStyle/>
                    <a:p>
                      <a:r>
                        <a:rPr lang="en-US" sz="2000" baseline="0" dirty="0" smtClean="0">
                          <a:solidFill>
                            <a:srgbClr val="1C54C4"/>
                          </a:solidFill>
                          <a:latin typeface="Arial" charset="0"/>
                          <a:ea typeface="Arial" charset="0"/>
                          <a:cs typeface="Arial" charset="0"/>
                        </a:rPr>
                        <a:t>Attend a national meeting</a:t>
                      </a:r>
                      <a:endParaRPr lang="en-US" sz="2000" dirty="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1C54C4"/>
                          </a:solidFill>
                          <a:latin typeface="Arial" charset="0"/>
                          <a:ea typeface="Arial" charset="0"/>
                          <a:cs typeface="Arial" charset="0"/>
                        </a:rPr>
                        <a:t>Nominate a member for an award</a:t>
                      </a:r>
                    </a:p>
                  </a:txBody>
                  <a:tcPr/>
                </a:tc>
              </a:tr>
              <a:tr h="504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1C54C4"/>
                          </a:solidFill>
                          <a:latin typeface="Arial" charset="0"/>
                          <a:ea typeface="Arial" charset="0"/>
                          <a:cs typeface="Arial" charset="0"/>
                        </a:rPr>
                        <a:t>Present a workshop,</a:t>
                      </a:r>
                      <a:r>
                        <a:rPr lang="en-US" sz="2000" baseline="0" dirty="0" smtClean="0">
                          <a:solidFill>
                            <a:srgbClr val="1C54C4"/>
                          </a:solidFill>
                          <a:latin typeface="Arial" charset="0"/>
                          <a:ea typeface="Arial" charset="0"/>
                          <a:cs typeface="Arial" charset="0"/>
                        </a:rPr>
                        <a:t> talk or </a:t>
                      </a:r>
                      <a:r>
                        <a:rPr lang="en-US" sz="2000" baseline="0" dirty="0" smtClean="0">
                          <a:solidFill>
                            <a:srgbClr val="1C54C4"/>
                          </a:solidFill>
                          <a:latin typeface="Arial" charset="0"/>
                          <a:ea typeface="Arial" charset="0"/>
                          <a:cs typeface="Arial" charset="0"/>
                        </a:rPr>
                        <a:t>poster</a:t>
                      </a:r>
                      <a:endParaRPr lang="en-US" sz="2000" dirty="0" smtClean="0">
                        <a:solidFill>
                          <a:srgbClr val="1C54C4"/>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1C54C4"/>
                          </a:solidFill>
                          <a:latin typeface="Arial" charset="0"/>
                          <a:ea typeface="Arial" charset="0"/>
                          <a:cs typeface="Arial" charset="0"/>
                        </a:rPr>
                        <a:t>Submit </a:t>
                      </a:r>
                      <a:r>
                        <a:rPr lang="en-US" sz="2000" dirty="0" smtClean="0">
                          <a:solidFill>
                            <a:srgbClr val="1C54C4"/>
                          </a:solidFill>
                          <a:latin typeface="Arial" charset="0"/>
                          <a:ea typeface="Arial" charset="0"/>
                          <a:cs typeface="Arial" charset="0"/>
                        </a:rPr>
                        <a:t>a paper to </a:t>
                      </a:r>
                      <a:r>
                        <a:rPr lang="en-US" sz="2000" dirty="0" smtClean="0">
                          <a:solidFill>
                            <a:srgbClr val="1C54C4"/>
                          </a:solidFill>
                          <a:latin typeface="Arial" charset="0"/>
                          <a:ea typeface="Arial" charset="0"/>
                          <a:cs typeface="Arial" charset="0"/>
                        </a:rPr>
                        <a:t>an AAPT publication</a:t>
                      </a:r>
                    </a:p>
                  </a:txBody>
                  <a:tcPr/>
                </a:tc>
              </a:tr>
              <a:tr h="425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1C54C4"/>
                          </a:solidFill>
                          <a:latin typeface="Arial" charset="0"/>
                          <a:ea typeface="Arial" charset="0"/>
                          <a:cs typeface="Arial" charset="0"/>
                        </a:rPr>
                        <a:t>Serve on</a:t>
                      </a:r>
                      <a:r>
                        <a:rPr lang="en-US" sz="2000" baseline="0" dirty="0" smtClean="0">
                          <a:solidFill>
                            <a:srgbClr val="1C54C4"/>
                          </a:solidFill>
                          <a:latin typeface="Arial" charset="0"/>
                          <a:ea typeface="Arial" charset="0"/>
                          <a:cs typeface="Arial" charset="0"/>
                        </a:rPr>
                        <a:t> or chair an Area Committee</a:t>
                      </a:r>
                      <a:endParaRPr lang="en-US" sz="2000" dirty="0" smtClean="0">
                        <a:solidFill>
                          <a:srgbClr val="1C54C4"/>
                        </a:solidFill>
                        <a:latin typeface="Arial" charset="0"/>
                        <a:ea typeface="Arial" charset="0"/>
                        <a:cs typeface="Arial" charset="0"/>
                      </a:endParaRPr>
                    </a:p>
                  </a:txBody>
                  <a:tcPr/>
                </a:tc>
                <a:tc>
                  <a:txBody>
                    <a:bodyPr/>
                    <a:lstStyle/>
                    <a:p>
                      <a:r>
                        <a:rPr lang="en-US" sz="2000" dirty="0" smtClean="0">
                          <a:solidFill>
                            <a:srgbClr val="1C54C4"/>
                          </a:solidFill>
                          <a:latin typeface="Arial" charset="0"/>
                          <a:ea typeface="Arial" charset="0"/>
                          <a:cs typeface="Arial" charset="0"/>
                        </a:rPr>
                        <a:t>Serve on the Executive </a:t>
                      </a:r>
                      <a:r>
                        <a:rPr lang="en-US" sz="2000" baseline="0" dirty="0" smtClean="0">
                          <a:solidFill>
                            <a:srgbClr val="1C54C4"/>
                          </a:solidFill>
                          <a:latin typeface="Arial" charset="0"/>
                          <a:ea typeface="Arial" charset="0"/>
                          <a:cs typeface="Arial" charset="0"/>
                        </a:rPr>
                        <a:t>Board</a:t>
                      </a:r>
                      <a:endParaRPr lang="en-US" sz="2000" dirty="0">
                        <a:solidFill>
                          <a:srgbClr val="1C54C4"/>
                        </a:solidFill>
                        <a:latin typeface="Arial" charset="0"/>
                        <a:ea typeface="Arial" charset="0"/>
                        <a:cs typeface="Arial" charset="0"/>
                      </a:endParaRPr>
                    </a:p>
                  </a:txBody>
                  <a:tcPr/>
                </a:tc>
              </a:tr>
              <a:tr h="425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1C54C4"/>
                          </a:solidFill>
                          <a:latin typeface="Arial" charset="0"/>
                          <a:ea typeface="Arial" charset="0"/>
                          <a:cs typeface="Arial" charset="0"/>
                        </a:rPr>
                        <a:t>Join a Topical</a:t>
                      </a:r>
                      <a:r>
                        <a:rPr lang="en-US" sz="2000" baseline="0" dirty="0" smtClean="0">
                          <a:solidFill>
                            <a:srgbClr val="1C54C4"/>
                          </a:solidFill>
                          <a:latin typeface="Arial" charset="0"/>
                          <a:ea typeface="Arial" charset="0"/>
                          <a:cs typeface="Arial" charset="0"/>
                        </a:rPr>
                        <a:t> or Associated Group</a:t>
                      </a:r>
                      <a:endParaRPr lang="en-US" sz="2000" dirty="0" smtClean="0">
                        <a:solidFill>
                          <a:srgbClr val="1C54C4"/>
                        </a:solidFill>
                        <a:latin typeface="Arial" charset="0"/>
                        <a:ea typeface="Arial" charset="0"/>
                        <a:cs typeface="Arial" charset="0"/>
                      </a:endParaRPr>
                    </a:p>
                  </a:txBody>
                  <a:tcPr/>
                </a:tc>
                <a:tc>
                  <a:txBody>
                    <a:bodyPr/>
                    <a:lstStyle/>
                    <a:p>
                      <a:r>
                        <a:rPr lang="en-US" sz="2000" dirty="0" smtClean="0">
                          <a:solidFill>
                            <a:srgbClr val="1C54C4"/>
                          </a:solidFill>
                          <a:latin typeface="Arial" charset="0"/>
                          <a:ea typeface="Arial" charset="0"/>
                          <a:cs typeface="Arial" charset="0"/>
                        </a:rPr>
                        <a:t>Check</a:t>
                      </a:r>
                      <a:r>
                        <a:rPr lang="en-US" sz="2000" baseline="0" dirty="0" smtClean="0">
                          <a:solidFill>
                            <a:srgbClr val="1C54C4"/>
                          </a:solidFill>
                          <a:latin typeface="Arial" charset="0"/>
                          <a:ea typeface="Arial" charset="0"/>
                          <a:cs typeface="Arial" charset="0"/>
                        </a:rPr>
                        <a:t> out o</a:t>
                      </a:r>
                      <a:r>
                        <a:rPr lang="en-US" sz="2000" dirty="0" smtClean="0">
                          <a:solidFill>
                            <a:srgbClr val="1C54C4"/>
                          </a:solidFill>
                          <a:latin typeface="Arial" charset="0"/>
                          <a:ea typeface="Arial" charset="0"/>
                          <a:cs typeface="Arial" charset="0"/>
                        </a:rPr>
                        <a:t>ther opportunities</a:t>
                      </a:r>
                      <a:endParaRPr lang="en-US" sz="2000" dirty="0">
                        <a:solidFill>
                          <a:srgbClr val="1C54C4"/>
                        </a:solidFill>
                        <a:latin typeface="Arial" charset="0"/>
                        <a:ea typeface="Arial" charset="0"/>
                        <a:cs typeface="Arial" charset="0"/>
                      </a:endParaRPr>
                    </a:p>
                  </a:txBody>
                  <a:tcPr/>
                </a:tc>
              </a:tr>
            </a:tbl>
          </a:graphicData>
        </a:graphic>
      </p:graphicFrame>
      <p:sp>
        <p:nvSpPr>
          <p:cNvPr id="7" name="TextBox 6"/>
          <p:cNvSpPr txBox="1"/>
          <p:nvPr/>
        </p:nvSpPr>
        <p:spPr>
          <a:xfrm>
            <a:off x="858982" y="399311"/>
            <a:ext cx="9159498" cy="461665"/>
          </a:xfrm>
          <a:prstGeom prst="rect">
            <a:avLst/>
          </a:prstGeom>
          <a:noFill/>
        </p:spPr>
        <p:txBody>
          <a:bodyPr wrap="square" rtlCol="0">
            <a:spAutoFit/>
          </a:bodyPr>
          <a:lstStyle/>
          <a:p>
            <a:pPr marL="285750" indent="-285750">
              <a:buFont typeface="Arial" charset="0"/>
              <a:buChar char="•"/>
            </a:pPr>
            <a:r>
              <a:rPr lang="en-US" sz="2400" dirty="0" smtClean="0">
                <a:solidFill>
                  <a:srgbClr val="1C54C4"/>
                </a:solidFill>
                <a:latin typeface="Arial" charset="0"/>
                <a:ea typeface="Arial" charset="0"/>
                <a:cs typeface="Arial" charset="0"/>
              </a:rPr>
              <a:t>And now as </a:t>
            </a:r>
            <a:r>
              <a:rPr lang="en-US" sz="2400" u="sng" dirty="0" smtClean="0">
                <a:solidFill>
                  <a:srgbClr val="1C54C4"/>
                </a:solidFill>
                <a:latin typeface="Arial" charset="0"/>
                <a:ea typeface="Arial" charset="0"/>
                <a:cs typeface="Arial" charset="0"/>
              </a:rPr>
              <a:t>way-way</a:t>
            </a:r>
            <a:r>
              <a:rPr lang="en-US" sz="2400" dirty="0" smtClean="0">
                <a:solidFill>
                  <a:srgbClr val="1C54C4"/>
                </a:solidFill>
                <a:latin typeface="Arial" charset="0"/>
                <a:ea typeface="Arial" charset="0"/>
                <a:cs typeface="Arial" charset="0"/>
              </a:rPr>
              <a:t> past President of AAPT, here I am . . .</a:t>
            </a:r>
            <a:endParaRPr lang="en-US" sz="2400" dirty="0">
              <a:solidFill>
                <a:srgbClr val="1C54C4"/>
              </a:solidFill>
              <a:latin typeface="Arial" charset="0"/>
              <a:ea typeface="Arial" charset="0"/>
              <a:cs typeface="Arial" charset="0"/>
            </a:endParaRPr>
          </a:p>
        </p:txBody>
      </p:sp>
      <p:grpSp>
        <p:nvGrpSpPr>
          <p:cNvPr id="6" name="Group 5"/>
          <p:cNvGrpSpPr/>
          <p:nvPr/>
        </p:nvGrpSpPr>
        <p:grpSpPr>
          <a:xfrm>
            <a:off x="858982" y="1076908"/>
            <a:ext cx="10785764" cy="1933982"/>
            <a:chOff x="858982" y="1076908"/>
            <a:chExt cx="10785764" cy="1933982"/>
          </a:xfrm>
        </p:grpSpPr>
        <p:sp>
          <p:nvSpPr>
            <p:cNvPr id="4" name="Rectangle 3"/>
            <p:cNvSpPr/>
            <p:nvPr/>
          </p:nvSpPr>
          <p:spPr>
            <a:xfrm>
              <a:off x="858982" y="1076908"/>
              <a:ext cx="7670498" cy="461665"/>
            </a:xfrm>
            <a:prstGeom prst="rect">
              <a:avLst/>
            </a:prstGeom>
          </p:spPr>
          <p:txBody>
            <a:bodyPr wrap="none">
              <a:spAutoFit/>
            </a:bodyPr>
            <a:lstStyle/>
            <a:p>
              <a:r>
                <a:rPr lang="en-US" sz="2400" i="1" dirty="0" smtClean="0">
                  <a:solidFill>
                    <a:srgbClr val="1C54C4"/>
                  </a:solidFill>
                  <a:latin typeface="Arial" charset="0"/>
                  <a:ea typeface="Arial" charset="0"/>
                  <a:cs typeface="Arial" charset="0"/>
                </a:rPr>
                <a:t>Are you interested </a:t>
              </a:r>
              <a:r>
                <a:rPr lang="en-US" sz="2400" i="1" dirty="0">
                  <a:solidFill>
                    <a:srgbClr val="1C54C4"/>
                  </a:solidFill>
                  <a:latin typeface="Arial" charset="0"/>
                  <a:ea typeface="Arial" charset="0"/>
                  <a:cs typeface="Arial" charset="0"/>
                </a:rPr>
                <a:t>in taking a leadership role in AAPT? </a:t>
              </a:r>
            </a:p>
          </p:txBody>
        </p:sp>
        <p:pic>
          <p:nvPicPr>
            <p:cNvPr id="2" name="Picture 1"/>
            <p:cNvPicPr>
              <a:picLocks noChangeAspect="1"/>
            </p:cNvPicPr>
            <p:nvPr/>
          </p:nvPicPr>
          <p:blipFill>
            <a:blip r:embed="rId2"/>
            <a:stretch>
              <a:fillRect/>
            </a:stretch>
          </p:blipFill>
          <p:spPr>
            <a:xfrm>
              <a:off x="9361001" y="1076908"/>
              <a:ext cx="2283745" cy="1933982"/>
            </a:xfrm>
            <a:prstGeom prst="rect">
              <a:avLst/>
            </a:prstGeom>
          </p:spPr>
        </p:pic>
      </p:grpSp>
    </p:spTree>
    <p:extLst>
      <p:ext uri="{BB962C8B-B14F-4D97-AF65-F5344CB8AC3E}">
        <p14:creationId xmlns:p14="http://schemas.microsoft.com/office/powerpoint/2010/main" val="6402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a:spLocks noGrp="1"/>
          </p:cNvSpPr>
          <p:nvPr>
            <p:ph type="title"/>
          </p:nvPr>
        </p:nvSpPr>
        <p:spPr>
          <a:xfrm>
            <a:off x="422329" y="1012254"/>
            <a:ext cx="11347342" cy="1325563"/>
          </a:xfrm>
        </p:spPr>
        <p:txBody>
          <a:bodyPr>
            <a:normAutofit/>
          </a:bodyPr>
          <a:lstStyle/>
          <a:p>
            <a:r>
              <a:rPr lang="en-US" sz="3600" smtClean="0">
                <a:solidFill>
                  <a:schemeClr val="bg1"/>
                </a:solidFill>
                <a:latin typeface="Arial" charset="0"/>
                <a:ea typeface="Arial" charset="0"/>
                <a:cs typeface="Arial" charset="0"/>
              </a:rPr>
              <a:t>Attend SM2017 in Cincinnati or WM 2018 in San Diego</a:t>
            </a:r>
            <a:endParaRPr lang="en-US" sz="3600" dirty="0">
              <a:solidFill>
                <a:schemeClr val="bg1"/>
              </a:solidFill>
              <a:latin typeface="Arial" charset="0"/>
              <a:ea typeface="Arial" charset="0"/>
              <a:cs typeface="Arial" charset="0"/>
            </a:endParaRPr>
          </a:p>
        </p:txBody>
      </p:sp>
      <p:grpSp>
        <p:nvGrpSpPr>
          <p:cNvPr id="15" name="Group 14"/>
          <p:cNvGrpSpPr/>
          <p:nvPr/>
        </p:nvGrpSpPr>
        <p:grpSpPr>
          <a:xfrm>
            <a:off x="493363" y="2883862"/>
            <a:ext cx="2321469" cy="1150257"/>
            <a:chOff x="493363" y="2883862"/>
            <a:chExt cx="2321469" cy="1150257"/>
          </a:xfrm>
        </p:grpSpPr>
        <p:sp>
          <p:nvSpPr>
            <p:cNvPr id="11" name="Rectangle 10"/>
            <p:cNvSpPr/>
            <p:nvPr/>
          </p:nvSpPr>
          <p:spPr>
            <a:xfrm>
              <a:off x="493363" y="2883862"/>
              <a:ext cx="2321469" cy="707886"/>
            </a:xfrm>
            <a:prstGeom prst="rect">
              <a:avLst/>
            </a:prstGeom>
          </p:spPr>
          <p:txBody>
            <a:bodyPr wrap="none">
              <a:spAutoFit/>
            </a:bodyPr>
            <a:lstStyle/>
            <a:p>
              <a:r>
                <a:rPr lang="en-US" sz="2000" dirty="0">
                  <a:solidFill>
                    <a:schemeClr val="bg1"/>
                  </a:solidFill>
                  <a:latin typeface="Arial" charset="0"/>
                  <a:ea typeface="Arial" charset="0"/>
                  <a:cs typeface="Arial" charset="0"/>
                </a:rPr>
                <a:t>Cincinnati Marriott </a:t>
              </a:r>
              <a:endParaRPr lang="en-US" sz="2000" dirty="0" smtClean="0">
                <a:solidFill>
                  <a:schemeClr val="bg1"/>
                </a:solidFill>
                <a:latin typeface="Arial" charset="0"/>
                <a:ea typeface="Arial" charset="0"/>
                <a:cs typeface="Arial" charset="0"/>
              </a:endParaRPr>
            </a:p>
            <a:p>
              <a:pPr algn="ctr"/>
              <a:r>
                <a:rPr lang="en-US" sz="2000" dirty="0" smtClean="0">
                  <a:solidFill>
                    <a:schemeClr val="bg1"/>
                  </a:solidFill>
                  <a:latin typeface="Arial" charset="0"/>
                  <a:ea typeface="Arial" charset="0"/>
                  <a:cs typeface="Arial" charset="0"/>
                </a:rPr>
                <a:t>at </a:t>
              </a:r>
              <a:r>
                <a:rPr lang="en-US" sz="2000" dirty="0" err="1">
                  <a:solidFill>
                    <a:schemeClr val="bg1"/>
                  </a:solidFill>
                  <a:latin typeface="Arial" charset="0"/>
                  <a:ea typeface="Arial" charset="0"/>
                  <a:cs typeface="Arial" charset="0"/>
                </a:rPr>
                <a:t>RiverCenter</a:t>
              </a:r>
              <a:endParaRPr lang="en-US" sz="2000" dirty="0">
                <a:solidFill>
                  <a:schemeClr val="bg1"/>
                </a:solidFill>
                <a:latin typeface="Arial" charset="0"/>
                <a:ea typeface="Arial" charset="0"/>
                <a:cs typeface="Arial" charset="0"/>
              </a:endParaRPr>
            </a:p>
          </p:txBody>
        </p:sp>
        <p:cxnSp>
          <p:nvCxnSpPr>
            <p:cNvPr id="13" name="Straight Arrow Connector 12"/>
            <p:cNvCxnSpPr/>
            <p:nvPr/>
          </p:nvCxnSpPr>
          <p:spPr>
            <a:xfrm>
              <a:off x="1472339" y="3591748"/>
              <a:ext cx="15499" cy="44237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493363" y="217991"/>
            <a:ext cx="6411934" cy="707886"/>
          </a:xfrm>
          <a:prstGeom prst="rect">
            <a:avLst/>
          </a:prstGeom>
        </p:spPr>
        <p:txBody>
          <a:bodyPr wrap="square">
            <a:spAutoFit/>
          </a:bodyPr>
          <a:lstStyle/>
          <a:p>
            <a:r>
              <a:rPr lang="en-US" sz="4000" b="1" dirty="0">
                <a:solidFill>
                  <a:srgbClr val="00B0F0"/>
                </a:solidFill>
                <a:latin typeface="Arial" charset="0"/>
                <a:ea typeface="Arial" charset="0"/>
                <a:cs typeface="Arial" charset="0"/>
              </a:rPr>
              <a:t>Attend a national meeting</a:t>
            </a:r>
          </a:p>
        </p:txBody>
      </p:sp>
      <p:sp>
        <p:nvSpPr>
          <p:cNvPr id="2" name="TextBox 1"/>
          <p:cNvSpPr txBox="1"/>
          <p:nvPr/>
        </p:nvSpPr>
        <p:spPr>
          <a:xfrm>
            <a:off x="0" y="4326506"/>
            <a:ext cx="2484408" cy="830997"/>
          </a:xfrm>
          <a:prstGeom prst="rect">
            <a:avLst/>
          </a:prstGeom>
          <a:noFill/>
        </p:spPr>
        <p:txBody>
          <a:bodyPr wrap="square" rtlCol="0">
            <a:spAutoFit/>
          </a:bodyPr>
          <a:lstStyle/>
          <a:p>
            <a:pPr algn="ctr"/>
            <a:r>
              <a:rPr lang="en-US" sz="2400" dirty="0" smtClean="0">
                <a:solidFill>
                  <a:schemeClr val="bg1"/>
                </a:solidFill>
                <a:latin typeface="Arial" charset="0"/>
                <a:ea typeface="Arial" charset="0"/>
                <a:cs typeface="Arial" charset="0"/>
              </a:rPr>
              <a:t>Be there</a:t>
            </a:r>
          </a:p>
          <a:p>
            <a:pPr algn="ctr"/>
            <a:r>
              <a:rPr lang="en-US" sz="2400" dirty="0" smtClean="0">
                <a:solidFill>
                  <a:schemeClr val="bg1"/>
                </a:solidFill>
                <a:latin typeface="Arial" charset="0"/>
                <a:ea typeface="Arial" charset="0"/>
                <a:cs typeface="Arial" charset="0"/>
              </a:rPr>
              <a:t>July 22-26!</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7381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12222311" cy="6858001"/>
          </a:xfrm>
          <a:prstGeom prst="rect">
            <a:avLst/>
          </a:prstGeom>
        </p:spPr>
      </p:pic>
      <p:sp>
        <p:nvSpPr>
          <p:cNvPr id="5" name="TextBox 4"/>
          <p:cNvSpPr txBox="1"/>
          <p:nvPr/>
        </p:nvSpPr>
        <p:spPr>
          <a:xfrm>
            <a:off x="526943" y="1565695"/>
            <a:ext cx="8455692" cy="5432256"/>
          </a:xfrm>
          <a:prstGeom prst="rect">
            <a:avLst/>
          </a:prstGeom>
          <a:noFill/>
        </p:spPr>
        <p:txBody>
          <a:bodyPr wrap="square" rtlCol="0">
            <a:spAutoFit/>
          </a:bodyPr>
          <a:lstStyle/>
          <a:p>
            <a:pPr marL="285750" indent="-285750">
              <a:buFont typeface="Arial" charset="0"/>
              <a:buChar char="•"/>
            </a:pPr>
            <a:r>
              <a:rPr lang="en-US" sz="2400" dirty="0" smtClean="0">
                <a:solidFill>
                  <a:schemeClr val="accent4">
                    <a:lumMod val="40000"/>
                    <a:lumOff val="60000"/>
                  </a:schemeClr>
                </a:solidFill>
                <a:latin typeface="Arial" charset="0"/>
                <a:ea typeface="Arial" charset="0"/>
                <a:cs typeface="Arial" charset="0"/>
              </a:rPr>
              <a:t>40 workshops/tutorials on </a:t>
            </a:r>
            <a:r>
              <a:rPr lang="en-US" sz="2400" dirty="0" smtClean="0">
                <a:solidFill>
                  <a:schemeClr val="accent4">
                    <a:lumMod val="40000"/>
                    <a:lumOff val="60000"/>
                  </a:schemeClr>
                </a:solidFill>
                <a:latin typeface="Arial" charset="0"/>
                <a:ea typeface="Arial" charset="0"/>
                <a:cs typeface="Arial" charset="0"/>
              </a:rPr>
              <a:t>Saturday </a:t>
            </a:r>
            <a:r>
              <a:rPr lang="en-US" sz="2400" dirty="0" smtClean="0">
                <a:solidFill>
                  <a:schemeClr val="accent4">
                    <a:lumMod val="40000"/>
                    <a:lumOff val="60000"/>
                  </a:schemeClr>
                </a:solidFill>
                <a:latin typeface="Arial" charset="0"/>
                <a:ea typeface="Arial" charset="0"/>
                <a:cs typeface="Arial" charset="0"/>
              </a:rPr>
              <a:t>and </a:t>
            </a:r>
            <a:r>
              <a:rPr lang="en-US" sz="2400" dirty="0" smtClean="0">
                <a:solidFill>
                  <a:schemeClr val="accent4">
                    <a:lumMod val="40000"/>
                    <a:lumOff val="60000"/>
                  </a:schemeClr>
                </a:solidFill>
                <a:latin typeface="Arial" charset="0"/>
                <a:ea typeface="Arial" charset="0"/>
                <a:cs typeface="Arial" charset="0"/>
              </a:rPr>
              <a:t>Sunday</a:t>
            </a:r>
            <a:endParaRPr lang="en-US" sz="2400" dirty="0" smtClean="0">
              <a:solidFill>
                <a:schemeClr val="accent4">
                  <a:lumMod val="40000"/>
                  <a:lumOff val="60000"/>
                </a:schemeClr>
              </a:solidFill>
              <a:latin typeface="Arial" charset="0"/>
              <a:ea typeface="Arial" charset="0"/>
              <a:cs typeface="Arial" charset="0"/>
            </a:endParaRPr>
          </a:p>
          <a:p>
            <a:pPr marL="285750" indent="-285750">
              <a:buFont typeface="Arial" charset="0"/>
              <a:buChar char="•"/>
            </a:pPr>
            <a:r>
              <a:rPr lang="en-US" sz="2400" dirty="0" smtClean="0">
                <a:solidFill>
                  <a:schemeClr val="accent4">
                    <a:lumMod val="40000"/>
                    <a:lumOff val="60000"/>
                  </a:schemeClr>
                </a:solidFill>
                <a:latin typeface="Arial" charset="0"/>
                <a:ea typeface="Arial" charset="0"/>
                <a:cs typeface="Arial" charset="0"/>
              </a:rPr>
              <a:t>Plenaries:</a:t>
            </a:r>
          </a:p>
          <a:p>
            <a:pPr marL="293688">
              <a:spcBef>
                <a:spcPts val="600"/>
              </a:spcBef>
            </a:pPr>
            <a:r>
              <a:rPr lang="en-US" sz="2400" dirty="0" smtClean="0">
                <a:solidFill>
                  <a:schemeClr val="accent4">
                    <a:lumMod val="40000"/>
                    <a:lumOff val="60000"/>
                  </a:schemeClr>
                </a:solidFill>
                <a:latin typeface="Arial" charset="0"/>
                <a:ea typeface="Arial" charset="0"/>
                <a:cs typeface="Arial" charset="0"/>
              </a:rPr>
              <a:t>John C. Brown: “Black </a:t>
            </a:r>
            <a:r>
              <a:rPr lang="en-US" sz="2400" dirty="0">
                <a:solidFill>
                  <a:schemeClr val="accent4">
                    <a:lumMod val="40000"/>
                    <a:lumOff val="60000"/>
                  </a:schemeClr>
                </a:solidFill>
                <a:latin typeface="Arial" charset="0"/>
                <a:ea typeface="Arial" charset="0"/>
                <a:cs typeface="Arial" charset="0"/>
              </a:rPr>
              <a:t>Holes and White </a:t>
            </a:r>
            <a:r>
              <a:rPr lang="en-US" sz="2400" dirty="0" smtClean="0">
                <a:solidFill>
                  <a:schemeClr val="accent4">
                    <a:lumMod val="40000"/>
                    <a:lumOff val="60000"/>
                  </a:schemeClr>
                </a:solidFill>
                <a:latin typeface="Arial" charset="0"/>
                <a:ea typeface="Arial" charset="0"/>
                <a:cs typeface="Arial" charset="0"/>
              </a:rPr>
              <a:t>Rabbits”</a:t>
            </a:r>
          </a:p>
          <a:p>
            <a:pPr marL="293688">
              <a:spcBef>
                <a:spcPts val="600"/>
              </a:spcBef>
            </a:pPr>
            <a:r>
              <a:rPr lang="en-US" sz="2400" dirty="0" smtClean="0">
                <a:solidFill>
                  <a:schemeClr val="accent4">
                    <a:lumMod val="40000"/>
                    <a:lumOff val="60000"/>
                  </a:schemeClr>
                </a:solidFill>
                <a:latin typeface="Arial" charset="0"/>
                <a:ea typeface="Arial" charset="0"/>
                <a:cs typeface="Arial" charset="0"/>
              </a:rPr>
              <a:t>Frances </a:t>
            </a:r>
            <a:r>
              <a:rPr lang="en-US" sz="2400" dirty="0" err="1" smtClean="0">
                <a:solidFill>
                  <a:schemeClr val="accent4">
                    <a:lumMod val="40000"/>
                    <a:lumOff val="60000"/>
                  </a:schemeClr>
                </a:solidFill>
                <a:latin typeface="Arial" charset="0"/>
                <a:ea typeface="Arial" charset="0"/>
                <a:cs typeface="Arial" charset="0"/>
              </a:rPr>
              <a:t>Slakey</a:t>
            </a:r>
            <a:r>
              <a:rPr lang="en-US" sz="2400" dirty="0" smtClean="0">
                <a:solidFill>
                  <a:schemeClr val="accent4">
                    <a:lumMod val="40000"/>
                    <a:lumOff val="60000"/>
                  </a:schemeClr>
                </a:solidFill>
                <a:latin typeface="Arial" charset="0"/>
                <a:ea typeface="Arial" charset="0"/>
                <a:cs typeface="Arial" charset="0"/>
              </a:rPr>
              <a:t>, Georgetown University, author of  best-seller, </a:t>
            </a:r>
            <a:r>
              <a:rPr lang="en-US" sz="2400" i="1" dirty="0" smtClean="0">
                <a:solidFill>
                  <a:schemeClr val="accent4">
                    <a:lumMod val="40000"/>
                    <a:lumOff val="60000"/>
                  </a:schemeClr>
                </a:solidFill>
                <a:latin typeface="Arial" charset="0"/>
                <a:ea typeface="Arial" charset="0"/>
                <a:cs typeface="Arial" charset="0"/>
              </a:rPr>
              <a:t>To the Last Breath</a:t>
            </a:r>
          </a:p>
          <a:p>
            <a:pPr marL="293688">
              <a:spcBef>
                <a:spcPts val="600"/>
              </a:spcBef>
            </a:pPr>
            <a:r>
              <a:rPr lang="en-US" sz="2400" dirty="0" smtClean="0">
                <a:solidFill>
                  <a:schemeClr val="accent4">
                    <a:lumMod val="40000"/>
                    <a:lumOff val="60000"/>
                  </a:schemeClr>
                </a:solidFill>
                <a:latin typeface="Arial" charset="0"/>
                <a:ea typeface="Arial" charset="0"/>
                <a:cs typeface="Arial" charset="0"/>
              </a:rPr>
              <a:t>Julianne </a:t>
            </a:r>
            <a:r>
              <a:rPr lang="en-US" sz="2400" dirty="0">
                <a:solidFill>
                  <a:schemeClr val="accent4">
                    <a:lumMod val="40000"/>
                    <a:lumOff val="60000"/>
                  </a:schemeClr>
                </a:solidFill>
                <a:latin typeface="Arial" charset="0"/>
                <a:ea typeface="Arial" charset="0"/>
                <a:cs typeface="Arial" charset="0"/>
              </a:rPr>
              <a:t>M. </a:t>
            </a:r>
            <a:r>
              <a:rPr lang="en-US" sz="2400" dirty="0" smtClean="0">
                <a:solidFill>
                  <a:schemeClr val="accent4">
                    <a:lumMod val="40000"/>
                    <a:lumOff val="60000"/>
                  </a:schemeClr>
                </a:solidFill>
                <a:latin typeface="Arial" charset="0"/>
                <a:ea typeface="Arial" charset="0"/>
                <a:cs typeface="Arial" charset="0"/>
              </a:rPr>
              <a:t>Pollard-Larkin: MD </a:t>
            </a:r>
            <a:r>
              <a:rPr lang="en-US" sz="2400" dirty="0">
                <a:solidFill>
                  <a:schemeClr val="accent4">
                    <a:lumMod val="40000"/>
                    <a:lumOff val="60000"/>
                  </a:schemeClr>
                </a:solidFill>
                <a:latin typeface="Arial" charset="0"/>
                <a:ea typeface="Arial" charset="0"/>
                <a:cs typeface="Arial" charset="0"/>
              </a:rPr>
              <a:t>Anderson Cancer </a:t>
            </a:r>
            <a:r>
              <a:rPr lang="en-US" sz="2400" dirty="0" smtClean="0">
                <a:solidFill>
                  <a:schemeClr val="accent4">
                    <a:lumMod val="40000"/>
                    <a:lumOff val="60000"/>
                  </a:schemeClr>
                </a:solidFill>
                <a:latin typeface="Arial" charset="0"/>
                <a:ea typeface="Arial" charset="0"/>
                <a:cs typeface="Arial" charset="0"/>
              </a:rPr>
              <a:t>Center, University </a:t>
            </a:r>
            <a:r>
              <a:rPr lang="en-US" sz="2400" dirty="0">
                <a:solidFill>
                  <a:schemeClr val="accent4">
                    <a:lumMod val="40000"/>
                    <a:lumOff val="60000"/>
                  </a:schemeClr>
                </a:solidFill>
                <a:latin typeface="Arial" charset="0"/>
                <a:ea typeface="Arial" charset="0"/>
                <a:cs typeface="Arial" charset="0"/>
              </a:rPr>
              <a:t>of </a:t>
            </a:r>
            <a:r>
              <a:rPr lang="en-US" sz="2400" dirty="0" smtClean="0">
                <a:solidFill>
                  <a:schemeClr val="accent4">
                    <a:lumMod val="40000"/>
                    <a:lumOff val="60000"/>
                  </a:schemeClr>
                </a:solidFill>
                <a:latin typeface="Arial" charset="0"/>
                <a:ea typeface="Arial" charset="0"/>
                <a:cs typeface="Arial" charset="0"/>
              </a:rPr>
              <a:t>Texas</a:t>
            </a:r>
          </a:p>
          <a:p>
            <a:pPr marL="293688" indent="-293688">
              <a:spcBef>
                <a:spcPts val="600"/>
              </a:spcBef>
              <a:buFont typeface="Arial" charset="0"/>
              <a:buChar char="•"/>
            </a:pPr>
            <a:r>
              <a:rPr lang="en-US" sz="2400" dirty="0" smtClean="0">
                <a:solidFill>
                  <a:schemeClr val="accent4">
                    <a:lumMod val="40000"/>
                    <a:lumOff val="60000"/>
                  </a:schemeClr>
                </a:solidFill>
                <a:latin typeface="Arial" charset="0"/>
                <a:ea typeface="Arial" charset="0"/>
                <a:cs typeface="Arial" charset="0"/>
              </a:rPr>
              <a:t>100’s of parallel invited and contributed talks and posters</a:t>
            </a:r>
          </a:p>
          <a:p>
            <a:pPr marL="293688" indent="-293688">
              <a:spcBef>
                <a:spcPts val="600"/>
              </a:spcBef>
              <a:buFont typeface="Arial" charset="0"/>
              <a:buChar char="•"/>
            </a:pPr>
            <a:r>
              <a:rPr lang="en-US" sz="2400" dirty="0" smtClean="0">
                <a:solidFill>
                  <a:schemeClr val="accent4">
                    <a:lumMod val="40000"/>
                    <a:lumOff val="60000"/>
                  </a:schemeClr>
                </a:solidFill>
                <a:latin typeface="Arial" charset="0"/>
                <a:ea typeface="Arial" charset="0"/>
                <a:cs typeface="Arial" charset="0"/>
              </a:rPr>
              <a:t>Exhibit area with apparatus and books to explore (and free refreshments and drawings for prizes)</a:t>
            </a:r>
          </a:p>
          <a:p>
            <a:pPr marL="293688" indent="-293688">
              <a:spcBef>
                <a:spcPts val="600"/>
              </a:spcBef>
              <a:buFont typeface="Arial" charset="0"/>
              <a:buChar char="•"/>
            </a:pPr>
            <a:r>
              <a:rPr lang="en-US" sz="2400" dirty="0" smtClean="0">
                <a:solidFill>
                  <a:schemeClr val="accent4">
                    <a:lumMod val="40000"/>
                    <a:lumOff val="60000"/>
                  </a:schemeClr>
                </a:solidFill>
                <a:latin typeface="Arial" charset="0"/>
                <a:ea typeface="Arial" charset="0"/>
                <a:cs typeface="Arial" charset="0"/>
              </a:rPr>
              <a:t>Awards plenary sessions and lots more—as always! </a:t>
            </a:r>
          </a:p>
          <a:p>
            <a:pPr marL="293688" indent="-293688">
              <a:spcBef>
                <a:spcPts val="600"/>
              </a:spcBef>
              <a:buFont typeface="Arial" charset="0"/>
              <a:buChar char="•"/>
            </a:pPr>
            <a:r>
              <a:rPr lang="en-US" sz="2400" dirty="0" smtClean="0">
                <a:solidFill>
                  <a:schemeClr val="accent4">
                    <a:lumMod val="40000"/>
                    <a:lumOff val="60000"/>
                  </a:schemeClr>
                </a:solidFill>
                <a:latin typeface="Arial" charset="0"/>
                <a:ea typeface="Arial" charset="0"/>
                <a:cs typeface="Arial" charset="0"/>
              </a:rPr>
              <a:t>Physics Education Research Conference (PERC) </a:t>
            </a:r>
            <a:r>
              <a:rPr lang="en-US" sz="2400" dirty="0" smtClean="0">
                <a:solidFill>
                  <a:schemeClr val="accent4">
                    <a:lumMod val="40000"/>
                    <a:lumOff val="60000"/>
                  </a:schemeClr>
                </a:solidFill>
                <a:latin typeface="Arial" charset="0"/>
                <a:ea typeface="Arial" charset="0"/>
                <a:cs typeface="Arial" charset="0"/>
              </a:rPr>
              <a:t>follows!</a:t>
            </a:r>
            <a:endParaRPr lang="en-US" sz="2400" dirty="0" smtClean="0">
              <a:solidFill>
                <a:schemeClr val="accent4">
                  <a:lumMod val="40000"/>
                  <a:lumOff val="60000"/>
                </a:schemeClr>
              </a:solidFill>
              <a:latin typeface="Arial" charset="0"/>
              <a:ea typeface="Arial" charset="0"/>
              <a:cs typeface="Arial" charset="0"/>
            </a:endParaRPr>
          </a:p>
          <a:p>
            <a:pPr marL="285750" indent="-285750">
              <a:buFont typeface="Arial" charset="0"/>
              <a:buChar char="•"/>
            </a:pPr>
            <a:endParaRPr lang="en-US" sz="2400" dirty="0">
              <a:solidFill>
                <a:schemeClr val="bg1"/>
              </a:solidFill>
              <a:latin typeface="Arial" charset="0"/>
              <a:ea typeface="Arial" charset="0"/>
              <a:cs typeface="Arial" charset="0"/>
            </a:endParaRPr>
          </a:p>
        </p:txBody>
      </p:sp>
      <p:sp>
        <p:nvSpPr>
          <p:cNvPr id="6" name="Rectangle 5"/>
          <p:cNvSpPr/>
          <p:nvPr/>
        </p:nvSpPr>
        <p:spPr>
          <a:xfrm>
            <a:off x="526943" y="1104030"/>
            <a:ext cx="10368365" cy="461665"/>
          </a:xfrm>
          <a:prstGeom prst="rect">
            <a:avLst/>
          </a:prstGeom>
        </p:spPr>
        <p:txBody>
          <a:bodyPr wrap="square">
            <a:spAutoFit/>
          </a:bodyPr>
          <a:lstStyle/>
          <a:p>
            <a:pPr marL="285750" indent="-285750">
              <a:buFont typeface="Arial" charset="0"/>
              <a:buChar char="•"/>
            </a:pPr>
            <a:r>
              <a:rPr lang="en-US" sz="2400" dirty="0">
                <a:solidFill>
                  <a:schemeClr val="accent4">
                    <a:lumMod val="40000"/>
                    <a:lumOff val="60000"/>
                  </a:schemeClr>
                </a:solidFill>
                <a:latin typeface="Arial" charset="0"/>
                <a:ea typeface="Arial" charset="0"/>
                <a:cs typeface="Arial" charset="0"/>
              </a:rPr>
              <a:t>Early Bird registration for SM2017 with substantial savings ends May 31!</a:t>
            </a:r>
          </a:p>
        </p:txBody>
      </p:sp>
    </p:spTree>
    <p:extLst>
      <p:ext uri="{BB962C8B-B14F-4D97-AF65-F5344CB8AC3E}">
        <p14:creationId xmlns:p14="http://schemas.microsoft.com/office/powerpoint/2010/main" val="9159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99" y="251764"/>
            <a:ext cx="5433451" cy="1200204"/>
          </a:xfrm>
        </p:spPr>
        <p:txBody>
          <a:bodyPr>
            <a:normAutofit fontScale="90000"/>
          </a:bodyPr>
          <a:lstStyle/>
          <a:p>
            <a:pPr algn="ctr"/>
            <a:r>
              <a:rPr lang="en-US" b="1" dirty="0">
                <a:solidFill>
                  <a:srgbClr val="1C54C4"/>
                </a:solidFill>
                <a:latin typeface="Arial" charset="0"/>
                <a:ea typeface="Arial" charset="0"/>
                <a:cs typeface="Arial" charset="0"/>
              </a:rPr>
              <a:t>Present a workshop, </a:t>
            </a:r>
            <a:r>
              <a:rPr lang="en-US" b="1" dirty="0" smtClean="0">
                <a:solidFill>
                  <a:srgbClr val="1C54C4"/>
                </a:solidFill>
                <a:latin typeface="Arial" charset="0"/>
                <a:ea typeface="Arial" charset="0"/>
                <a:cs typeface="Arial" charset="0"/>
              </a:rPr>
              <a:t/>
            </a:r>
            <a:br>
              <a:rPr lang="en-US" b="1" dirty="0" smtClean="0">
                <a:solidFill>
                  <a:srgbClr val="1C54C4"/>
                </a:solidFill>
                <a:latin typeface="Arial" charset="0"/>
                <a:ea typeface="Arial" charset="0"/>
                <a:cs typeface="Arial" charset="0"/>
              </a:rPr>
            </a:br>
            <a:r>
              <a:rPr lang="en-US" b="1" dirty="0" smtClean="0">
                <a:solidFill>
                  <a:srgbClr val="1C54C4"/>
                </a:solidFill>
                <a:latin typeface="Arial" charset="0"/>
                <a:ea typeface="Arial" charset="0"/>
                <a:cs typeface="Arial" charset="0"/>
              </a:rPr>
              <a:t>talk or poster</a:t>
            </a:r>
            <a:endParaRPr lang="en-US" b="1" dirty="0"/>
          </a:p>
        </p:txBody>
      </p:sp>
      <p:sp>
        <p:nvSpPr>
          <p:cNvPr id="3" name="Content Placeholder 2"/>
          <p:cNvSpPr>
            <a:spLocks noGrp="1"/>
          </p:cNvSpPr>
          <p:nvPr>
            <p:ph idx="1"/>
          </p:nvPr>
        </p:nvSpPr>
        <p:spPr>
          <a:xfrm>
            <a:off x="647700" y="1852049"/>
            <a:ext cx="11010900" cy="4859302"/>
          </a:xfrm>
        </p:spPr>
        <p:txBody>
          <a:bodyPr>
            <a:normAutofit lnSpcReduction="10000"/>
          </a:bodyPr>
          <a:lstStyle/>
          <a:p>
            <a:r>
              <a:rPr lang="en-US" sz="2400" dirty="0" smtClean="0">
                <a:solidFill>
                  <a:srgbClr val="1C54C4"/>
                </a:solidFill>
                <a:latin typeface="Arial" charset="0"/>
                <a:ea typeface="Arial" charset="0"/>
                <a:cs typeface="Arial" charset="0"/>
              </a:rPr>
              <a:t>Tomorrow, May 11 is the last day to submit                                                        an abstract for SM2017! </a:t>
            </a:r>
          </a:p>
          <a:p>
            <a:r>
              <a:rPr lang="en-US" sz="2400" dirty="0" smtClean="0">
                <a:solidFill>
                  <a:srgbClr val="1C54C4"/>
                </a:solidFill>
                <a:latin typeface="Arial" charset="0"/>
                <a:ea typeface="Arial" charset="0"/>
                <a:cs typeface="Arial" charset="0"/>
              </a:rPr>
              <a:t>To submit, you need to be a member or be                                                        sponsored by a member.</a:t>
            </a:r>
          </a:p>
          <a:p>
            <a:r>
              <a:rPr lang="en-US" sz="2400" dirty="0" smtClean="0">
                <a:solidFill>
                  <a:srgbClr val="1C54C4"/>
                </a:solidFill>
                <a:latin typeface="Arial" charset="0"/>
                <a:ea typeface="Arial" charset="0"/>
                <a:cs typeface="Arial" charset="0"/>
              </a:rPr>
              <a:t>Can respond to a call </a:t>
            </a:r>
            <a:r>
              <a:rPr lang="en-US" sz="2400" dirty="0">
                <a:solidFill>
                  <a:srgbClr val="1C54C4"/>
                </a:solidFill>
                <a:latin typeface="Arial" charset="0"/>
                <a:ea typeface="Arial" charset="0"/>
                <a:cs typeface="Arial" charset="0"/>
              </a:rPr>
              <a:t>for </a:t>
            </a:r>
            <a:r>
              <a:rPr lang="en-US" sz="2400" dirty="0" smtClean="0">
                <a:solidFill>
                  <a:srgbClr val="1C54C4"/>
                </a:solidFill>
                <a:latin typeface="Arial" charset="0"/>
                <a:ea typeface="Arial" charset="0"/>
                <a:cs typeface="Arial" charset="0"/>
              </a:rPr>
              <a:t>papers: </a:t>
            </a:r>
            <a:r>
              <a:rPr lang="en-US" sz="2400" dirty="0" smtClean="0">
                <a:solidFill>
                  <a:srgbClr val="1C54C4"/>
                </a:solidFill>
                <a:latin typeface="Arial" charset="0"/>
                <a:ea typeface="Arial" charset="0"/>
                <a:cs typeface="Arial" charset="0"/>
                <a:hlinkClick r:id="rId3"/>
              </a:rPr>
              <a:t>http</a:t>
            </a:r>
            <a:r>
              <a:rPr lang="en-US" sz="2400" dirty="0">
                <a:solidFill>
                  <a:srgbClr val="1C54C4"/>
                </a:solidFill>
                <a:latin typeface="Arial" charset="0"/>
                <a:ea typeface="Arial" charset="0"/>
                <a:cs typeface="Arial" charset="0"/>
                <a:hlinkClick r:id="rId3"/>
              </a:rPr>
              <a:t>://</a:t>
            </a:r>
            <a:r>
              <a:rPr lang="en-US" sz="2400" dirty="0" smtClean="0">
                <a:solidFill>
                  <a:srgbClr val="1C54C4"/>
                </a:solidFill>
                <a:latin typeface="Arial" charset="0"/>
                <a:ea typeface="Arial" charset="0"/>
                <a:cs typeface="Arial" charset="0"/>
                <a:hlinkClick r:id="rId3"/>
              </a:rPr>
              <a:t>aapt.org/conferences/call4papers.cfm</a:t>
            </a:r>
            <a:r>
              <a:rPr lang="en-US" sz="2400" dirty="0" smtClean="0">
                <a:solidFill>
                  <a:srgbClr val="1C54C4"/>
                </a:solidFill>
                <a:latin typeface="Arial" charset="0"/>
                <a:ea typeface="Arial" charset="0"/>
                <a:cs typeface="Arial" charset="0"/>
              </a:rPr>
              <a:t>, or submit on any topic related to physics education. Papers are sorted into sessions by volunteers at biannual paper sorts. (You can help with this too!!)</a:t>
            </a:r>
          </a:p>
          <a:p>
            <a:r>
              <a:rPr lang="en-US" sz="2400" dirty="0" smtClean="0">
                <a:solidFill>
                  <a:srgbClr val="1C54C4"/>
                </a:solidFill>
                <a:latin typeface="Arial" charset="0"/>
                <a:ea typeface="Arial" charset="0"/>
                <a:cs typeface="Arial" charset="0"/>
              </a:rPr>
              <a:t>Poster or oral presentation abstract requirements are on the AAPT website: </a:t>
            </a:r>
            <a:r>
              <a:rPr lang="en-US" sz="2400" u="sng" dirty="0" smtClean="0">
                <a:solidFill>
                  <a:srgbClr val="1C54C4"/>
                </a:solidFill>
                <a:latin typeface="Arial" charset="0"/>
                <a:ea typeface="Arial" charset="0"/>
                <a:cs typeface="Arial" charset="0"/>
              </a:rPr>
              <a:t>http</a:t>
            </a:r>
            <a:r>
              <a:rPr lang="en-US" sz="2400" u="sng" dirty="0">
                <a:solidFill>
                  <a:srgbClr val="1C54C4"/>
                </a:solidFill>
                <a:latin typeface="Arial" charset="0"/>
                <a:ea typeface="Arial" charset="0"/>
                <a:cs typeface="Arial" charset="0"/>
              </a:rPr>
              <a:t>://</a:t>
            </a:r>
            <a:r>
              <a:rPr lang="en-US" sz="2400" u="sng" dirty="0" err="1">
                <a:solidFill>
                  <a:srgbClr val="1C54C4"/>
                </a:solidFill>
                <a:latin typeface="Arial" charset="0"/>
                <a:ea typeface="Arial" charset="0"/>
                <a:cs typeface="Arial" charset="0"/>
              </a:rPr>
              <a:t>www.aapt.org</a:t>
            </a:r>
            <a:r>
              <a:rPr lang="en-US" sz="2400" u="sng" dirty="0">
                <a:solidFill>
                  <a:srgbClr val="1C54C4"/>
                </a:solidFill>
                <a:latin typeface="Arial" charset="0"/>
                <a:ea typeface="Arial" charset="0"/>
                <a:cs typeface="Arial" charset="0"/>
              </a:rPr>
              <a:t>/conferences/</a:t>
            </a:r>
            <a:r>
              <a:rPr lang="en-US" sz="2400" u="sng" dirty="0" err="1">
                <a:solidFill>
                  <a:srgbClr val="1C54C4"/>
                </a:solidFill>
                <a:latin typeface="Arial" charset="0"/>
                <a:ea typeface="Arial" charset="0"/>
                <a:cs typeface="Arial" charset="0"/>
              </a:rPr>
              <a:t>aapt_abstractrequirements.cfm</a:t>
            </a:r>
            <a:endParaRPr lang="en-US" sz="2400" u="sng" dirty="0" smtClean="0">
              <a:solidFill>
                <a:srgbClr val="1C54C4"/>
              </a:solidFill>
              <a:latin typeface="Arial" charset="0"/>
              <a:ea typeface="Arial" charset="0"/>
              <a:cs typeface="Arial" charset="0"/>
            </a:endParaRPr>
          </a:p>
          <a:p>
            <a:r>
              <a:rPr lang="en-US" sz="2400" dirty="0" smtClean="0">
                <a:solidFill>
                  <a:srgbClr val="1C54C4"/>
                </a:solidFill>
                <a:latin typeface="Arial" charset="0"/>
                <a:ea typeface="Arial" charset="0"/>
                <a:cs typeface="Arial" charset="0"/>
              </a:rPr>
              <a:t>To propose a session or workshop, you must contact the Chair of the </a:t>
            </a:r>
            <a:r>
              <a:rPr lang="en-US" sz="2400" dirty="0">
                <a:solidFill>
                  <a:srgbClr val="1C54C4"/>
                </a:solidFill>
                <a:latin typeface="Arial" charset="0"/>
                <a:ea typeface="Arial" charset="0"/>
                <a:cs typeface="Arial" charset="0"/>
              </a:rPr>
              <a:t>appropriate Area </a:t>
            </a:r>
            <a:r>
              <a:rPr lang="en-US" sz="2400" dirty="0" smtClean="0">
                <a:solidFill>
                  <a:srgbClr val="1C54C4"/>
                </a:solidFill>
                <a:latin typeface="Arial" charset="0"/>
                <a:ea typeface="Arial" charset="0"/>
                <a:cs typeface="Arial" charset="0"/>
              </a:rPr>
              <a:t>Committee: </a:t>
            </a:r>
            <a:r>
              <a:rPr lang="en-US" sz="2400" dirty="0" smtClean="0">
                <a:solidFill>
                  <a:srgbClr val="1C54C4"/>
                </a:solidFill>
                <a:latin typeface="Arial" charset="0"/>
                <a:ea typeface="Arial" charset="0"/>
                <a:cs typeface="Arial" charset="0"/>
                <a:hlinkClick r:id="rId4"/>
              </a:rPr>
              <a:t>http</a:t>
            </a:r>
            <a:r>
              <a:rPr lang="en-US" sz="2400" dirty="0">
                <a:solidFill>
                  <a:srgbClr val="1C54C4"/>
                </a:solidFill>
                <a:latin typeface="Arial" charset="0"/>
                <a:ea typeface="Arial" charset="0"/>
                <a:cs typeface="Arial" charset="0"/>
                <a:hlinkClick r:id="rId4"/>
              </a:rPr>
              <a:t>://</a:t>
            </a:r>
            <a:r>
              <a:rPr lang="en-US" sz="2400" dirty="0" smtClean="0">
                <a:solidFill>
                  <a:srgbClr val="1C54C4"/>
                </a:solidFill>
                <a:latin typeface="Arial" charset="0"/>
                <a:ea typeface="Arial" charset="0"/>
                <a:cs typeface="Arial" charset="0"/>
                <a:hlinkClick r:id="rId4"/>
              </a:rPr>
              <a:t>aapt.org/aboutaapt/organization/chairs.cfm</a:t>
            </a:r>
            <a:endParaRPr lang="en-US" sz="2400" dirty="0" smtClean="0">
              <a:solidFill>
                <a:srgbClr val="1C54C4"/>
              </a:solidFill>
              <a:latin typeface="Arial" charset="0"/>
              <a:ea typeface="Arial" charset="0"/>
              <a:cs typeface="Arial" charset="0"/>
            </a:endParaRPr>
          </a:p>
          <a:p>
            <a:r>
              <a:rPr lang="en-US" sz="2400" dirty="0" smtClean="0">
                <a:solidFill>
                  <a:srgbClr val="1C54C4"/>
                </a:solidFill>
                <a:latin typeface="Arial" charset="0"/>
                <a:ea typeface="Arial" charset="0"/>
                <a:cs typeface="Arial" charset="0"/>
              </a:rPr>
              <a:t>There are 19 Area Committees, each focused on a specific interest of AAPT, and each charged with proposing workshops and sessions for meetings. </a:t>
            </a:r>
            <a:endParaRPr lang="en-US" sz="2400" dirty="0" smtClean="0">
              <a:latin typeface="Arial" charset="0"/>
              <a:ea typeface="Arial" charset="0"/>
              <a:cs typeface="Arial" charset="0"/>
            </a:endParaRPr>
          </a:p>
          <a:p>
            <a:endParaRPr lang="en-US" sz="2400" dirty="0"/>
          </a:p>
          <a:p>
            <a:endParaRPr lang="en-US" sz="2400" dirty="0" smtClean="0"/>
          </a:p>
          <a:p>
            <a:endParaRPr lang="en-US" sz="2400" dirty="0"/>
          </a:p>
          <a:p>
            <a:endParaRPr lang="en-US" sz="2400" dirty="0" smtClean="0"/>
          </a:p>
        </p:txBody>
      </p:sp>
      <p:pic>
        <p:nvPicPr>
          <p:cNvPr id="4" name="Picture 3"/>
          <p:cNvPicPr>
            <a:picLocks noChangeAspect="1"/>
          </p:cNvPicPr>
          <p:nvPr/>
        </p:nvPicPr>
        <p:blipFill>
          <a:blip r:embed="rId5"/>
          <a:stretch>
            <a:fillRect/>
          </a:stretch>
        </p:blipFill>
        <p:spPr>
          <a:xfrm>
            <a:off x="7049043" y="410360"/>
            <a:ext cx="3879642" cy="2883377"/>
          </a:xfrm>
          <a:prstGeom prst="rect">
            <a:avLst/>
          </a:prstGeom>
        </p:spPr>
      </p:pic>
    </p:spTree>
    <p:extLst>
      <p:ext uri="{BB962C8B-B14F-4D97-AF65-F5344CB8AC3E}">
        <p14:creationId xmlns:p14="http://schemas.microsoft.com/office/powerpoint/2010/main" val="20936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1511</Words>
  <Application>Microsoft Macintosh PowerPoint</Application>
  <PresentationFormat>Widescreen</PresentationFormat>
  <Paragraphs>174</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 MT Condensed Extra Bold</vt:lpstr>
      <vt:lpstr>Calibri</vt:lpstr>
      <vt:lpstr>Calibri Light</vt:lpstr>
      <vt:lpstr>Courier New</vt:lpstr>
      <vt:lpstr>Arial</vt:lpstr>
      <vt:lpstr>Arial</vt:lpstr>
      <vt:lpstr>Office Theme</vt:lpstr>
      <vt:lpstr>PowerPoint Presentation</vt:lpstr>
      <vt:lpstr>PowerPoint Presentation</vt:lpstr>
      <vt:lpstr>An Example: My AAPT Leadership Path</vt:lpstr>
      <vt:lpstr>PowerPoint Presentation</vt:lpstr>
      <vt:lpstr>PowerPoint Presentation</vt:lpstr>
      <vt:lpstr>PowerPoint Presentation</vt:lpstr>
      <vt:lpstr>Attend SM2017 in Cincinnati or WM 2018 in San Diego</vt:lpstr>
      <vt:lpstr>PowerPoint Presentation</vt:lpstr>
      <vt:lpstr>Present a workshop,  talk or poster</vt:lpstr>
      <vt:lpstr>PowerPoint Presentation</vt:lpstr>
      <vt:lpstr>Serve on or chair an Area Committee</vt:lpstr>
      <vt:lpstr>Join a Topical or  Associated Group</vt:lpstr>
      <vt:lpstr>PowerPoint Presentation</vt:lpstr>
      <vt:lpstr>Nominate a member  for an award</vt:lpstr>
      <vt:lpstr>Submit a paper to an AAPT publication</vt:lpstr>
      <vt:lpstr>Serve on the  Executive Board</vt:lpstr>
      <vt:lpstr>Check out other opportunities</vt:lpstr>
      <vt:lpstr>Become an AAPT Leader</vt:lpstr>
      <vt:lpstr>Questions?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Leadership at AAPT</dc:title>
  <dc:creator>David R Sokoloff</dc:creator>
  <cp:lastModifiedBy>David R Sokoloff</cp:lastModifiedBy>
  <cp:revision>214</cp:revision>
  <dcterms:created xsi:type="dcterms:W3CDTF">2017-05-04T16:30:37Z</dcterms:created>
  <dcterms:modified xsi:type="dcterms:W3CDTF">2017-05-11T00:58:08Z</dcterms:modified>
</cp:coreProperties>
</file>