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314" r:id="rId2"/>
    <p:sldId id="319" r:id="rId3"/>
    <p:sldId id="315" r:id="rId4"/>
    <p:sldId id="316" r:id="rId5"/>
    <p:sldId id="317" r:id="rId6"/>
    <p:sldId id="318" r:id="rId7"/>
    <p:sldId id="322" r:id="rId8"/>
    <p:sldId id="320" r:id="rId9"/>
    <p:sldId id="342" r:id="rId10"/>
    <p:sldId id="341" r:id="rId11"/>
    <p:sldId id="321" r:id="rId12"/>
    <p:sldId id="328" r:id="rId13"/>
    <p:sldId id="345" r:id="rId14"/>
    <p:sldId id="323" r:id="rId15"/>
    <p:sldId id="330" r:id="rId16"/>
    <p:sldId id="329" r:id="rId17"/>
    <p:sldId id="331" r:id="rId18"/>
    <p:sldId id="332" r:id="rId19"/>
    <p:sldId id="334" r:id="rId20"/>
    <p:sldId id="340" r:id="rId21"/>
    <p:sldId id="335" r:id="rId22"/>
    <p:sldId id="336" r:id="rId23"/>
    <p:sldId id="337" r:id="rId24"/>
    <p:sldId id="339" r:id="rId25"/>
    <p:sldId id="338" r:id="rId26"/>
    <p:sldId id="333" r:id="rId27"/>
    <p:sldId id="325" r:id="rId28"/>
    <p:sldId id="353" r:id="rId29"/>
    <p:sldId id="324" r:id="rId30"/>
    <p:sldId id="348" r:id="rId31"/>
    <p:sldId id="349" r:id="rId32"/>
    <p:sldId id="350" r:id="rId33"/>
    <p:sldId id="351" r:id="rId34"/>
    <p:sldId id="352" r:id="rId35"/>
    <p:sldId id="346" r:id="rId36"/>
    <p:sldId id="326" r:id="rId37"/>
    <p:sldId id="343" r:id="rId3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CCFF"/>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11" autoAdjust="0"/>
  </p:normalViewPr>
  <p:slideViewPr>
    <p:cSldViewPr>
      <p:cViewPr varScale="1">
        <p:scale>
          <a:sx n="98" d="100"/>
          <a:sy n="98" d="100"/>
        </p:scale>
        <p:origin x="-6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kmatsler:Dropbox:Reports:Electricity:FINAL%20spreadsheets%20compiled:Electricity/Magnetism%20Partici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kmatsler:Documents:Reports%204.18.10:Electricity:2006%20&amp;%202007:All%20HS%20student%2006%20&amp;%2007%20participant%20v.%20non-participa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400">
                <a:solidFill>
                  <a:srgbClr val="000000"/>
                </a:solidFill>
              </a:defRPr>
            </a:pPr>
            <a:r>
              <a:rPr lang="en-US" sz="2400">
                <a:solidFill>
                  <a:srgbClr val="000000"/>
                </a:solidFill>
              </a:rPr>
              <a:t>Participant Mean Percent Score (Electricity/Magnetism)</a:t>
            </a:r>
          </a:p>
        </c:rich>
      </c:tx>
    </c:title>
    <c:plotArea>
      <c:layout/>
      <c:barChart>
        <c:barDir val="col"/>
        <c:grouping val="clustered"/>
        <c:ser>
          <c:idx val="0"/>
          <c:order val="0"/>
          <c:tx>
            <c:strRef>
              <c:f>'graphs mean'!$C$15</c:f>
              <c:strCache>
                <c:ptCount val="1"/>
                <c:pt idx="0">
                  <c:v>Pre</c:v>
                </c:pt>
              </c:strCache>
            </c:strRef>
          </c:tx>
          <c:spPr>
            <a:solidFill>
              <a:srgbClr val="0000FF"/>
            </a:solidFill>
            <a:ln>
              <a:solidFill>
                <a:schemeClr val="tx1"/>
              </a:solidFill>
            </a:ln>
            <a:effectLst/>
          </c:spPr>
          <c:cat>
            <c:numRef>
              <c:f>'graphs mean'!$B$16:$B$19</c:f>
              <c:numCache>
                <c:formatCode>General</c:formatCode>
                <c:ptCount val="4"/>
                <c:pt idx="0">
                  <c:v>2005</c:v>
                </c:pt>
                <c:pt idx="1">
                  <c:v>2006</c:v>
                </c:pt>
                <c:pt idx="2">
                  <c:v>2007</c:v>
                </c:pt>
                <c:pt idx="3">
                  <c:v>2009</c:v>
                </c:pt>
              </c:numCache>
            </c:numRef>
          </c:cat>
          <c:val>
            <c:numRef>
              <c:f>'graphs mean'!$C$16:$C$19</c:f>
              <c:numCache>
                <c:formatCode>General</c:formatCode>
                <c:ptCount val="4"/>
                <c:pt idx="0">
                  <c:v>52.4</c:v>
                </c:pt>
                <c:pt idx="1">
                  <c:v>61.74</c:v>
                </c:pt>
                <c:pt idx="2">
                  <c:v>50</c:v>
                </c:pt>
                <c:pt idx="3">
                  <c:v>48.849999999999994</c:v>
                </c:pt>
              </c:numCache>
            </c:numRef>
          </c:val>
        </c:ser>
        <c:ser>
          <c:idx val="1"/>
          <c:order val="1"/>
          <c:tx>
            <c:strRef>
              <c:f>'graphs mean'!$D$15</c:f>
              <c:strCache>
                <c:ptCount val="1"/>
                <c:pt idx="0">
                  <c:v>Post</c:v>
                </c:pt>
              </c:strCache>
            </c:strRef>
          </c:tx>
          <c:spPr>
            <a:solidFill>
              <a:srgbClr val="FF0000"/>
            </a:solidFill>
            <a:ln>
              <a:solidFill>
                <a:schemeClr val="tx1"/>
              </a:solidFill>
            </a:ln>
            <a:effectLst/>
          </c:spPr>
          <c:cat>
            <c:numRef>
              <c:f>'graphs mean'!$B$16:$B$19</c:f>
              <c:numCache>
                <c:formatCode>General</c:formatCode>
                <c:ptCount val="4"/>
                <c:pt idx="0">
                  <c:v>2005</c:v>
                </c:pt>
                <c:pt idx="1">
                  <c:v>2006</c:v>
                </c:pt>
                <c:pt idx="2">
                  <c:v>2007</c:v>
                </c:pt>
                <c:pt idx="3">
                  <c:v>2009</c:v>
                </c:pt>
              </c:numCache>
            </c:numRef>
          </c:cat>
          <c:val>
            <c:numRef>
              <c:f>'graphs mean'!$D$16:$D$19</c:f>
              <c:numCache>
                <c:formatCode>General</c:formatCode>
                <c:ptCount val="4"/>
                <c:pt idx="0">
                  <c:v>67.410000000000011</c:v>
                </c:pt>
                <c:pt idx="1">
                  <c:v>75.08</c:v>
                </c:pt>
                <c:pt idx="2">
                  <c:v>67</c:v>
                </c:pt>
                <c:pt idx="3">
                  <c:v>68.210000000000008</c:v>
                </c:pt>
              </c:numCache>
            </c:numRef>
          </c:val>
        </c:ser>
        <c:axId val="95908992"/>
        <c:axId val="95910912"/>
      </c:barChart>
      <c:catAx>
        <c:axId val="95908992"/>
        <c:scaling>
          <c:orientation val="minMax"/>
        </c:scaling>
        <c:axPos val="b"/>
        <c:title>
          <c:tx>
            <c:rich>
              <a:bodyPr/>
              <a:lstStyle/>
              <a:p>
                <a:pPr>
                  <a:defRPr sz="1600">
                    <a:solidFill>
                      <a:srgbClr val="000000"/>
                    </a:solidFill>
                  </a:defRPr>
                </a:pPr>
                <a:r>
                  <a:rPr lang="en-US" sz="1600">
                    <a:solidFill>
                      <a:srgbClr val="000000"/>
                    </a:solidFill>
                  </a:rPr>
                  <a:t>Year</a:t>
                </a:r>
              </a:p>
            </c:rich>
          </c:tx>
        </c:title>
        <c:numFmt formatCode="General" sourceLinked="1"/>
        <c:tickLblPos val="nextTo"/>
        <c:txPr>
          <a:bodyPr/>
          <a:lstStyle/>
          <a:p>
            <a:pPr>
              <a:defRPr sz="1400">
                <a:solidFill>
                  <a:srgbClr val="000000"/>
                </a:solidFill>
                <a:latin typeface="Arial Black"/>
                <a:cs typeface="Arial Black"/>
              </a:defRPr>
            </a:pPr>
            <a:endParaRPr lang="en-US"/>
          </a:p>
        </c:txPr>
        <c:crossAx val="95910912"/>
        <c:crosses val="autoZero"/>
        <c:auto val="1"/>
        <c:lblAlgn val="ctr"/>
        <c:lblOffset val="100"/>
      </c:catAx>
      <c:valAx>
        <c:axId val="95910912"/>
        <c:scaling>
          <c:orientation val="minMax"/>
        </c:scaling>
        <c:axPos val="l"/>
        <c:majorGridlines/>
        <c:title>
          <c:tx>
            <c:rich>
              <a:bodyPr/>
              <a:lstStyle/>
              <a:p>
                <a:pPr>
                  <a:defRPr sz="1400">
                    <a:solidFill>
                      <a:srgbClr val="000000"/>
                    </a:solidFill>
                  </a:defRPr>
                </a:pPr>
                <a:r>
                  <a:rPr lang="en-US" sz="1400">
                    <a:solidFill>
                      <a:srgbClr val="000000"/>
                    </a:solidFill>
                  </a:rPr>
                  <a:t>Mean Percent Score</a:t>
                </a:r>
              </a:p>
            </c:rich>
          </c:tx>
        </c:title>
        <c:numFmt formatCode="General" sourceLinked="1"/>
        <c:tickLblPos val="nextTo"/>
        <c:txPr>
          <a:bodyPr/>
          <a:lstStyle/>
          <a:p>
            <a:pPr>
              <a:defRPr sz="1600">
                <a:solidFill>
                  <a:srgbClr val="000000"/>
                </a:solidFill>
              </a:defRPr>
            </a:pPr>
            <a:endParaRPr lang="en-US"/>
          </a:p>
        </c:txPr>
        <c:crossAx val="95908992"/>
        <c:crosses val="autoZero"/>
        <c:crossBetween val="between"/>
      </c:valAx>
    </c:plotArea>
    <c:legend>
      <c:legendPos val="r"/>
      <c:legendEntry>
        <c:idx val="0"/>
        <c:txPr>
          <a:bodyPr/>
          <a:lstStyle/>
          <a:p>
            <a:pPr>
              <a:defRPr sz="2000">
                <a:solidFill>
                  <a:srgbClr val="000000"/>
                </a:solidFill>
              </a:defRPr>
            </a:pPr>
            <a:endParaRPr lang="en-US"/>
          </a:p>
        </c:txPr>
      </c:legendEntry>
      <c:legendEntry>
        <c:idx val="1"/>
        <c:txPr>
          <a:bodyPr/>
          <a:lstStyle/>
          <a:p>
            <a:pPr>
              <a:defRPr sz="2000">
                <a:solidFill>
                  <a:srgbClr val="000000"/>
                </a:solidFill>
              </a:defRPr>
            </a:pPr>
            <a:endParaRPr lang="en-US"/>
          </a:p>
        </c:txPr>
      </c:legendEntry>
      <c:txPr>
        <a:bodyPr/>
        <a:lstStyle/>
        <a:p>
          <a:pPr>
            <a:defRPr sz="2000"/>
          </a:pPr>
          <a:endParaRPr lang="en-US"/>
        </a:p>
      </c:txPr>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1" i="0" u="none" strike="noStrike" baseline="0">
                <a:solidFill>
                  <a:srgbClr val="000000"/>
                </a:solidFill>
                <a:latin typeface="Arial"/>
                <a:ea typeface="Arial"/>
                <a:cs typeface="Arial"/>
              </a:defRPr>
            </a:pPr>
            <a:r>
              <a:rPr lang="en-US"/>
              <a:t>All HS Student 2006 &amp; 2007 Participant &amp; Non-Participant Percent Change</a:t>
            </a:r>
          </a:p>
        </c:rich>
      </c:tx>
      <c:layout>
        <c:manualLayout>
          <c:xMode val="edge"/>
          <c:yMode val="edge"/>
          <c:x val="0.18518518518518504"/>
          <c:y val="1.9607843137254902E-2"/>
        </c:manualLayout>
      </c:layout>
      <c:spPr>
        <a:noFill/>
        <a:ln w="25400">
          <a:noFill/>
        </a:ln>
      </c:spPr>
    </c:title>
    <c:plotArea>
      <c:layout>
        <c:manualLayout>
          <c:layoutTarget val="inner"/>
          <c:xMode val="edge"/>
          <c:yMode val="edge"/>
          <c:x val="9.0370370370370309E-2"/>
          <c:y val="0.106753812636166"/>
          <c:w val="0.77037037037037015"/>
          <c:h val="0.85838779956427003"/>
        </c:manualLayout>
      </c:layout>
      <c:barChart>
        <c:barDir val="col"/>
        <c:grouping val="clustered"/>
        <c:ser>
          <c:idx val="0"/>
          <c:order val="0"/>
          <c:tx>
            <c:v>Participant</c:v>
          </c:tx>
          <c:spPr>
            <a:solidFill>
              <a:srgbClr val="9999FF"/>
            </a:solidFill>
            <a:ln w="12700">
              <a:solidFill>
                <a:srgbClr val="000000"/>
              </a:solidFill>
              <a:prstDash val="solid"/>
            </a:ln>
          </c:spPr>
          <c:val>
            <c:numRef>
              <c:f>data!$D$35</c:f>
              <c:numCache>
                <c:formatCode>0%</c:formatCode>
                <c:ptCount val="1"/>
                <c:pt idx="0">
                  <c:v>0.93233030809789097</c:v>
                </c:pt>
              </c:numCache>
            </c:numRef>
          </c:val>
        </c:ser>
        <c:ser>
          <c:idx val="1"/>
          <c:order val="1"/>
          <c:tx>
            <c:v>Non-Participant</c:v>
          </c:tx>
          <c:spPr>
            <a:solidFill>
              <a:srgbClr val="993366"/>
            </a:solidFill>
            <a:ln w="12700">
              <a:solidFill>
                <a:srgbClr val="000000"/>
              </a:solidFill>
              <a:prstDash val="solid"/>
            </a:ln>
          </c:spPr>
          <c:val>
            <c:numRef>
              <c:f>data!$I$35</c:f>
              <c:numCache>
                <c:formatCode>0%</c:formatCode>
                <c:ptCount val="1"/>
                <c:pt idx="0">
                  <c:v>0.273038849246727</c:v>
                </c:pt>
              </c:numCache>
            </c:numRef>
          </c:val>
        </c:ser>
        <c:axId val="97035776"/>
        <c:axId val="97037312"/>
      </c:barChart>
      <c:catAx>
        <c:axId val="97035776"/>
        <c:scaling>
          <c:orientation val="minMax"/>
        </c:scaling>
        <c:delete val="1"/>
        <c:axPos val="b"/>
        <c:tickLblPos val="none"/>
        <c:crossAx val="97037312"/>
        <c:crosses val="autoZero"/>
        <c:auto val="1"/>
        <c:lblAlgn val="ctr"/>
        <c:lblOffset val="100"/>
      </c:catAx>
      <c:valAx>
        <c:axId val="97037312"/>
        <c:scaling>
          <c:orientation val="minMax"/>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Percent Change</a:t>
                </a:r>
              </a:p>
            </c:rich>
          </c:tx>
          <c:layout>
            <c:manualLayout>
              <c:xMode val="edge"/>
              <c:yMode val="edge"/>
              <c:x val="1.3333333333333303E-2"/>
              <c:y val="0.44880174291939001"/>
            </c:manualLayout>
          </c:layout>
          <c:spPr>
            <a:noFill/>
            <a:ln w="25400">
              <a:noFill/>
            </a:ln>
          </c:spPr>
        </c:title>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97035776"/>
        <c:crosses val="autoZero"/>
        <c:crossBetween val="between"/>
      </c:valAx>
      <c:spPr>
        <a:solidFill>
          <a:srgbClr val="C0C0C0"/>
        </a:solidFill>
        <a:ln w="12700">
          <a:solidFill>
            <a:srgbClr val="808080"/>
          </a:solidFill>
          <a:prstDash val="solid"/>
        </a:ln>
      </c:spPr>
    </c:plotArea>
    <c:legend>
      <c:legendPos val="r"/>
      <c:layout>
        <c:manualLayout>
          <c:xMode val="edge"/>
          <c:yMode val="edge"/>
          <c:x val="0.73019090514089513"/>
          <c:y val="0.26499597104502104"/>
          <c:w val="0.18690196161549805"/>
          <c:h val="0.22476165638530801"/>
        </c:manualLayout>
      </c:layou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0.77327</cdr:x>
      <cdr:y>0.92036</cdr:y>
    </cdr:from>
    <cdr:to>
      <cdr:x>0.9784</cdr:x>
      <cdr:y>0.95732</cdr:y>
    </cdr:to>
    <cdr:sp macro="" textlink="">
      <cdr:nvSpPr>
        <cdr:cNvPr id="2" name="TextBox 1"/>
        <cdr:cNvSpPr txBox="1">
          <a:spLocks xmlns:a="http://schemas.openxmlformats.org/drawingml/2006/main" noChangeArrowheads="1"/>
        </cdr:cNvSpPr>
      </cdr:nvSpPr>
      <cdr:spPr bwMode="auto">
        <a:xfrm xmlns:a="http://schemas.openxmlformats.org/drawingml/2006/main">
          <a:off x="6463102" y="4585917"/>
          <a:ext cx="1714515" cy="1841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prstTxWarp prst="textNoShape">
            <a:avLst/>
          </a:prstTxWarp>
          <a:spAutoFit/>
        </a:bodyPr>
        <a:lstStyle xmlns:a="http://schemas.openxmlformats.org/drawingml/2006/main">
          <a:defPPr>
            <a:defRPr lang="en-US"/>
          </a:defPPr>
          <a:lvl1pPr algn="ctr" rtl="0" fontAlgn="base">
            <a:spcBef>
              <a:spcPct val="0"/>
            </a:spcBef>
            <a:spcAft>
              <a:spcPct val="0"/>
            </a:spcAft>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1pPr>
          <a:lvl2pPr marL="457200" algn="ctr" rtl="0" fontAlgn="base">
            <a:spcBef>
              <a:spcPct val="0"/>
            </a:spcBef>
            <a:spcAft>
              <a:spcPct val="0"/>
            </a:spcAft>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2pPr>
          <a:lvl3pPr marL="914400" algn="ctr" rtl="0" fontAlgn="base">
            <a:spcBef>
              <a:spcPct val="0"/>
            </a:spcBef>
            <a:spcAft>
              <a:spcPct val="0"/>
            </a:spcAft>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3pPr>
          <a:lvl4pPr marL="1371600" algn="ctr" rtl="0" fontAlgn="base">
            <a:spcBef>
              <a:spcPct val="0"/>
            </a:spcBef>
            <a:spcAft>
              <a:spcPct val="0"/>
            </a:spcAft>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4pPr>
          <a:lvl5pPr marL="1828800" algn="ctr" rtl="0" fontAlgn="base">
            <a:spcBef>
              <a:spcPct val="0"/>
            </a:spcBef>
            <a:spcAft>
              <a:spcPct val="0"/>
            </a:spcAft>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5pPr>
          <a:lvl6pPr marL="2286000" algn="l" defTabSz="457200" rtl="0" eaLnBrk="1" latinLnBrk="0" hangingPunct="1">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6pPr>
          <a:lvl7pPr marL="2743200" algn="l" defTabSz="457200" rtl="0" eaLnBrk="1" latinLnBrk="0" hangingPunct="1">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7pPr>
          <a:lvl8pPr marL="3200400" algn="l" defTabSz="457200" rtl="0" eaLnBrk="1" latinLnBrk="0" hangingPunct="1">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8pPr>
          <a:lvl9pPr marL="3657600" algn="l" defTabSz="457200" rtl="0" eaLnBrk="1" latinLnBrk="0" hangingPunct="1">
            <a:defRPr sz="4000" kern="1200">
              <a:solidFill>
                <a:srgbClr val="727272"/>
              </a:solidFill>
              <a:latin typeface="Marker Felt" pitchFamily="-80" charset="0"/>
              <a:ea typeface="ヒラギノ明朝 ProN W3" pitchFamily="-80" charset="-128"/>
              <a:cs typeface="ヒラギノ明朝 ProN W3" pitchFamily="-80" charset="-128"/>
              <a:sym typeface="Marker Felt" pitchFamily="-80" charset="0"/>
            </a:defRPr>
          </a:lvl9pPr>
        </a:lstStyle>
        <a:p xmlns:a="http://schemas.openxmlformats.org/drawingml/2006/main">
          <a:r>
            <a:rPr lang="en-US" sz="1100" dirty="0"/>
            <a:t>2010 Final NSF Report by EAT, Inc.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B8999EF-AA4B-E943-AA48-4F75BDAD6348}" type="datetimeFigureOut">
              <a:rPr lang="en-US" smtClean="0"/>
              <a:pPr/>
              <a:t>3/24/2014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A9BE69C-03BD-9146-99D5-BBECB2F471E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defTabSz="967148">
              <a:defRPr sz="1200"/>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lvl1pPr algn="r" defTabSz="967148">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6655" tIns="48328" rIns="96655"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defTabSz="967148">
              <a:defRPr sz="1200"/>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5" tIns="48328" rIns="96655" bIns="48328" numCol="1" anchor="b" anchorCtr="0" compatLnSpc="1">
            <a:prstTxWarp prst="textNoShape">
              <a:avLst/>
            </a:prstTxWarp>
          </a:bodyPr>
          <a:lstStyle>
            <a:lvl1pPr algn="r" defTabSz="967148">
              <a:defRPr sz="1200"/>
            </a:lvl1pPr>
          </a:lstStyle>
          <a:p>
            <a:pPr>
              <a:defRPr/>
            </a:pPr>
            <a:fld id="{3BE48EE1-10CC-4544-8EA0-0C12FE9B03B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a:t>
            </a:r>
            <a:r>
              <a:rPr lang="en-US" baseline="0" dirty="0" smtClean="0"/>
              <a:t> outline:</a:t>
            </a:r>
          </a:p>
          <a:p>
            <a:pPr marL="228600" indent="-228600">
              <a:buAutoNum type="arabicPeriod"/>
            </a:pPr>
            <a:r>
              <a:rPr lang="en-US" baseline="0" dirty="0" smtClean="0"/>
              <a:t>Overview of the problem – the need for highly qualified physics teachers</a:t>
            </a:r>
          </a:p>
          <a:p>
            <a:pPr marL="228600" indent="-228600">
              <a:buAutoNum type="arabicPeriod"/>
            </a:pPr>
            <a:r>
              <a:rPr lang="en-US" baseline="0" dirty="0" smtClean="0"/>
              <a:t>Current status of high school physics courses and teachers – building the case for more being produced in pre-service and better support of in-service</a:t>
            </a:r>
          </a:p>
          <a:p>
            <a:pPr marL="228600" indent="-228600">
              <a:buAutoNum type="arabicPeriod"/>
            </a:pPr>
            <a:r>
              <a:rPr lang="en-US" baseline="0" dirty="0" smtClean="0"/>
              <a:t>Producing more pre-service physics teachers through </a:t>
            </a:r>
            <a:r>
              <a:rPr lang="en-US" baseline="0" dirty="0" err="1" smtClean="0"/>
              <a:t>PhysTEC</a:t>
            </a:r>
            <a:endParaRPr lang="en-US" baseline="0" dirty="0" smtClean="0"/>
          </a:p>
          <a:p>
            <a:pPr marL="228600" indent="-228600">
              <a:buAutoNum type="arabicPeriod"/>
            </a:pPr>
            <a:r>
              <a:rPr lang="en-US" baseline="0" dirty="0" smtClean="0"/>
              <a:t>Supporting new teachers (induction) via </a:t>
            </a:r>
            <a:r>
              <a:rPr lang="en-US" baseline="0" dirty="0" err="1" smtClean="0"/>
              <a:t>eMentoring</a:t>
            </a:r>
            <a:endParaRPr lang="en-US" baseline="0" dirty="0" smtClean="0"/>
          </a:p>
          <a:p>
            <a:pPr marL="228600" indent="-228600">
              <a:buAutoNum type="arabicPeriod"/>
            </a:pPr>
            <a:r>
              <a:rPr lang="en-US" baseline="0" dirty="0" smtClean="0"/>
              <a:t>Supporting new and experienced teachers through PTRA</a:t>
            </a:r>
          </a:p>
          <a:p>
            <a:pPr marL="228600" indent="-228600">
              <a:buAutoNum type="arabicPeriod"/>
            </a:pPr>
            <a:r>
              <a:rPr lang="en-US" baseline="0" dirty="0" smtClean="0"/>
              <a:t>Providing resources for students and teachers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3BE48EE1-10CC-4544-8EA0-0C12FE9B03B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rPr>
              <a:t>While having a physics degree is not required for being an effective physics teacher, the National Academies' report Rising Above the Gathering Storm stated that the most consistent and powerful predictor of student achievement in science and mathematics is a teacher who is fully certified and has at least a bachelor's degree in the content area.</a:t>
            </a:r>
          </a:p>
          <a:p>
            <a:endParaRPr lang="en-US" dirty="0"/>
          </a:p>
        </p:txBody>
      </p:sp>
      <p:sp>
        <p:nvSpPr>
          <p:cNvPr id="4" name="Slide Number Placeholder 3"/>
          <p:cNvSpPr>
            <a:spLocks noGrp="1"/>
          </p:cNvSpPr>
          <p:nvPr>
            <p:ph type="sldNum" sz="quarter" idx="10"/>
          </p:nvPr>
        </p:nvSpPr>
        <p:spPr/>
        <p:txBody>
          <a:bodyPr/>
          <a:lstStyle/>
          <a:p>
            <a:pPr>
              <a:defRPr/>
            </a:pPr>
            <a:fld id="{3BE48EE1-10CC-4544-8EA0-0C12FE9B03B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NEED CAN’T BE MET</a:t>
            </a:r>
            <a:r>
              <a:rPr lang="en-US" baseline="0" dirty="0" smtClean="0"/>
              <a:t> SOON BY PRODUCING MORE TEACHERS THROUGH PRE-SERVICE PROGRAMS!!</a:t>
            </a:r>
            <a:endParaRPr lang="en-US" dirty="0"/>
          </a:p>
        </p:txBody>
      </p:sp>
      <p:sp>
        <p:nvSpPr>
          <p:cNvPr id="4" name="Slide Number Placeholder 3"/>
          <p:cNvSpPr>
            <a:spLocks noGrp="1"/>
          </p:cNvSpPr>
          <p:nvPr>
            <p:ph type="sldNum" sz="quarter" idx="10"/>
          </p:nvPr>
        </p:nvSpPr>
        <p:spPr/>
        <p:txBody>
          <a:bodyPr/>
          <a:lstStyle/>
          <a:p>
            <a:pPr>
              <a:defRPr/>
            </a:pPr>
            <a:fld id="{3BE48EE1-10CC-4544-8EA0-0C12FE9B03B7}" type="slidenum">
              <a:rPr lang="en-US" smtClean="0"/>
              <a:pPr>
                <a:defRPr/>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Grp="1" noRot="1" noChangeAspect="1" noChangeArrowheads="1"/>
          </p:cNvSpPr>
          <p:nvPr>
            <p:ph type="sldImg"/>
          </p:nvPr>
        </p:nvSpPr>
        <p:spPr>
          <a:solidFill>
            <a:srgbClr val="FFFFFF"/>
          </a:solidFill>
          <a:ln/>
        </p:spPr>
      </p:sp>
      <p:sp>
        <p:nvSpPr>
          <p:cNvPr id="181251" name="Rectangle 2"/>
          <p:cNvSpPr>
            <a:spLocks noGrp="1" noChangeArrowheads="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sz="2300" dirty="0">
                <a:latin typeface="Lucida Grande" charset="0"/>
                <a:ea typeface="ＭＳ Ｐゴシック" charset="0"/>
                <a:cs typeface="Lucida Grande" charset="0"/>
                <a:sym typeface="Lucida Grande" charset="0"/>
              </a:rPr>
              <a:t>consistent low pre scores and always increase in post, even though magnetism was not always addressed</a:t>
            </a:r>
          </a:p>
          <a:p>
            <a:pPr eaLnBrk="1" hangingPunct="1"/>
            <a:r>
              <a:rPr lang="en-US" sz="2300" dirty="0">
                <a:latin typeface="Lucida Grande" charset="0"/>
                <a:ea typeface="ＭＳ Ｐゴシック" charset="0"/>
                <a:cs typeface="Lucida Grande" charset="0"/>
                <a:sym typeface="Lucida Grande" charset="0"/>
              </a:rPr>
              <a:t>The questions were not easy questions as is seen by the pre and post scores.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showing that the participants</a:t>
            </a:r>
            <a:r>
              <a:rPr lang="en-US" baseline="0" dirty="0" smtClean="0"/>
              <a:t> (students) had a greater percent change in content understanding than non-participant AND the females had a larger gain than the males.  So basically you went from 35% to over 90% for the participant females</a:t>
            </a:r>
            <a:endParaRPr lang="en-US" dirty="0"/>
          </a:p>
        </p:txBody>
      </p:sp>
      <p:sp>
        <p:nvSpPr>
          <p:cNvPr id="4" name="Slide Number Placeholder 3"/>
          <p:cNvSpPr>
            <a:spLocks noGrp="1"/>
          </p:cNvSpPr>
          <p:nvPr>
            <p:ph type="sldNum" sz="quarter" idx="10"/>
          </p:nvPr>
        </p:nvSpPr>
        <p:spPr/>
        <p:txBody>
          <a:bodyPr/>
          <a:lstStyle/>
          <a:p>
            <a:fld id="{B7032DEB-3D99-DE46-BF9F-EEF9B38F7566}" type="slidenum">
              <a:rPr lang="en-US" smtClean="0"/>
              <a:pPr/>
              <a:t>31</a:t>
            </a:fld>
            <a:endParaRPr lang="en-US"/>
          </a:p>
        </p:txBody>
      </p:sp>
    </p:spTree>
    <p:extLst>
      <p:ext uri="{BB962C8B-B14F-4D97-AF65-F5344CB8AC3E}">
        <p14:creationId xmlns="" xmlns:p14="http://schemas.microsoft.com/office/powerpoint/2010/main" xmlns:mv="urn:schemas-microsoft-com:mac:vml" xmlns:mc="http://schemas.openxmlformats.org/markup-compatibility/2006" val="89218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all 2006 and 2007</a:t>
            </a:r>
            <a:r>
              <a:rPr lang="en-US" baseline="0" dirty="0" smtClean="0"/>
              <a:t> students.  I would need to go back and find N….can’t believe it was not on slide….yikes</a:t>
            </a:r>
            <a:endParaRPr lang="en-US" dirty="0"/>
          </a:p>
        </p:txBody>
      </p:sp>
      <p:sp>
        <p:nvSpPr>
          <p:cNvPr id="4" name="Slide Number Placeholder 3"/>
          <p:cNvSpPr>
            <a:spLocks noGrp="1"/>
          </p:cNvSpPr>
          <p:nvPr>
            <p:ph type="sldNum" sz="quarter" idx="10"/>
          </p:nvPr>
        </p:nvSpPr>
        <p:spPr/>
        <p:txBody>
          <a:bodyPr/>
          <a:lstStyle/>
          <a:p>
            <a:fld id="{B7032DEB-3D99-DE46-BF9F-EEF9B38F7566}" type="slidenum">
              <a:rPr lang="en-US" smtClean="0"/>
              <a:pPr/>
              <a:t>32</a:t>
            </a:fld>
            <a:endParaRPr lang="en-US"/>
          </a:p>
        </p:txBody>
      </p:sp>
    </p:spTree>
    <p:extLst>
      <p:ext uri="{BB962C8B-B14F-4D97-AF65-F5344CB8AC3E}">
        <p14:creationId xmlns="" xmlns:p14="http://schemas.microsoft.com/office/powerpoint/2010/main" xmlns:mv="urn:schemas-microsoft-com:mac:vml" xmlns:mc="http://schemas.openxmlformats.org/markup-compatibility/2006" val="2630052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990600" y="6245225"/>
            <a:ext cx="6781800" cy="476250"/>
          </a:xfrm>
          <a:ln/>
        </p:spPr>
        <p:txBody>
          <a:bodyPr/>
          <a:lstStyle>
            <a:lvl1pPr>
              <a:defRPr/>
            </a:lvl1pPr>
          </a:lstStyle>
          <a:p>
            <a:pPr>
              <a:defRPr/>
            </a:pPr>
            <a:endParaRPr lang="en-US">
              <a:solidFill>
                <a:srgbClr val="3333FF"/>
              </a:solidFill>
            </a:endParaRPr>
          </a:p>
        </p:txBody>
      </p:sp>
      <p:sp>
        <p:nvSpPr>
          <p:cNvPr id="6" name="Rectangle 6"/>
          <p:cNvSpPr>
            <a:spLocks noGrp="1" noChangeArrowheads="1"/>
          </p:cNvSpPr>
          <p:nvPr>
            <p:ph type="sldNum" sz="quarter" idx="12"/>
          </p:nvPr>
        </p:nvSpPr>
        <p:spPr>
          <a:xfrm>
            <a:off x="8077200" y="6172200"/>
            <a:ext cx="838200" cy="476250"/>
          </a:xfrm>
          <a:prstGeom prst="rect">
            <a:avLst/>
          </a:prstGeom>
          <a:ln/>
        </p:spPr>
        <p:txBody>
          <a:bodyPr/>
          <a:lstStyle>
            <a:lvl1pPr>
              <a:defRPr/>
            </a:lvl1pPr>
          </a:lstStyle>
          <a:p>
            <a:pPr>
              <a:defRPr/>
            </a:pPr>
            <a:fld id="{74421D38-A877-48A0-87AD-AC96D34869F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C5D9E96-1291-483F-81AB-AF9E4A09F5A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8FC55B8-A3AC-43DE-BCBC-15A6089BD32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088357F-5923-409B-BF27-0CA9B1FDA4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2286000"/>
            <a:ext cx="3581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4267200"/>
            <a:ext cx="3581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2286000"/>
            <a:ext cx="3581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B82FBC2-C930-430F-B6A3-BD015337CB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286000"/>
            <a:ext cx="3581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286000"/>
            <a:ext cx="3581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35814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C2CF68-5465-4BC1-8ED8-EABB8974FC7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86000"/>
            <a:ext cx="3581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286000"/>
            <a:ext cx="35814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2ACF2C0-4485-459E-8C51-35F51F9B08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153400" y="6172200"/>
            <a:ext cx="838200" cy="457200"/>
          </a:xfrm>
          <a:prstGeom prst="rect">
            <a:avLst/>
          </a:prstGeom>
          <a:ln/>
        </p:spPr>
        <p:txBody>
          <a:bodyPr/>
          <a:lstStyle>
            <a:lvl1pPr>
              <a:defRPr/>
            </a:lvl1pPr>
          </a:lstStyle>
          <a:p>
            <a:pPr>
              <a:defRPr/>
            </a:pPr>
            <a:fld id="{AACE83B0-4C24-471C-BCC9-EF6458FBE0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1676400" y="6245225"/>
            <a:ext cx="6705600" cy="476250"/>
          </a:xfrm>
          <a:ln/>
        </p:spPr>
        <p:txBody>
          <a:bodyPr/>
          <a:lstStyle>
            <a:lvl1pPr>
              <a:defRPr/>
            </a:lvl1pPr>
          </a:lstStyle>
          <a:p>
            <a:pPr>
              <a:defRPr/>
            </a:pPr>
            <a:endParaRPr lang="en-US" dirty="0">
              <a:solidFill>
                <a:srgbClr val="3333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AAFA300-96FC-4304-9607-117E3F4752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286000"/>
            <a:ext cx="3581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581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352CDDF-F5DD-4500-94F4-A084FC624F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676400" y="6245225"/>
            <a:ext cx="5105400" cy="476250"/>
          </a:xfrm>
        </p:spPr>
        <p:txBody>
          <a:bodyPr/>
          <a:lstStyle/>
          <a:p>
            <a:pPr>
              <a:defRPr/>
            </a:pPr>
            <a:endParaRPr lang="en-US" dirty="0">
              <a:solidFill>
                <a:srgbClr val="3333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A7606DA-8402-4119-8819-26540CAF7C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F4A4C763-E9C4-490C-AA1D-92210760AA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6DAF4E-7E27-432F-BB85-56EB95EA95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33FF"/>
              </a:solidFill>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7E1488B-8B1B-455B-AED9-C265BE6EFE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C:\Users\dwolfe\Desktop\glnav_bg.gif"/>
          <p:cNvPicPr>
            <a:picLocks noChangeAspect="1" noChangeArrowheads="1"/>
          </p:cNvPicPr>
          <p:nvPr userDrawn="1"/>
        </p:nvPicPr>
        <p:blipFill>
          <a:blip r:embed="rId17" cstate="print"/>
          <a:srcRect/>
          <a:stretch>
            <a:fillRect/>
          </a:stretch>
        </p:blipFill>
        <p:spPr bwMode="auto">
          <a:xfrm>
            <a:off x="457200" y="838200"/>
            <a:ext cx="8229600" cy="418416"/>
          </a:xfrm>
          <a:prstGeom prst="rect">
            <a:avLst/>
          </a:prstGeom>
          <a:noFill/>
        </p:spPr>
      </p:pic>
      <p:sp>
        <p:nvSpPr>
          <p:cNvPr id="3074" name="Rectangle 2"/>
          <p:cNvSpPr>
            <a:spLocks noGrp="1" noChangeArrowheads="1"/>
          </p:cNvSpPr>
          <p:nvPr>
            <p:ph type="title"/>
          </p:nvPr>
        </p:nvSpPr>
        <p:spPr bwMode="auto">
          <a:xfrm>
            <a:off x="457200" y="13716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3075" name="Rectangle 3"/>
          <p:cNvSpPr>
            <a:spLocks noGrp="1" noChangeArrowheads="1"/>
          </p:cNvSpPr>
          <p:nvPr>
            <p:ph type="body" idx="1"/>
          </p:nvPr>
        </p:nvSpPr>
        <p:spPr bwMode="auto">
          <a:xfrm>
            <a:off x="914400" y="2286000"/>
            <a:ext cx="7315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828800" y="6305550"/>
            <a:ext cx="632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defRPr>
            </a:lvl1pPr>
          </a:lstStyle>
          <a:p>
            <a:pPr>
              <a:defRPr/>
            </a:pPr>
            <a:endParaRPr lang="en-US">
              <a:solidFill>
                <a:srgbClr val="3333FF"/>
              </a:solidFill>
            </a:endParaRPr>
          </a:p>
        </p:txBody>
      </p:sp>
      <p:pic>
        <p:nvPicPr>
          <p:cNvPr id="1026" name="Picture 2" descr="C:\Users\dwolfe\Desktop\AAPT_banner_8_2.gif"/>
          <p:cNvPicPr>
            <a:picLocks noChangeAspect="1" noChangeArrowheads="1"/>
          </p:cNvPicPr>
          <p:nvPr userDrawn="1"/>
        </p:nvPicPr>
        <p:blipFill>
          <a:blip r:embed="rId18" cstate="print"/>
          <a:srcRect/>
          <a:stretch>
            <a:fillRect/>
          </a:stretch>
        </p:blipFill>
        <p:spPr bwMode="auto">
          <a:xfrm>
            <a:off x="457200" y="152401"/>
            <a:ext cx="4286250" cy="76199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3"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lvl1pPr algn="ctr" rtl="0" eaLnBrk="0" fontAlgn="base" hangingPunct="0">
        <a:spcBef>
          <a:spcPct val="0"/>
        </a:spcBef>
        <a:spcAft>
          <a:spcPct val="0"/>
        </a:spcAft>
        <a:defRPr sz="3600">
          <a:solidFill>
            <a:srgbClr val="3333FF"/>
          </a:solidFill>
          <a:latin typeface="+mj-lt"/>
          <a:ea typeface="+mj-ea"/>
          <a:cs typeface="+mj-cs"/>
        </a:defRPr>
      </a:lvl1pPr>
      <a:lvl2pPr algn="ctr" rtl="0" eaLnBrk="0" fontAlgn="base" hangingPunct="0">
        <a:spcBef>
          <a:spcPct val="0"/>
        </a:spcBef>
        <a:spcAft>
          <a:spcPct val="0"/>
        </a:spcAft>
        <a:defRPr sz="3600">
          <a:solidFill>
            <a:srgbClr val="3333FF"/>
          </a:solidFill>
          <a:latin typeface="Arial" charset="0"/>
        </a:defRPr>
      </a:lvl2pPr>
      <a:lvl3pPr algn="ctr" rtl="0" eaLnBrk="0" fontAlgn="base" hangingPunct="0">
        <a:spcBef>
          <a:spcPct val="0"/>
        </a:spcBef>
        <a:spcAft>
          <a:spcPct val="0"/>
        </a:spcAft>
        <a:defRPr sz="3600">
          <a:solidFill>
            <a:srgbClr val="3333FF"/>
          </a:solidFill>
          <a:latin typeface="Arial" charset="0"/>
        </a:defRPr>
      </a:lvl3pPr>
      <a:lvl4pPr algn="ctr" rtl="0" eaLnBrk="0" fontAlgn="base" hangingPunct="0">
        <a:spcBef>
          <a:spcPct val="0"/>
        </a:spcBef>
        <a:spcAft>
          <a:spcPct val="0"/>
        </a:spcAft>
        <a:defRPr sz="3600">
          <a:solidFill>
            <a:srgbClr val="3333FF"/>
          </a:solidFill>
          <a:latin typeface="Arial" charset="0"/>
        </a:defRPr>
      </a:lvl4pPr>
      <a:lvl5pPr algn="ctr" rtl="0" eaLnBrk="0" fontAlgn="base" hangingPunct="0">
        <a:spcBef>
          <a:spcPct val="0"/>
        </a:spcBef>
        <a:spcAft>
          <a:spcPct val="0"/>
        </a:spcAft>
        <a:defRPr sz="3600">
          <a:solidFill>
            <a:srgbClr val="3333FF"/>
          </a:solidFill>
          <a:latin typeface="Arial" charset="0"/>
        </a:defRPr>
      </a:lvl5pPr>
      <a:lvl6pPr marL="457200" algn="ctr" rtl="0" fontAlgn="base">
        <a:spcBef>
          <a:spcPct val="0"/>
        </a:spcBef>
        <a:spcAft>
          <a:spcPct val="0"/>
        </a:spcAft>
        <a:defRPr sz="3600">
          <a:solidFill>
            <a:srgbClr val="3333FF"/>
          </a:solidFill>
          <a:latin typeface="Arial" charset="0"/>
        </a:defRPr>
      </a:lvl6pPr>
      <a:lvl7pPr marL="914400" algn="ctr" rtl="0" fontAlgn="base">
        <a:spcBef>
          <a:spcPct val="0"/>
        </a:spcBef>
        <a:spcAft>
          <a:spcPct val="0"/>
        </a:spcAft>
        <a:defRPr sz="3600">
          <a:solidFill>
            <a:srgbClr val="3333FF"/>
          </a:solidFill>
          <a:latin typeface="Arial" charset="0"/>
        </a:defRPr>
      </a:lvl7pPr>
      <a:lvl8pPr marL="1371600" algn="ctr" rtl="0" fontAlgn="base">
        <a:spcBef>
          <a:spcPct val="0"/>
        </a:spcBef>
        <a:spcAft>
          <a:spcPct val="0"/>
        </a:spcAft>
        <a:defRPr sz="3600">
          <a:solidFill>
            <a:srgbClr val="3333FF"/>
          </a:solidFill>
          <a:latin typeface="Arial" charset="0"/>
        </a:defRPr>
      </a:lvl8pPr>
      <a:lvl9pPr marL="1828800" algn="ctr" rtl="0" fontAlgn="base">
        <a:spcBef>
          <a:spcPct val="0"/>
        </a:spcBef>
        <a:spcAft>
          <a:spcPct val="0"/>
        </a:spcAft>
        <a:defRPr sz="3600">
          <a:solidFill>
            <a:srgbClr val="3333FF"/>
          </a:solidFill>
          <a:latin typeface="Arial" charset="0"/>
        </a:defRPr>
      </a:lvl9pPr>
    </p:titleStyle>
    <p:bodyStyle>
      <a:lvl1pPr marL="342900" indent="-342900" algn="l" rtl="0" eaLnBrk="0" fontAlgn="base" hangingPunct="0">
        <a:spcBef>
          <a:spcPct val="20000"/>
        </a:spcBef>
        <a:spcAft>
          <a:spcPct val="0"/>
        </a:spcAft>
        <a:buChar char="•"/>
        <a:defRPr sz="2800">
          <a:solidFill>
            <a:srgbClr val="3333FF"/>
          </a:solidFill>
          <a:latin typeface="+mn-lt"/>
          <a:ea typeface="+mn-ea"/>
          <a:cs typeface="+mn-cs"/>
        </a:defRPr>
      </a:lvl1pPr>
      <a:lvl2pPr marL="742950" indent="-285750" algn="l" rtl="0" eaLnBrk="0" fontAlgn="base" hangingPunct="0">
        <a:spcBef>
          <a:spcPct val="20000"/>
        </a:spcBef>
        <a:spcAft>
          <a:spcPct val="0"/>
        </a:spcAft>
        <a:buFont typeface="Wingdings" charset="2"/>
        <a:buChar char="Ä"/>
        <a:defRPr sz="2400">
          <a:solidFill>
            <a:srgbClr val="3333FF"/>
          </a:solidFill>
          <a:latin typeface="+mn-lt"/>
        </a:defRPr>
      </a:lvl2pPr>
      <a:lvl3pPr marL="1143000" indent="-228600" algn="l" rtl="0" eaLnBrk="0" fontAlgn="base" hangingPunct="0">
        <a:spcBef>
          <a:spcPct val="20000"/>
        </a:spcBef>
        <a:spcAft>
          <a:spcPct val="0"/>
        </a:spcAft>
        <a:buFont typeface="Wingdings" charset="2"/>
        <a:buChar char="ü"/>
        <a:defRPr sz="2000">
          <a:solidFill>
            <a:srgbClr val="3333FF"/>
          </a:solidFill>
          <a:latin typeface="+mn-lt"/>
        </a:defRPr>
      </a:lvl3pPr>
      <a:lvl4pPr marL="1600200" indent="-228600" algn="l" rtl="0" eaLnBrk="0" fontAlgn="base" hangingPunct="0">
        <a:spcBef>
          <a:spcPct val="20000"/>
        </a:spcBef>
        <a:spcAft>
          <a:spcPct val="0"/>
        </a:spcAft>
        <a:buFont typeface="Wingdings" charset="2"/>
        <a:buChar char="à"/>
        <a:defRPr>
          <a:solidFill>
            <a:srgbClr val="3333FF"/>
          </a:solidFill>
          <a:latin typeface="+mn-lt"/>
        </a:defRPr>
      </a:lvl4pPr>
      <a:lvl5pPr marL="2057400" indent="-228600" algn="l" rtl="0" eaLnBrk="0" fontAlgn="base" hangingPunct="0">
        <a:spcBef>
          <a:spcPct val="20000"/>
        </a:spcBef>
        <a:spcAft>
          <a:spcPct val="0"/>
        </a:spcAft>
        <a:buFont typeface="Wingdings" charset="2"/>
        <a:buChar char="Ø"/>
        <a:defRPr sz="1600">
          <a:solidFill>
            <a:srgbClr val="3333FF"/>
          </a:solidFill>
          <a:latin typeface="+mn-lt"/>
        </a:defRPr>
      </a:lvl5pPr>
      <a:lvl6pPr marL="2514600" indent="-228600" algn="l" rtl="0" fontAlgn="base">
        <a:spcBef>
          <a:spcPct val="20000"/>
        </a:spcBef>
        <a:spcAft>
          <a:spcPct val="0"/>
        </a:spcAft>
        <a:buFont typeface="Wingdings" pitchFamily="2" charset="2"/>
        <a:buChar char="Ø"/>
        <a:defRPr sz="1600">
          <a:solidFill>
            <a:srgbClr val="3333FF"/>
          </a:solidFill>
          <a:latin typeface="+mn-lt"/>
        </a:defRPr>
      </a:lvl6pPr>
      <a:lvl7pPr marL="2971800" indent="-228600" algn="l" rtl="0" fontAlgn="base">
        <a:spcBef>
          <a:spcPct val="20000"/>
        </a:spcBef>
        <a:spcAft>
          <a:spcPct val="0"/>
        </a:spcAft>
        <a:buFont typeface="Wingdings" pitchFamily="2" charset="2"/>
        <a:buChar char="Ø"/>
        <a:defRPr sz="1600">
          <a:solidFill>
            <a:srgbClr val="3333FF"/>
          </a:solidFill>
          <a:latin typeface="+mn-lt"/>
        </a:defRPr>
      </a:lvl7pPr>
      <a:lvl8pPr marL="3429000" indent="-228600" algn="l" rtl="0" fontAlgn="base">
        <a:spcBef>
          <a:spcPct val="20000"/>
        </a:spcBef>
        <a:spcAft>
          <a:spcPct val="0"/>
        </a:spcAft>
        <a:buFont typeface="Wingdings" pitchFamily="2" charset="2"/>
        <a:buChar char="Ø"/>
        <a:defRPr sz="1600">
          <a:solidFill>
            <a:srgbClr val="3333FF"/>
          </a:solidFill>
          <a:latin typeface="+mn-lt"/>
        </a:defRPr>
      </a:lvl8pPr>
      <a:lvl9pPr marL="3886200" indent="-228600" algn="l" rtl="0" fontAlgn="base">
        <a:spcBef>
          <a:spcPct val="20000"/>
        </a:spcBef>
        <a:spcAft>
          <a:spcPct val="0"/>
        </a:spcAft>
        <a:buFont typeface="Wingdings" pitchFamily="2" charset="2"/>
        <a:buChar char="Ø"/>
        <a:defRPr sz="1600">
          <a:solidFill>
            <a:srgbClr val="3333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hyperlink" Target="http://www.compadre.org" TargetMode="External"/><Relationship Id="rId2" Type="http://schemas.openxmlformats.org/officeDocument/2006/relationships/hyperlink" Target="http://www.aapt.org" TargetMode="External"/><Relationship Id="rId1" Type="http://schemas.openxmlformats.org/officeDocument/2006/relationships/slideLayout" Target="../slideLayouts/slideLayout2.xml"/><Relationship Id="rId4" Type="http://schemas.openxmlformats.org/officeDocument/2006/relationships/hyperlink" Target="http://www.phystec.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solidFill>
                  <a:schemeClr val="tx1"/>
                </a:solidFill>
              </a:rPr>
              <a:t>Building Better (and More) Physics Educators</a:t>
            </a:r>
            <a:endParaRPr lang="en-US" dirty="0">
              <a:solidFill>
                <a:schemeClr val="tx1"/>
              </a:solidFill>
            </a:endParaRPr>
          </a:p>
        </p:txBody>
      </p:sp>
      <p:sp>
        <p:nvSpPr>
          <p:cNvPr id="9" name="Subtitle 8"/>
          <p:cNvSpPr>
            <a:spLocks noGrp="1"/>
          </p:cNvSpPr>
          <p:nvPr>
            <p:ph type="subTitle" idx="1"/>
          </p:nvPr>
        </p:nvSpPr>
        <p:spPr>
          <a:xfrm>
            <a:off x="914400" y="3962400"/>
            <a:ext cx="6934200" cy="1752600"/>
          </a:xfrm>
        </p:spPr>
        <p:txBody>
          <a:bodyPr/>
          <a:lstStyle/>
          <a:p>
            <a:r>
              <a:rPr lang="en-US" dirty="0" smtClean="0">
                <a:solidFill>
                  <a:srgbClr val="000000"/>
                </a:solidFill>
              </a:rPr>
              <a:t>Beth A. Cunningham</a:t>
            </a:r>
          </a:p>
          <a:p>
            <a:r>
              <a:rPr lang="en-US" dirty="0" smtClean="0">
                <a:solidFill>
                  <a:srgbClr val="000000"/>
                </a:solidFill>
              </a:rPr>
              <a:t>Executive Officer</a:t>
            </a:r>
          </a:p>
          <a:p>
            <a:r>
              <a:rPr lang="en-US" dirty="0" smtClean="0">
                <a:solidFill>
                  <a:srgbClr val="000000"/>
                </a:solidFill>
              </a:rPr>
              <a:t>American Association of Physics Teachers</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lstStyle/>
          <a:p>
            <a:r>
              <a:rPr lang="en-US" sz="2400" dirty="0" smtClean="0">
                <a:solidFill>
                  <a:srgbClr val="000000"/>
                </a:solidFill>
              </a:rPr>
              <a:t>Proportion of Females among US High School Students</a:t>
            </a:r>
            <a:br>
              <a:rPr lang="en-US" sz="2400" dirty="0" smtClean="0">
                <a:solidFill>
                  <a:srgbClr val="000000"/>
                </a:solidFill>
              </a:rPr>
            </a:br>
            <a:r>
              <a:rPr lang="en-US" sz="2000" dirty="0" smtClean="0">
                <a:solidFill>
                  <a:srgbClr val="000000"/>
                </a:solidFill>
              </a:rPr>
              <a:t>All US High Schools</a:t>
            </a:r>
            <a:endParaRPr lang="en-US" sz="2000" dirty="0">
              <a:solidFill>
                <a:srgbClr val="000000"/>
              </a:solidFill>
            </a:endParaRPr>
          </a:p>
        </p:txBody>
      </p:sp>
      <p:pic>
        <p:nvPicPr>
          <p:cNvPr id="5" name="Picture 4"/>
          <p:cNvPicPr>
            <a:picLocks noChangeAspect="1"/>
          </p:cNvPicPr>
          <p:nvPr/>
        </p:nvPicPr>
        <p:blipFill>
          <a:blip r:embed="rId2" cstate="print"/>
          <a:stretch>
            <a:fillRect/>
          </a:stretch>
        </p:blipFill>
        <p:spPr>
          <a:xfrm>
            <a:off x="990600" y="2057400"/>
            <a:ext cx="7162800" cy="4296251"/>
          </a:xfrm>
          <a:prstGeom prst="rect">
            <a:avLst/>
          </a:prstGeom>
        </p:spPr>
      </p:pic>
      <p:sp>
        <p:nvSpPr>
          <p:cNvPr id="6" name="TextBox 5"/>
          <p:cNvSpPr txBox="1"/>
          <p:nvPr/>
        </p:nvSpPr>
        <p:spPr>
          <a:xfrm>
            <a:off x="6248400" y="6550223"/>
            <a:ext cx="2667000" cy="307777"/>
          </a:xfrm>
          <a:prstGeom prst="rect">
            <a:avLst/>
          </a:prstGeom>
          <a:noFill/>
        </p:spPr>
        <p:txBody>
          <a:bodyPr wrap="square" rtlCol="0">
            <a:spAutoFit/>
          </a:bodyPr>
          <a:lstStyle/>
          <a:p>
            <a:r>
              <a:rPr lang="en-US" sz="1400" dirty="0" smtClean="0"/>
              <a:t>http://</a:t>
            </a:r>
            <a:r>
              <a:rPr lang="en-US" sz="1400" dirty="0" err="1" smtClean="0"/>
              <a:t>www.aip.org</a:t>
            </a:r>
            <a:r>
              <a:rPr lang="en-US" sz="1400" dirty="0" smtClean="0"/>
              <a:t>/statistics</a:t>
            </a:r>
            <a:endParaRPr lang="en-US" sz="1400" dirty="0"/>
          </a:p>
        </p:txBody>
      </p:sp>
      <p:sp>
        <p:nvSpPr>
          <p:cNvPr id="7" name="TextBox 6"/>
          <p:cNvSpPr txBox="1"/>
          <p:nvPr/>
        </p:nvSpPr>
        <p:spPr>
          <a:xfrm>
            <a:off x="0" y="6334780"/>
            <a:ext cx="4953000" cy="523220"/>
          </a:xfrm>
          <a:prstGeom prst="rect">
            <a:avLst/>
          </a:prstGeom>
          <a:noFill/>
        </p:spPr>
        <p:txBody>
          <a:bodyPr wrap="square" rtlCol="0">
            <a:spAutoFit/>
          </a:bodyPr>
          <a:lstStyle/>
          <a:p>
            <a:r>
              <a:rPr lang="en-US" sz="1400" dirty="0" smtClean="0"/>
              <a:t>Data for all high school students from US Department of Education, National Center for Education Statistics</a:t>
            </a:r>
            <a:endParaRPr lang="en-US" sz="1400" dirty="0"/>
          </a:p>
        </p:txBody>
      </p:sp>
      <p:sp>
        <p:nvSpPr>
          <p:cNvPr id="8" name="Slide Number Placeholder 7"/>
          <p:cNvSpPr>
            <a:spLocks noGrp="1"/>
          </p:cNvSpPr>
          <p:nvPr>
            <p:ph type="sldNum" sz="quarter" idx="12"/>
          </p:nvPr>
        </p:nvSpPr>
        <p:spPr/>
        <p:txBody>
          <a:bodyPr/>
          <a:lstStyle/>
          <a:p>
            <a:pPr>
              <a:defRPr/>
            </a:pPr>
            <a:fld id="{AACE83B0-4C24-471C-BCC9-EF6458FBE0C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rgbClr val="000000"/>
                </a:solidFill>
              </a:rPr>
              <a:t>Women among High School Physics Teachers</a:t>
            </a:r>
            <a:endParaRPr lang="en-US" sz="2000" dirty="0">
              <a:solidFill>
                <a:srgbClr val="000000"/>
              </a:solidFill>
            </a:endParaRPr>
          </a:p>
        </p:txBody>
      </p:sp>
      <p:pic>
        <p:nvPicPr>
          <p:cNvPr id="5" name="Picture 4"/>
          <p:cNvPicPr>
            <a:picLocks noChangeAspect="1"/>
          </p:cNvPicPr>
          <p:nvPr/>
        </p:nvPicPr>
        <p:blipFill>
          <a:blip r:embed="rId2" cstate="print"/>
          <a:stretch>
            <a:fillRect/>
          </a:stretch>
        </p:blipFill>
        <p:spPr>
          <a:xfrm>
            <a:off x="990600" y="2133600"/>
            <a:ext cx="7162800" cy="4305300"/>
          </a:xfrm>
          <a:prstGeom prst="rect">
            <a:avLst/>
          </a:prstGeom>
        </p:spPr>
      </p:pic>
      <p:sp>
        <p:nvSpPr>
          <p:cNvPr id="6" name="TextBox 5"/>
          <p:cNvSpPr txBox="1"/>
          <p:nvPr/>
        </p:nvSpPr>
        <p:spPr>
          <a:xfrm>
            <a:off x="6248400" y="6550223"/>
            <a:ext cx="2667000" cy="307777"/>
          </a:xfrm>
          <a:prstGeom prst="rect">
            <a:avLst/>
          </a:prstGeom>
          <a:noFill/>
        </p:spPr>
        <p:txBody>
          <a:bodyPr wrap="square" rtlCol="0">
            <a:spAutoFit/>
          </a:bodyPr>
          <a:lstStyle/>
          <a:p>
            <a:r>
              <a:rPr lang="en-US" sz="1400" dirty="0" smtClean="0"/>
              <a:t>http://</a:t>
            </a:r>
            <a:r>
              <a:rPr lang="en-US" sz="1400" dirty="0" err="1" smtClean="0"/>
              <a:t>www.aip.org</a:t>
            </a:r>
            <a:r>
              <a:rPr lang="en-US" sz="1400" dirty="0" smtClean="0"/>
              <a:t>/statistics</a:t>
            </a:r>
            <a:endParaRPr lang="en-US" sz="1400" dirty="0"/>
          </a:p>
        </p:txBody>
      </p:sp>
      <p:sp>
        <p:nvSpPr>
          <p:cNvPr id="7" name="Slide Number Placeholder 6"/>
          <p:cNvSpPr>
            <a:spLocks noGrp="1"/>
          </p:cNvSpPr>
          <p:nvPr>
            <p:ph type="sldNum" sz="quarter" idx="12"/>
          </p:nvPr>
        </p:nvSpPr>
        <p:spPr/>
        <p:txBody>
          <a:bodyPr/>
          <a:lstStyle/>
          <a:p>
            <a:pPr>
              <a:defRPr/>
            </a:pPr>
            <a:fld id="{AACE83B0-4C24-471C-BCC9-EF6458FBE0C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ges from 120921_hodapp.pdf"/>
          <p:cNvPicPr>
            <a:picLocks noChangeAspect="1"/>
          </p:cNvPicPr>
          <p:nvPr/>
        </p:nvPicPr>
        <p:blipFill>
          <a:blip r:embed="rId2" cstate="print"/>
          <a:stretch>
            <a:fillRect/>
          </a:stretch>
        </p:blipFill>
        <p:spPr>
          <a:xfrm>
            <a:off x="609600" y="990600"/>
            <a:ext cx="7924800" cy="6123708"/>
          </a:xfrm>
          <a:prstGeom prst="rect">
            <a:avLst/>
          </a:prstGeom>
        </p:spPr>
      </p:pic>
      <p:sp>
        <p:nvSpPr>
          <p:cNvPr id="4" name="Slide Number Placeholder 3"/>
          <p:cNvSpPr>
            <a:spLocks noGrp="1"/>
          </p:cNvSpPr>
          <p:nvPr>
            <p:ph type="sldNum" sz="quarter" idx="12"/>
          </p:nvPr>
        </p:nvSpPr>
        <p:spPr/>
        <p:txBody>
          <a:bodyPr/>
          <a:lstStyle/>
          <a:p>
            <a:pPr>
              <a:defRPr/>
            </a:pPr>
            <a:fld id="{AACE83B0-4C24-471C-BCC9-EF6458FBE0C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2800" dirty="0">
                <a:solidFill>
                  <a:srgbClr val="000000"/>
                </a:solidFill>
              </a:rPr>
              <a:t>Location of </a:t>
            </a:r>
            <a:r>
              <a:rPr lang="en-US" sz="2800" dirty="0" err="1">
                <a:solidFill>
                  <a:srgbClr val="000000"/>
                </a:solidFill>
              </a:rPr>
              <a:t>PhysTEC</a:t>
            </a:r>
            <a:r>
              <a:rPr lang="en-US" sz="2800" dirty="0">
                <a:solidFill>
                  <a:srgbClr val="000000"/>
                </a:solidFill>
              </a:rPr>
              <a:t> teachers</a:t>
            </a:r>
          </a:p>
        </p:txBody>
      </p:sp>
      <p:pic>
        <p:nvPicPr>
          <p:cNvPr id="28675" name="Picture 4" descr="Pages from Full Final Report 11.29.10.pdf"/>
          <p:cNvPicPr>
            <a:picLocks noChangeAspect="1"/>
          </p:cNvPicPr>
          <p:nvPr/>
        </p:nvPicPr>
        <p:blipFill>
          <a:blip r:embed="rId2" cstate="print"/>
          <a:srcRect l="6696" t="21288" r="8182" b="21378"/>
          <a:stretch>
            <a:fillRect/>
          </a:stretch>
        </p:blipFill>
        <p:spPr bwMode="auto">
          <a:xfrm>
            <a:off x="0" y="2057400"/>
            <a:ext cx="5184775" cy="4518670"/>
          </a:xfrm>
          <a:prstGeom prst="rect">
            <a:avLst/>
          </a:prstGeom>
          <a:noFill/>
          <a:ln w="9525">
            <a:noFill/>
            <a:miter lim="800000"/>
            <a:headEnd/>
            <a:tailEnd/>
          </a:ln>
        </p:spPr>
      </p:pic>
      <p:sp>
        <p:nvSpPr>
          <p:cNvPr id="6" name="TextBox 5"/>
          <p:cNvSpPr txBox="1"/>
          <p:nvPr/>
        </p:nvSpPr>
        <p:spPr>
          <a:xfrm>
            <a:off x="5562600" y="2362200"/>
            <a:ext cx="3200400" cy="2554288"/>
          </a:xfrm>
          <a:prstGeom prst="rect">
            <a:avLst/>
          </a:prstGeom>
          <a:noFill/>
        </p:spPr>
        <p:txBody>
          <a:bodyPr>
            <a:spAutoFit/>
          </a:bodyPr>
          <a:lstStyle/>
          <a:p>
            <a:pPr>
              <a:defRPr/>
            </a:pPr>
            <a:r>
              <a:rPr lang="en-US" sz="2000" dirty="0">
                <a:latin typeface="Arial" charset="0"/>
                <a:ea typeface="ＭＳ Ｐゴシック" charset="0"/>
                <a:cs typeface="ＭＳ Ｐゴシック" charset="0"/>
              </a:rPr>
              <a:t>Teach within X miles of their institution</a:t>
            </a:r>
          </a:p>
          <a:p>
            <a:pPr marL="460375" indent="-230188">
              <a:buFont typeface="Arial"/>
              <a:buChar char="•"/>
              <a:defRPr/>
            </a:pPr>
            <a:r>
              <a:rPr lang="en-US" sz="2000" dirty="0">
                <a:latin typeface="Arial" charset="0"/>
                <a:ea typeface="ＭＳ Ｐゴシック" charset="0"/>
                <a:cs typeface="ＭＳ Ｐゴシック" charset="0"/>
              </a:rPr>
              <a:t>62%  50 miles </a:t>
            </a:r>
          </a:p>
          <a:p>
            <a:pPr marL="460375" indent="-230188">
              <a:buFont typeface="Arial"/>
              <a:buChar char="•"/>
              <a:defRPr/>
            </a:pPr>
            <a:r>
              <a:rPr lang="en-US" sz="2000" dirty="0">
                <a:latin typeface="Arial" charset="0"/>
                <a:ea typeface="ＭＳ Ｐゴシック" charset="0"/>
                <a:cs typeface="ＭＳ Ｐゴシック" charset="0"/>
              </a:rPr>
              <a:t>22%  50-200 miles</a:t>
            </a:r>
          </a:p>
          <a:p>
            <a:pPr marL="460375" indent="-230188">
              <a:buFont typeface="Arial"/>
              <a:buChar char="•"/>
              <a:defRPr/>
            </a:pPr>
            <a:r>
              <a:rPr lang="en-US" sz="2000" dirty="0">
                <a:latin typeface="Arial" charset="0"/>
                <a:ea typeface="ＭＳ Ｐゴシック" charset="0"/>
                <a:cs typeface="ＭＳ Ｐゴシック" charset="0"/>
              </a:rPr>
              <a:t>16%  &gt;200 miles</a:t>
            </a:r>
          </a:p>
          <a:p>
            <a:pPr>
              <a:defRPr/>
            </a:pPr>
            <a:endParaRPr lang="en-US" sz="2000" dirty="0">
              <a:latin typeface="Arial" charset="0"/>
              <a:ea typeface="ＭＳ Ｐゴシック" charset="0"/>
              <a:cs typeface="ＭＳ Ｐゴシック" charset="0"/>
            </a:endParaRPr>
          </a:p>
          <a:p>
            <a:pPr>
              <a:defRPr/>
            </a:pPr>
            <a:r>
              <a:rPr lang="en-US" sz="2000" dirty="0">
                <a:latin typeface="Arial" charset="0"/>
                <a:ea typeface="ＭＳ Ｐゴシック" charset="0"/>
                <a:cs typeface="ＭＳ Ｐゴシック" charset="0"/>
              </a:rPr>
              <a:t>PhysTEC Teachers: 67 respondents </a:t>
            </a:r>
          </a:p>
        </p:txBody>
      </p:sp>
      <p:sp>
        <p:nvSpPr>
          <p:cNvPr id="7" name="Slide Number Placeholder 6"/>
          <p:cNvSpPr>
            <a:spLocks noGrp="1"/>
          </p:cNvSpPr>
          <p:nvPr>
            <p:ph type="sldNum" sz="quarter" idx="12"/>
          </p:nvPr>
        </p:nvSpPr>
        <p:spPr/>
        <p:txBody>
          <a:bodyPr/>
          <a:lstStyle/>
          <a:p>
            <a:pPr>
              <a:defRPr/>
            </a:pPr>
            <a:fld id="{AACE83B0-4C24-471C-BCC9-EF6458FBE0C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rgbClr val="000000"/>
                </a:solidFill>
              </a:rPr>
              <a:t>PhysTEC</a:t>
            </a:r>
            <a:r>
              <a:rPr lang="en-US" sz="2800" dirty="0" smtClean="0">
                <a:solidFill>
                  <a:srgbClr val="000000"/>
                </a:solidFill>
              </a:rPr>
              <a:t> Project Goals</a:t>
            </a:r>
            <a:endParaRPr lang="en-US" sz="2800" dirty="0">
              <a:solidFill>
                <a:srgbClr val="000000"/>
              </a:solidFill>
            </a:endParaRPr>
          </a:p>
        </p:txBody>
      </p:sp>
      <p:sp>
        <p:nvSpPr>
          <p:cNvPr id="3" name="Content Placeholder 2"/>
          <p:cNvSpPr>
            <a:spLocks noGrp="1"/>
          </p:cNvSpPr>
          <p:nvPr>
            <p:ph idx="1"/>
          </p:nvPr>
        </p:nvSpPr>
        <p:spPr>
          <a:xfrm>
            <a:off x="914400" y="1981200"/>
            <a:ext cx="7315200" cy="4114800"/>
          </a:xfrm>
        </p:spPr>
        <p:txBody>
          <a:bodyPr/>
          <a:lstStyle/>
          <a:p>
            <a:r>
              <a:rPr lang="en-US" dirty="0" smtClean="0">
                <a:solidFill>
                  <a:srgbClr val="000000"/>
                </a:solidFill>
              </a:rPr>
              <a:t>Transform physics departments to engage in preparing physics teachers</a:t>
            </a:r>
          </a:p>
          <a:p>
            <a:r>
              <a:rPr lang="en-US" dirty="0" smtClean="0">
                <a:solidFill>
                  <a:srgbClr val="000000"/>
                </a:solidFill>
              </a:rPr>
              <a:t>Demonstrate successful models for increasing the number of highly-qualified physics teachers</a:t>
            </a:r>
          </a:p>
          <a:p>
            <a:r>
              <a:rPr lang="en-US" dirty="0" smtClean="0">
                <a:solidFill>
                  <a:srgbClr val="000000"/>
                </a:solidFill>
              </a:rPr>
              <a:t>Spread best-practice ideas throughout the physics teacher preparation community</a:t>
            </a:r>
            <a:endParaRPr lang="en-US" dirty="0">
              <a:solidFill>
                <a:srgbClr val="000000"/>
              </a:solidFill>
            </a:endParaRPr>
          </a:p>
        </p:txBody>
      </p:sp>
      <p:pic>
        <p:nvPicPr>
          <p:cNvPr id="5" name="Picture 4"/>
          <p:cNvPicPr>
            <a:picLocks noChangeAspect="1"/>
          </p:cNvPicPr>
          <p:nvPr/>
        </p:nvPicPr>
        <p:blipFill>
          <a:blip r:embed="rId2" cstate="print"/>
          <a:stretch>
            <a:fillRect/>
          </a:stretch>
        </p:blipFill>
        <p:spPr>
          <a:xfrm>
            <a:off x="2819400" y="5334000"/>
            <a:ext cx="1600200" cy="1363133"/>
          </a:xfrm>
          <a:prstGeom prst="rect">
            <a:avLst/>
          </a:prstGeom>
        </p:spPr>
      </p:pic>
      <p:pic>
        <p:nvPicPr>
          <p:cNvPr id="6" name="Picture 5"/>
          <p:cNvPicPr>
            <a:picLocks noChangeAspect="1"/>
          </p:cNvPicPr>
          <p:nvPr/>
        </p:nvPicPr>
        <p:blipFill>
          <a:blip r:embed="rId3" cstate="print"/>
          <a:stretch>
            <a:fillRect/>
          </a:stretch>
        </p:blipFill>
        <p:spPr>
          <a:xfrm>
            <a:off x="5181600" y="5334000"/>
            <a:ext cx="1383957" cy="1280160"/>
          </a:xfrm>
          <a:prstGeom prst="rect">
            <a:avLst/>
          </a:prstGeom>
        </p:spPr>
      </p:pic>
      <p:sp>
        <p:nvSpPr>
          <p:cNvPr id="7" name="Slide Number Placeholder 6"/>
          <p:cNvSpPr>
            <a:spLocks noGrp="1"/>
          </p:cNvSpPr>
          <p:nvPr>
            <p:ph type="sldNum" sz="quarter" idx="12"/>
          </p:nvPr>
        </p:nvSpPr>
        <p:spPr/>
        <p:txBody>
          <a:bodyPr/>
          <a:lstStyle/>
          <a:p>
            <a:pPr>
              <a:defRPr/>
            </a:pPr>
            <a:fld id="{AACE83B0-4C24-471C-BCC9-EF6458FBE0C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rgbClr val="000000"/>
                </a:solidFill>
              </a:rPr>
              <a:t>PhysTEC</a:t>
            </a:r>
            <a:r>
              <a:rPr lang="en-US" sz="2800" dirty="0" smtClean="0">
                <a:solidFill>
                  <a:srgbClr val="000000"/>
                </a:solidFill>
              </a:rPr>
              <a:t> Project</a:t>
            </a:r>
            <a:endParaRPr lang="en-US" sz="2800" dirty="0">
              <a:solidFill>
                <a:srgbClr val="000000"/>
              </a:solidFill>
            </a:endParaRPr>
          </a:p>
        </p:txBody>
      </p:sp>
      <p:sp>
        <p:nvSpPr>
          <p:cNvPr id="3" name="Content Placeholder 2"/>
          <p:cNvSpPr>
            <a:spLocks noGrp="1"/>
          </p:cNvSpPr>
          <p:nvPr>
            <p:ph sz="half" idx="1"/>
          </p:nvPr>
        </p:nvSpPr>
        <p:spPr/>
        <p:txBody>
          <a:bodyPr/>
          <a:lstStyle/>
          <a:p>
            <a:pPr algn="ctr">
              <a:buNone/>
            </a:pPr>
            <a:r>
              <a:rPr lang="en-US" sz="2000" b="1" dirty="0" smtClean="0">
                <a:solidFill>
                  <a:srgbClr val="000000"/>
                </a:solidFill>
              </a:rPr>
              <a:t>National Coalition</a:t>
            </a:r>
          </a:p>
          <a:p>
            <a:r>
              <a:rPr lang="en-US" sz="2000" dirty="0" smtClean="0">
                <a:solidFill>
                  <a:srgbClr val="000000"/>
                </a:solidFill>
              </a:rPr>
              <a:t>National conference</a:t>
            </a:r>
          </a:p>
          <a:p>
            <a:r>
              <a:rPr lang="en-US" sz="2000" dirty="0" smtClean="0">
                <a:solidFill>
                  <a:srgbClr val="000000"/>
                </a:solidFill>
              </a:rPr>
              <a:t>Community leaders</a:t>
            </a:r>
          </a:p>
          <a:p>
            <a:r>
              <a:rPr lang="en-US" sz="2000" dirty="0" smtClean="0">
                <a:solidFill>
                  <a:srgbClr val="000000"/>
                </a:solidFill>
              </a:rPr>
              <a:t>Topical workshops</a:t>
            </a:r>
          </a:p>
          <a:p>
            <a:r>
              <a:rPr lang="en-US" sz="2000" dirty="0" smtClean="0">
                <a:solidFill>
                  <a:srgbClr val="000000"/>
                </a:solidFill>
              </a:rPr>
              <a:t>Sharing innovative ideas</a:t>
            </a:r>
          </a:p>
          <a:p>
            <a:r>
              <a:rPr lang="en-US" sz="2000" dirty="0" smtClean="0">
                <a:solidFill>
                  <a:srgbClr val="000000"/>
                </a:solidFill>
              </a:rPr>
              <a:t>Broad dissemination</a:t>
            </a:r>
          </a:p>
          <a:p>
            <a:r>
              <a:rPr lang="en-US" sz="2000" dirty="0" smtClean="0">
                <a:solidFill>
                  <a:srgbClr val="000000"/>
                </a:solidFill>
              </a:rPr>
              <a:t>290 member institutions</a:t>
            </a:r>
          </a:p>
          <a:p>
            <a:pPr>
              <a:buNone/>
            </a:pPr>
            <a:endParaRPr lang="en-US" dirty="0" smtClean="0"/>
          </a:p>
          <a:p>
            <a:endParaRPr lang="en-US" dirty="0"/>
          </a:p>
        </p:txBody>
      </p:sp>
      <p:sp>
        <p:nvSpPr>
          <p:cNvPr id="4" name="Content Placeholder 3"/>
          <p:cNvSpPr>
            <a:spLocks noGrp="1"/>
          </p:cNvSpPr>
          <p:nvPr>
            <p:ph sz="half" idx="2"/>
          </p:nvPr>
        </p:nvSpPr>
        <p:spPr/>
        <p:txBody>
          <a:bodyPr/>
          <a:lstStyle/>
          <a:p>
            <a:pPr algn="ctr">
              <a:buNone/>
            </a:pPr>
            <a:r>
              <a:rPr lang="en-US" sz="2000" b="1" dirty="0" smtClean="0">
                <a:solidFill>
                  <a:srgbClr val="000000"/>
                </a:solidFill>
              </a:rPr>
              <a:t>Demonstration Projects</a:t>
            </a:r>
          </a:p>
          <a:p>
            <a:r>
              <a:rPr lang="en-US" sz="2000" dirty="0" smtClean="0">
                <a:solidFill>
                  <a:srgbClr val="000000"/>
                </a:solidFill>
              </a:rPr>
              <a:t>Comprehensive (&lt; $300k)</a:t>
            </a:r>
          </a:p>
          <a:p>
            <a:pPr lvl="1"/>
            <a:r>
              <a:rPr lang="en-US" sz="1600" dirty="0" smtClean="0">
                <a:solidFill>
                  <a:srgbClr val="000000"/>
                </a:solidFill>
              </a:rPr>
              <a:t>All key elements</a:t>
            </a:r>
          </a:p>
          <a:p>
            <a:pPr lvl="1"/>
            <a:r>
              <a:rPr lang="en-US" sz="1600" dirty="0" smtClean="0">
                <a:solidFill>
                  <a:srgbClr val="000000"/>
                </a:solidFill>
              </a:rPr>
              <a:t>Teacher in Residence</a:t>
            </a:r>
          </a:p>
          <a:p>
            <a:r>
              <a:rPr lang="en-US" sz="2000" dirty="0" smtClean="0">
                <a:solidFill>
                  <a:srgbClr val="000000"/>
                </a:solidFill>
              </a:rPr>
              <a:t>Targeted sites (&lt; $75k)</a:t>
            </a:r>
          </a:p>
          <a:p>
            <a:pPr lvl="1"/>
            <a:r>
              <a:rPr lang="en-US" sz="1600" dirty="0" smtClean="0">
                <a:solidFill>
                  <a:srgbClr val="000000"/>
                </a:solidFill>
              </a:rPr>
              <a:t>Innovative ideas, smaller sites</a:t>
            </a:r>
          </a:p>
          <a:p>
            <a:r>
              <a:rPr lang="en-US" sz="2000" dirty="0" smtClean="0">
                <a:solidFill>
                  <a:srgbClr val="000000"/>
                </a:solidFill>
              </a:rPr>
              <a:t>National models</a:t>
            </a:r>
          </a:p>
          <a:p>
            <a:r>
              <a:rPr lang="en-US" sz="2000" dirty="0" smtClean="0">
                <a:solidFill>
                  <a:srgbClr val="000000"/>
                </a:solidFill>
              </a:rPr>
              <a:t>Institutional support</a:t>
            </a:r>
          </a:p>
          <a:p>
            <a:r>
              <a:rPr lang="en-US" sz="2000" dirty="0" smtClean="0">
                <a:solidFill>
                  <a:srgbClr val="000000"/>
                </a:solidFill>
              </a:rPr>
              <a:t>Now 31 supported sites</a:t>
            </a:r>
            <a:endParaRPr lang="en-US" sz="2000" dirty="0">
              <a:solidFill>
                <a:srgbClr val="000000"/>
              </a:solidFill>
            </a:endParaRPr>
          </a:p>
        </p:txBody>
      </p:sp>
      <p:pic>
        <p:nvPicPr>
          <p:cNvPr id="6" name="Picture 5"/>
          <p:cNvPicPr>
            <a:picLocks noChangeAspect="1"/>
          </p:cNvPicPr>
          <p:nvPr/>
        </p:nvPicPr>
        <p:blipFill>
          <a:blip r:embed="rId2" cstate="print"/>
          <a:stretch>
            <a:fillRect/>
          </a:stretch>
        </p:blipFill>
        <p:spPr>
          <a:xfrm>
            <a:off x="1600200" y="5486400"/>
            <a:ext cx="1212850" cy="1212850"/>
          </a:xfrm>
          <a:prstGeom prst="rect">
            <a:avLst/>
          </a:prstGeom>
        </p:spPr>
      </p:pic>
      <p:pic>
        <p:nvPicPr>
          <p:cNvPr id="7" name="Picture 6"/>
          <p:cNvPicPr>
            <a:picLocks noChangeAspect="1"/>
          </p:cNvPicPr>
          <p:nvPr/>
        </p:nvPicPr>
        <p:blipFill>
          <a:blip r:embed="rId3" cstate="print"/>
          <a:stretch>
            <a:fillRect/>
          </a:stretch>
        </p:blipFill>
        <p:spPr>
          <a:xfrm>
            <a:off x="3581400" y="5741504"/>
            <a:ext cx="3505200" cy="609600"/>
          </a:xfrm>
          <a:prstGeom prst="rect">
            <a:avLst/>
          </a:prstGeom>
        </p:spPr>
      </p:pic>
      <p:sp>
        <p:nvSpPr>
          <p:cNvPr id="8" name="Slide Number Placeholder 7"/>
          <p:cNvSpPr>
            <a:spLocks noGrp="1"/>
          </p:cNvSpPr>
          <p:nvPr>
            <p:ph type="sldNum" sz="quarter" idx="12"/>
          </p:nvPr>
        </p:nvSpPr>
        <p:spPr>
          <a:xfrm>
            <a:off x="8229600" y="6245225"/>
            <a:ext cx="457200" cy="476250"/>
          </a:xfrm>
        </p:spPr>
        <p:txBody>
          <a:bodyPr/>
          <a:lstStyle/>
          <a:p>
            <a:pPr>
              <a:defRPr/>
            </a:pPr>
            <a:fld id="{0352CDDF-F5DD-4500-94F4-A084FC624FA4}"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ges from 120921_hodapp-2.pdf"/>
          <p:cNvPicPr>
            <a:picLocks noChangeAspect="1"/>
          </p:cNvPicPr>
          <p:nvPr/>
        </p:nvPicPr>
        <p:blipFill>
          <a:blip r:embed="rId2" cstate="print"/>
          <a:stretch>
            <a:fillRect/>
          </a:stretch>
        </p:blipFill>
        <p:spPr>
          <a:xfrm>
            <a:off x="762000" y="990600"/>
            <a:ext cx="7593107" cy="5867400"/>
          </a:xfrm>
          <a:prstGeom prst="rect">
            <a:avLst/>
          </a:prstGeom>
        </p:spPr>
      </p:pic>
      <p:sp>
        <p:nvSpPr>
          <p:cNvPr id="4" name="Slide Number Placeholder 3"/>
          <p:cNvSpPr>
            <a:spLocks noGrp="1"/>
          </p:cNvSpPr>
          <p:nvPr>
            <p:ph type="sldNum" sz="quarter" idx="12"/>
          </p:nvPr>
        </p:nvSpPr>
        <p:spPr/>
        <p:txBody>
          <a:bodyPr/>
          <a:lstStyle/>
          <a:p>
            <a:pPr>
              <a:defRPr/>
            </a:pPr>
            <a:fld id="{AACE83B0-4C24-471C-BCC9-EF6458FBE0C2}"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rgbClr val="000000"/>
                </a:solidFill>
              </a:rPr>
              <a:t>PhysTEC</a:t>
            </a:r>
            <a:r>
              <a:rPr lang="en-US" sz="2800" dirty="0" smtClean="0">
                <a:solidFill>
                  <a:srgbClr val="000000"/>
                </a:solidFill>
              </a:rPr>
              <a:t> Components</a:t>
            </a:r>
            <a:endParaRPr lang="en-US" sz="2800" dirty="0">
              <a:solidFill>
                <a:srgbClr val="000000"/>
              </a:solidFill>
            </a:endParaRPr>
          </a:p>
        </p:txBody>
      </p:sp>
      <p:sp>
        <p:nvSpPr>
          <p:cNvPr id="3" name="Content Placeholder 2"/>
          <p:cNvSpPr>
            <a:spLocks noGrp="1"/>
          </p:cNvSpPr>
          <p:nvPr>
            <p:ph idx="1"/>
          </p:nvPr>
        </p:nvSpPr>
        <p:spPr>
          <a:xfrm>
            <a:off x="914400" y="2057400"/>
            <a:ext cx="7315200" cy="4038600"/>
          </a:xfrm>
        </p:spPr>
        <p:txBody>
          <a:bodyPr/>
          <a:lstStyle/>
          <a:p>
            <a:r>
              <a:rPr lang="en-US" dirty="0" smtClean="0">
                <a:solidFill>
                  <a:srgbClr val="000000"/>
                </a:solidFill>
              </a:rPr>
              <a:t>Recruitment</a:t>
            </a:r>
          </a:p>
          <a:p>
            <a:r>
              <a:rPr lang="en-US" dirty="0" smtClean="0">
                <a:solidFill>
                  <a:srgbClr val="000000"/>
                </a:solidFill>
              </a:rPr>
              <a:t>Teacher-in-Residence</a:t>
            </a:r>
          </a:p>
          <a:p>
            <a:r>
              <a:rPr lang="en-US" dirty="0" smtClean="0">
                <a:solidFill>
                  <a:srgbClr val="000000"/>
                </a:solidFill>
              </a:rPr>
              <a:t>Course Reform</a:t>
            </a:r>
          </a:p>
          <a:p>
            <a:r>
              <a:rPr lang="en-US" dirty="0" smtClean="0">
                <a:solidFill>
                  <a:srgbClr val="000000"/>
                </a:solidFill>
              </a:rPr>
              <a:t>Learning Assistants (exposure to teaching)</a:t>
            </a:r>
          </a:p>
          <a:p>
            <a:r>
              <a:rPr lang="en-US" dirty="0" smtClean="0">
                <a:solidFill>
                  <a:srgbClr val="000000"/>
                </a:solidFill>
              </a:rPr>
              <a:t>Collaboration</a:t>
            </a:r>
          </a:p>
          <a:p>
            <a:r>
              <a:rPr lang="en-US" dirty="0" smtClean="0">
                <a:solidFill>
                  <a:srgbClr val="000000"/>
                </a:solidFill>
              </a:rPr>
              <a:t>Teacher Advisory Groups</a:t>
            </a:r>
          </a:p>
          <a:p>
            <a:r>
              <a:rPr lang="en-US" dirty="0" smtClean="0">
                <a:solidFill>
                  <a:srgbClr val="000000"/>
                </a:solidFill>
              </a:rPr>
              <a:t>Induction / Mentoring</a:t>
            </a:r>
          </a:p>
          <a:p>
            <a:r>
              <a:rPr lang="en-US" dirty="0" smtClean="0">
                <a:solidFill>
                  <a:srgbClr val="000000"/>
                </a:solidFill>
              </a:rPr>
              <a:t>Sustainability</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AACE83B0-4C24-471C-BCC9-EF6458FBE0C2}"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rPr>
              <a:t>Key Element: Champion</a:t>
            </a:r>
            <a:endParaRPr lang="en-US" sz="2800" dirty="0">
              <a:solidFill>
                <a:srgbClr val="000000"/>
              </a:solidFill>
            </a:endParaRPr>
          </a:p>
        </p:txBody>
      </p:sp>
      <p:sp>
        <p:nvSpPr>
          <p:cNvPr id="3" name="Content Placeholder 2"/>
          <p:cNvSpPr>
            <a:spLocks noGrp="1"/>
          </p:cNvSpPr>
          <p:nvPr>
            <p:ph idx="1"/>
          </p:nvPr>
        </p:nvSpPr>
        <p:spPr/>
        <p:txBody>
          <a:bodyPr/>
          <a:lstStyle/>
          <a:p>
            <a:r>
              <a:rPr lang="en-US" sz="2400" dirty="0" smtClean="0">
                <a:solidFill>
                  <a:srgbClr val="000000"/>
                </a:solidFill>
              </a:rPr>
              <a:t>Promote/lead program from within Physics Dept.</a:t>
            </a:r>
          </a:p>
          <a:p>
            <a:r>
              <a:rPr lang="en-US" sz="2400" dirty="0" smtClean="0">
                <a:solidFill>
                  <a:srgbClr val="000000"/>
                </a:solidFill>
              </a:rPr>
              <a:t>Contact with administration to build long-term support</a:t>
            </a:r>
          </a:p>
          <a:p>
            <a:r>
              <a:rPr lang="en-US" sz="2400" dirty="0" smtClean="0">
                <a:solidFill>
                  <a:srgbClr val="000000"/>
                </a:solidFill>
              </a:rPr>
              <a:t>Faculty advocate</a:t>
            </a:r>
          </a:p>
          <a:p>
            <a:r>
              <a:rPr lang="en-US" sz="2400" dirty="0" smtClean="0">
                <a:solidFill>
                  <a:srgbClr val="000000"/>
                </a:solidFill>
              </a:rPr>
              <a:t>Student advocate</a:t>
            </a:r>
          </a:p>
          <a:p>
            <a:r>
              <a:rPr lang="en-US" sz="2400" dirty="0" smtClean="0">
                <a:solidFill>
                  <a:srgbClr val="000000"/>
                </a:solidFill>
              </a:rPr>
              <a:t>Obtain funding</a:t>
            </a:r>
          </a:p>
          <a:p>
            <a:r>
              <a:rPr lang="en-US" sz="2400" dirty="0" smtClean="0">
                <a:solidFill>
                  <a:srgbClr val="000000"/>
                </a:solidFill>
              </a:rPr>
              <a:t>Bridge between Physics/Education/K-12 schools</a:t>
            </a:r>
          </a:p>
          <a:p>
            <a:r>
              <a:rPr lang="en-US" sz="2400" dirty="0" smtClean="0">
                <a:solidFill>
                  <a:srgbClr val="000000"/>
                </a:solidFill>
              </a:rPr>
              <a:t>Knowledge of issues/literature</a:t>
            </a:r>
          </a:p>
          <a:p>
            <a:r>
              <a:rPr lang="en-US" sz="2400" dirty="0" smtClean="0">
                <a:solidFill>
                  <a:srgbClr val="000000"/>
                </a:solidFill>
              </a:rPr>
              <a:t>Recruiting lead</a:t>
            </a:r>
            <a:endParaRPr lang="en-US" sz="2400" dirty="0">
              <a:solidFill>
                <a:srgbClr val="000000"/>
              </a:solidFill>
            </a:endParaRPr>
          </a:p>
        </p:txBody>
      </p:sp>
      <p:sp>
        <p:nvSpPr>
          <p:cNvPr id="5" name="Slide Number Placeholder 4"/>
          <p:cNvSpPr>
            <a:spLocks noGrp="1"/>
          </p:cNvSpPr>
          <p:nvPr>
            <p:ph type="sldNum" sz="quarter" idx="12"/>
          </p:nvPr>
        </p:nvSpPr>
        <p:spPr/>
        <p:txBody>
          <a:bodyPr/>
          <a:lstStyle/>
          <a:p>
            <a:pPr>
              <a:defRPr/>
            </a:pPr>
            <a:fld id="{AACE83B0-4C24-471C-BCC9-EF6458FBE0C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lstStyle/>
          <a:p>
            <a:r>
              <a:rPr lang="en-US" sz="2800" dirty="0" err="1" smtClean="0">
                <a:solidFill>
                  <a:srgbClr val="000000"/>
                </a:solidFill>
              </a:rPr>
              <a:t>PhysTEC</a:t>
            </a:r>
            <a:r>
              <a:rPr lang="en-US" sz="2800" dirty="0" smtClean="0">
                <a:solidFill>
                  <a:srgbClr val="000000"/>
                </a:solidFill>
              </a:rPr>
              <a:t> Project Outcomes</a:t>
            </a:r>
            <a:endParaRPr lang="en-US" sz="2800" dirty="0">
              <a:solidFill>
                <a:srgbClr val="000000"/>
              </a:solidFill>
            </a:endParaRPr>
          </a:p>
        </p:txBody>
      </p:sp>
      <p:pic>
        <p:nvPicPr>
          <p:cNvPr id="5" name="Picture 4"/>
          <p:cNvPicPr>
            <a:picLocks noChangeAspect="1"/>
          </p:cNvPicPr>
          <p:nvPr/>
        </p:nvPicPr>
        <p:blipFill>
          <a:blip r:embed="rId2" cstate="print"/>
          <a:stretch>
            <a:fillRect/>
          </a:stretch>
        </p:blipFill>
        <p:spPr>
          <a:xfrm>
            <a:off x="990600" y="1828800"/>
            <a:ext cx="7395883" cy="5029200"/>
          </a:xfrm>
          <a:prstGeom prst="rect">
            <a:avLst/>
          </a:prstGeom>
        </p:spPr>
      </p:pic>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0000"/>
                </a:solidFill>
              </a:rPr>
              <a:t>Why should we be concerned about who is teaching high school physics?</a:t>
            </a:r>
            <a:endParaRPr lang="en-US" sz="2400" dirty="0">
              <a:solidFill>
                <a:srgbClr val="000000"/>
              </a:solidFill>
            </a:endParaRPr>
          </a:p>
        </p:txBody>
      </p:sp>
      <p:sp>
        <p:nvSpPr>
          <p:cNvPr id="3" name="Content Placeholder 2"/>
          <p:cNvSpPr>
            <a:spLocks noGrp="1"/>
          </p:cNvSpPr>
          <p:nvPr>
            <p:ph idx="1"/>
          </p:nvPr>
        </p:nvSpPr>
        <p:spPr>
          <a:xfrm>
            <a:off x="914400" y="2286000"/>
            <a:ext cx="7315200" cy="4038600"/>
          </a:xfrm>
        </p:spPr>
        <p:txBody>
          <a:bodyPr/>
          <a:lstStyle/>
          <a:p>
            <a:r>
              <a:rPr lang="en-US" sz="2000" dirty="0" smtClean="0">
                <a:solidFill>
                  <a:srgbClr val="000000"/>
                </a:solidFill>
              </a:rPr>
              <a:t>A physics degree is not required for being an effective physics teacher but the most consistent and powerful predictor of student achievement in science and math is a teacher who is fully certified and has at least a bachelor's degree in the content area. (from </a:t>
            </a:r>
            <a:r>
              <a:rPr lang="en-US" sz="2000" i="1" dirty="0" smtClean="0">
                <a:solidFill>
                  <a:srgbClr val="000000"/>
                </a:solidFill>
              </a:rPr>
              <a:t>Rising Above the Gathering Storm</a:t>
            </a:r>
            <a:r>
              <a:rPr lang="en-US" sz="2000" dirty="0" smtClean="0">
                <a:solidFill>
                  <a:srgbClr val="000000"/>
                </a:solidFill>
              </a:rPr>
              <a:t>)</a:t>
            </a:r>
            <a:endParaRPr lang="en-US" sz="2000" i="1" dirty="0" smtClean="0">
              <a:solidFill>
                <a:srgbClr val="000000"/>
              </a:solidFill>
            </a:endParaRPr>
          </a:p>
          <a:p>
            <a:r>
              <a:rPr lang="en-US" sz="2000" dirty="0" smtClean="0">
                <a:solidFill>
                  <a:srgbClr val="000000"/>
                </a:solidFill>
              </a:rPr>
              <a:t>The number of students taking high school physics is increasing nation wide.</a:t>
            </a:r>
          </a:p>
          <a:p>
            <a:r>
              <a:rPr lang="en-US" sz="2000" dirty="0" smtClean="0">
                <a:solidFill>
                  <a:srgbClr val="000000"/>
                </a:solidFill>
              </a:rPr>
              <a:t>Physics is needed more and more for developing future technically proficient workforce and an educated populace.</a:t>
            </a:r>
          </a:p>
          <a:p>
            <a:r>
              <a:rPr lang="en-US" sz="2000" dirty="0" smtClean="0">
                <a:solidFill>
                  <a:srgbClr val="000000"/>
                </a:solidFill>
              </a:rPr>
              <a:t>We need to be equitable and provide equal access to all students independent of socioeconomic background!</a:t>
            </a:r>
          </a:p>
          <a:p>
            <a:endParaRPr lang="en-US" sz="2000" dirty="0" smtClean="0">
              <a:solidFill>
                <a:srgbClr val="000000"/>
              </a:solidFill>
            </a:endParaRPr>
          </a:p>
        </p:txBody>
      </p:sp>
      <p:sp>
        <p:nvSpPr>
          <p:cNvPr id="5" name="Slide Number Placeholder 4"/>
          <p:cNvSpPr>
            <a:spLocks noGrp="1"/>
          </p:cNvSpPr>
          <p:nvPr>
            <p:ph type="sldNum" sz="quarter" idx="12"/>
          </p:nvPr>
        </p:nvSpPr>
        <p:spPr/>
        <p:txBody>
          <a:bodyPr/>
          <a:lstStyle/>
          <a:p>
            <a:pPr>
              <a:defRPr/>
            </a:pPr>
            <a:fld id="{AACE83B0-4C24-471C-BCC9-EF6458FBE0C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14081" y="1447800"/>
            <a:ext cx="7956177" cy="5410200"/>
          </a:xfrm>
          <a:prstGeom prst="rect">
            <a:avLst/>
          </a:prstGeom>
        </p:spPr>
      </p:pic>
      <p:sp>
        <p:nvSpPr>
          <p:cNvPr id="4" name="Slide Number Placeholder 3"/>
          <p:cNvSpPr>
            <a:spLocks noGrp="1"/>
          </p:cNvSpPr>
          <p:nvPr>
            <p:ph type="sldNum" sz="quarter" idx="12"/>
          </p:nvPr>
        </p:nvSpPr>
        <p:spPr/>
        <p:txBody>
          <a:bodyPr/>
          <a:lstStyle/>
          <a:p>
            <a:pPr>
              <a:defRPr/>
            </a:pPr>
            <a:fld id="{AACE83B0-4C24-471C-BCC9-EF6458FBE0C2}"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solidFill>
                  <a:srgbClr val="000000"/>
                </a:solidFill>
              </a:rPr>
              <a:t>PhysTEC</a:t>
            </a:r>
            <a:r>
              <a:rPr lang="en-US" sz="2800" dirty="0" smtClean="0">
                <a:solidFill>
                  <a:srgbClr val="000000"/>
                </a:solidFill>
              </a:rPr>
              <a:t> Graduates Go On To Teach Physics</a:t>
            </a:r>
            <a:endParaRPr lang="en-US" sz="2800" dirty="0">
              <a:solidFill>
                <a:srgbClr val="000000"/>
              </a:solidFill>
            </a:endParaRPr>
          </a:p>
        </p:txBody>
      </p:sp>
      <p:pic>
        <p:nvPicPr>
          <p:cNvPr id="5" name="Picture 4"/>
          <p:cNvPicPr>
            <a:picLocks noChangeAspect="1"/>
          </p:cNvPicPr>
          <p:nvPr/>
        </p:nvPicPr>
        <p:blipFill>
          <a:blip r:embed="rId2" cstate="print"/>
          <a:stretch>
            <a:fillRect/>
          </a:stretch>
        </p:blipFill>
        <p:spPr>
          <a:xfrm>
            <a:off x="0" y="2362200"/>
            <a:ext cx="4762500" cy="3314700"/>
          </a:xfrm>
          <a:prstGeom prst="rect">
            <a:avLst/>
          </a:prstGeom>
        </p:spPr>
      </p:pic>
      <p:pic>
        <p:nvPicPr>
          <p:cNvPr id="6" name="Picture 5"/>
          <p:cNvPicPr>
            <a:picLocks noChangeAspect="1"/>
          </p:cNvPicPr>
          <p:nvPr/>
        </p:nvPicPr>
        <p:blipFill>
          <a:blip r:embed="rId3" cstate="print"/>
          <a:stretch>
            <a:fillRect/>
          </a:stretch>
        </p:blipFill>
        <p:spPr>
          <a:xfrm>
            <a:off x="4436241" y="2438400"/>
            <a:ext cx="4707759" cy="3276600"/>
          </a:xfrm>
          <a:prstGeom prst="rect">
            <a:avLst/>
          </a:prstGeom>
        </p:spPr>
      </p:pic>
      <p:sp>
        <p:nvSpPr>
          <p:cNvPr id="7" name="TextBox 1"/>
          <p:cNvSpPr txBox="1">
            <a:spLocks noChangeArrowheads="1"/>
          </p:cNvSpPr>
          <p:nvPr/>
        </p:nvSpPr>
        <p:spPr bwMode="auto">
          <a:xfrm>
            <a:off x="2362200" y="5934075"/>
            <a:ext cx="4495800" cy="923925"/>
          </a:xfrm>
          <a:prstGeom prst="rect">
            <a:avLst/>
          </a:prstGeom>
          <a:solidFill>
            <a:schemeClr val="accent6">
              <a:lumMod val="20000"/>
              <a:lumOff val="80000"/>
            </a:schemeClr>
          </a:solid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smtClean="0"/>
              <a:t>Three year retention rate (</a:t>
            </a:r>
            <a:r>
              <a:rPr lang="en-US" sz="1800" dirty="0" err="1" smtClean="0"/>
              <a:t>PhysTEC</a:t>
            </a:r>
            <a:r>
              <a:rPr lang="en-US" sz="1800" dirty="0" smtClean="0"/>
              <a:t>): 76%</a:t>
            </a:r>
          </a:p>
          <a:p>
            <a:pPr>
              <a:defRPr/>
            </a:pPr>
            <a:r>
              <a:rPr lang="en-US" sz="1800" dirty="0" smtClean="0"/>
              <a:t>Three year retention rate (All K-12): 74%  </a:t>
            </a:r>
          </a:p>
          <a:p>
            <a:pPr>
              <a:defRPr/>
            </a:pPr>
            <a:r>
              <a:rPr lang="en-US" sz="1800" dirty="0" smtClean="0"/>
              <a:t>     (Source: </a:t>
            </a:r>
            <a:r>
              <a:rPr lang="en-US" sz="1800" dirty="0" err="1" smtClean="0"/>
              <a:t>DoEd</a:t>
            </a:r>
            <a:r>
              <a:rPr lang="en-US" sz="1800" dirty="0" smtClean="0"/>
              <a:t>)</a:t>
            </a:r>
          </a:p>
        </p:txBody>
      </p:sp>
      <p:sp>
        <p:nvSpPr>
          <p:cNvPr id="8" name="Slide Number Placeholder 7"/>
          <p:cNvSpPr>
            <a:spLocks noGrp="1"/>
          </p:cNvSpPr>
          <p:nvPr>
            <p:ph type="sldNum" sz="quarter" idx="12"/>
          </p:nvPr>
        </p:nvSpPr>
        <p:spPr/>
        <p:txBody>
          <a:bodyPr/>
          <a:lstStyle/>
          <a:p>
            <a:pPr>
              <a:defRPr/>
            </a:pPr>
            <a:fld id="{AACE83B0-4C24-471C-BCC9-EF6458FBE0C2}"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9144000" cy="685800"/>
          </a:xfrm>
        </p:spPr>
        <p:txBody>
          <a:bodyPr/>
          <a:lstStyle/>
          <a:p>
            <a:r>
              <a:rPr lang="en-US" sz="2800" dirty="0" err="1" smtClean="0">
                <a:solidFill>
                  <a:srgbClr val="000000"/>
                </a:solidFill>
              </a:rPr>
              <a:t>PhysTEC</a:t>
            </a:r>
            <a:r>
              <a:rPr lang="en-US" sz="2800" dirty="0" smtClean="0">
                <a:solidFill>
                  <a:srgbClr val="000000"/>
                </a:solidFill>
              </a:rPr>
              <a:t> Graduates Have Strong Content Knowledge</a:t>
            </a:r>
            <a:endParaRPr lang="en-US" sz="2800" dirty="0">
              <a:solidFill>
                <a:srgbClr val="000000"/>
              </a:solidFill>
            </a:endParaRPr>
          </a:p>
        </p:txBody>
      </p:sp>
      <p:pic>
        <p:nvPicPr>
          <p:cNvPr id="5" name="Picture 4"/>
          <p:cNvPicPr>
            <a:picLocks noChangeAspect="1"/>
          </p:cNvPicPr>
          <p:nvPr/>
        </p:nvPicPr>
        <p:blipFill>
          <a:blip r:embed="rId2" cstate="print"/>
          <a:stretch>
            <a:fillRect/>
          </a:stretch>
        </p:blipFill>
        <p:spPr>
          <a:xfrm>
            <a:off x="990600" y="1981200"/>
            <a:ext cx="7171765" cy="4876800"/>
          </a:xfrm>
          <a:prstGeom prst="rect">
            <a:avLst/>
          </a:prstGeom>
        </p:spPr>
      </p:pic>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lstStyle/>
          <a:p>
            <a:r>
              <a:rPr lang="en-US" sz="2200" dirty="0" err="1" smtClean="0">
                <a:solidFill>
                  <a:srgbClr val="000000"/>
                </a:solidFill>
              </a:rPr>
              <a:t>PhysTEC</a:t>
            </a:r>
            <a:r>
              <a:rPr lang="en-US" sz="2200" dirty="0" smtClean="0">
                <a:solidFill>
                  <a:srgbClr val="000000"/>
                </a:solidFill>
              </a:rPr>
              <a:t> Sites Increase Diversity of Physics Teacher Workforce</a:t>
            </a:r>
            <a:endParaRPr lang="en-US" sz="2200" dirty="0">
              <a:solidFill>
                <a:srgbClr val="000000"/>
              </a:solidFill>
            </a:endParaRPr>
          </a:p>
        </p:txBody>
      </p:sp>
      <p:pic>
        <p:nvPicPr>
          <p:cNvPr id="5" name="Picture 4"/>
          <p:cNvPicPr>
            <a:picLocks noChangeAspect="1"/>
          </p:cNvPicPr>
          <p:nvPr/>
        </p:nvPicPr>
        <p:blipFill>
          <a:blip r:embed="rId2" cstate="print"/>
          <a:stretch>
            <a:fillRect/>
          </a:stretch>
        </p:blipFill>
        <p:spPr>
          <a:xfrm>
            <a:off x="990600" y="1905000"/>
            <a:ext cx="7283824" cy="4953000"/>
          </a:xfrm>
          <a:prstGeom prst="rect">
            <a:avLst/>
          </a:prstGeom>
        </p:spPr>
      </p:pic>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ges from 120921_hodapp-3.pdf"/>
          <p:cNvPicPr>
            <a:picLocks noChangeAspect="1"/>
          </p:cNvPicPr>
          <p:nvPr/>
        </p:nvPicPr>
        <p:blipFill>
          <a:blip r:embed="rId2" cstate="print"/>
          <a:stretch>
            <a:fillRect/>
          </a:stretch>
        </p:blipFill>
        <p:spPr>
          <a:xfrm>
            <a:off x="762000" y="955964"/>
            <a:ext cx="7637929" cy="5902036"/>
          </a:xfrm>
          <a:prstGeom prst="rect">
            <a:avLst/>
          </a:prstGeom>
        </p:spPr>
      </p:pic>
      <p:sp>
        <p:nvSpPr>
          <p:cNvPr id="4" name="Slide Number Placeholder 3"/>
          <p:cNvSpPr>
            <a:spLocks noGrp="1"/>
          </p:cNvSpPr>
          <p:nvPr>
            <p:ph type="sldNum" sz="quarter" idx="12"/>
          </p:nvPr>
        </p:nvSpPr>
        <p:spPr/>
        <p:txBody>
          <a:bodyPr/>
          <a:lstStyle/>
          <a:p>
            <a:pPr>
              <a:defRPr/>
            </a:pPr>
            <a:fld id="{AACE83B0-4C24-471C-BCC9-EF6458FBE0C2}"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rPr>
              <a:t>New Solicitation</a:t>
            </a:r>
            <a:endParaRPr lang="en-US" sz="2800" dirty="0">
              <a:solidFill>
                <a:srgbClr val="000000"/>
              </a:solidFill>
            </a:endParaRPr>
          </a:p>
        </p:txBody>
      </p:sp>
      <p:sp>
        <p:nvSpPr>
          <p:cNvPr id="3" name="Content Placeholder 2"/>
          <p:cNvSpPr>
            <a:spLocks noGrp="1"/>
          </p:cNvSpPr>
          <p:nvPr>
            <p:ph idx="1"/>
          </p:nvPr>
        </p:nvSpPr>
        <p:spPr>
          <a:xfrm>
            <a:off x="914400" y="1981200"/>
            <a:ext cx="7315200" cy="4495800"/>
          </a:xfrm>
        </p:spPr>
        <p:txBody>
          <a:bodyPr/>
          <a:lstStyle/>
          <a:p>
            <a:r>
              <a:rPr lang="en-US" dirty="0" smtClean="0">
                <a:solidFill>
                  <a:srgbClr val="000000"/>
                </a:solidFill>
              </a:rPr>
              <a:t>3 comprehensive, 3 (?) sites focused on recruiting majors</a:t>
            </a:r>
          </a:p>
          <a:p>
            <a:r>
              <a:rPr lang="en-US" dirty="0" smtClean="0">
                <a:solidFill>
                  <a:srgbClr val="000000"/>
                </a:solidFill>
              </a:rPr>
              <a:t>Initial proposals Spring 2014 </a:t>
            </a:r>
            <a:r>
              <a:rPr lang="en-US" sz="2000" dirty="0" smtClean="0">
                <a:solidFill>
                  <a:srgbClr val="000000"/>
                </a:solidFill>
              </a:rPr>
              <a:t>(RFP available on 3/31/14 and pre-proposals due 5/12/14, must be </a:t>
            </a:r>
            <a:r>
              <a:rPr lang="en-US" sz="2000" dirty="0" err="1" smtClean="0">
                <a:solidFill>
                  <a:srgbClr val="000000"/>
                </a:solidFill>
              </a:rPr>
              <a:t>PhysTEC</a:t>
            </a:r>
            <a:r>
              <a:rPr lang="en-US" sz="2000" dirty="0" smtClean="0">
                <a:solidFill>
                  <a:srgbClr val="000000"/>
                </a:solidFill>
              </a:rPr>
              <a:t> member)</a:t>
            </a:r>
            <a:endParaRPr lang="en-US" dirty="0" smtClean="0">
              <a:solidFill>
                <a:srgbClr val="000000"/>
              </a:solidFill>
            </a:endParaRPr>
          </a:p>
          <a:p>
            <a:r>
              <a:rPr lang="en-US" dirty="0" smtClean="0">
                <a:solidFill>
                  <a:srgbClr val="000000"/>
                </a:solidFill>
              </a:rPr>
              <a:t>Final proposals Fall 2014 </a:t>
            </a:r>
            <a:r>
              <a:rPr lang="en-US" sz="2000" dirty="0" smtClean="0">
                <a:solidFill>
                  <a:srgbClr val="000000"/>
                </a:solidFill>
              </a:rPr>
              <a:t>(deadline for those invited is 9/8/14)</a:t>
            </a:r>
            <a:endParaRPr lang="en-US" dirty="0" smtClean="0">
              <a:solidFill>
                <a:srgbClr val="000000"/>
              </a:solidFill>
            </a:endParaRPr>
          </a:p>
          <a:p>
            <a:r>
              <a:rPr lang="en-US" dirty="0" smtClean="0">
                <a:solidFill>
                  <a:srgbClr val="000000"/>
                </a:solidFill>
              </a:rPr>
              <a:t>Sites begin Fall 2015</a:t>
            </a:r>
          </a:p>
          <a:p>
            <a:r>
              <a:rPr lang="en-US" dirty="0" smtClean="0">
                <a:solidFill>
                  <a:srgbClr val="000000"/>
                </a:solidFill>
              </a:rPr>
              <a:t>Extended timeline for more planning</a:t>
            </a:r>
          </a:p>
          <a:p>
            <a:r>
              <a:rPr lang="en-US" dirty="0" smtClean="0">
                <a:solidFill>
                  <a:srgbClr val="000000"/>
                </a:solidFill>
              </a:rPr>
              <a:t>Opportunity to experiment</a:t>
            </a:r>
          </a:p>
          <a:p>
            <a:endParaRPr lang="en-US" dirty="0" smtClean="0"/>
          </a:p>
          <a:p>
            <a:endParaRPr lang="en-US" dirty="0" smtClean="0"/>
          </a:p>
          <a:p>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AACE83B0-4C24-471C-BCC9-EF6458FBE0C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rPr>
              <a:t>What About Teachers Already in the Field Teaching Physics or Assigned to Teach Physics?</a:t>
            </a:r>
            <a:endParaRPr lang="en-US" sz="2800" dirty="0">
              <a:solidFill>
                <a:srgbClr val="000000"/>
              </a:solidFill>
            </a:endParaRPr>
          </a:p>
        </p:txBody>
      </p:sp>
      <p:sp>
        <p:nvSpPr>
          <p:cNvPr id="3" name="Content Placeholder 2"/>
          <p:cNvSpPr>
            <a:spLocks noGrp="1"/>
          </p:cNvSpPr>
          <p:nvPr>
            <p:ph idx="1"/>
          </p:nvPr>
        </p:nvSpPr>
        <p:spPr/>
        <p:txBody>
          <a:bodyPr/>
          <a:lstStyle/>
          <a:p>
            <a:r>
              <a:rPr lang="en-US" sz="2400" dirty="0" smtClean="0">
                <a:solidFill>
                  <a:srgbClr val="000000"/>
                </a:solidFill>
              </a:rPr>
              <a:t>We can’t rely only on graduating more physics teachers in the near future to meet the need</a:t>
            </a:r>
          </a:p>
          <a:p>
            <a:r>
              <a:rPr lang="en-US" sz="2400" dirty="0" smtClean="0">
                <a:solidFill>
                  <a:srgbClr val="000000"/>
                </a:solidFill>
              </a:rPr>
              <a:t>Most teachers of physics don’t have degrees in physics or physics education (“cross over” teachers)</a:t>
            </a:r>
          </a:p>
          <a:p>
            <a:r>
              <a:rPr lang="en-US" sz="2400" dirty="0" smtClean="0">
                <a:solidFill>
                  <a:srgbClr val="000000"/>
                </a:solidFill>
              </a:rPr>
              <a:t>The first few years can be very challenging</a:t>
            </a:r>
          </a:p>
          <a:p>
            <a:r>
              <a:rPr lang="en-US" sz="2400" dirty="0" smtClean="0">
                <a:solidFill>
                  <a:srgbClr val="000000"/>
                </a:solidFill>
              </a:rPr>
              <a:t>Many teachers leave the field after 3 – 5 years</a:t>
            </a:r>
          </a:p>
          <a:p>
            <a:r>
              <a:rPr lang="en-US" sz="2400" dirty="0" smtClean="0">
                <a:solidFill>
                  <a:srgbClr val="000000"/>
                </a:solidFill>
              </a:rPr>
              <a:t>Most schools require continuous professional development</a:t>
            </a:r>
          </a:p>
          <a:p>
            <a:r>
              <a:rPr lang="en-US" sz="2400" dirty="0" smtClean="0">
                <a:solidFill>
                  <a:srgbClr val="000000"/>
                </a:solidFill>
              </a:rPr>
              <a:t>Teachers learn best from peers</a:t>
            </a:r>
            <a:endParaRPr lang="en-US" sz="2400" dirty="0">
              <a:solidFill>
                <a:srgbClr val="000000"/>
              </a:solidFill>
            </a:endParaRPr>
          </a:p>
        </p:txBody>
      </p:sp>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14600"/>
            <a:ext cx="7315200" cy="3810000"/>
          </a:xfrm>
        </p:spPr>
        <p:txBody>
          <a:bodyPr/>
          <a:lstStyle/>
          <a:p>
            <a:r>
              <a:rPr lang="en-US" sz="2400" dirty="0" smtClean="0">
                <a:solidFill>
                  <a:schemeClr val="tx1"/>
                </a:solidFill>
              </a:rPr>
              <a:t>Designed to connect high school physics educators teaching physics for the first time and who desire additional guidance with experienced high school physics educators</a:t>
            </a:r>
          </a:p>
          <a:p>
            <a:r>
              <a:rPr lang="en-US" sz="2400" dirty="0" smtClean="0">
                <a:solidFill>
                  <a:schemeClr val="tx1"/>
                </a:solidFill>
              </a:rPr>
              <a:t>Is the “</a:t>
            </a:r>
            <a:r>
              <a:rPr lang="en-US" sz="2400" dirty="0" err="1" smtClean="0">
                <a:solidFill>
                  <a:schemeClr val="tx1"/>
                </a:solidFill>
              </a:rPr>
              <a:t>match.com</a:t>
            </a:r>
            <a:r>
              <a:rPr lang="en-US" sz="2400" dirty="0" smtClean="0">
                <a:solidFill>
                  <a:schemeClr val="tx1"/>
                </a:solidFill>
              </a:rPr>
              <a:t>” for new high school physics teachers to gain insight from master teachers and have a long term (1 year or more) relationship</a:t>
            </a:r>
          </a:p>
        </p:txBody>
      </p:sp>
      <p:pic>
        <p:nvPicPr>
          <p:cNvPr id="5" name="Picture 4"/>
          <p:cNvPicPr>
            <a:picLocks noChangeAspect="1"/>
          </p:cNvPicPr>
          <p:nvPr/>
        </p:nvPicPr>
        <p:blipFill>
          <a:blip r:embed="rId2" cstate="print"/>
          <a:stretch>
            <a:fillRect/>
          </a:stretch>
        </p:blipFill>
        <p:spPr>
          <a:xfrm>
            <a:off x="2286000" y="1295400"/>
            <a:ext cx="4371848" cy="990600"/>
          </a:xfrm>
          <a:prstGeom prst="rect">
            <a:avLst/>
          </a:prstGeom>
        </p:spPr>
      </p:pic>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rPr>
              <a:t>Outcomes of </a:t>
            </a:r>
            <a:r>
              <a:rPr lang="en-US" sz="2800" dirty="0" err="1" smtClean="0">
                <a:solidFill>
                  <a:srgbClr val="000000"/>
                </a:solidFill>
              </a:rPr>
              <a:t>eMentoring</a:t>
            </a:r>
            <a:endParaRPr lang="en-US" sz="2800" dirty="0">
              <a:solidFill>
                <a:srgbClr val="000000"/>
              </a:solidFill>
            </a:endParaRPr>
          </a:p>
        </p:txBody>
      </p:sp>
      <p:sp>
        <p:nvSpPr>
          <p:cNvPr id="3" name="Content Placeholder 2"/>
          <p:cNvSpPr>
            <a:spLocks noGrp="1"/>
          </p:cNvSpPr>
          <p:nvPr>
            <p:ph idx="1"/>
          </p:nvPr>
        </p:nvSpPr>
        <p:spPr/>
        <p:txBody>
          <a:bodyPr/>
          <a:lstStyle/>
          <a:p>
            <a:r>
              <a:rPr lang="en-US" sz="2400" dirty="0" smtClean="0">
                <a:solidFill>
                  <a:srgbClr val="000000"/>
                </a:solidFill>
              </a:rPr>
              <a:t>An evaluation of the first few years indicates that </a:t>
            </a:r>
          </a:p>
          <a:p>
            <a:pPr lvl="1"/>
            <a:r>
              <a:rPr lang="en-US" dirty="0" smtClean="0">
                <a:solidFill>
                  <a:srgbClr val="000000"/>
                </a:solidFill>
              </a:rPr>
              <a:t>over 90% of the Mentees who participated believe that having an </a:t>
            </a:r>
            <a:r>
              <a:rPr lang="en-US" dirty="0" err="1" smtClean="0">
                <a:solidFill>
                  <a:srgbClr val="000000"/>
                </a:solidFill>
              </a:rPr>
              <a:t>eMentor</a:t>
            </a:r>
            <a:r>
              <a:rPr lang="en-US" dirty="0" smtClean="0">
                <a:solidFill>
                  <a:srgbClr val="000000"/>
                </a:solidFill>
              </a:rPr>
              <a:t> has increased the likelihood that they will continue teaching</a:t>
            </a:r>
          </a:p>
          <a:p>
            <a:pPr lvl="1"/>
            <a:r>
              <a:rPr lang="en-US" dirty="0" smtClean="0">
                <a:solidFill>
                  <a:srgbClr val="000000"/>
                </a:solidFill>
              </a:rPr>
              <a:t>75% predicted that they would remain in teaching for four or more years. (50% predicted more than 10 years!) </a:t>
            </a:r>
          </a:p>
          <a:p>
            <a:r>
              <a:rPr lang="en-US" sz="2400" dirty="0" smtClean="0">
                <a:solidFill>
                  <a:srgbClr val="000000"/>
                </a:solidFill>
              </a:rPr>
              <a:t>Planning to expand to “instant mentor” to assist new teachers with questions (“I need to know for tomorrow’s class”)</a:t>
            </a:r>
          </a:p>
        </p:txBody>
      </p:sp>
      <p:sp>
        <p:nvSpPr>
          <p:cNvPr id="4" name="Slide Number Placeholder 3"/>
          <p:cNvSpPr>
            <a:spLocks noGrp="1"/>
          </p:cNvSpPr>
          <p:nvPr>
            <p:ph type="sldNum" sz="quarter" idx="12"/>
          </p:nvPr>
        </p:nvSpPr>
        <p:spPr/>
        <p:txBody>
          <a:bodyPr/>
          <a:lstStyle/>
          <a:p>
            <a:pPr>
              <a:defRPr/>
            </a:pPr>
            <a:fld id="{AACE83B0-4C24-471C-BCC9-EF6458FBE0C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685800"/>
          </a:xfrm>
        </p:spPr>
        <p:txBody>
          <a:bodyPr/>
          <a:lstStyle/>
          <a:p>
            <a:r>
              <a:rPr lang="en-US" sz="2400" dirty="0" smtClean="0">
                <a:solidFill>
                  <a:srgbClr val="000000"/>
                </a:solidFill>
              </a:rPr>
              <a:t>AAPT Physics Teaching Resource Agents (PTRA)</a:t>
            </a:r>
            <a:endParaRPr lang="en-US" sz="2400" dirty="0">
              <a:solidFill>
                <a:srgbClr val="000000"/>
              </a:solidFill>
            </a:endParaRPr>
          </a:p>
        </p:txBody>
      </p:sp>
      <p:sp>
        <p:nvSpPr>
          <p:cNvPr id="3" name="Content Placeholder 2"/>
          <p:cNvSpPr>
            <a:spLocks noGrp="1"/>
          </p:cNvSpPr>
          <p:nvPr>
            <p:ph idx="1"/>
          </p:nvPr>
        </p:nvSpPr>
        <p:spPr>
          <a:xfrm>
            <a:off x="914400" y="2209800"/>
            <a:ext cx="7315200" cy="4038600"/>
          </a:xfrm>
        </p:spPr>
        <p:txBody>
          <a:bodyPr/>
          <a:lstStyle/>
          <a:p>
            <a:r>
              <a:rPr lang="en-US" sz="2000" dirty="0" smtClean="0">
                <a:solidFill>
                  <a:srgbClr val="000000"/>
                </a:solidFill>
              </a:rPr>
              <a:t>Peer led profession development for in-service teachers of physics and physical science: workshops with teachers teaching teachers</a:t>
            </a:r>
          </a:p>
          <a:p>
            <a:r>
              <a:rPr lang="en-US" sz="2000" dirty="0" smtClean="0">
                <a:solidFill>
                  <a:srgbClr val="000000"/>
                </a:solidFill>
              </a:rPr>
              <a:t>PD on physics content, teaching techniques based on research in physics education, technology</a:t>
            </a:r>
          </a:p>
          <a:p>
            <a:r>
              <a:rPr lang="en-US" sz="2000" dirty="0" smtClean="0">
                <a:solidFill>
                  <a:srgbClr val="000000"/>
                </a:solidFill>
              </a:rPr>
              <a:t>Workshops are hands-on giving participants the opportunity to experience activities as their students would.</a:t>
            </a:r>
          </a:p>
          <a:p>
            <a:r>
              <a:rPr lang="en-US" sz="2000" dirty="0" smtClean="0">
                <a:solidFill>
                  <a:srgbClr val="000000"/>
                </a:solidFill>
              </a:rPr>
              <a:t>Activities at a variety of levels from low tech to high tech.</a:t>
            </a:r>
          </a:p>
          <a:p>
            <a:r>
              <a:rPr lang="en-US" sz="2000" dirty="0" smtClean="0">
                <a:solidFill>
                  <a:srgbClr val="000000"/>
                </a:solidFill>
              </a:rPr>
              <a:t>Institutes to develop teacher leaders (as </a:t>
            </a:r>
            <a:r>
              <a:rPr lang="en-US" sz="2000" dirty="0" err="1" smtClean="0">
                <a:solidFill>
                  <a:srgbClr val="000000"/>
                </a:solidFill>
              </a:rPr>
              <a:t>PTRA’s</a:t>
            </a:r>
            <a:r>
              <a:rPr lang="en-US" sz="2000" dirty="0" smtClean="0">
                <a:solidFill>
                  <a:srgbClr val="000000"/>
                </a:solidFill>
              </a:rPr>
              <a:t>) to offer PD</a:t>
            </a:r>
          </a:p>
          <a:p>
            <a:r>
              <a:rPr lang="en-US" sz="2000" dirty="0" smtClean="0">
                <a:solidFill>
                  <a:srgbClr val="000000"/>
                </a:solidFill>
              </a:rPr>
              <a:t>Teachers develop teacher resources</a:t>
            </a:r>
          </a:p>
          <a:p>
            <a:pPr>
              <a:buNone/>
            </a:pPr>
            <a:endParaRPr lang="en-US" sz="2000" dirty="0" smtClean="0"/>
          </a:p>
          <a:p>
            <a:pPr>
              <a:buNone/>
            </a:pPr>
            <a:r>
              <a:rPr lang="en-US" sz="1600" dirty="0" smtClean="0">
                <a:solidFill>
                  <a:srgbClr val="000000"/>
                </a:solidFill>
              </a:rPr>
              <a:t>(Funded by NSF between 1986 and 2010 and with support from APS)</a:t>
            </a:r>
          </a:p>
          <a:p>
            <a:endParaRPr lang="en-US" sz="2400" dirty="0"/>
          </a:p>
        </p:txBody>
      </p:sp>
      <p:pic>
        <p:nvPicPr>
          <p:cNvPr id="5" name="Picture 4"/>
          <p:cNvPicPr>
            <a:picLocks noChangeAspect="1"/>
          </p:cNvPicPr>
          <p:nvPr/>
        </p:nvPicPr>
        <p:blipFill>
          <a:blip r:embed="rId2" cstate="print"/>
          <a:stretch>
            <a:fillRect/>
          </a:stretch>
        </p:blipFill>
        <p:spPr>
          <a:xfrm>
            <a:off x="6019800" y="5638800"/>
            <a:ext cx="2984679" cy="540592"/>
          </a:xfrm>
          <a:prstGeom prst="rect">
            <a:avLst/>
          </a:prstGeom>
        </p:spPr>
      </p:pic>
      <p:pic>
        <p:nvPicPr>
          <p:cNvPr id="6" name="Picture 5"/>
          <p:cNvPicPr>
            <a:picLocks noChangeAspect="1"/>
          </p:cNvPicPr>
          <p:nvPr/>
        </p:nvPicPr>
        <p:blipFill>
          <a:blip r:embed="rId3" cstate="print"/>
          <a:stretch>
            <a:fillRect/>
          </a:stretch>
        </p:blipFill>
        <p:spPr>
          <a:xfrm>
            <a:off x="0" y="1295400"/>
            <a:ext cx="1066800" cy="1066800"/>
          </a:xfrm>
          <a:prstGeom prst="rect">
            <a:avLst/>
          </a:prstGeom>
        </p:spPr>
      </p:pic>
      <p:sp>
        <p:nvSpPr>
          <p:cNvPr id="7" name="Slide Number Placeholder 6"/>
          <p:cNvSpPr>
            <a:spLocks noGrp="1"/>
          </p:cNvSpPr>
          <p:nvPr>
            <p:ph type="sldNum" sz="quarter" idx="12"/>
          </p:nvPr>
        </p:nvSpPr>
        <p:spPr/>
        <p:txBody>
          <a:bodyPr/>
          <a:lstStyle/>
          <a:p>
            <a:pPr>
              <a:defRPr/>
            </a:pPr>
            <a:fld id="{AACE83B0-4C24-471C-BCC9-EF6458FBE0C2}"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71600"/>
            <a:ext cx="8153400" cy="457200"/>
          </a:xfrm>
        </p:spPr>
        <p:txBody>
          <a:bodyPr/>
          <a:lstStyle/>
          <a:p>
            <a:r>
              <a:rPr lang="en-US" dirty="0" smtClean="0">
                <a:solidFill>
                  <a:srgbClr val="000000"/>
                </a:solidFill>
              </a:rPr>
              <a:t> </a:t>
            </a:r>
            <a:r>
              <a:rPr lang="en-US" sz="2800" dirty="0" smtClean="0">
                <a:solidFill>
                  <a:srgbClr val="000000"/>
                </a:solidFill>
              </a:rPr>
              <a:t>Need for High School Teachers</a:t>
            </a:r>
            <a:endParaRPr lang="en-US" sz="2800" dirty="0">
              <a:solidFill>
                <a:srgbClr val="000000"/>
              </a:solidFill>
            </a:endParaRPr>
          </a:p>
        </p:txBody>
      </p:sp>
      <p:graphicFrame>
        <p:nvGraphicFramePr>
          <p:cNvPr id="19460" name="Object 4"/>
          <p:cNvGraphicFramePr>
            <a:graphicFrameLocks noChangeAspect="1"/>
          </p:cNvGraphicFramePr>
          <p:nvPr/>
        </p:nvGraphicFramePr>
        <p:xfrm>
          <a:off x="1295400" y="1981200"/>
          <a:ext cx="6432630" cy="4705350"/>
        </p:xfrm>
        <a:graphic>
          <a:graphicData uri="http://schemas.openxmlformats.org/presentationml/2006/ole">
            <p:oleObj spid="_x0000_s19460" name="Document" r:id="rId3" imgW="4114649" imgH="3009789" progId="Word.Document.12">
              <p:embed/>
            </p:oleObj>
          </a:graphicData>
        </a:graphic>
      </p:graphicFrame>
      <p:sp>
        <p:nvSpPr>
          <p:cNvPr id="5" name="Slide Number Placeholder 4"/>
          <p:cNvSpPr>
            <a:spLocks noGrp="1"/>
          </p:cNvSpPr>
          <p:nvPr>
            <p:ph type="sldNum" sz="quarter" idx="12"/>
          </p:nvPr>
        </p:nvSpPr>
        <p:spPr/>
        <p:txBody>
          <a:bodyPr/>
          <a:lstStyle/>
          <a:p>
            <a:pPr>
              <a:defRPr/>
            </a:pPr>
            <a:fld id="{AACE83B0-4C24-471C-BCC9-EF6458FBE0C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
          <p:cNvSpPr>
            <a:spLocks noGrp="1" noChangeArrowheads="1"/>
          </p:cNvSpPr>
          <p:nvPr>
            <p:ph type="title"/>
          </p:nvPr>
        </p:nvSpPr>
        <p:spPr>
          <a:xfrm>
            <a:off x="914400" y="1295400"/>
            <a:ext cx="6629400" cy="838200"/>
          </a:xfrm>
        </p:spPr>
        <p:txBody>
          <a:bodyPr>
            <a:noAutofit/>
          </a:bodyPr>
          <a:lstStyle/>
          <a:p>
            <a:pPr eaLnBrk="1" hangingPunct="1"/>
            <a:r>
              <a:rPr lang="en-US" sz="2800" dirty="0">
                <a:solidFill>
                  <a:srgbClr val="000000"/>
                </a:solidFill>
                <a:ea typeface="ヒラギノ明朝 ProN W3" charset="0"/>
                <a:cs typeface="ヒラギノ明朝 ProN W3" charset="0"/>
              </a:rPr>
              <a:t>Impact on </a:t>
            </a:r>
            <a:r>
              <a:rPr lang="en-US" sz="2800" dirty="0" smtClean="0">
                <a:solidFill>
                  <a:srgbClr val="000000"/>
                </a:solidFill>
                <a:ea typeface="ヒラギノ明朝 ProN W3" charset="0"/>
                <a:cs typeface="ヒラギノ明朝 ProN W3" charset="0"/>
              </a:rPr>
              <a:t>Content:  Did </a:t>
            </a:r>
            <a:r>
              <a:rPr lang="en-US" sz="2800" dirty="0">
                <a:solidFill>
                  <a:srgbClr val="000000"/>
                </a:solidFill>
                <a:ea typeface="ヒラギノ明朝 ProN W3" charset="0"/>
                <a:cs typeface="ヒラギノ明朝 ProN W3" charset="0"/>
              </a:rPr>
              <a:t>they learn anything?</a:t>
            </a:r>
          </a:p>
        </p:txBody>
      </p:sp>
      <p:graphicFrame>
        <p:nvGraphicFramePr>
          <p:cNvPr id="5" name="Chart 4"/>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3817091872"/>
              </p:ext>
            </p:extLst>
          </p:nvPr>
        </p:nvGraphicFramePr>
        <p:xfrm>
          <a:off x="762000" y="23622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80228" name="TextBox 5"/>
          <p:cNvSpPr txBox="1">
            <a:spLocks noChangeArrowheads="1"/>
          </p:cNvSpPr>
          <p:nvPr/>
        </p:nvSpPr>
        <p:spPr bwMode="auto">
          <a:xfrm>
            <a:off x="7772400" y="2895600"/>
            <a:ext cx="1178719" cy="37269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64291" tIns="32146" rIns="64291" bIns="32146">
            <a:spAutoFit/>
          </a:bodyPr>
          <a:lstStyle>
            <a:lvl1pPr eaLnBrk="0" hangingPunct="0">
              <a:defRPr sz="4000">
                <a:solidFill>
                  <a:srgbClr val="727272"/>
                </a:solidFill>
                <a:latin typeface="Marker Felt" charset="0"/>
                <a:ea typeface="ヒラギノ明朝 ProN W3" charset="0"/>
                <a:cs typeface="ヒラギノ明朝 ProN W3" charset="0"/>
                <a:sym typeface="Marker Felt" charset="0"/>
              </a:defRPr>
            </a:lvl1pPr>
            <a:lvl2pPr marL="37931725" indent="-37474525" eaLnBrk="0" hangingPunct="0">
              <a:defRPr sz="4000">
                <a:solidFill>
                  <a:srgbClr val="727272"/>
                </a:solidFill>
                <a:latin typeface="Marker Felt" charset="0"/>
                <a:ea typeface="ヒラギノ明朝 ProN W3" charset="0"/>
                <a:cs typeface="ヒラギノ明朝 ProN W3" charset="0"/>
                <a:sym typeface="Marker Felt" charset="0"/>
              </a:defRPr>
            </a:lvl2pPr>
            <a:lvl3pPr eaLnBrk="0" hangingPunct="0">
              <a:defRPr sz="4000">
                <a:solidFill>
                  <a:srgbClr val="727272"/>
                </a:solidFill>
                <a:latin typeface="Marker Felt" charset="0"/>
                <a:ea typeface="ヒラギノ明朝 ProN W3" charset="0"/>
                <a:cs typeface="ヒラギノ明朝 ProN W3" charset="0"/>
                <a:sym typeface="Marker Felt" charset="0"/>
              </a:defRPr>
            </a:lvl3pPr>
            <a:lvl4pPr eaLnBrk="0" hangingPunct="0">
              <a:defRPr sz="4000">
                <a:solidFill>
                  <a:srgbClr val="727272"/>
                </a:solidFill>
                <a:latin typeface="Marker Felt" charset="0"/>
                <a:ea typeface="ヒラギノ明朝 ProN W3" charset="0"/>
                <a:cs typeface="ヒラギノ明朝 ProN W3" charset="0"/>
                <a:sym typeface="Marker Felt" charset="0"/>
              </a:defRPr>
            </a:lvl4pPr>
            <a:lvl5pPr eaLnBrk="0" hangingPunct="0">
              <a:defRPr sz="4000">
                <a:solidFill>
                  <a:srgbClr val="727272"/>
                </a:solidFill>
                <a:latin typeface="Marker Felt" charset="0"/>
                <a:ea typeface="ヒラギノ明朝 ProN W3" charset="0"/>
                <a:cs typeface="ヒラギノ明朝 ProN W3" charset="0"/>
                <a:sym typeface="Marker Felt" charset="0"/>
              </a:defRPr>
            </a:lvl5pPr>
            <a:lvl6pPr marL="4572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6pPr>
            <a:lvl7pPr marL="9144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7pPr>
            <a:lvl8pPr marL="13716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8pPr>
            <a:lvl9pPr marL="18288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9pPr>
          </a:lstStyle>
          <a:p>
            <a:pPr eaLnBrk="1" hangingPunct="1"/>
            <a:r>
              <a:rPr lang="en-US" sz="1000" dirty="0">
                <a:solidFill>
                  <a:schemeClr val="tx2"/>
                </a:solidFill>
              </a:rPr>
              <a:t>N pre = 664</a:t>
            </a:r>
          </a:p>
          <a:p>
            <a:pPr eaLnBrk="1" hangingPunct="1"/>
            <a:r>
              <a:rPr lang="en-US" sz="1000" dirty="0">
                <a:solidFill>
                  <a:schemeClr val="tx2"/>
                </a:solidFill>
              </a:rPr>
              <a:t>N post = 645</a:t>
            </a:r>
          </a:p>
        </p:txBody>
      </p:sp>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30</a:t>
            </a:fld>
            <a:endParaRPr lang="en-US"/>
          </a:p>
        </p:txBody>
      </p:sp>
    </p:spTree>
    <p:extLst>
      <p:ext uri="{BB962C8B-B14F-4D97-AF65-F5344CB8AC3E}">
        <p14:creationId xmlns="" xmlns:p14="http://schemas.microsoft.com/office/powerpoint/2010/main" xmlns:mv="urn:schemas-microsoft-com:mac:vml" xmlns:mc="http://schemas.openxmlformats.org/markup-compatibility/2006" val="2330828559"/>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838200" y="1371600"/>
            <a:ext cx="7358063" cy="696516"/>
          </a:xfrm>
        </p:spPr>
        <p:txBody>
          <a:bodyPr>
            <a:normAutofit fontScale="90000"/>
          </a:bodyPr>
          <a:lstStyle/>
          <a:p>
            <a:r>
              <a:rPr lang="en-US" sz="3111" dirty="0">
                <a:solidFill>
                  <a:srgbClr val="000000"/>
                </a:solidFill>
                <a:ea typeface="ヒラギノ明朝 ProN W3" charset="0"/>
                <a:cs typeface="ヒラギノ明朝 ProN W3" charset="0"/>
              </a:rPr>
              <a:t>Gender Data</a:t>
            </a:r>
            <a:r>
              <a:rPr lang="en-US" dirty="0">
                <a:latin typeface="Marker Felt" charset="0"/>
                <a:ea typeface="ヒラギノ明朝 ProN W3" charset="0"/>
                <a:cs typeface="ヒラギノ明朝 ProN W3" charset="0"/>
              </a:rPr>
              <a:t/>
            </a:r>
            <a:br>
              <a:rPr lang="en-US" dirty="0">
                <a:latin typeface="Marker Felt" charset="0"/>
                <a:ea typeface="ヒラギノ明朝 ProN W3" charset="0"/>
                <a:cs typeface="ヒラギノ明朝 ProN W3" charset="0"/>
              </a:rPr>
            </a:br>
            <a:endParaRPr lang="en-US" dirty="0">
              <a:latin typeface="Marker Felt" charset="0"/>
              <a:ea typeface="ヒラギノ明朝 ProN W3" charset="0"/>
              <a:cs typeface="ヒラギノ明朝 ProN W3" charset="0"/>
            </a:endParaRPr>
          </a:p>
        </p:txBody>
      </p:sp>
      <p:pic>
        <p:nvPicPr>
          <p:cNvPr id="196611" name="Content Placeholder 4"/>
          <p:cNvPicPr>
            <a:picLocks/>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53" r="16357"/>
          <a:stretch>
            <a:fillRect/>
          </a:stretch>
        </p:blipFill>
        <p:spPr bwMode="auto">
          <a:xfrm>
            <a:off x="990600" y="1752600"/>
            <a:ext cx="6629400" cy="5105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96612" name="Content Placeholder 4"/>
          <p:cNvPicPr>
            <a:picLocks/>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rcRect l="83643" t="47916" r="182" b="38542"/>
          <a:stretch>
            <a:fillRect/>
          </a:stretch>
        </p:blipFill>
        <p:spPr bwMode="auto">
          <a:xfrm>
            <a:off x="6554390" y="3214688"/>
            <a:ext cx="1982391" cy="182165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96613" name="TextBox 4"/>
          <p:cNvSpPr txBox="1">
            <a:spLocks noChangeArrowheads="1"/>
          </p:cNvSpPr>
          <p:nvPr/>
        </p:nvSpPr>
        <p:spPr bwMode="auto">
          <a:xfrm>
            <a:off x="7429500" y="6669970"/>
            <a:ext cx="1714500" cy="18803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64291" tIns="32146" rIns="64291" bIns="32146">
            <a:spAutoFit/>
          </a:bodyPr>
          <a:lstStyle>
            <a:lvl1pPr eaLnBrk="0" hangingPunct="0">
              <a:defRPr sz="4000">
                <a:solidFill>
                  <a:srgbClr val="727272"/>
                </a:solidFill>
                <a:latin typeface="Marker Felt" charset="0"/>
                <a:ea typeface="ヒラギノ明朝 ProN W3" charset="0"/>
                <a:cs typeface="ヒラギノ明朝 ProN W3" charset="0"/>
                <a:sym typeface="Marker Felt" charset="0"/>
              </a:defRPr>
            </a:lvl1pPr>
            <a:lvl2pPr marL="37931725" indent="-37474525" eaLnBrk="0" hangingPunct="0">
              <a:defRPr sz="4000">
                <a:solidFill>
                  <a:srgbClr val="727272"/>
                </a:solidFill>
                <a:latin typeface="Marker Felt" charset="0"/>
                <a:ea typeface="ヒラギノ明朝 ProN W3" charset="0"/>
                <a:cs typeface="ヒラギノ明朝 ProN W3" charset="0"/>
                <a:sym typeface="Marker Felt" charset="0"/>
              </a:defRPr>
            </a:lvl2pPr>
            <a:lvl3pPr eaLnBrk="0" hangingPunct="0">
              <a:defRPr sz="4000">
                <a:solidFill>
                  <a:srgbClr val="727272"/>
                </a:solidFill>
                <a:latin typeface="Marker Felt" charset="0"/>
                <a:ea typeface="ヒラギノ明朝 ProN W3" charset="0"/>
                <a:cs typeface="ヒラギノ明朝 ProN W3" charset="0"/>
                <a:sym typeface="Marker Felt" charset="0"/>
              </a:defRPr>
            </a:lvl3pPr>
            <a:lvl4pPr eaLnBrk="0" hangingPunct="0">
              <a:defRPr sz="4000">
                <a:solidFill>
                  <a:srgbClr val="727272"/>
                </a:solidFill>
                <a:latin typeface="Marker Felt" charset="0"/>
                <a:ea typeface="ヒラギノ明朝 ProN W3" charset="0"/>
                <a:cs typeface="ヒラギノ明朝 ProN W3" charset="0"/>
                <a:sym typeface="Marker Felt" charset="0"/>
              </a:defRPr>
            </a:lvl4pPr>
            <a:lvl5pPr eaLnBrk="0" hangingPunct="0">
              <a:defRPr sz="4000">
                <a:solidFill>
                  <a:srgbClr val="727272"/>
                </a:solidFill>
                <a:latin typeface="Marker Felt" charset="0"/>
                <a:ea typeface="ヒラギノ明朝 ProN W3" charset="0"/>
                <a:cs typeface="ヒラギノ明朝 ProN W3" charset="0"/>
                <a:sym typeface="Marker Felt" charset="0"/>
              </a:defRPr>
            </a:lvl5pPr>
            <a:lvl6pPr marL="4572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6pPr>
            <a:lvl7pPr marL="9144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7pPr>
            <a:lvl8pPr marL="13716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8pPr>
            <a:lvl9pPr marL="18288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9pPr>
          </a:lstStyle>
          <a:p>
            <a:pPr eaLnBrk="1" hangingPunct="1"/>
            <a:r>
              <a:rPr lang="en-US" sz="800" dirty="0"/>
              <a:t>2010 Final NSF Report by EAT, Inc.</a:t>
            </a:r>
          </a:p>
        </p:txBody>
      </p:sp>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31</a:t>
            </a:fld>
            <a:endParaRPr lang="en-US"/>
          </a:p>
        </p:txBody>
      </p:sp>
    </p:spTree>
    <p:extLst>
      <p:ext uri="{BB962C8B-B14F-4D97-AF65-F5344CB8AC3E}">
        <p14:creationId xmlns="" xmlns:p14="http://schemas.microsoft.com/office/powerpoint/2010/main" xmlns:mv="urn:schemas-microsoft-com:mac:vml" xmlns:mc="http://schemas.openxmlformats.org/markup-compatibility/2006" val="2130178799"/>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762000" y="990600"/>
            <a:ext cx="7358063" cy="1178719"/>
          </a:xfrm>
        </p:spPr>
        <p:txBody>
          <a:bodyPr>
            <a:normAutofit/>
          </a:bodyPr>
          <a:lstStyle/>
          <a:p>
            <a:r>
              <a:rPr lang="en-US" sz="3200" dirty="0">
                <a:solidFill>
                  <a:srgbClr val="000000"/>
                </a:solidFill>
                <a:ea typeface="ヒラギノ明朝 ProN W3" charset="0"/>
                <a:cs typeface="ヒラギノ明朝 ProN W3" charset="0"/>
              </a:rPr>
              <a:t>Average Percent Change</a:t>
            </a:r>
          </a:p>
        </p:txBody>
      </p:sp>
      <p:graphicFrame>
        <p:nvGraphicFramePr>
          <p:cNvPr id="4" name="Content Placeholder 3"/>
          <p:cNvGraphicFramePr>
            <a:graphicFrameLocks noGrp="1"/>
          </p:cNvGraphicFramePr>
          <p:nvPr>
            <p:ph idx="1"/>
          </p:nvPr>
        </p:nvGraphicFramePr>
        <p:xfrm>
          <a:off x="914400" y="1828800"/>
          <a:ext cx="7391400" cy="48751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pPr>
              <a:defRPr/>
            </a:pPr>
            <a:fld id="{AACE83B0-4C24-471C-BCC9-EF6458FBE0C2}" type="slidenum">
              <a:rPr lang="en-US" smtClean="0"/>
              <a:pPr>
                <a:defRPr/>
              </a:pPr>
              <a:t>32</a:t>
            </a:fld>
            <a:endParaRPr lang="en-US"/>
          </a:p>
        </p:txBody>
      </p:sp>
    </p:spTree>
    <p:extLst>
      <p:ext uri="{BB962C8B-B14F-4D97-AF65-F5344CB8AC3E}">
        <p14:creationId xmlns="" xmlns:p14="http://schemas.microsoft.com/office/powerpoint/2010/main" xmlns:mv="urn:schemas-microsoft-com:mac:vml" xmlns:mc="http://schemas.openxmlformats.org/markup-compatibility/2006" val="3176512301"/>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
          <p:cNvSpPr>
            <a:spLocks noGrp="1" noChangeArrowheads="1"/>
          </p:cNvSpPr>
          <p:nvPr>
            <p:ph type="title"/>
          </p:nvPr>
        </p:nvSpPr>
        <p:spPr>
          <a:xfrm>
            <a:off x="762000" y="1066800"/>
            <a:ext cx="7358063" cy="875109"/>
          </a:xfrm>
        </p:spPr>
        <p:txBody>
          <a:bodyPr/>
          <a:lstStyle/>
          <a:p>
            <a:pPr eaLnBrk="1" hangingPunct="1"/>
            <a:r>
              <a:rPr lang="en-US" sz="2800" dirty="0">
                <a:solidFill>
                  <a:srgbClr val="000000"/>
                </a:solidFill>
                <a:ea typeface="ヒラギノ明朝 ProN W3" charset="0"/>
                <a:cs typeface="ヒラギノ明朝 ProN W3" charset="0"/>
              </a:rPr>
              <a:t>What Worked</a:t>
            </a:r>
          </a:p>
        </p:txBody>
      </p:sp>
      <p:sp>
        <p:nvSpPr>
          <p:cNvPr id="201731" name="Rectangle 2"/>
          <p:cNvSpPr>
            <a:spLocks noGrp="1" noChangeArrowheads="1"/>
          </p:cNvSpPr>
          <p:nvPr>
            <p:ph type="body" idx="1"/>
          </p:nvPr>
        </p:nvSpPr>
        <p:spPr>
          <a:xfrm>
            <a:off x="838200" y="1981200"/>
            <a:ext cx="7696200" cy="4648200"/>
          </a:xfrm>
        </p:spPr>
        <p:txBody>
          <a:bodyPr/>
          <a:lstStyle/>
          <a:p>
            <a:pPr marL="636218"/>
            <a:r>
              <a:rPr lang="en-US" sz="2200" dirty="0">
                <a:solidFill>
                  <a:schemeClr val="tx2"/>
                </a:solidFill>
                <a:latin typeface="+mj-lt"/>
                <a:ea typeface="ヒラギノ明朝 ProN W3" charset="0"/>
                <a:cs typeface="ヒラギノ明朝 ProN W3" charset="0"/>
              </a:rPr>
              <a:t>Partnerships between AAPT, university/college professors and PTRAs (workshops led by PTRAs)  </a:t>
            </a:r>
          </a:p>
          <a:p>
            <a:pPr marL="636218"/>
            <a:r>
              <a:rPr lang="en-US" sz="2200" dirty="0">
                <a:solidFill>
                  <a:schemeClr val="tx2"/>
                </a:solidFill>
                <a:latin typeface="+mj-lt"/>
                <a:ea typeface="ヒラギノ明朝 ProN W3" charset="0"/>
                <a:cs typeface="ヒラギノ明朝 ProN W3" charset="0"/>
              </a:rPr>
              <a:t>Offering multiple opportunities to attend training (rotate years, sites and topics)</a:t>
            </a:r>
          </a:p>
          <a:p>
            <a:pPr marL="636218"/>
            <a:r>
              <a:rPr lang="en-US" sz="2200" dirty="0">
                <a:solidFill>
                  <a:schemeClr val="tx2"/>
                </a:solidFill>
                <a:latin typeface="+mj-lt"/>
                <a:ea typeface="ヒラギノ明朝 ProN W3" charset="0"/>
                <a:cs typeface="ヒラギノ明朝 ProN W3" charset="0"/>
              </a:rPr>
              <a:t>Predetermined and consistent curriculum (quality control)</a:t>
            </a:r>
          </a:p>
          <a:p>
            <a:pPr marL="636218"/>
            <a:r>
              <a:rPr lang="en-US" sz="2200" dirty="0">
                <a:solidFill>
                  <a:schemeClr val="tx2"/>
                </a:solidFill>
                <a:latin typeface="+mj-lt"/>
                <a:ea typeface="ヒラギノ明朝 ProN W3" charset="0"/>
                <a:cs typeface="ヒラギノ明朝 ProN W3" charset="0"/>
              </a:rPr>
              <a:t>PTRAs trained in curriculum, pedagogy, and adult learning methods</a:t>
            </a:r>
          </a:p>
          <a:p>
            <a:pPr marL="636218"/>
            <a:r>
              <a:rPr lang="en-US" sz="2200" dirty="0">
                <a:solidFill>
                  <a:schemeClr val="tx2"/>
                </a:solidFill>
                <a:latin typeface="+mj-lt"/>
                <a:ea typeface="ヒラギノ明朝 ProN W3" charset="0"/>
                <a:cs typeface="ヒラギノ明朝 ProN W3" charset="0"/>
              </a:rPr>
              <a:t>Assessments correlated to workshop objectives</a:t>
            </a:r>
          </a:p>
          <a:p>
            <a:pPr marL="636218"/>
            <a:r>
              <a:rPr lang="en-US" sz="2200" dirty="0">
                <a:solidFill>
                  <a:schemeClr val="tx2"/>
                </a:solidFill>
                <a:latin typeface="+mj-lt"/>
                <a:ea typeface="ヒラギノ明朝 ProN W3" charset="0"/>
                <a:cs typeface="ヒラギノ明朝 ProN W3" charset="0"/>
              </a:rPr>
              <a:t>ABC: Activity Before Concept; Active learning</a:t>
            </a:r>
          </a:p>
          <a:p>
            <a:pPr marL="636218"/>
            <a:r>
              <a:rPr lang="en-US" sz="2200" dirty="0">
                <a:solidFill>
                  <a:schemeClr val="tx2"/>
                </a:solidFill>
                <a:latin typeface="+mj-lt"/>
                <a:ea typeface="ヒラギノ明朝 ProN W3" charset="0"/>
                <a:cs typeface="ヒラギノ明朝 ProN W3" charset="0"/>
              </a:rPr>
              <a:t>Peer led professional development by AAPT certified master teachers</a:t>
            </a:r>
          </a:p>
        </p:txBody>
      </p:sp>
      <p:sp>
        <p:nvSpPr>
          <p:cNvPr id="201732" name="TextBox 3"/>
          <p:cNvSpPr txBox="1">
            <a:spLocks noChangeArrowheads="1"/>
          </p:cNvSpPr>
          <p:nvPr/>
        </p:nvSpPr>
        <p:spPr bwMode="auto">
          <a:xfrm>
            <a:off x="6768711" y="6157925"/>
            <a:ext cx="1714500" cy="18803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64291" tIns="32146" rIns="64291" bIns="32146">
            <a:spAutoFit/>
          </a:bodyPr>
          <a:lstStyle>
            <a:lvl1pPr eaLnBrk="0" hangingPunct="0">
              <a:defRPr sz="4000">
                <a:solidFill>
                  <a:srgbClr val="727272"/>
                </a:solidFill>
                <a:latin typeface="Marker Felt" charset="0"/>
                <a:ea typeface="ヒラギノ明朝 ProN W3" charset="0"/>
                <a:cs typeface="ヒラギノ明朝 ProN W3" charset="0"/>
                <a:sym typeface="Marker Felt" charset="0"/>
              </a:defRPr>
            </a:lvl1pPr>
            <a:lvl2pPr marL="37931725" indent="-37474525" eaLnBrk="0" hangingPunct="0">
              <a:defRPr sz="4000">
                <a:solidFill>
                  <a:srgbClr val="727272"/>
                </a:solidFill>
                <a:latin typeface="Marker Felt" charset="0"/>
                <a:ea typeface="ヒラギノ明朝 ProN W3" charset="0"/>
                <a:cs typeface="ヒラギノ明朝 ProN W3" charset="0"/>
                <a:sym typeface="Marker Felt" charset="0"/>
              </a:defRPr>
            </a:lvl2pPr>
            <a:lvl3pPr eaLnBrk="0" hangingPunct="0">
              <a:defRPr sz="4000">
                <a:solidFill>
                  <a:srgbClr val="727272"/>
                </a:solidFill>
                <a:latin typeface="Marker Felt" charset="0"/>
                <a:ea typeface="ヒラギノ明朝 ProN W3" charset="0"/>
                <a:cs typeface="ヒラギノ明朝 ProN W3" charset="0"/>
                <a:sym typeface="Marker Felt" charset="0"/>
              </a:defRPr>
            </a:lvl3pPr>
            <a:lvl4pPr eaLnBrk="0" hangingPunct="0">
              <a:defRPr sz="4000">
                <a:solidFill>
                  <a:srgbClr val="727272"/>
                </a:solidFill>
                <a:latin typeface="Marker Felt" charset="0"/>
                <a:ea typeface="ヒラギノ明朝 ProN W3" charset="0"/>
                <a:cs typeface="ヒラギノ明朝 ProN W3" charset="0"/>
                <a:sym typeface="Marker Felt" charset="0"/>
              </a:defRPr>
            </a:lvl4pPr>
            <a:lvl5pPr eaLnBrk="0" hangingPunct="0">
              <a:defRPr sz="4000">
                <a:solidFill>
                  <a:srgbClr val="727272"/>
                </a:solidFill>
                <a:latin typeface="Marker Felt" charset="0"/>
                <a:ea typeface="ヒラギノ明朝 ProN W3" charset="0"/>
                <a:cs typeface="ヒラギノ明朝 ProN W3" charset="0"/>
                <a:sym typeface="Marker Felt" charset="0"/>
              </a:defRPr>
            </a:lvl5pPr>
            <a:lvl6pPr marL="4572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6pPr>
            <a:lvl7pPr marL="9144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7pPr>
            <a:lvl8pPr marL="13716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8pPr>
            <a:lvl9pPr marL="18288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9pPr>
          </a:lstStyle>
          <a:p>
            <a:pPr eaLnBrk="1" hangingPunct="1"/>
            <a:r>
              <a:rPr lang="en-US" sz="800" dirty="0"/>
              <a:t>2010 Final NSF Report by EAT, Inc.</a:t>
            </a:r>
          </a:p>
        </p:txBody>
      </p:sp>
      <p:sp>
        <p:nvSpPr>
          <p:cNvPr id="5" name="Slide Number Placeholder 4"/>
          <p:cNvSpPr>
            <a:spLocks noGrp="1"/>
          </p:cNvSpPr>
          <p:nvPr>
            <p:ph type="sldNum" sz="quarter" idx="12"/>
          </p:nvPr>
        </p:nvSpPr>
        <p:spPr/>
        <p:txBody>
          <a:bodyPr/>
          <a:lstStyle/>
          <a:p>
            <a:pPr>
              <a:defRPr/>
            </a:pPr>
            <a:fld id="{AACE83B0-4C24-471C-BCC9-EF6458FBE0C2}" type="slidenum">
              <a:rPr lang="en-US" smtClean="0"/>
              <a:pPr>
                <a:defRPr/>
              </a:pPr>
              <a:t>33</a:t>
            </a:fld>
            <a:endParaRPr lang="en-US"/>
          </a:p>
        </p:txBody>
      </p:sp>
    </p:spTree>
    <p:extLst>
      <p:ext uri="{BB962C8B-B14F-4D97-AF65-F5344CB8AC3E}">
        <p14:creationId xmlns="" xmlns:p14="http://schemas.microsoft.com/office/powerpoint/2010/main" xmlns:mv="urn:schemas-microsoft-com:mac:vml" xmlns:mc="http://schemas.openxmlformats.org/markup-compatibility/2006" val="2380597830"/>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
          <p:cNvSpPr>
            <a:spLocks noGrp="1" noChangeArrowheads="1"/>
          </p:cNvSpPr>
          <p:nvPr>
            <p:ph type="title"/>
          </p:nvPr>
        </p:nvSpPr>
        <p:spPr>
          <a:xfrm>
            <a:off x="914400" y="914400"/>
            <a:ext cx="7358063" cy="1089422"/>
          </a:xfrm>
        </p:spPr>
        <p:txBody>
          <a:bodyPr/>
          <a:lstStyle/>
          <a:p>
            <a:pPr eaLnBrk="1" hangingPunct="1"/>
            <a:r>
              <a:rPr lang="en-US" sz="2800" dirty="0">
                <a:solidFill>
                  <a:srgbClr val="000000"/>
                </a:solidFill>
                <a:latin typeface="+mn-lt"/>
                <a:ea typeface="ヒラギノ明朝 ProN W3" charset="0"/>
                <a:cs typeface="ヒラギノ明朝 ProN W3" charset="0"/>
              </a:rPr>
              <a:t>What </a:t>
            </a:r>
            <a:r>
              <a:rPr lang="en-US" sz="2800" dirty="0" err="1">
                <a:solidFill>
                  <a:srgbClr val="000000"/>
                </a:solidFill>
                <a:latin typeface="+mn-lt"/>
                <a:ea typeface="ヒラギノ明朝 ProN W3" charset="0"/>
                <a:cs typeface="ヒラギノ明朝 ProN W3" charset="0"/>
              </a:rPr>
              <a:t>Doesn</a:t>
            </a:r>
            <a:r>
              <a:rPr lang="ja-JP" altLang="en-US" sz="2800" dirty="0">
                <a:solidFill>
                  <a:srgbClr val="000000"/>
                </a:solidFill>
                <a:latin typeface="+mn-lt"/>
                <a:ea typeface="ヒラギノ明朝 ProN W3" charset="0"/>
                <a:cs typeface="ヒラギノ明朝 ProN W3" charset="0"/>
              </a:rPr>
              <a:t>’</a:t>
            </a:r>
            <a:r>
              <a:rPr lang="en-US" sz="2800" dirty="0" err="1">
                <a:solidFill>
                  <a:srgbClr val="000000"/>
                </a:solidFill>
                <a:latin typeface="+mn-lt"/>
                <a:ea typeface="ヒラギノ明朝 ProN W3" charset="0"/>
                <a:cs typeface="ヒラギノ明朝 ProN W3" charset="0"/>
              </a:rPr>
              <a:t>t</a:t>
            </a:r>
            <a:r>
              <a:rPr lang="en-US" sz="2800" dirty="0">
                <a:solidFill>
                  <a:srgbClr val="000000"/>
                </a:solidFill>
                <a:latin typeface="+mn-lt"/>
                <a:ea typeface="ヒラギノ明朝 ProN W3" charset="0"/>
                <a:cs typeface="ヒラギノ明朝 ProN W3" charset="0"/>
              </a:rPr>
              <a:t> Work</a:t>
            </a:r>
          </a:p>
        </p:txBody>
      </p:sp>
      <p:sp>
        <p:nvSpPr>
          <p:cNvPr id="202755" name="Rectangle 2"/>
          <p:cNvSpPr>
            <a:spLocks noGrp="1" noChangeArrowheads="1"/>
          </p:cNvSpPr>
          <p:nvPr>
            <p:ph type="body" idx="1"/>
          </p:nvPr>
        </p:nvSpPr>
        <p:spPr>
          <a:xfrm>
            <a:off x="685800" y="1832588"/>
            <a:ext cx="7543800" cy="4873012"/>
          </a:xfrm>
        </p:spPr>
        <p:txBody>
          <a:bodyPr/>
          <a:lstStyle/>
          <a:p>
            <a:pPr marL="636218"/>
            <a:r>
              <a:rPr lang="en-US" sz="2200" dirty="0">
                <a:solidFill>
                  <a:srgbClr val="000000"/>
                </a:solidFill>
                <a:ea typeface="ヒラギノ明朝 ProN W3" charset="0"/>
                <a:cs typeface="ヒラギノ明朝 ProN W3" charset="0"/>
              </a:rPr>
              <a:t>Spray and Pray (</a:t>
            </a:r>
            <a:r>
              <a:rPr lang="en-US" sz="2200" dirty="0" err="1">
                <a:solidFill>
                  <a:srgbClr val="000000"/>
                </a:solidFill>
                <a:ea typeface="ヒラギノ明朝 ProN W3" charset="0"/>
                <a:cs typeface="ヒラギノ明朝 ProN W3" charset="0"/>
              </a:rPr>
              <a:t>Smorgasboard</a:t>
            </a:r>
            <a:r>
              <a:rPr lang="en-US" sz="2200" dirty="0">
                <a:solidFill>
                  <a:srgbClr val="000000"/>
                </a:solidFill>
                <a:ea typeface="ヒラギノ明朝 ProN W3" charset="0"/>
                <a:cs typeface="ヒラギノ明朝 ProN W3" charset="0"/>
              </a:rPr>
              <a:t> Curriculum)</a:t>
            </a:r>
          </a:p>
          <a:p>
            <a:pPr marL="948746" lvl="1"/>
            <a:r>
              <a:rPr lang="en-US" sz="2200" dirty="0">
                <a:solidFill>
                  <a:srgbClr val="000000"/>
                </a:solidFill>
                <a:ea typeface="ヒラギノ明朝 ProN W3" charset="0"/>
                <a:cs typeface="ヒラギノ明朝 ProN W3" charset="0"/>
              </a:rPr>
              <a:t>Inconsistency in hours of training</a:t>
            </a:r>
          </a:p>
          <a:p>
            <a:pPr marL="948746" lvl="1"/>
            <a:r>
              <a:rPr lang="en-US" sz="2200" dirty="0">
                <a:solidFill>
                  <a:srgbClr val="000000"/>
                </a:solidFill>
                <a:ea typeface="ヒラギノ明朝 ProN W3" charset="0"/>
                <a:cs typeface="ヒラギノ明朝 ProN W3" charset="0"/>
              </a:rPr>
              <a:t>Inconsistency in curriculum/topics taught</a:t>
            </a:r>
          </a:p>
          <a:p>
            <a:pPr marL="636218"/>
            <a:r>
              <a:rPr lang="en-US" sz="2200" dirty="0">
                <a:solidFill>
                  <a:srgbClr val="000000"/>
                </a:solidFill>
                <a:ea typeface="ヒラギノ明朝 ProN W3" charset="0"/>
                <a:cs typeface="ヒラギノ明朝 ProN W3" charset="0"/>
              </a:rPr>
              <a:t>Lack of storyline; discontinuity of Professional Development</a:t>
            </a:r>
          </a:p>
          <a:p>
            <a:pPr marL="636218"/>
            <a:r>
              <a:rPr lang="en-US" sz="2200" dirty="0">
                <a:solidFill>
                  <a:srgbClr val="000000"/>
                </a:solidFill>
                <a:ea typeface="ヒラギノ明朝 ProN W3" charset="0"/>
                <a:cs typeface="ヒラギノ明朝 ProN W3" charset="0"/>
              </a:rPr>
              <a:t>Isolated lecture</a:t>
            </a:r>
          </a:p>
          <a:p>
            <a:pPr marL="636218"/>
            <a:r>
              <a:rPr lang="en-US" sz="2200" dirty="0">
                <a:solidFill>
                  <a:srgbClr val="000000"/>
                </a:solidFill>
                <a:ea typeface="ヒラギノ明朝 ProN W3" charset="0"/>
                <a:cs typeface="ヒラギノ明朝 ProN W3" charset="0"/>
              </a:rPr>
              <a:t>Demonstrations/activities without applicable content</a:t>
            </a:r>
          </a:p>
          <a:p>
            <a:pPr marL="636218"/>
            <a:r>
              <a:rPr lang="en-US" sz="2200" dirty="0">
                <a:solidFill>
                  <a:srgbClr val="000000"/>
                </a:solidFill>
                <a:ea typeface="ヒラギノ明朝 ProN W3" charset="0"/>
                <a:cs typeface="ヒラギノ明朝 ProN W3" charset="0"/>
              </a:rPr>
              <a:t>Free equipment without content context or training</a:t>
            </a:r>
          </a:p>
          <a:p>
            <a:pPr marL="636218"/>
            <a:r>
              <a:rPr lang="en-US" sz="2200" dirty="0">
                <a:solidFill>
                  <a:srgbClr val="000000"/>
                </a:solidFill>
                <a:ea typeface="ヒラギノ明朝 ProN W3" charset="0"/>
                <a:cs typeface="ヒラギノ明朝 ProN W3" charset="0"/>
              </a:rPr>
              <a:t>Training teachers in equipment they don</a:t>
            </a:r>
            <a:r>
              <a:rPr lang="ja-JP" altLang="en-US" sz="2200" dirty="0">
                <a:solidFill>
                  <a:srgbClr val="000000"/>
                </a:solidFill>
                <a:ea typeface="ヒラギノ明朝 ProN W3" charset="0"/>
                <a:cs typeface="ヒラギノ明朝 ProN W3" charset="0"/>
              </a:rPr>
              <a:t>’</a:t>
            </a:r>
            <a:r>
              <a:rPr lang="en-US" sz="2200" dirty="0">
                <a:solidFill>
                  <a:srgbClr val="000000"/>
                </a:solidFill>
                <a:ea typeface="ヒラギノ明朝 ProN W3" charset="0"/>
                <a:cs typeface="ヒラギノ明朝 ProN W3" charset="0"/>
              </a:rPr>
              <a:t>t have</a:t>
            </a:r>
          </a:p>
        </p:txBody>
      </p:sp>
      <p:sp>
        <p:nvSpPr>
          <p:cNvPr id="202756" name="TextBox 3"/>
          <p:cNvSpPr txBox="1">
            <a:spLocks noChangeArrowheads="1"/>
          </p:cNvSpPr>
          <p:nvPr/>
        </p:nvSpPr>
        <p:spPr bwMode="auto">
          <a:xfrm>
            <a:off x="7250906" y="6673826"/>
            <a:ext cx="1714500" cy="18803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64291" tIns="32146" rIns="64291" bIns="32146">
            <a:spAutoFit/>
          </a:bodyPr>
          <a:lstStyle>
            <a:lvl1pPr eaLnBrk="0" hangingPunct="0">
              <a:defRPr sz="4000">
                <a:solidFill>
                  <a:srgbClr val="727272"/>
                </a:solidFill>
                <a:latin typeface="Marker Felt" charset="0"/>
                <a:ea typeface="ヒラギノ明朝 ProN W3" charset="0"/>
                <a:cs typeface="ヒラギノ明朝 ProN W3" charset="0"/>
                <a:sym typeface="Marker Felt" charset="0"/>
              </a:defRPr>
            </a:lvl1pPr>
            <a:lvl2pPr marL="37931725" indent="-37474525" eaLnBrk="0" hangingPunct="0">
              <a:defRPr sz="4000">
                <a:solidFill>
                  <a:srgbClr val="727272"/>
                </a:solidFill>
                <a:latin typeface="Marker Felt" charset="0"/>
                <a:ea typeface="ヒラギノ明朝 ProN W3" charset="0"/>
                <a:cs typeface="ヒラギノ明朝 ProN W3" charset="0"/>
                <a:sym typeface="Marker Felt" charset="0"/>
              </a:defRPr>
            </a:lvl2pPr>
            <a:lvl3pPr eaLnBrk="0" hangingPunct="0">
              <a:defRPr sz="4000">
                <a:solidFill>
                  <a:srgbClr val="727272"/>
                </a:solidFill>
                <a:latin typeface="Marker Felt" charset="0"/>
                <a:ea typeface="ヒラギノ明朝 ProN W3" charset="0"/>
                <a:cs typeface="ヒラギノ明朝 ProN W3" charset="0"/>
                <a:sym typeface="Marker Felt" charset="0"/>
              </a:defRPr>
            </a:lvl3pPr>
            <a:lvl4pPr eaLnBrk="0" hangingPunct="0">
              <a:defRPr sz="4000">
                <a:solidFill>
                  <a:srgbClr val="727272"/>
                </a:solidFill>
                <a:latin typeface="Marker Felt" charset="0"/>
                <a:ea typeface="ヒラギノ明朝 ProN W3" charset="0"/>
                <a:cs typeface="ヒラギノ明朝 ProN W3" charset="0"/>
                <a:sym typeface="Marker Felt" charset="0"/>
              </a:defRPr>
            </a:lvl4pPr>
            <a:lvl5pPr eaLnBrk="0" hangingPunct="0">
              <a:defRPr sz="4000">
                <a:solidFill>
                  <a:srgbClr val="727272"/>
                </a:solidFill>
                <a:latin typeface="Marker Felt" charset="0"/>
                <a:ea typeface="ヒラギノ明朝 ProN W3" charset="0"/>
                <a:cs typeface="ヒラギノ明朝 ProN W3" charset="0"/>
                <a:sym typeface="Marker Felt" charset="0"/>
              </a:defRPr>
            </a:lvl5pPr>
            <a:lvl6pPr marL="4572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6pPr>
            <a:lvl7pPr marL="9144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7pPr>
            <a:lvl8pPr marL="13716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8pPr>
            <a:lvl9pPr marL="1828800" eaLnBrk="0" fontAlgn="base" hangingPunct="0">
              <a:spcBef>
                <a:spcPct val="0"/>
              </a:spcBef>
              <a:spcAft>
                <a:spcPct val="0"/>
              </a:spcAft>
              <a:defRPr sz="4000">
                <a:solidFill>
                  <a:srgbClr val="727272"/>
                </a:solidFill>
                <a:latin typeface="Marker Felt" charset="0"/>
                <a:ea typeface="ヒラギノ明朝 ProN W3" charset="0"/>
                <a:cs typeface="ヒラギノ明朝 ProN W3" charset="0"/>
                <a:sym typeface="Marker Felt" charset="0"/>
              </a:defRPr>
            </a:lvl9pPr>
          </a:lstStyle>
          <a:p>
            <a:pPr eaLnBrk="1" hangingPunct="1"/>
            <a:r>
              <a:rPr lang="en-US" sz="800"/>
              <a:t>2010 Final NSF Report by EAT, Inc.</a:t>
            </a:r>
          </a:p>
        </p:txBody>
      </p:sp>
      <p:sp>
        <p:nvSpPr>
          <p:cNvPr id="5" name="Slide Number Placeholder 4"/>
          <p:cNvSpPr>
            <a:spLocks noGrp="1"/>
          </p:cNvSpPr>
          <p:nvPr>
            <p:ph type="sldNum" sz="quarter" idx="12"/>
          </p:nvPr>
        </p:nvSpPr>
        <p:spPr/>
        <p:txBody>
          <a:bodyPr/>
          <a:lstStyle/>
          <a:p>
            <a:pPr>
              <a:defRPr/>
            </a:pPr>
            <a:fld id="{AACE83B0-4C24-471C-BCC9-EF6458FBE0C2}" type="slidenum">
              <a:rPr lang="en-US" smtClean="0"/>
              <a:pPr>
                <a:defRPr/>
              </a:pPr>
              <a:t>34</a:t>
            </a:fld>
            <a:endParaRPr lang="en-US"/>
          </a:p>
        </p:txBody>
      </p:sp>
    </p:spTree>
    <p:extLst>
      <p:ext uri="{BB962C8B-B14F-4D97-AF65-F5344CB8AC3E}">
        <p14:creationId xmlns="" xmlns:p14="http://schemas.microsoft.com/office/powerpoint/2010/main" xmlns:mv="urn:schemas-microsoft-com:mac:vml" xmlns:mc="http://schemas.openxmlformats.org/markup-compatibility/2006" val="3555018619"/>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0000"/>
                </a:solidFill>
              </a:rPr>
              <a:t>ComPADRE.org</a:t>
            </a:r>
            <a:endParaRPr lang="en-US" dirty="0">
              <a:solidFill>
                <a:srgbClr val="000000"/>
              </a:solidFill>
            </a:endParaRPr>
          </a:p>
        </p:txBody>
      </p:sp>
      <p:sp>
        <p:nvSpPr>
          <p:cNvPr id="3" name="Content Placeholder 2"/>
          <p:cNvSpPr>
            <a:spLocks noGrp="1"/>
          </p:cNvSpPr>
          <p:nvPr>
            <p:ph idx="1"/>
          </p:nvPr>
        </p:nvSpPr>
        <p:spPr/>
        <p:txBody>
          <a:bodyPr/>
          <a:lstStyle/>
          <a:p>
            <a:r>
              <a:rPr lang="en-US" sz="2200" dirty="0" smtClean="0">
                <a:solidFill>
                  <a:schemeClr val="tx1"/>
                </a:solidFill>
              </a:rPr>
              <a:t>Is a network of free online resource collections supporting faculty, students, and teachers in Physics and Astronomy Education</a:t>
            </a:r>
          </a:p>
          <a:p>
            <a:pPr lvl="1"/>
            <a:r>
              <a:rPr lang="en-US" sz="2200" dirty="0" smtClean="0">
                <a:solidFill>
                  <a:schemeClr val="tx1"/>
                </a:solidFill>
              </a:rPr>
              <a:t>Physics Front includes lesson plans for appropriate grade levels and type of physic class (e.g. Physics First, conceptual, etc)</a:t>
            </a:r>
          </a:p>
          <a:p>
            <a:pPr lvl="1"/>
            <a:r>
              <a:rPr lang="en-US" sz="2200" dirty="0" smtClean="0">
                <a:solidFill>
                  <a:schemeClr val="tx1"/>
                </a:solidFill>
              </a:rPr>
              <a:t>Physics To Go has fun physics photos and articles</a:t>
            </a:r>
          </a:p>
          <a:p>
            <a:pPr lvl="1"/>
            <a:r>
              <a:rPr lang="en-US" sz="2200" dirty="0" smtClean="0">
                <a:solidFill>
                  <a:schemeClr val="tx1"/>
                </a:solidFill>
              </a:rPr>
              <a:t>Physical Sciences Resource Center provides education resources and simulations by subject (classical mechanics, E&amp;M, optics, etc)</a:t>
            </a:r>
          </a:p>
          <a:p>
            <a:pPr lvl="1"/>
            <a:endParaRPr lang="en-US" dirty="0" smtClean="0">
              <a:solidFill>
                <a:schemeClr val="tx1"/>
              </a:solidFill>
            </a:endParaRPr>
          </a:p>
          <a:p>
            <a:endParaRPr lang="en-US" dirty="0"/>
          </a:p>
        </p:txBody>
      </p:sp>
      <p:pic>
        <p:nvPicPr>
          <p:cNvPr id="5" name="Picture 4"/>
          <p:cNvPicPr>
            <a:picLocks noChangeAspect="1"/>
          </p:cNvPicPr>
          <p:nvPr/>
        </p:nvPicPr>
        <p:blipFill>
          <a:blip r:embed="rId2" cstate="print"/>
          <a:stretch>
            <a:fillRect/>
          </a:stretch>
        </p:blipFill>
        <p:spPr>
          <a:xfrm>
            <a:off x="2743200" y="1524000"/>
            <a:ext cx="3581400" cy="653748"/>
          </a:xfrm>
          <a:prstGeom prst="rect">
            <a:avLst/>
          </a:prstGeom>
        </p:spPr>
      </p:pic>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lstStyle/>
          <a:p>
            <a:r>
              <a:rPr lang="en-US" dirty="0" smtClean="0">
                <a:solidFill>
                  <a:srgbClr val="000000"/>
                </a:solidFill>
              </a:rPr>
              <a:t>AAPT has much to offer!</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American Journal of Physics</a:t>
            </a:r>
          </a:p>
          <a:p>
            <a:r>
              <a:rPr lang="en-US" dirty="0" smtClean="0">
                <a:solidFill>
                  <a:srgbClr val="000000"/>
                </a:solidFill>
              </a:rPr>
              <a:t>The Physics Teacher</a:t>
            </a:r>
          </a:p>
          <a:p>
            <a:r>
              <a:rPr lang="en-US" dirty="0" smtClean="0">
                <a:solidFill>
                  <a:srgbClr val="000000"/>
                </a:solidFill>
              </a:rPr>
              <a:t>Competitions for HS students</a:t>
            </a:r>
          </a:p>
          <a:p>
            <a:r>
              <a:rPr lang="en-US" dirty="0" smtClean="0">
                <a:solidFill>
                  <a:srgbClr val="000000"/>
                </a:solidFill>
              </a:rPr>
              <a:t>Meetings (Summer in Minneapolis)</a:t>
            </a:r>
          </a:p>
          <a:p>
            <a:r>
              <a:rPr lang="en-US" dirty="0" smtClean="0">
                <a:solidFill>
                  <a:srgbClr val="000000"/>
                </a:solidFill>
              </a:rPr>
              <a:t>Sections</a:t>
            </a:r>
          </a:p>
          <a:p>
            <a:r>
              <a:rPr lang="en-US" dirty="0" smtClean="0">
                <a:solidFill>
                  <a:srgbClr val="000000"/>
                </a:solidFill>
              </a:rPr>
              <a:t>And more</a:t>
            </a:r>
            <a:endParaRPr lang="en-US" dirty="0">
              <a:solidFill>
                <a:srgbClr val="000000"/>
              </a:solidFill>
            </a:endParaRPr>
          </a:p>
        </p:txBody>
      </p:sp>
      <p:pic>
        <p:nvPicPr>
          <p:cNvPr id="6" name="Picture 5"/>
          <p:cNvPicPr>
            <a:picLocks noChangeAspect="1"/>
          </p:cNvPicPr>
          <p:nvPr/>
        </p:nvPicPr>
        <p:blipFill>
          <a:blip r:embed="rId2" cstate="print"/>
          <a:stretch>
            <a:fillRect/>
          </a:stretch>
        </p:blipFill>
        <p:spPr>
          <a:xfrm>
            <a:off x="228600" y="5715000"/>
            <a:ext cx="3175000" cy="508000"/>
          </a:xfrm>
          <a:prstGeom prst="rect">
            <a:avLst/>
          </a:prstGeom>
        </p:spPr>
      </p:pic>
      <p:pic>
        <p:nvPicPr>
          <p:cNvPr id="7" name="Picture 6"/>
          <p:cNvPicPr>
            <a:picLocks noChangeAspect="1"/>
          </p:cNvPicPr>
          <p:nvPr/>
        </p:nvPicPr>
        <p:blipFill>
          <a:blip r:embed="rId3" cstate="print"/>
          <a:stretch>
            <a:fillRect/>
          </a:stretch>
        </p:blipFill>
        <p:spPr>
          <a:xfrm>
            <a:off x="6705600" y="152400"/>
            <a:ext cx="2209800" cy="1147396"/>
          </a:xfrm>
          <a:prstGeom prst="rect">
            <a:avLst/>
          </a:prstGeom>
        </p:spPr>
      </p:pic>
      <p:pic>
        <p:nvPicPr>
          <p:cNvPr id="8" name="Picture 7"/>
          <p:cNvPicPr>
            <a:picLocks noChangeAspect="1"/>
          </p:cNvPicPr>
          <p:nvPr/>
        </p:nvPicPr>
        <p:blipFill>
          <a:blip r:embed="rId4" cstate="print"/>
          <a:stretch>
            <a:fillRect/>
          </a:stretch>
        </p:blipFill>
        <p:spPr>
          <a:xfrm>
            <a:off x="6781800" y="5181600"/>
            <a:ext cx="1694993" cy="1054100"/>
          </a:xfrm>
          <a:prstGeom prst="rect">
            <a:avLst/>
          </a:prstGeom>
        </p:spPr>
      </p:pic>
      <p:pic>
        <p:nvPicPr>
          <p:cNvPr id="9" name="Picture 8"/>
          <p:cNvPicPr>
            <a:picLocks noChangeAspect="1"/>
          </p:cNvPicPr>
          <p:nvPr/>
        </p:nvPicPr>
        <p:blipFill>
          <a:blip r:embed="rId5" cstate="print"/>
          <a:stretch>
            <a:fillRect/>
          </a:stretch>
        </p:blipFill>
        <p:spPr>
          <a:xfrm>
            <a:off x="7239000" y="1905000"/>
            <a:ext cx="1553496" cy="914400"/>
          </a:xfrm>
          <a:prstGeom prst="rect">
            <a:avLst/>
          </a:prstGeom>
        </p:spPr>
      </p:pic>
      <p:pic>
        <p:nvPicPr>
          <p:cNvPr id="10" name="Picture 9"/>
          <p:cNvPicPr>
            <a:picLocks noChangeAspect="1"/>
          </p:cNvPicPr>
          <p:nvPr/>
        </p:nvPicPr>
        <p:blipFill>
          <a:blip r:embed="rId6" cstate="print"/>
          <a:stretch>
            <a:fillRect/>
          </a:stretch>
        </p:blipFill>
        <p:spPr>
          <a:xfrm>
            <a:off x="5257800" y="2743200"/>
            <a:ext cx="1828800" cy="678656"/>
          </a:xfrm>
          <a:prstGeom prst="rect">
            <a:avLst/>
          </a:prstGeom>
        </p:spPr>
      </p:pic>
      <p:pic>
        <p:nvPicPr>
          <p:cNvPr id="11" name="Picture 10"/>
          <p:cNvPicPr>
            <a:picLocks noChangeAspect="1"/>
          </p:cNvPicPr>
          <p:nvPr/>
        </p:nvPicPr>
        <p:blipFill>
          <a:blip r:embed="rId7" cstate="print"/>
          <a:stretch>
            <a:fillRect/>
          </a:stretch>
        </p:blipFill>
        <p:spPr>
          <a:xfrm>
            <a:off x="4114800" y="4495800"/>
            <a:ext cx="2286000" cy="979714"/>
          </a:xfrm>
          <a:prstGeom prst="rect">
            <a:avLst/>
          </a:prstGeom>
        </p:spPr>
      </p:pic>
      <p:pic>
        <p:nvPicPr>
          <p:cNvPr id="12" name="Picture 11"/>
          <p:cNvPicPr>
            <a:picLocks noChangeAspect="1"/>
          </p:cNvPicPr>
          <p:nvPr/>
        </p:nvPicPr>
        <p:blipFill>
          <a:blip r:embed="rId8" cstate="print"/>
          <a:stretch>
            <a:fillRect/>
          </a:stretch>
        </p:blipFill>
        <p:spPr>
          <a:xfrm>
            <a:off x="228600" y="1905000"/>
            <a:ext cx="1981200" cy="421200"/>
          </a:xfrm>
          <a:prstGeom prst="rect">
            <a:avLst/>
          </a:prstGeom>
        </p:spPr>
      </p:pic>
      <p:pic>
        <p:nvPicPr>
          <p:cNvPr id="13" name="Picture 12"/>
          <p:cNvPicPr>
            <a:picLocks noChangeAspect="1"/>
          </p:cNvPicPr>
          <p:nvPr/>
        </p:nvPicPr>
        <p:blipFill>
          <a:blip r:embed="rId9" cstate="print"/>
          <a:stretch>
            <a:fillRect/>
          </a:stretch>
        </p:blipFill>
        <p:spPr>
          <a:xfrm>
            <a:off x="6756400" y="3429000"/>
            <a:ext cx="2387600" cy="1242726"/>
          </a:xfrm>
          <a:prstGeom prst="rect">
            <a:avLst/>
          </a:prstGeom>
        </p:spPr>
      </p:pic>
      <p:sp>
        <p:nvSpPr>
          <p:cNvPr id="14" name="Slide Number Placeholder 13"/>
          <p:cNvSpPr>
            <a:spLocks noGrp="1"/>
          </p:cNvSpPr>
          <p:nvPr>
            <p:ph type="sldNum" sz="quarter" idx="12"/>
          </p:nvPr>
        </p:nvSpPr>
        <p:spPr/>
        <p:txBody>
          <a:bodyPr/>
          <a:lstStyle/>
          <a:p>
            <a:pPr>
              <a:defRPr/>
            </a:pPr>
            <a:fld id="{AACE83B0-4C24-471C-BCC9-EF6458FBE0C2}" type="slidenum">
              <a:rPr lang="en-US" smtClean="0"/>
              <a:pPr>
                <a:defRPr/>
              </a:pPr>
              <a:t>36</a:t>
            </a:fld>
            <a:endParaRPr lang="en-US"/>
          </a:p>
        </p:txBody>
      </p:sp>
      <p:pic>
        <p:nvPicPr>
          <p:cNvPr id="15" name="Picture 14"/>
          <p:cNvPicPr>
            <a:picLocks noChangeAspect="1"/>
          </p:cNvPicPr>
          <p:nvPr/>
        </p:nvPicPr>
        <p:blipFill>
          <a:blip r:embed="rId10" cstate="print"/>
          <a:stretch>
            <a:fillRect/>
          </a:stretch>
        </p:blipFill>
        <p:spPr>
          <a:xfrm>
            <a:off x="3505200" y="6134384"/>
            <a:ext cx="3060700" cy="72361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Questions?</a:t>
            </a:r>
            <a:endParaRPr lang="en-US" dirty="0">
              <a:solidFill>
                <a:srgbClr val="000000"/>
              </a:solidFill>
            </a:endParaRPr>
          </a:p>
        </p:txBody>
      </p:sp>
      <p:sp>
        <p:nvSpPr>
          <p:cNvPr id="3" name="Content Placeholder 2"/>
          <p:cNvSpPr>
            <a:spLocks noGrp="1"/>
          </p:cNvSpPr>
          <p:nvPr>
            <p:ph idx="1"/>
          </p:nvPr>
        </p:nvSpPr>
        <p:spPr/>
        <p:txBody>
          <a:bodyPr/>
          <a:lstStyle/>
          <a:p>
            <a:pPr algn="ctr">
              <a:buNone/>
            </a:pPr>
            <a:r>
              <a:rPr lang="en-US" sz="2400" dirty="0" smtClean="0">
                <a:solidFill>
                  <a:srgbClr val="000000"/>
                </a:solidFill>
              </a:rPr>
              <a:t>For information about </a:t>
            </a:r>
            <a:r>
              <a:rPr lang="en-US" sz="2400" dirty="0" err="1" smtClean="0">
                <a:solidFill>
                  <a:srgbClr val="000000"/>
                </a:solidFill>
              </a:rPr>
              <a:t>eMentoring</a:t>
            </a:r>
            <a:r>
              <a:rPr lang="en-US" sz="2400" dirty="0" smtClean="0">
                <a:solidFill>
                  <a:srgbClr val="000000"/>
                </a:solidFill>
              </a:rPr>
              <a:t> and PTRA:</a:t>
            </a:r>
          </a:p>
          <a:p>
            <a:pPr algn="ctr">
              <a:buNone/>
            </a:pPr>
            <a:r>
              <a:rPr lang="en-US" sz="2400" dirty="0" smtClean="0">
                <a:solidFill>
                  <a:srgbClr val="000000"/>
                </a:solidFill>
                <a:hlinkClick r:id="rId2"/>
              </a:rPr>
              <a:t>www.aapt.org</a:t>
            </a:r>
            <a:endParaRPr lang="en-US" sz="2400" dirty="0" smtClean="0">
              <a:solidFill>
                <a:srgbClr val="000000"/>
              </a:solidFill>
            </a:endParaRPr>
          </a:p>
          <a:p>
            <a:pPr algn="ctr">
              <a:buNone/>
            </a:pPr>
            <a:endParaRPr lang="en-US" sz="2400" dirty="0" smtClean="0">
              <a:solidFill>
                <a:srgbClr val="000000"/>
              </a:solidFill>
            </a:endParaRPr>
          </a:p>
          <a:p>
            <a:pPr algn="ctr">
              <a:buNone/>
            </a:pPr>
            <a:r>
              <a:rPr lang="en-US" sz="2400" dirty="0" smtClean="0">
                <a:solidFill>
                  <a:srgbClr val="000000"/>
                </a:solidFill>
              </a:rPr>
              <a:t>For information about </a:t>
            </a:r>
            <a:r>
              <a:rPr lang="en-US" sz="2400" dirty="0" err="1" smtClean="0">
                <a:solidFill>
                  <a:srgbClr val="000000"/>
                </a:solidFill>
              </a:rPr>
              <a:t>ComPADRE</a:t>
            </a:r>
            <a:r>
              <a:rPr lang="en-US" sz="2400" dirty="0" smtClean="0">
                <a:solidFill>
                  <a:srgbClr val="000000"/>
                </a:solidFill>
              </a:rPr>
              <a:t>:</a:t>
            </a:r>
          </a:p>
          <a:p>
            <a:pPr algn="ctr">
              <a:buNone/>
            </a:pPr>
            <a:r>
              <a:rPr lang="en-US" sz="2400" dirty="0" smtClean="0">
                <a:solidFill>
                  <a:srgbClr val="000000"/>
                </a:solidFill>
                <a:hlinkClick r:id="rId3"/>
              </a:rPr>
              <a:t>www.compadre.org</a:t>
            </a:r>
            <a:endParaRPr lang="en-US" sz="2400" dirty="0" smtClean="0">
              <a:solidFill>
                <a:srgbClr val="000000"/>
              </a:solidFill>
            </a:endParaRPr>
          </a:p>
          <a:p>
            <a:pPr algn="ctr">
              <a:buNone/>
            </a:pPr>
            <a:endParaRPr lang="en-US" sz="2400" dirty="0" smtClean="0">
              <a:solidFill>
                <a:srgbClr val="000000"/>
              </a:solidFill>
            </a:endParaRPr>
          </a:p>
          <a:p>
            <a:pPr algn="ctr">
              <a:buNone/>
            </a:pPr>
            <a:r>
              <a:rPr lang="en-US" sz="2400" dirty="0" smtClean="0">
                <a:solidFill>
                  <a:srgbClr val="000000"/>
                </a:solidFill>
              </a:rPr>
              <a:t>For information about </a:t>
            </a:r>
            <a:r>
              <a:rPr lang="en-US" sz="2400" dirty="0" err="1" smtClean="0">
                <a:solidFill>
                  <a:srgbClr val="000000"/>
                </a:solidFill>
              </a:rPr>
              <a:t>PhysTEC</a:t>
            </a:r>
            <a:r>
              <a:rPr lang="en-US" sz="2400" dirty="0" smtClean="0">
                <a:solidFill>
                  <a:srgbClr val="000000"/>
                </a:solidFill>
              </a:rPr>
              <a:t>:</a:t>
            </a:r>
          </a:p>
          <a:p>
            <a:pPr algn="ctr">
              <a:buNone/>
            </a:pPr>
            <a:r>
              <a:rPr lang="en-US" sz="2400" dirty="0" smtClean="0">
                <a:solidFill>
                  <a:srgbClr val="000000"/>
                </a:solidFill>
                <a:hlinkClick r:id="rId4"/>
              </a:rPr>
              <a:t>www.phystec.org</a:t>
            </a:r>
            <a:endParaRPr lang="en-US" sz="2400" dirty="0" smtClean="0">
              <a:solidFill>
                <a:srgbClr val="000000"/>
              </a:solidFill>
            </a:endParaRPr>
          </a:p>
          <a:p>
            <a:pPr algn="ctr">
              <a:buNone/>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rPr>
              <a:t>High School Classes Taught By Teacher with Degree in the Field</a:t>
            </a:r>
            <a:endParaRPr lang="en-US" sz="2800" dirty="0">
              <a:solidFill>
                <a:srgbClr val="000000"/>
              </a:solidFill>
            </a:endParaRPr>
          </a:p>
        </p:txBody>
      </p:sp>
      <p:pic>
        <p:nvPicPr>
          <p:cNvPr id="5" name="Picture 4"/>
          <p:cNvPicPr>
            <a:picLocks noChangeAspect="1"/>
          </p:cNvPicPr>
          <p:nvPr/>
        </p:nvPicPr>
        <p:blipFill>
          <a:blip r:embed="rId2" cstate="print"/>
          <a:stretch>
            <a:fillRect/>
          </a:stretch>
        </p:blipFill>
        <p:spPr>
          <a:xfrm>
            <a:off x="1219200" y="2286000"/>
            <a:ext cx="6713317" cy="4419600"/>
          </a:xfrm>
          <a:prstGeom prst="rect">
            <a:avLst/>
          </a:prstGeom>
        </p:spPr>
      </p:pic>
      <p:sp>
        <p:nvSpPr>
          <p:cNvPr id="6" name="TextBox 5"/>
          <p:cNvSpPr txBox="1"/>
          <p:nvPr/>
        </p:nvSpPr>
        <p:spPr>
          <a:xfrm>
            <a:off x="5486400" y="6400800"/>
            <a:ext cx="3352800" cy="304800"/>
          </a:xfrm>
          <a:prstGeom prst="rect">
            <a:avLst/>
          </a:prstGeom>
          <a:noFill/>
        </p:spPr>
        <p:txBody>
          <a:bodyPr wrap="square" rtlCol="0">
            <a:spAutoFit/>
          </a:bodyPr>
          <a:lstStyle/>
          <a:p>
            <a:r>
              <a:rPr lang="en-US" sz="1400" dirty="0" smtClean="0"/>
              <a:t>Source: Schools and Staffing Survey</a:t>
            </a:r>
            <a:endParaRPr lang="en-US" sz="1400" dirty="0"/>
          </a:p>
        </p:txBody>
      </p:sp>
      <p:sp>
        <p:nvSpPr>
          <p:cNvPr id="7" name="Slide Number Placeholder 6"/>
          <p:cNvSpPr>
            <a:spLocks noGrp="1"/>
          </p:cNvSpPr>
          <p:nvPr>
            <p:ph type="sldNum" sz="quarter" idx="12"/>
          </p:nvPr>
        </p:nvSpPr>
        <p:spPr/>
        <p:txBody>
          <a:bodyPr/>
          <a:lstStyle/>
          <a:p>
            <a:pPr>
              <a:defRPr/>
            </a:pPr>
            <a:fld id="{AACE83B0-4C24-471C-BCC9-EF6458FBE0C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0000"/>
                </a:solidFill>
              </a:rPr>
              <a:t>HS Physics Teacher Education Background</a:t>
            </a:r>
            <a:endParaRPr lang="en-US" sz="2400" dirty="0">
              <a:solidFill>
                <a:srgbClr val="000000"/>
              </a:solidFill>
            </a:endParaRPr>
          </a:p>
        </p:txBody>
      </p:sp>
      <p:sp>
        <p:nvSpPr>
          <p:cNvPr id="8" name="TextBox 7"/>
          <p:cNvSpPr txBox="1"/>
          <p:nvPr/>
        </p:nvSpPr>
        <p:spPr>
          <a:xfrm>
            <a:off x="6400800" y="6553200"/>
            <a:ext cx="2362200" cy="304800"/>
          </a:xfrm>
          <a:prstGeom prst="rect">
            <a:avLst/>
          </a:prstGeom>
          <a:noFill/>
        </p:spPr>
        <p:txBody>
          <a:bodyPr wrap="square" rtlCol="0">
            <a:spAutoFit/>
          </a:bodyPr>
          <a:lstStyle/>
          <a:p>
            <a:r>
              <a:rPr lang="en-US" sz="1400" dirty="0" smtClean="0"/>
              <a:t>http://</a:t>
            </a:r>
            <a:r>
              <a:rPr lang="en-US" sz="1400" dirty="0" err="1" smtClean="0"/>
              <a:t>www.aip.org</a:t>
            </a:r>
            <a:r>
              <a:rPr lang="en-US" sz="1400" dirty="0" smtClean="0"/>
              <a:t>/statistics</a:t>
            </a:r>
            <a:endParaRPr lang="en-US" sz="1400" dirty="0"/>
          </a:p>
        </p:txBody>
      </p:sp>
      <p:graphicFrame>
        <p:nvGraphicFramePr>
          <p:cNvPr id="21509" name="Object 5"/>
          <p:cNvGraphicFramePr>
            <a:graphicFrameLocks noChangeAspect="1"/>
          </p:cNvGraphicFramePr>
          <p:nvPr/>
        </p:nvGraphicFramePr>
        <p:xfrm>
          <a:off x="0" y="2056839"/>
          <a:ext cx="9144001" cy="3886761"/>
        </p:xfrm>
        <a:graphic>
          <a:graphicData uri="http://schemas.openxmlformats.org/presentationml/2006/ole">
            <p:oleObj spid="_x0000_s21509" name="Document" r:id="rId3" imgW="5168710" imgH="2197019" progId="Word.Document.12">
              <p:embed/>
            </p:oleObj>
          </a:graphicData>
        </a:graphic>
      </p:graphicFrame>
      <p:sp>
        <p:nvSpPr>
          <p:cNvPr id="6" name="Slide Number Placeholder 5"/>
          <p:cNvSpPr>
            <a:spLocks noGrp="1"/>
          </p:cNvSpPr>
          <p:nvPr>
            <p:ph type="sldNum" sz="quarter" idx="12"/>
          </p:nvPr>
        </p:nvSpPr>
        <p:spPr/>
        <p:txBody>
          <a:bodyPr/>
          <a:lstStyle/>
          <a:p>
            <a:pPr>
              <a:defRPr/>
            </a:pPr>
            <a:fld id="{AACE83B0-4C24-471C-BCC9-EF6458FBE0C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0000"/>
                </a:solidFill>
              </a:rPr>
              <a:t>Number of Students and Teachers in High School Physics</a:t>
            </a:r>
            <a:br>
              <a:rPr lang="en-US" sz="2400" dirty="0" smtClean="0">
                <a:solidFill>
                  <a:srgbClr val="000000"/>
                </a:solidFill>
              </a:rPr>
            </a:br>
            <a:r>
              <a:rPr lang="en-US" sz="2000" dirty="0" smtClean="0">
                <a:solidFill>
                  <a:srgbClr val="000000"/>
                </a:solidFill>
              </a:rPr>
              <a:t>All U.S. High Schools</a:t>
            </a:r>
            <a:endParaRPr lang="en-US" sz="2000" dirty="0">
              <a:solidFill>
                <a:srgbClr val="000000"/>
              </a:solidFill>
            </a:endParaRPr>
          </a:p>
        </p:txBody>
      </p:sp>
      <p:pic>
        <p:nvPicPr>
          <p:cNvPr id="5" name="Picture 4"/>
          <p:cNvPicPr>
            <a:picLocks noChangeAspect="1"/>
          </p:cNvPicPr>
          <p:nvPr/>
        </p:nvPicPr>
        <p:blipFill>
          <a:blip r:embed="rId2" cstate="print"/>
          <a:stretch>
            <a:fillRect/>
          </a:stretch>
        </p:blipFill>
        <p:spPr>
          <a:xfrm>
            <a:off x="914400" y="2057400"/>
            <a:ext cx="7315200" cy="4396902"/>
          </a:xfrm>
          <a:prstGeom prst="rect">
            <a:avLst/>
          </a:prstGeom>
        </p:spPr>
      </p:pic>
      <p:sp>
        <p:nvSpPr>
          <p:cNvPr id="6" name="TextBox 5"/>
          <p:cNvSpPr txBox="1"/>
          <p:nvPr/>
        </p:nvSpPr>
        <p:spPr>
          <a:xfrm>
            <a:off x="5791200" y="6550223"/>
            <a:ext cx="2590800" cy="307777"/>
          </a:xfrm>
          <a:prstGeom prst="rect">
            <a:avLst/>
          </a:prstGeom>
          <a:noFill/>
        </p:spPr>
        <p:txBody>
          <a:bodyPr wrap="square" rtlCol="0">
            <a:spAutoFit/>
          </a:bodyPr>
          <a:lstStyle/>
          <a:p>
            <a:r>
              <a:rPr lang="en-US" sz="1400" dirty="0" smtClean="0"/>
              <a:t>http://</a:t>
            </a:r>
            <a:r>
              <a:rPr lang="en-US" sz="1400" dirty="0" err="1" smtClean="0"/>
              <a:t>www.aip.org</a:t>
            </a:r>
            <a:r>
              <a:rPr lang="en-US" sz="1400" dirty="0" smtClean="0"/>
              <a:t>/statistics</a:t>
            </a:r>
            <a:endParaRPr lang="en-US" sz="1400" dirty="0"/>
          </a:p>
        </p:txBody>
      </p:sp>
      <p:sp>
        <p:nvSpPr>
          <p:cNvPr id="7" name="Slide Number Placeholder 6"/>
          <p:cNvSpPr>
            <a:spLocks noGrp="1"/>
          </p:cNvSpPr>
          <p:nvPr>
            <p:ph type="sldNum" sz="quarter" idx="12"/>
          </p:nvPr>
        </p:nvSpPr>
        <p:spPr/>
        <p:txBody>
          <a:bodyPr/>
          <a:lstStyle/>
          <a:p>
            <a:pPr>
              <a:defRPr/>
            </a:pPr>
            <a:fld id="{AACE83B0-4C24-471C-BCC9-EF6458FBE0C2}"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00000"/>
                </a:solidFill>
              </a:rPr>
              <a:t>Physics Enrollment in U.S. High Schools</a:t>
            </a:r>
            <a:br>
              <a:rPr lang="en-US" sz="2400" dirty="0" smtClean="0">
                <a:solidFill>
                  <a:srgbClr val="000000"/>
                </a:solidFill>
              </a:rPr>
            </a:br>
            <a:r>
              <a:rPr lang="en-US" sz="2400" dirty="0" smtClean="0">
                <a:solidFill>
                  <a:srgbClr val="000000"/>
                </a:solidFill>
              </a:rPr>
              <a:t>by Type of Course, 1987 – 2009</a:t>
            </a:r>
            <a:br>
              <a:rPr lang="en-US" sz="2400" dirty="0" smtClean="0">
                <a:solidFill>
                  <a:srgbClr val="000000"/>
                </a:solidFill>
              </a:rPr>
            </a:br>
            <a:r>
              <a:rPr lang="en-US" sz="1800" dirty="0" smtClean="0">
                <a:solidFill>
                  <a:srgbClr val="000000"/>
                </a:solidFill>
              </a:rPr>
              <a:t>(numbers in 1,000s)</a:t>
            </a:r>
            <a:endParaRPr lang="en-US" sz="1800" dirty="0">
              <a:solidFill>
                <a:srgbClr val="000000"/>
              </a:solidFill>
            </a:endParaRPr>
          </a:p>
        </p:txBody>
      </p:sp>
      <p:pic>
        <p:nvPicPr>
          <p:cNvPr id="5" name="Picture 4"/>
          <p:cNvPicPr>
            <a:picLocks noChangeAspect="1"/>
          </p:cNvPicPr>
          <p:nvPr/>
        </p:nvPicPr>
        <p:blipFill>
          <a:blip r:embed="rId2" cstate="print"/>
          <a:stretch>
            <a:fillRect/>
          </a:stretch>
        </p:blipFill>
        <p:spPr>
          <a:xfrm>
            <a:off x="1447800" y="2362200"/>
            <a:ext cx="6248400" cy="3742402"/>
          </a:xfrm>
          <a:prstGeom prst="rect">
            <a:avLst/>
          </a:prstGeom>
        </p:spPr>
      </p:pic>
      <p:sp>
        <p:nvSpPr>
          <p:cNvPr id="6" name="TextBox 5"/>
          <p:cNvSpPr txBox="1"/>
          <p:nvPr/>
        </p:nvSpPr>
        <p:spPr>
          <a:xfrm>
            <a:off x="152400" y="6119336"/>
            <a:ext cx="6019800" cy="738664"/>
          </a:xfrm>
          <a:prstGeom prst="rect">
            <a:avLst/>
          </a:prstGeom>
          <a:noFill/>
        </p:spPr>
        <p:txBody>
          <a:bodyPr wrap="square" rtlCol="0">
            <a:spAutoFit/>
          </a:bodyPr>
          <a:lstStyle/>
          <a:p>
            <a:r>
              <a:rPr lang="en-US" sz="1400" dirty="0" smtClean="0"/>
              <a:t>^ Physics First was explicitly included in the list of courses for the first time on the 2008-09 survey.</a:t>
            </a:r>
          </a:p>
          <a:p>
            <a:r>
              <a:rPr lang="en-US" sz="1400" dirty="0" smtClean="0"/>
              <a:t>*Regular course taught using conceptual text.</a:t>
            </a:r>
            <a:endParaRPr lang="en-US" sz="1400" dirty="0"/>
          </a:p>
        </p:txBody>
      </p:sp>
      <p:sp>
        <p:nvSpPr>
          <p:cNvPr id="7" name="TextBox 6"/>
          <p:cNvSpPr txBox="1"/>
          <p:nvPr/>
        </p:nvSpPr>
        <p:spPr>
          <a:xfrm>
            <a:off x="5791200" y="6550223"/>
            <a:ext cx="2590800" cy="307777"/>
          </a:xfrm>
          <a:prstGeom prst="rect">
            <a:avLst/>
          </a:prstGeom>
          <a:noFill/>
        </p:spPr>
        <p:txBody>
          <a:bodyPr wrap="square" rtlCol="0">
            <a:spAutoFit/>
          </a:bodyPr>
          <a:lstStyle/>
          <a:p>
            <a:r>
              <a:rPr lang="en-US" sz="1400" dirty="0" smtClean="0"/>
              <a:t>http://</a:t>
            </a:r>
            <a:r>
              <a:rPr lang="en-US" sz="1400" dirty="0" err="1" smtClean="0"/>
              <a:t>www.aip.org</a:t>
            </a:r>
            <a:r>
              <a:rPr lang="en-US" sz="1400" dirty="0" smtClean="0"/>
              <a:t>/statistics</a:t>
            </a:r>
            <a:endParaRPr lang="en-US" sz="1400" dirty="0"/>
          </a:p>
        </p:txBody>
      </p:sp>
      <p:sp>
        <p:nvSpPr>
          <p:cNvPr id="8" name="Slide Number Placeholder 7"/>
          <p:cNvSpPr>
            <a:spLocks noGrp="1"/>
          </p:cNvSpPr>
          <p:nvPr>
            <p:ph type="sldNum" sz="quarter" idx="12"/>
          </p:nvPr>
        </p:nvSpPr>
        <p:spPr/>
        <p:txBody>
          <a:bodyPr/>
          <a:lstStyle/>
          <a:p>
            <a:pPr>
              <a:defRPr/>
            </a:pPr>
            <a:fld id="{AACE83B0-4C24-471C-BCC9-EF6458FBE0C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153400" cy="1066800"/>
          </a:xfrm>
        </p:spPr>
        <p:txBody>
          <a:bodyPr/>
          <a:lstStyle/>
          <a:p>
            <a:r>
              <a:rPr lang="en-US" sz="2400" dirty="0" smtClean="0">
                <a:solidFill>
                  <a:srgbClr val="000000"/>
                </a:solidFill>
              </a:rPr>
              <a:t>Proportion of Students in Each Racial or Ethnic Group Taking Physics*</a:t>
            </a:r>
            <a:br>
              <a:rPr lang="en-US" sz="2400" dirty="0" smtClean="0">
                <a:solidFill>
                  <a:srgbClr val="000000"/>
                </a:solidFill>
              </a:rPr>
            </a:br>
            <a:r>
              <a:rPr lang="en-US" sz="2000" dirty="0" smtClean="0">
                <a:solidFill>
                  <a:srgbClr val="000000"/>
                </a:solidFill>
              </a:rPr>
              <a:t>All U.S. High Schools</a:t>
            </a:r>
            <a:endParaRPr lang="en-US" sz="2000" dirty="0">
              <a:solidFill>
                <a:srgbClr val="000000"/>
              </a:solidFill>
            </a:endParaRPr>
          </a:p>
        </p:txBody>
      </p:sp>
      <p:pic>
        <p:nvPicPr>
          <p:cNvPr id="6" name="Picture 5"/>
          <p:cNvPicPr>
            <a:picLocks noChangeAspect="1"/>
          </p:cNvPicPr>
          <p:nvPr/>
        </p:nvPicPr>
        <p:blipFill>
          <a:blip r:embed="rId2" cstate="print"/>
          <a:stretch>
            <a:fillRect/>
          </a:stretch>
        </p:blipFill>
        <p:spPr>
          <a:xfrm>
            <a:off x="1143000" y="2286000"/>
            <a:ext cx="6769831" cy="3938178"/>
          </a:xfrm>
          <a:prstGeom prst="rect">
            <a:avLst/>
          </a:prstGeom>
        </p:spPr>
      </p:pic>
      <p:sp>
        <p:nvSpPr>
          <p:cNvPr id="7" name="TextBox 6"/>
          <p:cNvSpPr txBox="1"/>
          <p:nvPr/>
        </p:nvSpPr>
        <p:spPr>
          <a:xfrm>
            <a:off x="6248400" y="6550223"/>
            <a:ext cx="2667000" cy="307777"/>
          </a:xfrm>
          <a:prstGeom prst="rect">
            <a:avLst/>
          </a:prstGeom>
          <a:noFill/>
        </p:spPr>
        <p:txBody>
          <a:bodyPr wrap="square" rtlCol="0">
            <a:spAutoFit/>
          </a:bodyPr>
          <a:lstStyle/>
          <a:p>
            <a:r>
              <a:rPr lang="en-US" sz="1400" dirty="0" smtClean="0"/>
              <a:t>http://</a:t>
            </a:r>
            <a:r>
              <a:rPr lang="en-US" sz="1400" dirty="0" err="1" smtClean="0"/>
              <a:t>www.aip.org</a:t>
            </a:r>
            <a:r>
              <a:rPr lang="en-US" sz="1400" dirty="0" smtClean="0"/>
              <a:t>/statistics</a:t>
            </a:r>
            <a:endParaRPr lang="en-US" sz="1400" dirty="0"/>
          </a:p>
        </p:txBody>
      </p:sp>
      <p:sp>
        <p:nvSpPr>
          <p:cNvPr id="8" name="TextBox 7"/>
          <p:cNvSpPr txBox="1"/>
          <p:nvPr/>
        </p:nvSpPr>
        <p:spPr>
          <a:xfrm>
            <a:off x="457200" y="6172200"/>
            <a:ext cx="7239000" cy="523220"/>
          </a:xfrm>
          <a:prstGeom prst="rect">
            <a:avLst/>
          </a:prstGeom>
          <a:noFill/>
        </p:spPr>
        <p:txBody>
          <a:bodyPr wrap="square" rtlCol="0">
            <a:spAutoFit/>
          </a:bodyPr>
          <a:lstStyle/>
          <a:p>
            <a:r>
              <a:rPr lang="en-US" sz="1400" dirty="0" smtClean="0"/>
              <a:t>*A closer examination of the data reveals that these differences are likely driven more by socioeconomic factors than by race.</a:t>
            </a:r>
            <a:endParaRPr lang="en-US" sz="1400" dirty="0"/>
          </a:p>
        </p:txBody>
      </p:sp>
      <p:sp>
        <p:nvSpPr>
          <p:cNvPr id="9" name="Slide Number Placeholder 8"/>
          <p:cNvSpPr>
            <a:spLocks noGrp="1"/>
          </p:cNvSpPr>
          <p:nvPr>
            <p:ph type="sldNum" sz="quarter" idx="12"/>
          </p:nvPr>
        </p:nvSpPr>
        <p:spPr/>
        <p:txBody>
          <a:bodyPr/>
          <a:lstStyle/>
          <a:p>
            <a:pPr>
              <a:defRPr/>
            </a:pPr>
            <a:fld id="{AACE83B0-4C24-471C-BCC9-EF6458FBE0C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tx1"/>
                </a:solidFill>
              </a:rPr>
              <a:t>Proportion of HS Physics Teachers in Each Racial or Ethnic Group, 2008-09</a:t>
            </a:r>
            <a:br>
              <a:rPr lang="en-US" sz="2000" dirty="0" smtClean="0">
                <a:solidFill>
                  <a:schemeClr val="tx1"/>
                </a:solidFill>
              </a:rPr>
            </a:br>
            <a:r>
              <a:rPr lang="en-US" sz="1800" dirty="0" smtClean="0">
                <a:solidFill>
                  <a:schemeClr val="tx1"/>
                </a:solidFill>
              </a:rPr>
              <a:t>All US High Schools</a:t>
            </a:r>
            <a:endParaRPr lang="en-US" sz="1800" dirty="0">
              <a:solidFill>
                <a:schemeClr val="tx1"/>
              </a:solidFill>
            </a:endParaRPr>
          </a:p>
        </p:txBody>
      </p:sp>
      <p:pic>
        <p:nvPicPr>
          <p:cNvPr id="5" name="Picture 4"/>
          <p:cNvPicPr>
            <a:picLocks noChangeAspect="1"/>
          </p:cNvPicPr>
          <p:nvPr/>
        </p:nvPicPr>
        <p:blipFill>
          <a:blip r:embed="rId2" cstate="print"/>
          <a:stretch>
            <a:fillRect/>
          </a:stretch>
        </p:blipFill>
        <p:spPr>
          <a:xfrm>
            <a:off x="1066800" y="2209800"/>
            <a:ext cx="6883400" cy="4140200"/>
          </a:xfrm>
          <a:prstGeom prst="rect">
            <a:avLst/>
          </a:prstGeom>
        </p:spPr>
      </p:pic>
      <p:sp>
        <p:nvSpPr>
          <p:cNvPr id="6" name="TextBox 5"/>
          <p:cNvSpPr txBox="1"/>
          <p:nvPr/>
        </p:nvSpPr>
        <p:spPr>
          <a:xfrm>
            <a:off x="6248400" y="6550223"/>
            <a:ext cx="2667000" cy="307777"/>
          </a:xfrm>
          <a:prstGeom prst="rect">
            <a:avLst/>
          </a:prstGeom>
          <a:noFill/>
        </p:spPr>
        <p:txBody>
          <a:bodyPr wrap="square" rtlCol="0">
            <a:spAutoFit/>
          </a:bodyPr>
          <a:lstStyle/>
          <a:p>
            <a:r>
              <a:rPr lang="en-US" sz="1400" dirty="0" smtClean="0"/>
              <a:t>http://</a:t>
            </a:r>
            <a:r>
              <a:rPr lang="en-US" sz="1400" dirty="0" err="1" smtClean="0"/>
              <a:t>www.aip.org</a:t>
            </a:r>
            <a:r>
              <a:rPr lang="en-US" sz="1400" dirty="0" smtClean="0"/>
              <a:t>/statistics</a:t>
            </a:r>
            <a:endParaRPr lang="en-US" sz="1400" dirty="0"/>
          </a:p>
        </p:txBody>
      </p:sp>
      <p:sp>
        <p:nvSpPr>
          <p:cNvPr id="7" name="Slide Number Placeholder 6"/>
          <p:cNvSpPr>
            <a:spLocks noGrp="1"/>
          </p:cNvSpPr>
          <p:nvPr>
            <p:ph type="sldNum" sz="quarter" idx="12"/>
          </p:nvPr>
        </p:nvSpPr>
        <p:spPr/>
        <p:txBody>
          <a:bodyPr/>
          <a:lstStyle/>
          <a:p>
            <a:pPr>
              <a:defRPr/>
            </a:pPr>
            <a:fld id="{AACE83B0-4C24-471C-BCC9-EF6458FBE0C2}"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3355</TotalTime>
  <Words>1496</Words>
  <Application>Microsoft Office PowerPoint</Application>
  <PresentationFormat>On-screen Show (4:3)</PresentationFormat>
  <Paragraphs>220</Paragraphs>
  <Slides>37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Default Design</vt:lpstr>
      <vt:lpstr>Document</vt:lpstr>
      <vt:lpstr>Building Better (and More) Physics Educators</vt:lpstr>
      <vt:lpstr>Why should we be concerned about who is teaching high school physics?</vt:lpstr>
      <vt:lpstr> Need for High School Teachers</vt:lpstr>
      <vt:lpstr>High School Classes Taught By Teacher with Degree in the Field</vt:lpstr>
      <vt:lpstr>HS Physics Teacher Education Background</vt:lpstr>
      <vt:lpstr>Number of Students and Teachers in High School Physics All U.S. High Schools</vt:lpstr>
      <vt:lpstr>Physics Enrollment in U.S. High Schools by Type of Course, 1987 – 2009 (numbers in 1,000s)</vt:lpstr>
      <vt:lpstr>Proportion of Students in Each Racial or Ethnic Group Taking Physics* All U.S. High Schools</vt:lpstr>
      <vt:lpstr>Proportion of HS Physics Teachers in Each Racial or Ethnic Group, 2008-09 All US High Schools</vt:lpstr>
      <vt:lpstr>Proportion of Females among US High School Students All US High Schools</vt:lpstr>
      <vt:lpstr>Women among High School Physics Teachers</vt:lpstr>
      <vt:lpstr>Slide 12</vt:lpstr>
      <vt:lpstr>Location of PhysTEC teachers</vt:lpstr>
      <vt:lpstr>PhysTEC Project Goals</vt:lpstr>
      <vt:lpstr>PhysTEC Project</vt:lpstr>
      <vt:lpstr>Slide 16</vt:lpstr>
      <vt:lpstr>PhysTEC Components</vt:lpstr>
      <vt:lpstr>Key Element: Champion</vt:lpstr>
      <vt:lpstr>PhysTEC Project Outcomes</vt:lpstr>
      <vt:lpstr>Slide 20</vt:lpstr>
      <vt:lpstr>PhysTEC Graduates Go On To Teach Physics</vt:lpstr>
      <vt:lpstr>PhysTEC Graduates Have Strong Content Knowledge</vt:lpstr>
      <vt:lpstr>PhysTEC Sites Increase Diversity of Physics Teacher Workforce</vt:lpstr>
      <vt:lpstr>Slide 24</vt:lpstr>
      <vt:lpstr>New Solicitation</vt:lpstr>
      <vt:lpstr>What About Teachers Already in the Field Teaching Physics or Assigned to Teach Physics?</vt:lpstr>
      <vt:lpstr>Slide 27</vt:lpstr>
      <vt:lpstr>Outcomes of eMentoring</vt:lpstr>
      <vt:lpstr>AAPT Physics Teaching Resource Agents (PTRA)</vt:lpstr>
      <vt:lpstr>Impact on Content:  Did they learn anything?</vt:lpstr>
      <vt:lpstr>Gender Data </vt:lpstr>
      <vt:lpstr>Average Percent Change</vt:lpstr>
      <vt:lpstr>What Worked</vt:lpstr>
      <vt:lpstr>What Doesn’t Work</vt:lpstr>
      <vt:lpstr>ComPADRE.org</vt:lpstr>
      <vt:lpstr>AAPT has much to offer!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Warren Hein</dc:creator>
  <cp:lastModifiedBy>mgardner</cp:lastModifiedBy>
  <cp:revision>222</cp:revision>
  <dcterms:created xsi:type="dcterms:W3CDTF">2014-03-18T19:52:54Z</dcterms:created>
  <dcterms:modified xsi:type="dcterms:W3CDTF">2014-03-24T18:00:29Z</dcterms:modified>
</cp:coreProperties>
</file>