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6E0EF-9DF2-469E-B766-5AD5A8BDB10C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E568-2660-4DC9-8465-9DD0C007B8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Physics</a:t>
            </a:r>
            <a:r>
              <a:rPr lang="en-US" baseline="0" dirty="0" smtClean="0"/>
              <a:t> education content is abundantly available on aapt.org and our journal websites.  Share press releases, information from the eNNOUNCER, and AAPT’s social media </a:t>
            </a:r>
            <a:r>
              <a:rPr lang="en-US" baseline="0" smtClean="0"/>
              <a:t>site links.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 AAPT’s resources are available at</a:t>
            </a:r>
            <a:r>
              <a:rPr lang="en-US" baseline="0" dirty="0" smtClean="0"/>
              <a:t> or near cost.  Mentoring from an experienced physics educator is available through the </a:t>
            </a:r>
            <a:r>
              <a:rPr lang="en-US" baseline="0" dirty="0" err="1" smtClean="0"/>
              <a:t>eMentoring</a:t>
            </a:r>
            <a:r>
              <a:rPr lang="en-US" baseline="0" dirty="0" smtClean="0"/>
              <a:t> Program.  Advocacy for Physics Education on a national scale includes participation in the Next Generation Science Standards with a group of members meeting to review the next draft of the standards being released on Tuesday, January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Leadership opportunities help high school physics teachers seeking to attain a Proficient or Distinguished level of performance as defined in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Professional Practice: A Framework for Teaching,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2nd ed. by Charlotte Danielson (Alexandria,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ASCD, 2007).  College and University physics faculty will enrich their pathway to tenure through membership and presentation at local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tell us that meeting other</a:t>
            </a:r>
            <a:r>
              <a:rPr lang="en-US" baseline="0" dirty="0" smtClean="0"/>
              <a:t> physics educators is what they like best about AAPT.  We bet exciting and fun section meetings are a favorite draw for local educators as well!  Read AAPT Section News to discover what other successful sections are doing.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complete list of the opportunities and support available to sections from AAPT visit aapt.org/sections.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8E568-2660-4DC9-8465-9DD0C007B8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41F71D-27BD-48D7-BA3B-21B667838A10}" type="datetimeFigureOut">
              <a:rPr lang="en-US" smtClean="0"/>
              <a:pPr/>
              <a:t>1/3/2013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FD110E-96FA-45AA-9338-4BB210CF2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r>
              <a:rPr lang="en-US" sz="3600" b="1" dirty="0" smtClean="0"/>
              <a:t>AAPT &amp; Your Section!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AAPT Membership</a:t>
            </a:r>
          </a:p>
          <a:p>
            <a:r>
              <a:rPr lang="en-US" dirty="0" smtClean="0"/>
              <a:t>2013 Winter Meeting</a:t>
            </a:r>
          </a:p>
          <a:p>
            <a:r>
              <a:rPr lang="en-US" dirty="0" smtClean="0"/>
              <a:t>Section Officers Exchange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8606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3249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6500"/>
            <a:ext cx="3429000" cy="23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735" y="3276601"/>
            <a:ext cx="207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486400"/>
            <a:ext cx="106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 and Resources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 smtClean="0"/>
              <a:t>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781800" cy="4953000"/>
          </a:xfrm>
        </p:spPr>
        <p:txBody>
          <a:bodyPr/>
          <a:lstStyle/>
          <a:p>
            <a:r>
              <a:rPr lang="en-US" sz="1800" dirty="0" smtClean="0"/>
              <a:t>Professional Journals</a:t>
            </a:r>
          </a:p>
          <a:p>
            <a:pPr lvl="1"/>
            <a:r>
              <a:rPr lang="en-US" sz="1800" b="1" i="1" dirty="0" smtClean="0"/>
              <a:t>The Physics Teacher</a:t>
            </a:r>
            <a:r>
              <a:rPr lang="en-US" sz="1800" dirty="0" smtClean="0"/>
              <a:t>: 50 years of online articles to browse, save, and share with 3 free articles per issue. http://tpt.aapt.org/</a:t>
            </a:r>
          </a:p>
          <a:p>
            <a:pPr lvl="1"/>
            <a:r>
              <a:rPr lang="en-US" sz="1800" b="1" i="1" dirty="0" smtClean="0"/>
              <a:t>The American Journal of Physics</a:t>
            </a:r>
            <a:r>
              <a:rPr lang="en-US" sz="1800" dirty="0" smtClean="0"/>
              <a:t>:  80 volumes online. http://ajp.aapt.org/</a:t>
            </a:r>
          </a:p>
          <a:p>
            <a:pPr lvl="1"/>
            <a:r>
              <a:rPr lang="en-US" sz="1800" b="1" i="1" dirty="0" smtClean="0"/>
              <a:t>Physics Review Special Topics </a:t>
            </a:r>
            <a:r>
              <a:rPr lang="en-US" sz="1800" dirty="0" smtClean="0"/>
              <a:t>http://prst-per.aps.org/</a:t>
            </a:r>
          </a:p>
          <a:p>
            <a:r>
              <a:rPr lang="en-US" sz="1800" i="1" dirty="0" smtClean="0"/>
              <a:t>The Physics Educator </a:t>
            </a:r>
            <a:r>
              <a:rPr lang="en-US" sz="1800" dirty="0" smtClean="0"/>
              <a:t>is an online blog for AAPT members</a:t>
            </a:r>
          </a:p>
          <a:p>
            <a:r>
              <a:rPr lang="en-US" sz="1800" dirty="0" smtClean="0"/>
              <a:t>Free </a:t>
            </a:r>
            <a:r>
              <a:rPr lang="en-US" sz="1800" dirty="0" smtClean="0"/>
              <a:t>Resource pages for Pre-College (aapt.org/Resources/pre-college.cfm) and College/University  (aapt.org/Resources/colluniv.cfm)faculty</a:t>
            </a:r>
          </a:p>
          <a:p>
            <a:r>
              <a:rPr lang="en-US" sz="1800" dirty="0" err="1" smtClean="0"/>
              <a:t>ComPADRE</a:t>
            </a:r>
            <a:r>
              <a:rPr lang="en-US" sz="1800" dirty="0" smtClean="0"/>
              <a:t>  (compadre.org</a:t>
            </a:r>
            <a:r>
              <a:rPr lang="en-US" sz="1800" dirty="0" smtClean="0"/>
              <a:t>/)</a:t>
            </a:r>
          </a:p>
          <a:p>
            <a:r>
              <a:rPr lang="en-US" sz="1800" dirty="0" smtClean="0"/>
              <a:t>Physics Education Research Topical Group</a:t>
            </a:r>
            <a:endParaRPr lang="en-US" sz="18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Leading  in Knowledge</a:t>
            </a:r>
            <a:endParaRPr lang="en-US" dirty="0"/>
          </a:p>
        </p:txBody>
      </p:sp>
      <p:pic>
        <p:nvPicPr>
          <p:cNvPr id="10" name="Picture 9" descr="TPT_cover_jan1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57200"/>
            <a:ext cx="1676400" cy="2214244"/>
          </a:xfrm>
          <a:prstGeom prst="rect">
            <a:avLst/>
          </a:prstGeom>
        </p:spPr>
      </p:pic>
      <p:pic>
        <p:nvPicPr>
          <p:cNvPr id="11" name="Picture 10" descr="precoll_bn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334000"/>
            <a:ext cx="6705600" cy="1295270"/>
          </a:xfrm>
          <a:prstGeom prst="rect">
            <a:avLst/>
          </a:prstGeom>
        </p:spPr>
      </p:pic>
      <p:pic>
        <p:nvPicPr>
          <p:cNvPr id="9" name="Picture 8" descr="ajpcov_8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895600"/>
            <a:ext cx="1733550" cy="229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Winning with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505200" cy="32766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eMentoring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Physics Advocacy</a:t>
            </a:r>
          </a:p>
          <a:p>
            <a:r>
              <a:rPr lang="en-US" sz="1600" dirty="0" smtClean="0"/>
              <a:t>Email Discussion Lists</a:t>
            </a:r>
          </a:p>
          <a:p>
            <a:r>
              <a:rPr lang="en-US" sz="1600" dirty="0" smtClean="0"/>
              <a:t>Career Center</a:t>
            </a:r>
          </a:p>
          <a:p>
            <a:r>
              <a:rPr lang="en-US" sz="1600" dirty="0" smtClean="0"/>
              <a:t>Continuing Education Units</a:t>
            </a:r>
          </a:p>
          <a:p>
            <a:r>
              <a:rPr lang="en-US" sz="1600" dirty="0" smtClean="0"/>
              <a:t>Nationally recognized programs</a:t>
            </a:r>
          </a:p>
          <a:p>
            <a:pPr lvl="1"/>
            <a:r>
              <a:rPr lang="en-US" sz="1600" b="1" dirty="0" smtClean="0"/>
              <a:t>PTRA</a:t>
            </a:r>
          </a:p>
          <a:p>
            <a:pPr lvl="1"/>
            <a:r>
              <a:rPr lang="en-US" sz="1600" b="1" dirty="0" err="1" smtClean="0"/>
              <a:t>PhysTEC</a:t>
            </a:r>
            <a:endParaRPr lang="en-US" sz="16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1757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hyphysics_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57200"/>
            <a:ext cx="2540000" cy="3175000"/>
          </a:xfrm>
          <a:prstGeom prst="rect">
            <a:avLst/>
          </a:prstGeom>
        </p:spPr>
      </p:pic>
      <p:pic>
        <p:nvPicPr>
          <p:cNvPr id="11" name="Content Placeholder 10" descr="7Myth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91000" y="1371600"/>
            <a:ext cx="1384206" cy="2745718"/>
          </a:xfrm>
        </p:spPr>
      </p:pic>
      <p:pic>
        <p:nvPicPr>
          <p:cNvPr id="12" name="Picture 11" descr="Advocac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879714"/>
            <a:ext cx="2743202" cy="259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Success </a:t>
            </a:r>
            <a:r>
              <a:rPr lang="en-US" dirty="0" smtClean="0"/>
              <a:t>in Leadership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066800"/>
            <a:ext cx="4745736" cy="4572000"/>
          </a:xfrm>
        </p:spPr>
        <p:txBody>
          <a:bodyPr/>
          <a:lstStyle/>
          <a:p>
            <a:r>
              <a:rPr lang="en-US" sz="1800" dirty="0" smtClean="0"/>
              <a:t>Local Committees/Advisory Boards</a:t>
            </a:r>
          </a:p>
          <a:p>
            <a:r>
              <a:rPr lang="en-US" sz="1800" dirty="0" smtClean="0"/>
              <a:t>Sharing ideas with  AAPT Section News</a:t>
            </a:r>
          </a:p>
          <a:p>
            <a:r>
              <a:rPr lang="en-US" sz="1800" dirty="0" smtClean="0"/>
              <a:t>Local Meeting Promotion/Calendar of Events</a:t>
            </a:r>
          </a:p>
          <a:p>
            <a:r>
              <a:rPr lang="en-US" sz="1800" dirty="0" smtClean="0"/>
              <a:t>Section Officers , Events, and contact information displayed on AAPT website</a:t>
            </a:r>
          </a:p>
          <a:p>
            <a:r>
              <a:rPr lang="en-US" sz="1800" dirty="0" smtClean="0"/>
              <a:t>Funding for Section Representatives to attend Council Meeting</a:t>
            </a:r>
          </a:p>
          <a:p>
            <a:r>
              <a:rPr lang="en-US" sz="1800" dirty="0" smtClean="0"/>
              <a:t>National AAPT member email list for sections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2781300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Gwinn\Pictures\2010-07-31 001\IMG_5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19200"/>
          </a:xfrm>
        </p:spPr>
        <p:txBody>
          <a:bodyPr/>
          <a:lstStyle/>
          <a:p>
            <a:r>
              <a:rPr lang="en-US" dirty="0" smtClean="0"/>
              <a:t>Unbeatable 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4059936" cy="4724400"/>
          </a:xfrm>
        </p:spPr>
        <p:txBody>
          <a:bodyPr/>
          <a:lstStyle/>
          <a:p>
            <a:r>
              <a:rPr lang="en-US" dirty="0" smtClean="0"/>
              <a:t>Local Section Meetings</a:t>
            </a:r>
          </a:p>
          <a:p>
            <a:r>
              <a:rPr lang="en-US" dirty="0" smtClean="0"/>
              <a:t>State AAPT Meetings</a:t>
            </a:r>
          </a:p>
          <a:p>
            <a:r>
              <a:rPr lang="en-US" dirty="0" smtClean="0"/>
              <a:t>Physics Day at NSTA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940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Gwinn\Pictures\Import\IMAG0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143000"/>
            <a:ext cx="3440242" cy="20574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997223"/>
            <a:ext cx="2209800" cy="147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ppSecFall12gr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500437"/>
            <a:ext cx="4785360" cy="269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8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962400"/>
            <a:ext cx="3362960" cy="2527156"/>
          </a:xfrm>
          <a:prstGeom prst="rect">
            <a:avLst/>
          </a:prstGeom>
        </p:spPr>
      </p:pic>
      <p:pic>
        <p:nvPicPr>
          <p:cNvPr id="11" name="Picture 2" descr="C:\Users\Gwinn\Pictures\ib\20110910143545\IMAG0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3952708" cy="2362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3362325" cy="22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4432" y="381001"/>
            <a:ext cx="33280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286000"/>
            <a:ext cx="287809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AAPT and You</a:t>
            </a:r>
            <a:br>
              <a:rPr lang="en-US" b="1" dirty="0" smtClean="0"/>
            </a:br>
            <a:r>
              <a:rPr lang="en-US" b="1" dirty="0" smtClean="0"/>
              <a:t>Champions for </a:t>
            </a:r>
            <a:r>
              <a:rPr lang="en-US" b="1" dirty="0" smtClean="0"/>
              <a:t>Physics Education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apt.org/sections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4334</TotalTime>
  <Words>363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AAPT &amp; Your Section! </vt:lpstr>
      <vt:lpstr>Leading  in Knowledge</vt:lpstr>
      <vt:lpstr>Winning with Resources</vt:lpstr>
      <vt:lpstr>Success in Leadership</vt:lpstr>
      <vt:lpstr>Unbeatable Personalities</vt:lpstr>
      <vt:lpstr>AAPT and You Champions for Physics Education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AAPT &amp; The Benefits To You</dc:title>
  <dc:creator>Gwinn</dc:creator>
  <cp:lastModifiedBy>mgardner</cp:lastModifiedBy>
  <cp:revision>174</cp:revision>
  <dcterms:created xsi:type="dcterms:W3CDTF">2012-03-05T23:22:18Z</dcterms:created>
  <dcterms:modified xsi:type="dcterms:W3CDTF">2013-01-03T20:58:58Z</dcterms:modified>
</cp:coreProperties>
</file>