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73" r:id="rId2"/>
    <p:sldId id="291" r:id="rId3"/>
    <p:sldId id="292" r:id="rId4"/>
    <p:sldId id="257" r:id="rId5"/>
    <p:sldId id="270" r:id="rId6"/>
    <p:sldId id="290" r:id="rId7"/>
    <p:sldId id="277" r:id="rId8"/>
    <p:sldId id="287" r:id="rId9"/>
    <p:sldId id="284" r:id="rId10"/>
    <p:sldId id="296" r:id="rId11"/>
    <p:sldId id="283" r:id="rId12"/>
    <p:sldId id="282" r:id="rId13"/>
    <p:sldId id="297" r:id="rId14"/>
    <p:sldId id="285" r:id="rId15"/>
    <p:sldId id="272" r:id="rId16"/>
    <p:sldId id="276" r:id="rId17"/>
    <p:sldId id="286" r:id="rId18"/>
    <p:sldId id="293" r:id="rId19"/>
    <p:sldId id="294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35" autoAdjust="0"/>
    <p:restoredTop sz="86439" autoAdjust="0"/>
  </p:normalViewPr>
  <p:slideViewPr>
    <p:cSldViewPr>
      <p:cViewPr varScale="1">
        <p:scale>
          <a:sx n="80" d="100"/>
          <a:sy n="80" d="100"/>
        </p:scale>
        <p:origin x="9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03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ABB51-B57C-4968-BB55-509C4F794F0C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5FD3E-265C-45C8-A149-98F4FDA0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7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5FD3E-265C-45C8-A149-98F4FDA03CB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598DB5-E5BC-4EDE-8D39-E66F222597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2142EA-F582-4A44-81A5-8363F0B2E250}" type="datetimeFigureOut">
              <a:rPr lang="en-US" smtClean="0"/>
              <a:t>7/18/2014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sneakyghost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153400" cy="2895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Teaching Quantum Mechanics </a:t>
            </a:r>
            <a:br>
              <a:rPr lang="en-US" sz="4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and </a:t>
            </a:r>
            <a:br>
              <a:rPr lang="en-US" sz="4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Quantum Statistical Mechanics </a:t>
            </a:r>
            <a:br>
              <a:rPr lang="en-US" sz="4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to Sophomores</a:t>
            </a:r>
            <a:endParaRPr lang="en-US" sz="40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5181599"/>
            <a:ext cx="3657600" cy="1255713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Deepthi </a:t>
            </a:r>
            <a:r>
              <a:rPr lang="en-US" b="1" dirty="0">
                <a:solidFill>
                  <a:schemeClr val="tx1"/>
                </a:solidFill>
              </a:rPr>
              <a:t>Amarasuriya</a:t>
            </a:r>
          </a:p>
          <a:p>
            <a:pPr algn="r"/>
            <a:r>
              <a:rPr lang="en-US" b="1" dirty="0">
                <a:solidFill>
                  <a:schemeClr val="tx1"/>
                </a:solidFill>
              </a:rPr>
              <a:t>Assistant Professor of Physics </a:t>
            </a:r>
          </a:p>
          <a:p>
            <a:pPr algn="r"/>
            <a:r>
              <a:rPr lang="en-US" b="1" dirty="0">
                <a:solidFill>
                  <a:schemeClr val="tx1"/>
                </a:solidFill>
              </a:rPr>
              <a:t>Northwest </a:t>
            </a:r>
            <a:r>
              <a:rPr lang="en-US" b="1" dirty="0" smtClean="0">
                <a:solidFill>
                  <a:schemeClr val="tx1"/>
                </a:solidFill>
              </a:rPr>
              <a:t>College, Powell, WY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eepthi.amarasuriya\AppData\Local\Microsoft\Windows\Temporary Internet Files\Content.IE5\HX6FDKLD\schrod_c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6292"/>
            <a:ext cx="2971800" cy="289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716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"/>
            <a:ext cx="7543800" cy="10668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PRINTED CLASS NOTES – FORMAT  CTD.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4102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In </a:t>
            </a:r>
            <a:r>
              <a:rPr lang="en-US" sz="2400" b="1" dirty="0">
                <a:solidFill>
                  <a:srgbClr val="002060"/>
                </a:solidFill>
              </a:rPr>
              <a:t>the body of the notes </a:t>
            </a:r>
            <a:r>
              <a:rPr lang="en-US" sz="2400" b="1" dirty="0" smtClean="0">
                <a:solidFill>
                  <a:srgbClr val="002060"/>
                </a:solidFill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</a:rPr>
              <a:t>ctd</a:t>
            </a:r>
            <a:r>
              <a:rPr lang="en-US" sz="2400" b="1" dirty="0" smtClean="0">
                <a:solidFill>
                  <a:srgbClr val="002060"/>
                </a:solidFill>
              </a:rPr>
              <a:t>.)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Point out Math used; try to keep to the notation used by the text. (If deviating a lot,  include list of your notation in printed notes.)  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Math instructors may use different symbols especially with spherical and cylindrical coordinates.  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If not using SI units, provide the transition clearly, and with several worked examples.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End of each section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Interpretation, significance of results, comparison with Classical Mechanics</a:t>
            </a: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More challenging proofs in appendices</a:t>
            </a:r>
          </a:p>
          <a:p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4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543800" cy="10668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PRINTED CLASS NOTES - APPENDICES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Math </a:t>
            </a:r>
            <a:r>
              <a:rPr lang="en-US" b="1" dirty="0">
                <a:solidFill>
                  <a:schemeClr val="tx1"/>
                </a:solidFill>
              </a:rPr>
              <a:t>background in </a:t>
            </a:r>
            <a:r>
              <a:rPr lang="en-US" b="1" dirty="0" smtClean="0">
                <a:solidFill>
                  <a:schemeClr val="tx1"/>
                </a:solidFill>
              </a:rPr>
              <a:t>appendices – each section may include a few additional proofs showing how the math is applied: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)   Mathematical spaces</a:t>
            </a:r>
          </a:p>
          <a:p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ii)  Mathematical operators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(iii) Partial differential equations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(iv) Special functions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(v)  Waves and vibrations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(vi) Statistical concepts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(vii) </a:t>
            </a:r>
            <a:r>
              <a:rPr lang="en-US" b="1" dirty="0" smtClean="0">
                <a:solidFill>
                  <a:schemeClr val="tx1"/>
                </a:solidFill>
              </a:rPr>
              <a:t>Standard integrals, advanced derivations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(viii)List of constants and formulae for quizzes and exams.</a:t>
            </a:r>
          </a:p>
          <a:p>
            <a:endParaRPr lang="en-US" sz="1800" b="1" dirty="0">
              <a:solidFill>
                <a:schemeClr val="tx1"/>
              </a:solidFill>
              <a:effectLst>
                <a:outerShdw blurRad="901700" dist="38100" dir="18900000" sx="99000" sy="99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 marL="514350" indent="-514350">
              <a:buAutoNum type="romanLcParenBoth"/>
            </a:pP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>
              <a:buAutoNum type="romanLcParenBoth"/>
            </a:pP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>
              <a:buAutoNum type="romanLcParenBoth"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99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2192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DEALING WITH POSSIBLE DISADVANTAGES OF PRINTED CLASS NOTES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077200" cy="4038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Student inattention / absence </a:t>
            </a:r>
            <a:r>
              <a:rPr lang="en-US" b="1" dirty="0" smtClean="0">
                <a:solidFill>
                  <a:schemeClr val="tx1"/>
                </a:solidFill>
              </a:rPr>
              <a:t>–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*  Do additional problems (including those similar to HW and exam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problems) in class.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*  Give short in-class exercises (open notes/ books) worth a small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percentage of the grade.</a:t>
            </a:r>
          </a:p>
        </p:txBody>
      </p:sp>
    </p:spTree>
    <p:extLst>
      <p:ext uri="{BB962C8B-B14F-4D97-AF65-F5344CB8AC3E}">
        <p14:creationId xmlns:p14="http://schemas.microsoft.com/office/powerpoint/2010/main" val="4267253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2192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Power Point slides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077200" cy="44958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Supplementary graphics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*  3D images  e.g. atomic orbitals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*  Spectral line shifts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*  Images of experimental techniques / apparatus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 * Images of 20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c. Physicists  with brief biographical sketches</a:t>
            </a:r>
          </a:p>
        </p:txBody>
      </p:sp>
    </p:spTree>
    <p:extLst>
      <p:ext uri="{BB962C8B-B14F-4D97-AF65-F5344CB8AC3E}">
        <p14:creationId xmlns:p14="http://schemas.microsoft.com/office/powerpoint/2010/main" val="1036920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534400" cy="9144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HOMEWORK, QUIZZES and EXAMS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HW</a:t>
            </a:r>
            <a:r>
              <a:rPr lang="en-US" b="1" dirty="0" smtClean="0">
                <a:solidFill>
                  <a:schemeClr val="tx1"/>
                </a:solidFill>
              </a:rPr>
              <a:t> –   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* Longer problems involving hand calculations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* 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b="1" dirty="0" smtClean="0">
                <a:solidFill>
                  <a:schemeClr val="tx1"/>
                </a:solidFill>
              </a:rPr>
              <a:t>umerical solutions using graphing calculators and/ or math software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Quizzes</a:t>
            </a:r>
            <a:r>
              <a:rPr lang="en-US" b="1" dirty="0" smtClean="0">
                <a:solidFill>
                  <a:schemeClr val="tx1"/>
                </a:solidFill>
              </a:rPr>
              <a:t> –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Simpler, shorter versions of exams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* Test basic concepts (many students may not be sufficiently ready for </a:t>
            </a:r>
            <a:r>
              <a:rPr lang="en-US" b="1" dirty="0">
                <a:solidFill>
                  <a:schemeClr val="tx1"/>
                </a:solidFill>
              </a:rPr>
              <a:t>an exam)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* Break down question into several steps – guide students through steps  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* </a:t>
            </a:r>
            <a:r>
              <a:rPr lang="en-US" b="1" dirty="0">
                <a:solidFill>
                  <a:schemeClr val="tx1"/>
                </a:solidFill>
              </a:rPr>
              <a:t>Write the equation to be solved  (do not solve)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* Conceptual </a:t>
            </a:r>
            <a:r>
              <a:rPr lang="en-US" b="1" dirty="0">
                <a:solidFill>
                  <a:schemeClr val="tx1"/>
                </a:solidFill>
              </a:rPr>
              <a:t>questions (identifications of formulae and expression; </a:t>
            </a:r>
            <a:r>
              <a:rPr lang="en-US" b="1" dirty="0" smtClean="0">
                <a:solidFill>
                  <a:schemeClr val="tx1"/>
                </a:solidFill>
              </a:rPr>
              <a:t>know </a:t>
            </a:r>
            <a:r>
              <a:rPr lang="en-US" b="1" dirty="0">
                <a:solidFill>
                  <a:schemeClr val="tx1"/>
                </a:solidFill>
              </a:rPr>
              <a:t>their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significance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r>
              <a:rPr lang="en-US" b="1" dirty="0">
                <a:solidFill>
                  <a:srgbClr val="0070C0"/>
                </a:solidFill>
              </a:rPr>
              <a:t>        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Exams</a:t>
            </a:r>
            <a:r>
              <a:rPr lang="en-US" b="1" dirty="0" smtClean="0">
                <a:solidFill>
                  <a:schemeClr val="tx1"/>
                </a:solidFill>
              </a:rPr>
              <a:t> –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* Numerical questions in story problem format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* Conceptual questions (identifications of formulae and expression; know </a:t>
            </a:r>
            <a:r>
              <a:rPr lang="en-US" b="1" dirty="0">
                <a:solidFill>
                  <a:schemeClr val="tx1"/>
                </a:solidFill>
              </a:rPr>
              <a:t>their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    significance)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        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9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8486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IDENTIFICATION   QUESTIONS  -   QM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752601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>
                <a:solidFill>
                  <a:srgbClr val="002060"/>
                </a:solidFill>
              </a:rPr>
              <a:t>C</a:t>
            </a:r>
            <a:r>
              <a:rPr lang="en-US" sz="2400" b="1" dirty="0" smtClean="0">
                <a:solidFill>
                  <a:srgbClr val="002060"/>
                </a:solidFill>
              </a:rPr>
              <a:t>onceptual understanding of the underlying math</a:t>
            </a:r>
          </a:p>
          <a:p>
            <a:endParaRPr 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each of the following equations:</a:t>
            </a:r>
          </a:p>
          <a:p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marL="400050" lvl="0" indent="-400050">
              <a:buAutoNum type="romanLcParenBoth"/>
            </a:pPr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Time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independent </a:t>
            </a:r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Schrödinger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equation for a spherical </a:t>
            </a:r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potential</a:t>
            </a:r>
          </a:p>
          <a:p>
            <a:pPr lvl="0"/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(ii)  Differential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equation satisfied by the </a:t>
            </a:r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 atom radial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wave </a:t>
            </a:r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10200"/>
            <a:ext cx="3879709" cy="690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" y="3822051"/>
            <a:ext cx="7735051" cy="72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908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8486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IDENTIFICATION   QUESTIONS  -   QSM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8229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each of the following </a:t>
            </a: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equations in the case of a large assemblage of </a:t>
            </a:r>
          </a:p>
          <a:p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identical particles: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sz="20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Probability of an electron having  energy </a:t>
            </a:r>
            <a:r>
              <a:rPr 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</a:t>
            </a:r>
          </a:p>
          <a:p>
            <a:endParaRPr lang="en-US" sz="20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>
              <a:buAutoNum type="romanLcParenBoth" startAt="2"/>
            </a:pPr>
            <a:endParaRPr lang="en-US" sz="20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>
              <a:buAutoNum type="romanLcParenBoth" startAt="2"/>
            </a:pPr>
            <a:endParaRPr 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>
              <a:buAutoNum type="romanLcParenBoth" startAt="2"/>
            </a:pPr>
            <a:endParaRPr lang="en-US" sz="20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Probability of a photon having  energy </a:t>
            </a:r>
            <a:r>
              <a:rPr 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</a:t>
            </a:r>
          </a:p>
          <a:p>
            <a:r>
              <a:rPr 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634" y="3505200"/>
            <a:ext cx="298686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346" y="4953000"/>
            <a:ext cx="245993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4088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8486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IDENTIFICATION   QUESTIONS  -   QSM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47801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Definitions of technical terms </a:t>
            </a:r>
          </a:p>
          <a:p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Match each phrase in column </a:t>
            </a:r>
            <a:r>
              <a:rPr lang="en-US" b="1" i="1" dirty="0"/>
              <a:t>A</a:t>
            </a:r>
            <a:r>
              <a:rPr lang="en-US" b="1" dirty="0"/>
              <a:t> with the most appropriate phrase in column </a:t>
            </a:r>
            <a:r>
              <a:rPr lang="en-US" b="1" i="1" dirty="0"/>
              <a:t>B</a:t>
            </a:r>
            <a:r>
              <a:rPr lang="en-US" b="1" dirty="0"/>
              <a:t>. </a:t>
            </a:r>
            <a:endParaRPr lang="en-US" b="1" dirty="0" smtClean="0"/>
          </a:p>
          <a:p>
            <a:endParaRPr lang="en-US" b="1" dirty="0" smtClean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case of a large assemblage of </a:t>
            </a:r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identical 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particles:</a:t>
            </a:r>
          </a:p>
          <a:p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A    </a:t>
            </a:r>
            <a:r>
              <a:rPr lang="en-US" b="1" dirty="0" smtClean="0"/>
              <a:t>Number of </a:t>
            </a:r>
            <a:r>
              <a:rPr lang="en-US" b="1" dirty="0"/>
              <a:t>particles </a:t>
            </a:r>
            <a:r>
              <a:rPr lang="en-US" b="1" dirty="0" smtClean="0"/>
              <a:t>with energy </a:t>
            </a:r>
            <a:r>
              <a:rPr lang="en-US" i="1" dirty="0" err="1"/>
              <a:t>E</a:t>
            </a:r>
            <a:r>
              <a:rPr lang="en-US" b="1" i="1" dirty="0" err="1"/>
              <a:t>i</a:t>
            </a:r>
            <a:endParaRPr lang="en-US" b="1" dirty="0"/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 B    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Occupancy number  </a:t>
            </a:r>
            <a:r>
              <a:rPr lang="en-US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  <a:p>
            <a:r>
              <a:rPr lang="en-US" b="1" dirty="0" smtClean="0"/>
              <a:t> A     Number of different states with the same energy </a:t>
            </a:r>
            <a:r>
              <a:rPr lang="en-US" b="1" i="1" dirty="0" err="1" smtClean="0"/>
              <a:t>Ei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[Alternate : Number of distinct ways particles could be rearranged to give the same energy </a:t>
            </a:r>
            <a:r>
              <a:rPr lang="en-US" b="1" i="1" dirty="0" err="1">
                <a:solidFill>
                  <a:srgbClr val="2F2B20"/>
                </a:solidFill>
              </a:rPr>
              <a:t>Ei</a:t>
            </a:r>
            <a:r>
              <a:rPr lang="en-US" b="1" dirty="0" smtClean="0"/>
              <a:t>  ] </a:t>
            </a:r>
          </a:p>
          <a:p>
            <a:pPr marL="400050" indent="-400050">
              <a:buAutoNum type="romanLcParenBoth" startAt="5"/>
            </a:pPr>
            <a:endParaRPr lang="en-US" b="1" dirty="0"/>
          </a:p>
          <a:p>
            <a:r>
              <a:rPr lang="en-US" b="1" dirty="0" smtClean="0">
                <a:solidFill>
                  <a:srgbClr val="7030A0"/>
                </a:solidFill>
              </a:rPr>
              <a:t> B    Degeneracy 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22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458200" cy="12192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FORMAT - QUIZZES and EXAMS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* Quizzes – 1 </a:t>
            </a:r>
            <a:r>
              <a:rPr lang="en-US" b="1" dirty="0" err="1">
                <a:solidFill>
                  <a:schemeClr val="tx1"/>
                </a:solidFill>
              </a:rPr>
              <a:t>hr</a:t>
            </a:r>
            <a:r>
              <a:rPr lang="en-US" b="1" dirty="0">
                <a:solidFill>
                  <a:schemeClr val="tx1"/>
                </a:solidFill>
              </a:rPr>
              <a:t>;   Exams – 2 </a:t>
            </a:r>
            <a:r>
              <a:rPr lang="en-US" b="1" dirty="0" err="1">
                <a:solidFill>
                  <a:schemeClr val="tx1"/>
                </a:solidFill>
              </a:rPr>
              <a:t>hrs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* No index cards, notes or books allowed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* Calculators used only for numerical computations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* All  required Physics/ Math formulae, physical constants and table of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simplest H wave functions provided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* Quiz solution key provided to students immediately after they hand in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completed quiz </a:t>
            </a:r>
          </a:p>
        </p:txBody>
      </p:sp>
    </p:spTree>
    <p:extLst>
      <p:ext uri="{BB962C8B-B14F-4D97-AF65-F5344CB8AC3E}">
        <p14:creationId xmlns:p14="http://schemas.microsoft.com/office/powerpoint/2010/main" val="1642261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458200" cy="1219200"/>
          </a:xfrm>
        </p:spPr>
        <p:txBody>
          <a:bodyPr/>
          <a:lstStyle/>
          <a:p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Effectiveness of Modern Physics </a:t>
            </a:r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course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/>
            </a:r>
            <a:b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(mainly QM and Special Relativity</a:t>
            </a:r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)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153400" cy="4648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All students except one who has taken the course (introduced in 2007) have passed; almost everyone with A s and B s. 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Number of students taking PHYS 2320 at my small  (&lt; 2000)  community college has increased from 2-3 per semester to 6. The largest community college in WY (~ 4000 students) has an enrollment of around 8 per semester.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A student who took PHYS 2320 at my college recently graduated as a Physics major from the state college  (UW) – the only community college student to have done so within the past 10 years. His senior thesis was a topic in quantum mechanics. Another was selected as one of 6 students from a competitive nationwide pool for an NSF funded Astronomy research project at UW.  Recent alumni have requested my current version of the notes to help with their upper level classes.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6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48700" cy="990600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GREATER  MATHEMATICAL  SOPHISTICATION  AT  THE  SOPHOMORE  LEVEL</a:t>
            </a:r>
            <a:r>
              <a:rPr lang="en-US" sz="2000" dirty="0">
                <a:solidFill>
                  <a:srgbClr val="C00000"/>
                </a:solidFill>
                <a:latin typeface="Berlin Sans FB Demi" panose="020E0802020502020306" pitchFamily="34" charset="0"/>
              </a:rPr>
              <a:t/>
            </a:r>
            <a:br>
              <a:rPr lang="en-US" sz="2000" dirty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endParaRPr lang="en-US" sz="20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48700" cy="5638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COMPUTATIONAL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* Material draws heavily upon recently acquired  calculus techniques 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e.g. integrating exponential functions by parts, separating variables,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AND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introduces lot of new techniques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e.g. basic PDEs, boundary value problems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* Introduces non - closed form solutions to differential equations ;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some require numerical techniques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CONCEPTUAL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More conceptually sophisticated math 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mathematical spaces,   operators as mathematical entities,  statistical /   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non - deterministic  approaches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0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458200" cy="12192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Acknowledgements and References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153400" cy="4648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Gautreau</a:t>
            </a:r>
            <a:r>
              <a:rPr lang="en-US" b="1" dirty="0" smtClean="0">
                <a:solidFill>
                  <a:srgbClr val="002060"/>
                </a:solidFill>
              </a:rPr>
              <a:t>, R.   </a:t>
            </a:r>
            <a:r>
              <a:rPr lang="en-US" b="1" i="1" dirty="0" err="1" smtClean="0">
                <a:solidFill>
                  <a:srgbClr val="002060"/>
                </a:solidFill>
              </a:rPr>
              <a:t>Schaum's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002060"/>
                </a:solidFill>
              </a:rPr>
              <a:t>Outline of Modern </a:t>
            </a:r>
            <a:r>
              <a:rPr lang="en-US" b="1" i="1" dirty="0" smtClean="0">
                <a:solidFill>
                  <a:srgbClr val="002060"/>
                </a:solidFill>
              </a:rPr>
              <a:t>Physics</a:t>
            </a:r>
          </a:p>
          <a:p>
            <a:endParaRPr lang="en-US" b="1" i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Taylor, J.,  </a:t>
            </a:r>
            <a:r>
              <a:rPr lang="en-US" b="1" dirty="0" err="1" smtClean="0">
                <a:solidFill>
                  <a:srgbClr val="002060"/>
                </a:solidFill>
              </a:rPr>
              <a:t>Zafiratos</a:t>
            </a:r>
            <a:r>
              <a:rPr lang="en-US" b="1" dirty="0" smtClean="0">
                <a:solidFill>
                  <a:srgbClr val="002060"/>
                </a:solidFill>
              </a:rPr>
              <a:t>, C.,  </a:t>
            </a:r>
            <a:r>
              <a:rPr lang="en-US" b="1" dirty="0" err="1" smtClean="0">
                <a:solidFill>
                  <a:srgbClr val="002060"/>
                </a:solidFill>
              </a:rPr>
              <a:t>Dubson</a:t>
            </a:r>
            <a:r>
              <a:rPr lang="en-US" b="1" dirty="0" smtClean="0">
                <a:solidFill>
                  <a:srgbClr val="002060"/>
                </a:solidFill>
              </a:rPr>
              <a:t>, M.,   </a:t>
            </a:r>
            <a:r>
              <a:rPr lang="en-US" b="1" i="1" dirty="0" smtClean="0">
                <a:solidFill>
                  <a:srgbClr val="002060"/>
                </a:solidFill>
              </a:rPr>
              <a:t>Modern Physics for Scientists and Engineers,    </a:t>
            </a:r>
            <a:r>
              <a:rPr lang="en-US" b="1" dirty="0" smtClean="0">
                <a:solidFill>
                  <a:srgbClr val="002060"/>
                </a:solidFill>
              </a:rPr>
              <a:t>Addison-Wesley</a:t>
            </a:r>
            <a:endParaRPr lang="en-US" b="1" i="1" dirty="0">
              <a:solidFill>
                <a:srgbClr val="002060"/>
              </a:solidFill>
            </a:endParaRPr>
          </a:p>
          <a:p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Image on title  slide – </a:t>
            </a:r>
            <a:r>
              <a:rPr lang="en-US" b="1" dirty="0">
                <a:solidFill>
                  <a:srgbClr val="002060"/>
                </a:solidFill>
              </a:rPr>
              <a:t>Scott </a:t>
            </a:r>
            <a:r>
              <a:rPr lang="en-US" b="1" dirty="0" smtClean="0">
                <a:solidFill>
                  <a:srgbClr val="002060"/>
                </a:solidFill>
              </a:rPr>
              <a:t>Danzig</a:t>
            </a:r>
          </a:p>
          <a:p>
            <a:r>
              <a:rPr lang="en-US" b="1" u="sng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en-US" b="1" u="sng" dirty="0">
                <a:solidFill>
                  <a:srgbClr val="002060"/>
                </a:solidFill>
                <a:hlinkClick r:id="rId2"/>
              </a:rPr>
              <a:t>://sneakyghost.com</a:t>
            </a:r>
            <a:r>
              <a:rPr lang="en-US" b="1" u="sng" dirty="0" smtClean="0">
                <a:solidFill>
                  <a:srgbClr val="002060"/>
                </a:solidFill>
                <a:hlinkClick r:id="rId2"/>
              </a:rPr>
              <a:t>/</a:t>
            </a:r>
            <a:endParaRPr lang="en-US" b="1" u="sng" dirty="0" smtClean="0">
              <a:solidFill>
                <a:srgbClr val="002060"/>
              </a:solidFill>
            </a:endParaRPr>
          </a:p>
          <a:p>
            <a:endParaRPr lang="en-US" b="1" u="sng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Informal exchanges at </a:t>
            </a:r>
            <a:r>
              <a:rPr lang="en-US" b="1" dirty="0">
                <a:solidFill>
                  <a:srgbClr val="002060"/>
                </a:solidFill>
              </a:rPr>
              <a:t>A</a:t>
            </a:r>
            <a:r>
              <a:rPr lang="en-US" b="1" dirty="0" smtClean="0">
                <a:solidFill>
                  <a:srgbClr val="002060"/>
                </a:solidFill>
              </a:rPr>
              <a:t>rticulation meetings with Physics instructors from other community colleges in WY, and from UW .</a:t>
            </a:r>
          </a:p>
          <a:p>
            <a:endParaRPr lang="en-US" b="1" u="sng" dirty="0">
              <a:solidFill>
                <a:srgbClr val="002060"/>
              </a:solidFill>
            </a:endParaRP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7353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1371600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INCORPORATING    CHALLENGING  MATH  CONTENT   INTO  A  PHYSICS  COURSE</a:t>
            </a:r>
            <a:r>
              <a:rPr lang="en-US" sz="2000" dirty="0">
                <a:solidFill>
                  <a:srgbClr val="C00000"/>
                </a:solidFill>
                <a:latin typeface="Berlin Sans FB Demi" panose="020E0802020502020306" pitchFamily="34" charset="0"/>
              </a:rPr>
              <a:t/>
            </a:r>
            <a:br>
              <a:rPr lang="en-US" sz="2000" dirty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endParaRPr lang="en-US" sz="20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447800"/>
            <a:ext cx="8991600" cy="5257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How do you incorporate all this into a course 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that introduces abstract Physics concepts?</a:t>
            </a:r>
          </a:p>
          <a:p>
            <a:pPr algn="ctr"/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Foundation for my approach (based on many years as a tutor/ T.A.)</a:t>
            </a:r>
          </a:p>
          <a:p>
            <a:pPr algn="ctr"/>
            <a:endParaRPr lang="en-US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    First two semesters 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</a:t>
            </a:r>
          </a:p>
          <a:p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    Material is obviously at an introductory level</a:t>
            </a:r>
          </a:p>
          <a:p>
            <a:endParaRPr lang="en-US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    Modern Physics  -</a:t>
            </a:r>
          </a:p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   Instructors may forget that students are encountering “advanced” topics at the </a:t>
            </a:r>
          </a:p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   introductory level.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1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7272"/>
            <a:ext cx="5715000" cy="8382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TYPICAL  ACADEMIC  BACKGROUND</a:t>
            </a:r>
            <a:endParaRPr lang="en-US" sz="24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763000" cy="5867400"/>
          </a:xfrm>
        </p:spPr>
        <p:txBody>
          <a:bodyPr>
            <a:normAutofit lnSpcReduction="10000"/>
          </a:bodyPr>
          <a:lstStyle/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PRIOR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Physics I :  Newtonian Mechanics, mechanical waves, (brief) introduction to thermodynamics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Physics II : Electromagnetism , electromagnetic waves, Introduction to physical and geometrical optics, (brief) introduction to modern physics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Calc</a:t>
            </a:r>
            <a:r>
              <a:rPr lang="en-US" b="1" dirty="0" smtClean="0">
                <a:solidFill>
                  <a:schemeClr val="tx1"/>
                </a:solidFill>
              </a:rPr>
              <a:t> I,  </a:t>
            </a:r>
            <a:r>
              <a:rPr lang="en-US" b="1" dirty="0" err="1" smtClean="0">
                <a:solidFill>
                  <a:schemeClr val="tx1"/>
                </a:solidFill>
              </a:rPr>
              <a:t>Calc</a:t>
            </a:r>
            <a:r>
              <a:rPr lang="en-US" b="1" dirty="0" smtClean="0">
                <a:solidFill>
                  <a:schemeClr val="tx1"/>
                </a:solidFill>
              </a:rPr>
              <a:t> II,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Calc</a:t>
            </a:r>
            <a:r>
              <a:rPr lang="en-US" b="1" dirty="0" smtClean="0">
                <a:solidFill>
                  <a:schemeClr val="tx1"/>
                </a:solidFill>
              </a:rPr>
              <a:t> III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surface and volume integrals, integration by substitution, introduction to vectors,  simple variable separable equations  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CONCURRENT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Differential Equations I :     ODEs,  variable separable differential equations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Possibly -  Linear Algebra :  </a:t>
            </a:r>
            <a:r>
              <a:rPr lang="en-US" b="1" dirty="0">
                <a:solidFill>
                  <a:schemeClr val="tx1"/>
                </a:solidFill>
              </a:rPr>
              <a:t>E</a:t>
            </a:r>
            <a:r>
              <a:rPr lang="en-US" b="1" dirty="0" smtClean="0">
                <a:solidFill>
                  <a:schemeClr val="tx1"/>
                </a:solidFill>
              </a:rPr>
              <a:t>igenvalues and </a:t>
            </a:r>
            <a:r>
              <a:rPr lang="en-US" b="1" dirty="0" err="1">
                <a:solidFill>
                  <a:schemeClr val="tx1"/>
                </a:solidFill>
              </a:rPr>
              <a:t>e</a:t>
            </a:r>
            <a:r>
              <a:rPr lang="en-US" b="1" dirty="0" err="1" smtClean="0">
                <a:solidFill>
                  <a:schemeClr val="tx1"/>
                </a:solidFill>
              </a:rPr>
              <a:t>igenfunctions</a:t>
            </a:r>
            <a:r>
              <a:rPr lang="en-US" b="1" dirty="0" smtClean="0">
                <a:solidFill>
                  <a:schemeClr val="tx1"/>
                </a:solidFill>
              </a:rPr>
              <a:t> taught at the tail end of the course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8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5344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ADDITIONAL MATH  REQUIRED  FOR  QM,  QSM</a:t>
            </a:r>
            <a:b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(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USUALLY TAUGHT AT THE JUNIOR </a:t>
            </a:r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LEVEL)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Vector spaces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Operator spaces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Expansion in basis functions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Eigenvalues </a:t>
            </a:r>
            <a:r>
              <a:rPr lang="en-US" b="1" dirty="0">
                <a:solidFill>
                  <a:schemeClr val="tx1"/>
                </a:solidFill>
              </a:rPr>
              <a:t>and </a:t>
            </a:r>
            <a:r>
              <a:rPr lang="en-US" b="1" dirty="0" err="1">
                <a:solidFill>
                  <a:schemeClr val="tx1"/>
                </a:solidFill>
              </a:rPr>
              <a:t>eigenfunctions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Orthogonality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and </a:t>
            </a:r>
            <a:r>
              <a:rPr lang="en-US" b="1" dirty="0" err="1">
                <a:solidFill>
                  <a:schemeClr val="tx1"/>
                </a:solidFill>
              </a:rPr>
              <a:t>orthonormality</a:t>
            </a:r>
            <a:r>
              <a:rPr lang="en-US" b="1" dirty="0">
                <a:solidFill>
                  <a:schemeClr val="tx1"/>
                </a:solidFill>
              </a:rPr>
              <a:t> of </a:t>
            </a:r>
            <a:r>
              <a:rPr lang="en-US" b="1" dirty="0" smtClean="0">
                <a:solidFill>
                  <a:schemeClr val="tx1"/>
                </a:solidFill>
              </a:rPr>
              <a:t>functions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 (Postulates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of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QM)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Partial differential equations  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(Schrödinger equation for the H atom)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Special functions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(H atom angular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wavefunctions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, Riemann zeta function)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Discrete probability distributions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(MB, BE, FD distributions)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Probability density functions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(Blackbody radiation – in terms of </a:t>
            </a:r>
            <a:r>
              <a:rPr lang="el-GR" b="1" i="1" dirty="0" smtClean="0">
                <a:solidFill>
                  <a:schemeClr val="accent2">
                    <a:lumMod val="50000"/>
                  </a:schemeClr>
                </a:solidFill>
                <a:latin typeface="Candara"/>
              </a:rPr>
              <a:t>λ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andara"/>
              </a:rPr>
              <a:t>,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Candara"/>
              </a:rPr>
              <a:t>ν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andara"/>
              </a:rPr>
              <a:t>, etc.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7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686800" cy="12192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OVERVIEW</a:t>
            </a:r>
            <a:br>
              <a:rPr lang="en-US" sz="24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sz="2400" dirty="0">
                <a:solidFill>
                  <a:srgbClr val="C00000"/>
                </a:solidFill>
                <a:latin typeface="Berlin Sans FB Demi" panose="020E0802020502020306" pitchFamily="34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INCORPORATING   MATH PRINCIPLES</a:t>
            </a:r>
            <a:endParaRPr lang="en-US" sz="24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610600" cy="4343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*    Give printed notes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with worked examples and math appendices.</a:t>
            </a:r>
          </a:p>
          <a:p>
            <a:pPr marL="342900" indent="-342900" algn="l">
              <a:buFont typeface="Arial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*    Use Power Point slides to show supplementary images and graphics.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*    Use the “spiral approach’’ when teaching the math background.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Revisit at increasing levels of sophistication e.g. blackbody radiation</a:t>
            </a:r>
          </a:p>
          <a:p>
            <a:pPr marL="342900" indent="-342900" algn="l">
              <a:buFont typeface="Arial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*   Keep pointing out each time a specific math technique or principle is  used.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(Most students may not be recognize a newly introduced usage in a different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context.)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*   Include “conceptual math” questions in quizzes and exams. (Identification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only; 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b="1" dirty="0" smtClean="0">
                <a:solidFill>
                  <a:schemeClr val="tx1"/>
                </a:solidFill>
              </a:rPr>
              <a:t>o computations)</a:t>
            </a:r>
          </a:p>
        </p:txBody>
      </p:sp>
    </p:spTree>
    <p:extLst>
      <p:ext uri="{BB962C8B-B14F-4D97-AF65-F5344CB8AC3E}">
        <p14:creationId xmlns:p14="http://schemas.microsoft.com/office/powerpoint/2010/main" val="183691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543800" cy="10668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PRINTED CLASS NOTES - ADVANTAGES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8392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Helps with the logistical challenge of presenting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the material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within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 very limited time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allocation.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*  Allows for better student preparation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*  More class time to do complete exercises by drastically cutting short on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transcribing time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* Students have the correct material  (easy to make mistakes in copying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down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complicated equations, detailed diagrams e.g. H wave functions in units of </a:t>
            </a:r>
            <a:r>
              <a:rPr lang="en-US" b="1" i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* Can present important proofs, and worked examples  (use time saved from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writing down all the steps to point out the key steps/ details)</a:t>
            </a:r>
          </a:p>
          <a:p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41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5240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PRINTED CLASS NOTES – ADVANTAGES (CTD.)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10600" cy="45720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Students have more time to focus on the concepts. 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Students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are too stressed out about completing HW on time, to really think about the underlying Physics and Math . (They are looking for a “quick fix”.)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Giving worked examples similar to HW problems gets students started on assignments. 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Helps students who may feel too overwhelmed with the new materials / approaches to get started on their own initiative.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66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"/>
            <a:ext cx="7543800" cy="10668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PRINTED CLASS NOTES - FORMAT</a:t>
            </a:r>
            <a:endParaRPr lang="en-US" sz="32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534400" cy="5181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Beginning of each chapter and section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Overview of the general theme of the chapter /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section. 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ummary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of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foundational principles to  serve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as motivation for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new material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[Inspiration  for writing style – Encyclopedias, reputable scientific blogs  and articles for a non-specialist audience.]</a:t>
            </a:r>
          </a:p>
          <a:p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In the body of the notes 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athematically simple proofs, and those that explicitly show the usage of the assumptions</a:t>
            </a:r>
          </a:p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Fully worked out examples – Do at least the infinite square well before presenting postulates of QM. </a:t>
            </a: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67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1039</TotalTime>
  <Words>1485</Words>
  <Application>Microsoft Office PowerPoint</Application>
  <PresentationFormat>On-screen Show (4:3)</PresentationFormat>
  <Paragraphs>239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Berlin Sans FB Demi</vt:lpstr>
      <vt:lpstr>Calibri</vt:lpstr>
      <vt:lpstr>Cambria</vt:lpstr>
      <vt:lpstr>Candara</vt:lpstr>
      <vt:lpstr>Times New Roman</vt:lpstr>
      <vt:lpstr>Adjacency</vt:lpstr>
      <vt:lpstr>Teaching Quantum Mechanics  and  Quantum Statistical Mechanics  to Sophomores</vt:lpstr>
      <vt:lpstr>GREATER  MATHEMATICAL  SOPHISTICATION  AT  THE  SOPHOMORE  LEVEL </vt:lpstr>
      <vt:lpstr>INCORPORATING    CHALLENGING  MATH  CONTENT   INTO  A  PHYSICS  COURSE </vt:lpstr>
      <vt:lpstr>TYPICAL  ACADEMIC  BACKGROUND</vt:lpstr>
      <vt:lpstr>ADDITIONAL MATH  REQUIRED  FOR  QM,  QSM (USUALLY TAUGHT AT THE JUNIOR LEVEL)</vt:lpstr>
      <vt:lpstr>OVERVIEW  INCORPORATING   MATH PRINCIPLES</vt:lpstr>
      <vt:lpstr>PRINTED CLASS NOTES - ADVANTAGES</vt:lpstr>
      <vt:lpstr>PRINTED CLASS NOTES – ADVANTAGES (CTD.)</vt:lpstr>
      <vt:lpstr>PRINTED CLASS NOTES - FORMAT</vt:lpstr>
      <vt:lpstr>PRINTED CLASS NOTES – FORMAT  CTD.</vt:lpstr>
      <vt:lpstr>PRINTED CLASS NOTES - APPENDICES</vt:lpstr>
      <vt:lpstr>DEALING WITH POSSIBLE DISADVANTAGES OF PRINTED CLASS NOTES</vt:lpstr>
      <vt:lpstr>Power Point slides</vt:lpstr>
      <vt:lpstr>HOMEWORK, QUIZZES and EXAMS</vt:lpstr>
      <vt:lpstr>IDENTIFICATION   QUESTIONS  -   QM</vt:lpstr>
      <vt:lpstr>IDENTIFICATION   QUESTIONS  -   QSM</vt:lpstr>
      <vt:lpstr>IDENTIFICATION   QUESTIONS  -   QSM</vt:lpstr>
      <vt:lpstr>FORMAT - QUIZZES and EXAMS</vt:lpstr>
      <vt:lpstr>Effectiveness of Modern Physics course  (mainly QM and Special Relativity)</vt:lpstr>
      <vt:lpstr>Acknowledgements and References</vt:lpstr>
    </vt:vector>
  </TitlesOfParts>
  <Company>Northwest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MECHANICS  and  QUANTUM STATISTICAL MECHANICS  at the Sophomore LEVEL</dc:title>
  <dc:creator>Deepthi Amarasuriya</dc:creator>
  <cp:lastModifiedBy>Deepthi Amarasuriya</cp:lastModifiedBy>
  <cp:revision>157</cp:revision>
  <dcterms:created xsi:type="dcterms:W3CDTF">2014-02-07T22:27:03Z</dcterms:created>
  <dcterms:modified xsi:type="dcterms:W3CDTF">2014-07-18T15:04:49Z</dcterms:modified>
</cp:coreProperties>
</file>