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57" r:id="rId5"/>
    <p:sldId id="258" r:id="rId6"/>
    <p:sldId id="261" r:id="rId7"/>
    <p:sldId id="266" r:id="rId8"/>
    <p:sldId id="265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73E2-391A-4DCE-B93E-6A402C0F6D9F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9269-6178-4B45-A918-B9DBEE1DE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2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73E2-391A-4DCE-B93E-6A402C0F6D9F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9269-6178-4B45-A918-B9DBEE1DE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5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73E2-391A-4DCE-B93E-6A402C0F6D9F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9269-6178-4B45-A918-B9DBEE1DE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73E2-391A-4DCE-B93E-6A402C0F6D9F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9269-6178-4B45-A918-B9DBEE1DE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4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73E2-391A-4DCE-B93E-6A402C0F6D9F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9269-6178-4B45-A918-B9DBEE1DE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95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73E2-391A-4DCE-B93E-6A402C0F6D9F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9269-6178-4B45-A918-B9DBEE1DE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0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73E2-391A-4DCE-B93E-6A402C0F6D9F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9269-6178-4B45-A918-B9DBEE1DE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0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73E2-391A-4DCE-B93E-6A402C0F6D9F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9269-6178-4B45-A918-B9DBEE1DE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77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73E2-391A-4DCE-B93E-6A402C0F6D9F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9269-6178-4B45-A918-B9DBEE1DE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20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73E2-391A-4DCE-B93E-6A402C0F6D9F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9269-6178-4B45-A918-B9DBEE1DE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4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73E2-391A-4DCE-B93E-6A402C0F6D9F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9269-6178-4B45-A918-B9DBEE1DE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2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373E2-391A-4DCE-B93E-6A402C0F6D9F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19269-6178-4B45-A918-B9DBEE1DE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0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hangingPunct="0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Multipole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Expansion of the Electric Potential and Non-Spherical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Nuclei</a:t>
            </a:r>
            <a:b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John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Karkheck</a:t>
            </a:r>
            <a:r>
              <a:rPr lang="en-US" dirty="0"/>
              <a:t/>
            </a:r>
            <a:br>
              <a:rPr lang="en-US" dirty="0"/>
            </a:br>
            <a:r>
              <a:rPr lang="en-US" sz="2700" dirty="0" smtClean="0"/>
              <a:t>Marquette University</a:t>
            </a:r>
            <a:br>
              <a:rPr lang="en-US" sz="2700" dirty="0" smtClean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Summer Meeting</a:t>
            </a:r>
          </a:p>
          <a:p>
            <a:r>
              <a:rPr lang="en-US" sz="3200" dirty="0" smtClean="0"/>
              <a:t>American Association of Physics Teachers</a:t>
            </a:r>
          </a:p>
          <a:p>
            <a:r>
              <a:rPr lang="en-US" sz="3200" dirty="0" smtClean="0"/>
              <a:t>University of Minnesota</a:t>
            </a:r>
          </a:p>
          <a:p>
            <a:r>
              <a:rPr lang="en-US" sz="3200" dirty="0" smtClean="0"/>
              <a:t>July 30, 2014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40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Electrostatic Potential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5507" y="1918494"/>
            <a:ext cx="5982759" cy="10279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7333" y="2438400"/>
            <a:ext cx="3556000" cy="348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34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728"/>
            <a:ext cx="10515600" cy="1325563"/>
          </a:xfrm>
        </p:spPr>
        <p:txBody>
          <a:bodyPr/>
          <a:lstStyle/>
          <a:p>
            <a:r>
              <a:rPr lang="en-US" dirty="0" err="1" smtClean="0"/>
              <a:t>Multipole</a:t>
            </a:r>
            <a:r>
              <a:rPr lang="en-US" dirty="0" smtClean="0"/>
              <a:t>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Monopole term      </a:t>
            </a:r>
          </a:p>
          <a:p>
            <a:endParaRPr lang="en-US" dirty="0"/>
          </a:p>
          <a:p>
            <a:r>
              <a:rPr lang="en-US" dirty="0" smtClean="0"/>
              <a:t>Dipole term       </a:t>
            </a:r>
          </a:p>
          <a:p>
            <a:endParaRPr lang="en-US" dirty="0"/>
          </a:p>
          <a:p>
            <a:r>
              <a:rPr lang="en-US" dirty="0" err="1" smtClean="0"/>
              <a:t>Quadrupole</a:t>
            </a:r>
            <a:r>
              <a:rPr lang="en-US" dirty="0" smtClean="0"/>
              <a:t> term   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6309" y="1740958"/>
            <a:ext cx="3905250" cy="5810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7775" y="2704571"/>
            <a:ext cx="3905250" cy="723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4843" y="3811059"/>
            <a:ext cx="3786716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81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Electrostatic </a:t>
            </a:r>
            <a:r>
              <a:rPr lang="en-US" dirty="0" err="1" smtClean="0"/>
              <a:t>Quadrupole</a:t>
            </a:r>
            <a:r>
              <a:rPr lang="en-US" dirty="0" smtClean="0"/>
              <a:t> Moment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sz="3600" dirty="0" smtClean="0"/>
                  <a:t>General expression</a:t>
                </a:r>
              </a:p>
              <a:p>
                <a:pPr marL="457200" lvl="1" indent="0">
                  <a:buNone/>
                </a:pPr>
                <a:r>
                  <a:rPr lang="en-US" sz="3600" dirty="0" smtClean="0"/>
                  <a:t>Q</a:t>
                </a:r>
                <a:r>
                  <a:rPr lang="en-US" sz="3600" baseline="-25000" dirty="0" err="1"/>
                  <a:t>ij</a:t>
                </a:r>
                <a:r>
                  <a:rPr lang="en-US" sz="3600" dirty="0"/>
                  <a:t> = 1/e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∫</m:t>
                    </m:r>
                  </m:oMath>
                </a14:m>
                <a:r>
                  <a:rPr lang="en-US" sz="3600" dirty="0">
                    <a:latin typeface="Symbol" pitchFamily="18" charset="2"/>
                  </a:rPr>
                  <a:t>r</a:t>
                </a:r>
                <a:r>
                  <a:rPr lang="en-US" sz="3600" dirty="0"/>
                  <a:t>(</a:t>
                </a:r>
                <a:r>
                  <a:rPr lang="en-US" sz="3600" b="1" dirty="0"/>
                  <a:t>r</a:t>
                </a:r>
                <a:r>
                  <a:rPr lang="en-US" sz="3600" dirty="0"/>
                  <a:t>) (3 </a:t>
                </a:r>
                <a:r>
                  <a:rPr lang="en-US" sz="3600" dirty="0" err="1"/>
                  <a:t>x</a:t>
                </a:r>
                <a:r>
                  <a:rPr lang="en-US" sz="3600" baseline="-25000" dirty="0" err="1"/>
                  <a:t>i</a:t>
                </a:r>
                <a:r>
                  <a:rPr lang="en-US" sz="3600" dirty="0" err="1"/>
                  <a:t>x</a:t>
                </a:r>
                <a:r>
                  <a:rPr lang="en-US" sz="3600" baseline="-25000" dirty="0" err="1"/>
                  <a:t>j</a:t>
                </a:r>
                <a:r>
                  <a:rPr lang="en-US" sz="3600" dirty="0"/>
                  <a:t>  - r</a:t>
                </a:r>
                <a:r>
                  <a:rPr lang="en-US" sz="3600" baseline="30000" dirty="0"/>
                  <a:t>2 </a:t>
                </a:r>
                <a:r>
                  <a:rPr lang="en-US" sz="3600" dirty="0"/>
                  <a:t> </a:t>
                </a:r>
                <a:r>
                  <a:rPr lang="en-US" sz="3600" dirty="0" err="1">
                    <a:latin typeface="Symbol" pitchFamily="18" charset="2"/>
                  </a:rPr>
                  <a:t>d</a:t>
                </a:r>
                <a:r>
                  <a:rPr lang="en-US" sz="3600" baseline="-25000" dirty="0" err="1"/>
                  <a:t>ij</a:t>
                </a:r>
                <a:r>
                  <a:rPr lang="en-US" sz="3600" dirty="0"/>
                  <a:t> ) </a:t>
                </a:r>
                <a:r>
                  <a:rPr lang="en-US" sz="3600" dirty="0" err="1" smtClean="0"/>
                  <a:t>d</a:t>
                </a:r>
                <a:r>
                  <a:rPr lang="en-US" sz="3600" b="1" dirty="0" err="1" smtClean="0"/>
                  <a:t>r</a:t>
                </a:r>
                <a:endParaRPr lang="en-US" sz="3600" b="1" dirty="0" smtClean="0"/>
              </a:p>
              <a:p>
                <a:pPr marL="457200" lvl="1" indent="0">
                  <a:buNone/>
                </a:pPr>
                <a:endParaRPr lang="en-US" sz="3600" dirty="0"/>
              </a:p>
              <a:p>
                <a:pPr marL="457200" lvl="1" indent="0">
                  <a:buNone/>
                </a:pPr>
                <a:r>
                  <a:rPr lang="en-US" sz="3600" dirty="0" smtClean="0"/>
                  <a:t>Ellipsoid:   </a:t>
                </a:r>
                <a:r>
                  <a:rPr lang="en-US" sz="3600" dirty="0"/>
                  <a:t>(x</a:t>
                </a:r>
                <a:r>
                  <a:rPr lang="en-US" sz="3600" baseline="-25000" dirty="0"/>
                  <a:t>1</a:t>
                </a:r>
                <a:r>
                  <a:rPr lang="en-US" sz="3600" baseline="30000" dirty="0"/>
                  <a:t>2</a:t>
                </a:r>
                <a:r>
                  <a:rPr lang="en-US" sz="3600" dirty="0"/>
                  <a:t> + x</a:t>
                </a:r>
                <a:r>
                  <a:rPr lang="en-US" sz="3600" baseline="-25000" dirty="0"/>
                  <a:t>2</a:t>
                </a:r>
                <a:r>
                  <a:rPr lang="en-US" sz="3600" baseline="30000" dirty="0"/>
                  <a:t>2</a:t>
                </a:r>
                <a:r>
                  <a:rPr lang="en-US" sz="3600" dirty="0"/>
                  <a:t>)/a</a:t>
                </a:r>
                <a:r>
                  <a:rPr lang="en-US" sz="3600" baseline="30000" dirty="0"/>
                  <a:t>2</a:t>
                </a:r>
                <a:r>
                  <a:rPr lang="en-US" sz="3600" dirty="0"/>
                  <a:t> + </a:t>
                </a:r>
                <a:r>
                  <a:rPr lang="en-US" sz="3600" dirty="0" smtClean="0"/>
                  <a:t>x</a:t>
                </a:r>
                <a:r>
                  <a:rPr lang="en-US" sz="3600" baseline="-25000" dirty="0" smtClean="0"/>
                  <a:t>3</a:t>
                </a:r>
                <a:r>
                  <a:rPr lang="en-US" sz="3600" baseline="30000" dirty="0" smtClean="0"/>
                  <a:t>2</a:t>
                </a:r>
                <a:r>
                  <a:rPr lang="en-US" sz="3600" dirty="0" smtClean="0"/>
                  <a:t>/c</a:t>
                </a:r>
                <a:r>
                  <a:rPr lang="en-US" sz="3600" baseline="30000" dirty="0" smtClean="0"/>
                  <a:t>2</a:t>
                </a:r>
                <a:r>
                  <a:rPr lang="en-US" sz="3600" dirty="0" smtClean="0"/>
                  <a:t> </a:t>
                </a:r>
                <a:r>
                  <a:rPr lang="en-US" sz="3600" dirty="0"/>
                  <a:t>= </a:t>
                </a:r>
                <a:r>
                  <a:rPr lang="en-US" sz="3600" dirty="0" smtClean="0"/>
                  <a:t>1</a:t>
                </a:r>
              </a:p>
              <a:p>
                <a:pPr marL="457200" lvl="1" indent="0">
                  <a:buNone/>
                </a:pPr>
                <a:endParaRPr lang="en-US" sz="3600" dirty="0" smtClean="0"/>
              </a:p>
              <a:p>
                <a:pPr marL="457200" lvl="1" indent="0">
                  <a:buNone/>
                </a:pPr>
                <a:r>
                  <a:rPr lang="en-US" sz="3600" dirty="0" smtClean="0">
                    <a:latin typeface="Calibri" panose="020F0502020204030204" pitchFamily="34" charset="0"/>
                  </a:rPr>
                  <a:t>assume</a:t>
                </a:r>
                <a:r>
                  <a:rPr lang="en-US" sz="3600" dirty="0" smtClean="0">
                    <a:latin typeface="Symbol" pitchFamily="18" charset="2"/>
                  </a:rPr>
                  <a:t> r</a:t>
                </a:r>
                <a:r>
                  <a:rPr lang="en-US" sz="3600" dirty="0" smtClean="0"/>
                  <a:t>(</a:t>
                </a:r>
                <a:r>
                  <a:rPr lang="en-US" sz="3600" b="1" dirty="0" smtClean="0"/>
                  <a:t>r</a:t>
                </a:r>
                <a:r>
                  <a:rPr lang="en-US" sz="3600" dirty="0" smtClean="0"/>
                  <a:t>) </a:t>
                </a:r>
                <a:r>
                  <a:rPr lang="en-US" sz="3600" dirty="0" smtClean="0"/>
                  <a:t>= </a:t>
                </a:r>
                <a:r>
                  <a:rPr lang="en-US" sz="3600" dirty="0" err="1" smtClean="0"/>
                  <a:t>Ze</a:t>
                </a:r>
                <a:r>
                  <a:rPr lang="en-US" sz="3600" dirty="0"/>
                  <a:t>/(4</a:t>
                </a:r>
                <a:r>
                  <a:rPr lang="en-US" sz="3600" dirty="0">
                    <a:latin typeface="Symbol" pitchFamily="18" charset="2"/>
                  </a:rPr>
                  <a:t>p</a:t>
                </a:r>
                <a:r>
                  <a:rPr lang="en-US" sz="3600" dirty="0"/>
                  <a:t>/3 </a:t>
                </a:r>
                <a:r>
                  <a:rPr lang="en-US" sz="3600" dirty="0" smtClean="0"/>
                  <a:t>a</a:t>
                </a:r>
                <a:r>
                  <a:rPr lang="en-US" sz="3600" baseline="30000" dirty="0" smtClean="0"/>
                  <a:t>2</a:t>
                </a:r>
                <a:r>
                  <a:rPr lang="en-US" sz="3600" dirty="0" smtClean="0"/>
                  <a:t>c) inside; = 0 outside</a:t>
                </a:r>
                <a:endParaRPr lang="en-US" sz="3600" dirty="0" smtClean="0"/>
              </a:p>
              <a:p>
                <a:pPr marL="457200" lvl="1" indent="0">
                  <a:buNone/>
                </a:pPr>
                <a:endParaRPr lang="en-US" sz="3600" dirty="0" smtClean="0"/>
              </a:p>
              <a:p>
                <a:pPr marL="457200" lvl="1" indent="0">
                  <a:buNone/>
                </a:pPr>
                <a:r>
                  <a:rPr lang="en-US" sz="3600" dirty="0"/>
                  <a:t>t</a:t>
                </a:r>
                <a:r>
                  <a:rPr lang="en-US" sz="3600" dirty="0" smtClean="0"/>
                  <a:t>hen </a:t>
                </a:r>
                <a:r>
                  <a:rPr lang="en-US" sz="3600" dirty="0" err="1" smtClean="0"/>
                  <a:t>Q</a:t>
                </a:r>
                <a:r>
                  <a:rPr lang="en-US" sz="3600" baseline="-25000" dirty="0" err="1" smtClean="0"/>
                  <a:t>ij</a:t>
                </a:r>
                <a:r>
                  <a:rPr lang="en-US" sz="3600" dirty="0" smtClean="0"/>
                  <a:t> </a:t>
                </a:r>
                <a:r>
                  <a:rPr lang="en-US" sz="3600" dirty="0"/>
                  <a:t>= Q </a:t>
                </a:r>
                <a:r>
                  <a:rPr lang="en-US" sz="3600" dirty="0" err="1" smtClean="0">
                    <a:latin typeface="Symbol" pitchFamily="18" charset="2"/>
                  </a:rPr>
                  <a:t>d</a:t>
                </a:r>
                <a:r>
                  <a:rPr lang="en-US" sz="3600" baseline="-25000" dirty="0" err="1" smtClean="0"/>
                  <a:t>ij</a:t>
                </a:r>
                <a:endParaRPr lang="en-US" sz="3600" baseline="-25000" dirty="0" smtClean="0"/>
              </a:p>
              <a:p>
                <a:pPr marL="457200" lvl="1" indent="0">
                  <a:buNone/>
                </a:pPr>
                <a:endParaRPr lang="en-US" sz="3600" baseline="-25000" dirty="0"/>
              </a:p>
              <a:p>
                <a:pPr marL="457200" lvl="1" indent="0">
                  <a:buNone/>
                </a:pPr>
                <a:r>
                  <a:rPr lang="en-US" sz="3600" smtClean="0"/>
                  <a:t>with </a:t>
                </a:r>
                <a:r>
                  <a:rPr lang="en-US" sz="3600" dirty="0" smtClean="0"/>
                  <a:t>Q </a:t>
                </a:r>
                <a:r>
                  <a:rPr lang="en-US" sz="3600" dirty="0"/>
                  <a:t>= 2/5 </a:t>
                </a:r>
                <a:r>
                  <a:rPr lang="en-US" sz="3600" dirty="0" smtClean="0"/>
                  <a:t>Z(c</a:t>
                </a:r>
                <a:r>
                  <a:rPr lang="en-US" sz="3600" baseline="30000" dirty="0" smtClean="0"/>
                  <a:t>2</a:t>
                </a:r>
                <a:r>
                  <a:rPr lang="en-US" sz="3600" dirty="0" smtClean="0"/>
                  <a:t> </a:t>
                </a:r>
                <a:r>
                  <a:rPr lang="en-US" sz="3600" dirty="0"/>
                  <a:t>- a</a:t>
                </a:r>
                <a:r>
                  <a:rPr lang="en-US" sz="3600" baseline="30000" dirty="0"/>
                  <a:t>2</a:t>
                </a:r>
                <a:r>
                  <a:rPr lang="en-US" sz="3600" dirty="0" smtClean="0"/>
                  <a:t>)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65" t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21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Ellipsoids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Prolate</a:t>
            </a:r>
            <a:r>
              <a:rPr lang="en-US" dirty="0" smtClean="0"/>
              <a:t>: Q &gt; 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Oblate: Q &lt; 0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 descr="F:\AAPT\Ellipsoid_revolution_prolate_and_oblate_aac_svg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01" b="35627"/>
          <a:stretch/>
        </p:blipFill>
        <p:spPr bwMode="auto">
          <a:xfrm>
            <a:off x="1256241" y="2464328"/>
            <a:ext cx="2638425" cy="3547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F:\AAPT\Ellipsoid_revolution_prolate_and_oblate_aac_svg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87" r="1000"/>
          <a:stretch/>
        </p:blipFill>
        <p:spPr bwMode="auto">
          <a:xfrm>
            <a:off x="6877049" y="2980266"/>
            <a:ext cx="3164417" cy="23537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6502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Measured </a:t>
            </a:r>
            <a:r>
              <a:rPr lang="en-US" dirty="0" err="1" smtClean="0"/>
              <a:t>Quadrupole</a:t>
            </a:r>
            <a:r>
              <a:rPr lang="en-US" dirty="0" smtClean="0"/>
              <a:t> Moment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Q</a:t>
            </a:r>
            <a:r>
              <a:rPr lang="en-US" sz="3200" baseline="-25000" dirty="0" err="1"/>
              <a:t>m</a:t>
            </a:r>
            <a:r>
              <a:rPr lang="en-US" sz="3200" dirty="0"/>
              <a:t> = I (2I - 1) /((I + 1)(2I + 3)) </a:t>
            </a:r>
            <a:r>
              <a:rPr lang="en-US" sz="3200" dirty="0" smtClean="0"/>
              <a:t>Q</a:t>
            </a:r>
          </a:p>
          <a:p>
            <a:endParaRPr lang="en-US" sz="3200" dirty="0"/>
          </a:p>
          <a:p>
            <a:pPr marL="457200" lvl="1" indent="0">
              <a:buNone/>
            </a:pPr>
            <a:r>
              <a:rPr lang="en-US" sz="3200" dirty="0" smtClean="0"/>
              <a:t>I = nuclear spin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988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Arithmetic model</a:t>
            </a:r>
          </a:p>
          <a:p>
            <a:endParaRPr lang="en-US" dirty="0"/>
          </a:p>
          <a:p>
            <a:r>
              <a:rPr lang="en-US" dirty="0" smtClean="0"/>
              <a:t>Nuclear radius </a:t>
            </a:r>
          </a:p>
          <a:p>
            <a:pPr marL="457200" lvl="1" indent="0">
              <a:buNone/>
            </a:pPr>
            <a:r>
              <a:rPr lang="en-US" dirty="0" smtClean="0"/>
              <a:t>R </a:t>
            </a:r>
            <a:r>
              <a:rPr lang="en-US" dirty="0"/>
              <a:t>= R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baseline="30000" dirty="0" smtClean="0"/>
              <a:t>1/3</a:t>
            </a:r>
            <a:r>
              <a:rPr lang="en-US" dirty="0" smtClean="0"/>
              <a:t> </a:t>
            </a:r>
            <a:endParaRPr lang="en-US" baseline="30000" dirty="0" smtClean="0"/>
          </a:p>
          <a:p>
            <a:pPr marL="457200" lvl="1" indent="0">
              <a:buNone/>
            </a:pPr>
            <a:endParaRPr lang="en-US" baseline="30000" dirty="0"/>
          </a:p>
          <a:p>
            <a:pPr lvl="1">
              <a:buFont typeface="Symbol"/>
              <a:buChar char="d"/>
            </a:pPr>
            <a:r>
              <a:rPr lang="en-US" dirty="0" smtClean="0"/>
              <a:t>= (c </a:t>
            </a:r>
            <a:r>
              <a:rPr lang="en-US" dirty="0"/>
              <a:t>- a)/</a:t>
            </a:r>
            <a:r>
              <a:rPr lang="en-US" dirty="0" smtClean="0"/>
              <a:t>R</a:t>
            </a:r>
          </a:p>
          <a:p>
            <a:pPr lvl="1">
              <a:buFont typeface="Symbol"/>
              <a:buChar char="d"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R = (a + </a:t>
            </a:r>
            <a:r>
              <a:rPr lang="en-US" dirty="0" smtClean="0"/>
              <a:t>c)/</a:t>
            </a:r>
            <a:r>
              <a:rPr lang="en-US" dirty="0"/>
              <a:t>2	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Q = 4/5 Z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latin typeface="Symbol" panose="05050102010706020507" pitchFamily="18" charset="2"/>
              </a:rPr>
              <a:t>d</a:t>
            </a:r>
            <a:r>
              <a:rPr lang="en-US" dirty="0"/>
              <a:t>	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Geometric model</a:t>
            </a:r>
          </a:p>
          <a:p>
            <a:endParaRPr lang="en-US" dirty="0"/>
          </a:p>
          <a:p>
            <a:r>
              <a:rPr lang="en-US" dirty="0" smtClean="0"/>
              <a:t>Nuclear density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4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/3 a</a:t>
            </a:r>
            <a:r>
              <a:rPr lang="en-US" baseline="30000" dirty="0" smtClean="0"/>
              <a:t>2</a:t>
            </a:r>
            <a:r>
              <a:rPr lang="en-US" dirty="0" smtClean="0"/>
              <a:t>c = 4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/3 R</a:t>
            </a:r>
            <a:r>
              <a:rPr lang="en-US" baseline="30000" dirty="0" smtClean="0"/>
              <a:t>3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</a:t>
            </a:r>
            <a:r>
              <a:rPr lang="en-US" baseline="30000" dirty="0" smtClean="0"/>
              <a:t>3 </a:t>
            </a:r>
            <a:r>
              <a:rPr lang="en-US" dirty="0" smtClean="0"/>
              <a:t>– 2.5 </a:t>
            </a:r>
            <a:r>
              <a:rPr lang="en-US" dirty="0"/>
              <a:t>(I + 1)(2I + 3)/(I(2I-1)) </a:t>
            </a:r>
            <a:r>
              <a:rPr lang="en-US" dirty="0" smtClean="0"/>
              <a:t>(</a:t>
            </a:r>
            <a:r>
              <a:rPr lang="en-US" dirty="0" err="1" smtClean="0"/>
              <a:t>Q</a:t>
            </a:r>
            <a:r>
              <a:rPr lang="en-US" baseline="-25000" dirty="0" err="1" smtClean="0"/>
              <a:t>m</a:t>
            </a:r>
            <a:r>
              <a:rPr lang="en-US" dirty="0" smtClean="0"/>
              <a:t>/Z) c </a:t>
            </a:r>
            <a:r>
              <a:rPr lang="en-US" dirty="0"/>
              <a:t>- A R</a:t>
            </a:r>
            <a:r>
              <a:rPr lang="en-US" baseline="-25000" dirty="0"/>
              <a:t>0</a:t>
            </a:r>
            <a:r>
              <a:rPr lang="en-US" baseline="30000" dirty="0"/>
              <a:t>3</a:t>
            </a:r>
            <a:r>
              <a:rPr lang="en-US" dirty="0"/>
              <a:t> = 0	</a:t>
            </a:r>
          </a:p>
        </p:txBody>
      </p:sp>
    </p:spTree>
    <p:extLst>
      <p:ext uri="{BB962C8B-B14F-4D97-AF65-F5344CB8AC3E}">
        <p14:creationId xmlns:p14="http://schemas.microsoft.com/office/powerpoint/2010/main" val="214230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Table 1. </a:t>
            </a:r>
            <a:r>
              <a:rPr lang="en-US" sz="2400" dirty="0" err="1"/>
              <a:t>Semimajor</a:t>
            </a:r>
            <a:r>
              <a:rPr lang="en-US" sz="2400" dirty="0"/>
              <a:t> and </a:t>
            </a:r>
            <a:r>
              <a:rPr lang="en-US" sz="2400" dirty="0" err="1"/>
              <a:t>semiminor</a:t>
            </a:r>
            <a:r>
              <a:rPr lang="en-US" sz="2400" dirty="0"/>
              <a:t> axes obtained via arithmetic and geometric </a:t>
            </a:r>
            <a:r>
              <a:rPr lang="en-US" sz="2400" dirty="0" smtClean="0"/>
              <a:t>approaches </a:t>
            </a:r>
            <a:r>
              <a:rPr lang="en-US" sz="2400" smtClean="0"/>
              <a:t>to closure.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600" dirty="0"/>
              <a:t> 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smtClean="0"/>
              <a:t>                                Arithmetic                                 Geometric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err="1" smtClean="0"/>
              <a:t>Nucl</a:t>
            </a:r>
            <a:r>
              <a:rPr lang="en-US" dirty="0" smtClean="0"/>
              <a:t>.  </a:t>
            </a:r>
            <a:r>
              <a:rPr lang="en-US" dirty="0"/>
              <a:t>Spin </a:t>
            </a:r>
            <a:r>
              <a:rPr lang="en-US" dirty="0" smtClean="0"/>
              <a:t> 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m</a:t>
            </a:r>
            <a:r>
              <a:rPr lang="en-US" dirty="0" smtClean="0"/>
              <a:t> </a:t>
            </a:r>
            <a:r>
              <a:rPr lang="en-US" dirty="0"/>
              <a:t>(fm</a:t>
            </a:r>
            <a:r>
              <a:rPr lang="en-US" baseline="30000" dirty="0"/>
              <a:t>2</a:t>
            </a:r>
            <a:r>
              <a:rPr lang="en-US" dirty="0"/>
              <a:t>)     </a:t>
            </a:r>
            <a:r>
              <a:rPr lang="en-US" dirty="0" smtClean="0"/>
              <a:t> c             a            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           a</a:t>
            </a:r>
            <a:r>
              <a:rPr lang="en-US" baseline="30000" dirty="0" smtClean="0"/>
              <a:t>2</a:t>
            </a:r>
            <a:r>
              <a:rPr lang="en-US" dirty="0" smtClean="0"/>
              <a:t>c/R</a:t>
            </a:r>
            <a:r>
              <a:rPr lang="en-US" baseline="30000" dirty="0" smtClean="0"/>
              <a:t>3</a:t>
            </a:r>
            <a:r>
              <a:rPr lang="en-US" dirty="0" smtClean="0"/>
              <a:t>              c             a</a:t>
            </a:r>
            <a:r>
              <a:rPr lang="en-US" dirty="0"/>
              <a:t>	</a:t>
            </a:r>
            <a:r>
              <a:rPr lang="en-US" dirty="0">
                <a:latin typeface="Symbol" pitchFamily="18" charset="2"/>
              </a:rPr>
              <a:t>  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smtClean="0"/>
              <a:t>     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aseline="30000" dirty="0" smtClean="0"/>
              <a:t>14</a:t>
            </a:r>
            <a:r>
              <a:rPr lang="en-US" dirty="0" smtClean="0"/>
              <a:t>N         </a:t>
            </a:r>
            <a:r>
              <a:rPr lang="en-US" dirty="0"/>
              <a:t>1       2.02      </a:t>
            </a:r>
            <a:r>
              <a:rPr lang="en-US" dirty="0" smtClean="0"/>
              <a:t> 3.516     2.269      0.431       0.748           3.707     2.555      </a:t>
            </a:r>
            <a:endParaRPr lang="en-US" dirty="0"/>
          </a:p>
          <a:p>
            <a:pPr marL="0" indent="0">
              <a:buNone/>
            </a:pPr>
            <a:r>
              <a:rPr lang="en-US" baseline="30000" dirty="0"/>
              <a:t>40</a:t>
            </a:r>
            <a:r>
              <a:rPr lang="en-US" dirty="0"/>
              <a:t>K        </a:t>
            </a:r>
            <a:r>
              <a:rPr lang="en-US" dirty="0" smtClean="0"/>
              <a:t>  </a:t>
            </a:r>
            <a:r>
              <a:rPr lang="en-US" dirty="0"/>
              <a:t>4      -7.49     </a:t>
            </a:r>
            <a:r>
              <a:rPr lang="en-US" dirty="0" smtClean="0"/>
              <a:t> 3.986     4.222     -0.058       1.028           3.947     4.185     </a:t>
            </a:r>
            <a:endParaRPr lang="en-US" dirty="0"/>
          </a:p>
          <a:p>
            <a:pPr marL="0" indent="0">
              <a:buNone/>
            </a:pPr>
            <a:r>
              <a:rPr lang="en-US" baseline="30000" dirty="0" smtClean="0"/>
              <a:t>151</a:t>
            </a:r>
            <a:r>
              <a:rPr lang="en-US" dirty="0" smtClean="0"/>
              <a:t>Eu    5/2     90.3       6.783     5.998      0.123       0.935           6.912     6.144    </a:t>
            </a:r>
            <a:endParaRPr lang="en-US" dirty="0"/>
          </a:p>
          <a:p>
            <a:pPr marL="0" indent="0">
              <a:buNone/>
            </a:pPr>
            <a:r>
              <a:rPr lang="en-US" baseline="30000" dirty="0"/>
              <a:t>153</a:t>
            </a:r>
            <a:r>
              <a:rPr lang="en-US" dirty="0"/>
              <a:t>Eu    </a:t>
            </a:r>
            <a:r>
              <a:rPr lang="en-US" dirty="0" smtClean="0"/>
              <a:t>5/2     241        7.461     5.375      0.325       0.815           7.792     5.825  </a:t>
            </a:r>
            <a:endParaRPr lang="en-US" dirty="0"/>
          </a:p>
          <a:p>
            <a:pPr marL="0" indent="0">
              <a:buNone/>
            </a:pPr>
            <a:r>
              <a:rPr lang="en-US" baseline="30000" dirty="0" smtClean="0"/>
              <a:t>167</a:t>
            </a:r>
            <a:r>
              <a:rPr lang="en-US" dirty="0" smtClean="0"/>
              <a:t>Er     7/2     </a:t>
            </a:r>
            <a:r>
              <a:rPr lang="en-US" smtClean="0"/>
              <a:t>357        7.672     5.544      0.322       0.817           8.010     6.002  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83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Quadrupole</a:t>
            </a:r>
            <a:r>
              <a:rPr lang="en-US" dirty="0" smtClean="0"/>
              <a:t> Moment Influence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atomic and molecular spectra</a:t>
            </a:r>
          </a:p>
          <a:p>
            <a:r>
              <a:rPr lang="en-US" dirty="0" smtClean="0"/>
              <a:t>nuclear </a:t>
            </a:r>
            <a:r>
              <a:rPr lang="en-US" dirty="0" err="1" smtClean="0"/>
              <a:t>quadrupole</a:t>
            </a:r>
            <a:r>
              <a:rPr lang="en-US" dirty="0" smtClean="0"/>
              <a:t> resonance</a:t>
            </a:r>
          </a:p>
          <a:p>
            <a:r>
              <a:rPr lang="en-US" dirty="0" smtClean="0"/>
              <a:t>nuclear magnetic resonance</a:t>
            </a:r>
          </a:p>
          <a:p>
            <a:r>
              <a:rPr lang="en-US" dirty="0" smtClean="0"/>
              <a:t>electron paramagnetic resonance</a:t>
            </a:r>
          </a:p>
          <a:p>
            <a:r>
              <a:rPr lang="en-US" dirty="0" smtClean="0"/>
              <a:t>nuclear rotational spectra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54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220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Symbol</vt:lpstr>
      <vt:lpstr>Office Theme</vt:lpstr>
      <vt:lpstr>The Multipole Expansion of the Electric Potential and Non-Spherical Nuclei  John Karkheck Marquette University </vt:lpstr>
      <vt:lpstr>Electrostatic Potential</vt:lpstr>
      <vt:lpstr>Multipole Expansion</vt:lpstr>
      <vt:lpstr>Electrostatic Quadrupole Moment</vt:lpstr>
      <vt:lpstr>Ellipsoids</vt:lpstr>
      <vt:lpstr>Measured Quadrupole Moment</vt:lpstr>
      <vt:lpstr>Closure</vt:lpstr>
      <vt:lpstr>Table 1. Semimajor and semiminor axes obtained via arithmetic and geometric approaches to closure. </vt:lpstr>
      <vt:lpstr>Quadrupole Moment Influence</vt:lpstr>
    </vt:vector>
  </TitlesOfParts>
  <Company>Marquette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Multipole Expansion of the Electric Potential and Non-Spherical Nuclei  John Karkheck</dc:title>
  <dc:creator>Karkheck, John</dc:creator>
  <cp:lastModifiedBy>Karkheck, John</cp:lastModifiedBy>
  <cp:revision>23</cp:revision>
  <dcterms:created xsi:type="dcterms:W3CDTF">2014-07-23T19:24:37Z</dcterms:created>
  <dcterms:modified xsi:type="dcterms:W3CDTF">2014-07-30T12:49:18Z</dcterms:modified>
</cp:coreProperties>
</file>