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2" r:id="rId2"/>
    <p:sldId id="264" r:id="rId3"/>
    <p:sldId id="288" r:id="rId4"/>
    <p:sldId id="305" r:id="rId5"/>
    <p:sldId id="296" r:id="rId6"/>
    <p:sldId id="304" r:id="rId7"/>
    <p:sldId id="301" r:id="rId8"/>
    <p:sldId id="293" r:id="rId9"/>
    <p:sldId id="308" r:id="rId10"/>
    <p:sldId id="284" r:id="rId11"/>
    <p:sldId id="285" r:id="rId12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92" autoAdjust="0"/>
  </p:normalViewPr>
  <p:slideViewPr>
    <p:cSldViewPr>
      <p:cViewPr varScale="1">
        <p:scale>
          <a:sx n="84" d="100"/>
          <a:sy n="84" d="100"/>
        </p:scale>
        <p:origin x="-859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9ACD17E-AD78-48D2-8809-E879063A3C84}" type="datetimeFigureOut">
              <a:rPr lang="en-US" smtClean="0"/>
              <a:t>7/25/2015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AFF2AFE-DB1F-43A5-A7D0-BE3E77A30A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43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8D5B56B-B2B2-4F76-A22E-CE54531B2E03}" type="datetimeFigureOut">
              <a:rPr lang="en-US" smtClean="0"/>
              <a:t>7/25/2015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7B42AFE-D1EF-4BCD-B4D8-68D2B1C325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10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5521F-0471-49DE-A1EA-E606318DE6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NCTM 2014 Regional Meeting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Math Machines &amp; Algebraic Thinking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174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EB5F-28ED-4A42-9971-30275992AC5A}" type="datetimeFigureOut">
              <a:rPr lang="en-US" smtClean="0"/>
              <a:t>7/25/2015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5FDA-3D80-48FA-A2E4-70A4A48C9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2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EB5F-28ED-4A42-9971-30275992AC5A}" type="datetimeFigureOut">
              <a:rPr lang="en-US" smtClean="0"/>
              <a:t>7/25/2015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5FDA-3D80-48FA-A2E4-70A4A48C9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03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EB5F-28ED-4A42-9971-30275992AC5A}" type="datetimeFigureOut">
              <a:rPr lang="en-US" smtClean="0"/>
              <a:t>7/25/2015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5FDA-3D80-48FA-A2E4-70A4A48C9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23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EB5F-28ED-4A42-9971-30275992AC5A}" type="datetimeFigureOut">
              <a:rPr lang="en-US" smtClean="0"/>
              <a:t>7/25/2015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5FDA-3D80-48FA-A2E4-70A4A48C9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4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EB5F-28ED-4A42-9971-30275992AC5A}" type="datetimeFigureOut">
              <a:rPr lang="en-US" smtClean="0"/>
              <a:t>7/25/2015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5FDA-3D80-48FA-A2E4-70A4A48C9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1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EB5F-28ED-4A42-9971-30275992AC5A}" type="datetimeFigureOut">
              <a:rPr lang="en-US" smtClean="0"/>
              <a:t>7/25/2015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5FDA-3D80-48FA-A2E4-70A4A48C9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1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EB5F-28ED-4A42-9971-30275992AC5A}" type="datetimeFigureOut">
              <a:rPr lang="en-US" smtClean="0"/>
              <a:t>7/25/2015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5FDA-3D80-48FA-A2E4-70A4A48C9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5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EB5F-28ED-4A42-9971-30275992AC5A}" type="datetimeFigureOut">
              <a:rPr lang="en-US" smtClean="0"/>
              <a:t>7/25/2015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5FDA-3D80-48FA-A2E4-70A4A48C9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46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EB5F-28ED-4A42-9971-30275992AC5A}" type="datetimeFigureOut">
              <a:rPr lang="en-US" smtClean="0"/>
              <a:t>7/25/2015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5FDA-3D80-48FA-A2E4-70A4A48C9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297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EB5F-28ED-4A42-9971-30275992AC5A}" type="datetimeFigureOut">
              <a:rPr lang="en-US" smtClean="0"/>
              <a:t>7/25/2015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5FDA-3D80-48FA-A2E4-70A4A48C9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78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EB5F-28ED-4A42-9971-30275992AC5A}" type="datetimeFigureOut">
              <a:rPr lang="en-US" smtClean="0"/>
              <a:t>7/25/2015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5FDA-3D80-48FA-A2E4-70A4A48C9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94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EEB5F-28ED-4A42-9971-30275992AC5A}" type="datetimeFigureOut">
              <a:rPr lang="en-US" smtClean="0"/>
              <a:t>7/25/2015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65FDA-3D80-48FA-A2E4-70A4A48C9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09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www.mathmachines.net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://www.labviewmakerhub.com/forums/" TargetMode="External"/><Relationship Id="rId4" Type="http://schemas.openxmlformats.org/officeDocument/2006/relationships/hyperlink" Target="mailto:fred.thomas@mathmachines.ne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mathmachines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machines.net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hyperlink" Target="http://www.labviewmakerhub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1.wmv"/><Relationship Id="rId1" Type="http://schemas.openxmlformats.org/officeDocument/2006/relationships/video" Target="NULL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6"/>
            <a:ext cx="9143999" cy="6853247"/>
          </a:xfrm>
          <a:prstGeom prst="rect">
            <a:avLst/>
          </a:prstGeom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-10535" y="78016"/>
            <a:ext cx="9144000" cy="2199961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  <a:latin typeface="Arial" charset="0"/>
              </a:rPr>
              <a:t>Using Kinematic Equations to Design and Control Linear </a:t>
            </a:r>
            <a:r>
              <a:rPr lang="en-US" b="1" dirty="0" smtClean="0">
                <a:solidFill>
                  <a:srgbClr val="C00000"/>
                </a:solidFill>
                <a:latin typeface="Arial" charset="0"/>
              </a:rPr>
              <a:t>Motions</a:t>
            </a:r>
            <a:r>
              <a:rPr lang="en-US" b="1" dirty="0" smtClean="0">
                <a:solidFill>
                  <a:prstClr val="black"/>
                </a:solidFill>
                <a:latin typeface="Arial" charset="0"/>
              </a:rPr>
              <a:t/>
            </a:r>
            <a:br>
              <a:rPr lang="en-US" b="1" dirty="0" smtClean="0">
                <a:solidFill>
                  <a:prstClr val="black"/>
                </a:solidFill>
                <a:latin typeface="Arial" charset="0"/>
              </a:rPr>
            </a:br>
            <a:r>
              <a:rPr lang="en-US" sz="4000" dirty="0"/>
              <a:t> Session </a:t>
            </a:r>
            <a:r>
              <a:rPr lang="en-US" sz="4000" dirty="0" smtClean="0"/>
              <a:t>CG08 -- AAPT 2015 Summer Meeting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99" y="2816431"/>
            <a:ext cx="291383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9" r="11965"/>
          <a:stretch/>
        </p:blipFill>
        <p:spPr>
          <a:xfrm>
            <a:off x="6119299" y="2813647"/>
            <a:ext cx="2841522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879" y="463553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/>
          <p:cNvSpPr txBox="1">
            <a:spLocks noChangeArrowheads="1"/>
          </p:cNvSpPr>
          <p:nvPr/>
        </p:nvSpPr>
        <p:spPr>
          <a:xfrm>
            <a:off x="2341945" y="2209800"/>
            <a:ext cx="4460108" cy="442981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accent2"/>
                </a:solidFill>
                <a:latin typeface="Arial" charset="0"/>
              </a:rPr>
              <a:t>Fred Thomas &amp; Robert Chaney</a:t>
            </a: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13003" y="4606483"/>
            <a:ext cx="7155876" cy="1356241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 smtClean="0">
                <a:solidFill>
                  <a:schemeClr val="accent2"/>
                </a:solidFill>
                <a:latin typeface="Arial" charset="0"/>
              </a:rPr>
              <a:t>Sinclair Community College &amp;</a:t>
            </a:r>
          </a:p>
          <a:p>
            <a:pPr fontAlgn="auto">
              <a:spcAft>
                <a:spcPts val="0"/>
              </a:spcAft>
            </a:pPr>
            <a:r>
              <a:rPr lang="en-US" sz="2800" dirty="0" smtClean="0">
                <a:solidFill>
                  <a:schemeClr val="accent2"/>
                </a:solidFill>
                <a:latin typeface="Arial" charset="0"/>
              </a:rPr>
              <a:t>Learning with Math Machines</a:t>
            </a:r>
            <a:endParaRPr lang="en-US" sz="2800" dirty="0">
              <a:solidFill>
                <a:schemeClr val="accent2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1" y="2816433"/>
            <a:ext cx="2590800" cy="182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62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Math Machines?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1524000"/>
            <a:ext cx="7981950" cy="5029200"/>
          </a:xfrm>
        </p:spPr>
        <p:txBody>
          <a:bodyPr>
            <a:normAutofit fontScale="25000" lnSpcReduction="20000"/>
          </a:bodyPr>
          <a:lstStyle/>
          <a:p>
            <a:r>
              <a:rPr lang="en-US" sz="11200" b="1" dirty="0" smtClean="0"/>
              <a:t>Students think algebraically</a:t>
            </a:r>
            <a:r>
              <a:rPr lang="en-US" sz="11200" dirty="0" smtClean="0"/>
              <a:t>, designing and testing </a:t>
            </a:r>
            <a:r>
              <a:rPr lang="en-US" sz="11200" b="1" dirty="0" smtClean="0"/>
              <a:t>dynamic functions</a:t>
            </a:r>
            <a:r>
              <a:rPr lang="en-US" sz="11200" dirty="0"/>
              <a:t> </a:t>
            </a:r>
            <a:r>
              <a:rPr lang="en-US" sz="11200" dirty="0" smtClean="0"/>
              <a:t>instead of solving word puzzles.</a:t>
            </a:r>
          </a:p>
          <a:p>
            <a:r>
              <a:rPr lang="en-US" sz="11200" b="1" dirty="0" smtClean="0"/>
              <a:t>Students are motivated </a:t>
            </a:r>
            <a:r>
              <a:rPr lang="en-US" sz="11200" dirty="0" smtClean="0"/>
              <a:t>by the actions as well by a realization that kinematics and the concept of acceleration </a:t>
            </a:r>
            <a:r>
              <a:rPr lang="en-US" sz="11200" dirty="0" smtClean="0"/>
              <a:t>are </a:t>
            </a:r>
            <a:r>
              <a:rPr lang="en-US" sz="11200" dirty="0" smtClean="0"/>
              <a:t>widely used by engineers and technicians </a:t>
            </a:r>
            <a:r>
              <a:rPr lang="en-US" sz="11200" dirty="0" smtClean="0"/>
              <a:t>to</a:t>
            </a:r>
            <a:r>
              <a:rPr lang="en-US" sz="11200" dirty="0" smtClean="0"/>
              <a:t> </a:t>
            </a:r>
            <a:r>
              <a:rPr lang="en-US" sz="11200" dirty="0" smtClean="0"/>
              <a:t>control motion.</a:t>
            </a:r>
          </a:p>
          <a:p>
            <a:r>
              <a:rPr lang="en-US" sz="11200" dirty="0" smtClean="0"/>
              <a:t>Students receive </a:t>
            </a:r>
            <a:r>
              <a:rPr lang="en-US" sz="11200" b="1" dirty="0" smtClean="0"/>
              <a:t>immediate, authentic feedback</a:t>
            </a:r>
            <a:r>
              <a:rPr lang="en-US" sz="11200" dirty="0" smtClean="0"/>
              <a:t>, encouraging persistence and self-reliance.</a:t>
            </a:r>
          </a:p>
          <a:p>
            <a:r>
              <a:rPr lang="en-US" sz="11200" b="1" dirty="0" smtClean="0"/>
              <a:t>Math Machines are quick and inexpensive </a:t>
            </a:r>
            <a:r>
              <a:rPr lang="en-US" sz="11200" dirty="0" smtClean="0"/>
              <a:t>compared with grand projects such as building roller coasters or </a:t>
            </a:r>
            <a:r>
              <a:rPr lang="en-US" sz="11200" dirty="0" err="1" smtClean="0"/>
              <a:t>battlebots</a:t>
            </a:r>
            <a:r>
              <a:rPr lang="en-US" sz="11200" dirty="0" smtClean="0"/>
              <a:t>, and there is no need to learn a specific programming language.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73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6"/>
            <a:ext cx="9162422" cy="6867054"/>
          </a:xfrm>
          <a:prstGeom prst="rect">
            <a:avLst/>
          </a:prstGeom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56517" y="76200"/>
            <a:ext cx="9144000" cy="2133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30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Arial" charset="0"/>
                <a:hlinkClick r:id="rId3"/>
              </a:rPr>
              <a:t>www.mathmachines.net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Arial" charset="0"/>
            </a:endParaRPr>
          </a:p>
          <a:p>
            <a:pPr fontAlgn="auto">
              <a:lnSpc>
                <a:spcPct val="130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Arial" charset="0"/>
                <a:hlinkClick r:id="rId4"/>
              </a:rPr>
              <a:t>fred.thomas@mathmachines.net</a:t>
            </a:r>
            <a:r>
              <a:rPr lang="en-US" sz="2800" b="1" dirty="0" smtClean="0">
                <a:solidFill>
                  <a:prstClr val="black"/>
                </a:solidFill>
                <a:latin typeface="Arial" charset="0"/>
              </a:rPr>
              <a:t> </a:t>
            </a:r>
          </a:p>
          <a:p>
            <a:pPr fontAlgn="auto">
              <a:lnSpc>
                <a:spcPct val="130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Arial" charset="0"/>
                <a:hlinkClick r:id="rId5"/>
              </a:rPr>
              <a:t>www.labviewmakerhub.com/forums/</a:t>
            </a:r>
            <a:endParaRPr lang="en-US" sz="2800" b="1" dirty="0" smtClean="0">
              <a:solidFill>
                <a:prstClr val="black"/>
              </a:solidFill>
              <a:latin typeface="Arial" charset="0"/>
            </a:endParaRPr>
          </a:p>
          <a:p>
            <a:pPr>
              <a:lnSpc>
                <a:spcPct val="130000"/>
              </a:lnSpc>
            </a:pPr>
            <a:r>
              <a:rPr lang="en-US" sz="2800" dirty="0" smtClean="0"/>
              <a:t>Labs/Apparatus Poster PST1D09, 8:30 </a:t>
            </a:r>
            <a:r>
              <a:rPr lang="en-US" sz="2800" dirty="0"/>
              <a:t>- </a:t>
            </a:r>
            <a:r>
              <a:rPr lang="en-US" sz="2800" dirty="0" smtClean="0"/>
              <a:t>9:15 PM </a:t>
            </a:r>
            <a:endParaRPr lang="en-US" sz="2800" b="1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2401342"/>
            <a:ext cx="4569012" cy="232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867" y="4625404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755209" y="4953000"/>
            <a:ext cx="6457747" cy="773559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>
                <a:solidFill>
                  <a:schemeClr val="accent2"/>
                </a:solidFill>
                <a:latin typeface="Arial" charset="0"/>
              </a:rPr>
              <a:t>Sinclair Community College &amp;</a:t>
            </a:r>
          </a:p>
          <a:p>
            <a:pPr fontAlgn="auto">
              <a:spcAft>
                <a:spcPts val="0"/>
              </a:spcAft>
            </a:pPr>
            <a:r>
              <a:rPr lang="en-US" sz="2800" dirty="0">
                <a:solidFill>
                  <a:schemeClr val="accent2"/>
                </a:solidFill>
                <a:latin typeface="Arial" charset="0"/>
              </a:rPr>
              <a:t>Learning with Math Machines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1342"/>
            <a:ext cx="2743200" cy="247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0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True STEM Collaboration</a:t>
            </a:r>
            <a:endParaRPr lang="en-US" sz="6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131" y="990600"/>
            <a:ext cx="8534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pair of Sinclair Community College professors from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physics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math who have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worked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together for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years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tried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listen seriously to our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colleagues in engineering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technical programs.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Fred is “retired” from college teaching, but still obsessed with finding better ways to incorporate rigorous math as a solid framework for all STEM careers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Bob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Chaney 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2013 US Professor of the Year for Community Colleges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Originated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 Sinclair under a series of grants from the National Science Foundation and other sources. Outreach and many other activities were “spun off” to create an independent non-profit,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501(c)(3),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organization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with Math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Machines, Inc.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Our work has been supported by the National Science Foundation, Honda Manufacturing, Duke Energy, Vernier Software, National Instruments and more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Anxious to give away software and lots of other stuff, along with support for teachers in learning to use it.</a:t>
            </a:r>
          </a:p>
        </p:txBody>
      </p:sp>
    </p:spTree>
    <p:extLst>
      <p:ext uri="{BB962C8B-B14F-4D97-AF65-F5344CB8AC3E}">
        <p14:creationId xmlns:p14="http://schemas.microsoft.com/office/powerpoint/2010/main" val="278885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Pedagogical Assumptions:</a:t>
            </a:r>
            <a:endParaRPr lang="en-US" sz="6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219200"/>
            <a:ext cx="8534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274320">
              <a:buFont typeface="+mj-lt"/>
              <a:buAutoNum type="arabicPeriod"/>
            </a:pPr>
            <a:r>
              <a:rPr lang="en-US" sz="2000" b="1" i="1" dirty="0"/>
              <a:t>Kinematics</a:t>
            </a:r>
            <a:r>
              <a:rPr lang="en-US" sz="2000" dirty="0"/>
              <a:t> is a critical bridging topic between math and physics classes. </a:t>
            </a:r>
            <a:r>
              <a:rPr lang="en-US" sz="2000" dirty="0" smtClean="0"/>
              <a:t>It </a:t>
            </a:r>
            <a:r>
              <a:rPr lang="en-US" sz="2000" dirty="0"/>
              <a:t>SHOULD be an opportunity to help students:</a:t>
            </a:r>
          </a:p>
          <a:p>
            <a:pPr marL="1485900" lvl="1" indent="-274320">
              <a:buFont typeface="+mj-lt"/>
              <a:buAutoNum type="alphaLcPeriod"/>
            </a:pPr>
            <a:r>
              <a:rPr lang="en-US" sz="2000" b="1" i="1" dirty="0"/>
              <a:t>think about equations as dynamic, functional relationships, and</a:t>
            </a:r>
          </a:p>
          <a:p>
            <a:pPr marL="1485900" lvl="1" indent="-274320">
              <a:buFont typeface="+mj-lt"/>
              <a:buAutoNum type="alphaLcPeriod"/>
            </a:pPr>
            <a:r>
              <a:rPr lang="en-US" sz="2000" b="1" i="1" dirty="0"/>
              <a:t>better understand the central role of acceleration in physics</a:t>
            </a:r>
            <a:r>
              <a:rPr lang="en-US" sz="2000" dirty="0"/>
              <a:t>.</a:t>
            </a:r>
          </a:p>
          <a:p>
            <a:pPr marL="742950" indent="-274320">
              <a:buFont typeface="+mj-lt"/>
              <a:buAutoNum type="arabicPeriod"/>
            </a:pPr>
            <a:r>
              <a:rPr lang="en-US" sz="2000" b="1" i="1" dirty="0" smtClean="0"/>
              <a:t>Applications </a:t>
            </a:r>
            <a:r>
              <a:rPr lang="en-US" sz="2000" b="1" i="1" dirty="0"/>
              <a:t>should be incorporated early in the learning </a:t>
            </a:r>
            <a:r>
              <a:rPr lang="en-US" sz="2000" b="1" i="1" dirty="0" smtClean="0"/>
              <a:t>process </a:t>
            </a:r>
            <a:r>
              <a:rPr lang="en-US" sz="2000" dirty="0" smtClean="0"/>
              <a:t>especially </a:t>
            </a:r>
            <a:r>
              <a:rPr lang="en-US" sz="2000" dirty="0" smtClean="0"/>
              <a:t>for </a:t>
            </a:r>
            <a:r>
              <a:rPr lang="en-US" sz="2000" dirty="0" smtClean="0"/>
              <a:t>students preparing </a:t>
            </a:r>
            <a:r>
              <a:rPr lang="en-US" sz="2000" dirty="0"/>
              <a:t>for engineering, technical or medical careers</a:t>
            </a:r>
            <a:r>
              <a:rPr lang="en-US" sz="2000" dirty="0" smtClean="0"/>
              <a:t>. Physics and mathematicians </a:t>
            </a:r>
            <a:r>
              <a:rPr lang="en-US" sz="2000" u="sng" dirty="0" smtClean="0"/>
              <a:t>analyze</a:t>
            </a:r>
            <a:r>
              <a:rPr lang="en-US" sz="2000" dirty="0" smtClean="0"/>
              <a:t> motion; engineers and technicians </a:t>
            </a:r>
            <a:r>
              <a:rPr lang="en-US" sz="2000" u="sng" dirty="0" smtClean="0"/>
              <a:t>control</a:t>
            </a:r>
            <a:r>
              <a:rPr lang="en-US" sz="2000" dirty="0" smtClean="0"/>
              <a:t> motion.</a:t>
            </a:r>
            <a:endParaRPr lang="en-US" sz="2000" dirty="0"/>
          </a:p>
          <a:p>
            <a:pPr marL="742950" indent="-274320">
              <a:buFont typeface="+mj-lt"/>
              <a:buAutoNum type="arabicPeriod"/>
            </a:pPr>
            <a:r>
              <a:rPr lang="en-US" sz="2000" dirty="0"/>
              <a:t>Learning takes time and effort. Students are more likely to persist if they receive </a:t>
            </a:r>
            <a:r>
              <a:rPr lang="en-US" sz="2000" b="1" i="1" dirty="0"/>
              <a:t>immediate, authentic, physical feedback </a:t>
            </a:r>
            <a:r>
              <a:rPr lang="en-US" sz="2000" dirty="0"/>
              <a:t>about their work without being told explicitly that it is right or wrong.</a:t>
            </a:r>
          </a:p>
          <a:p>
            <a:pPr marL="742950" indent="-274320">
              <a:buFont typeface="+mj-lt"/>
              <a:buAutoNum type="arabicPeriod"/>
            </a:pPr>
            <a:r>
              <a:rPr lang="en-US" sz="2000" dirty="0"/>
              <a:t>Learning activities should be </a:t>
            </a:r>
            <a:r>
              <a:rPr lang="en-US" sz="2000" b="1" i="1" dirty="0"/>
              <a:t>cost-effective in terms of time, space and resources</a:t>
            </a:r>
            <a:r>
              <a:rPr lang="en-US" sz="2000" dirty="0"/>
              <a:t>. </a:t>
            </a:r>
            <a:r>
              <a:rPr lang="en-US" sz="2000" dirty="0" smtClean="0"/>
              <a:t>Capstone </a:t>
            </a:r>
            <a:r>
              <a:rPr lang="en-US" sz="2000" dirty="0"/>
              <a:t>projects such as designing and building </a:t>
            </a:r>
            <a:r>
              <a:rPr lang="en-US" sz="2000" dirty="0" smtClean="0"/>
              <a:t>bridges, roller coasters or robots can be very </a:t>
            </a:r>
            <a:r>
              <a:rPr lang="en-US" sz="2000" dirty="0"/>
              <a:t>valuable, but there is also a place for short, engineering-style tasks in which students </a:t>
            </a:r>
            <a:r>
              <a:rPr lang="en-US" sz="2000" b="1" i="1" dirty="0"/>
              <a:t>design and test </a:t>
            </a:r>
            <a:r>
              <a:rPr lang="en-US" sz="2000" b="1" i="1" u="sng" dirty="0"/>
              <a:t>processes</a:t>
            </a:r>
            <a:r>
              <a:rPr lang="en-US" sz="2000" b="1" i="1" dirty="0"/>
              <a:t> </a:t>
            </a:r>
            <a:r>
              <a:rPr lang="en-US" sz="2000" dirty="0"/>
              <a:t>rather than building things from scratch.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86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4267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LACI </a:t>
            </a:r>
            <a:r>
              <a:rPr lang="en-US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</a:t>
            </a:r>
            <a:r>
              <a:rPr lang="en-US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</a:t>
            </a:r>
            <a:br>
              <a:rPr lang="en-US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(2014 version)</a:t>
            </a:r>
            <a:endParaRPr lang="en-US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8" y="2477787"/>
            <a:ext cx="4696631" cy="42297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207" y="228600"/>
            <a:ext cx="4386394" cy="1981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49422" y="2218099"/>
            <a:ext cx="31048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Printed circuit board</a:t>
            </a:r>
          </a:p>
          <a:p>
            <a:r>
              <a:rPr lang="en-US" sz="2000" dirty="0" smtClean="0"/>
              <a:t>    or</a:t>
            </a:r>
          </a:p>
          <a:p>
            <a:r>
              <a:rPr lang="en-US" sz="2000" dirty="0" smtClean="0"/>
              <a:t>Breadboard (instructions at </a:t>
            </a:r>
            <a:br>
              <a:rPr lang="en-US" sz="2000" dirty="0" smtClean="0"/>
            </a:br>
            <a:r>
              <a:rPr lang="en-US" sz="2000" dirty="0" smtClean="0"/>
              <a:t>    </a:t>
            </a:r>
            <a:r>
              <a:rPr lang="en-US" sz="2000" dirty="0" smtClean="0">
                <a:hlinkClick r:id="rId4"/>
              </a:rPr>
              <a:t>www.mathmachines.net</a:t>
            </a:r>
            <a:r>
              <a:rPr lang="en-US" sz="2000" dirty="0" smtClean="0"/>
              <a:t>) 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224929" y="3637653"/>
            <a:ext cx="32337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Vernier </a:t>
            </a:r>
            <a:r>
              <a:rPr lang="en-US" sz="2000" dirty="0" err="1" smtClean="0"/>
              <a:t>SensorDAQ</a:t>
            </a:r>
            <a:endParaRPr lang="en-US" sz="2000" dirty="0"/>
          </a:p>
          <a:p>
            <a:r>
              <a:rPr lang="en-US" sz="2000" dirty="0" smtClean="0"/>
              <a:t>    or</a:t>
            </a:r>
          </a:p>
          <a:p>
            <a:r>
              <a:rPr lang="en-US" sz="2000" dirty="0" smtClean="0"/>
              <a:t>National Instruments </a:t>
            </a:r>
            <a:r>
              <a:rPr lang="en-US" sz="2000" dirty="0" err="1" smtClean="0"/>
              <a:t>myDAQ</a:t>
            </a:r>
            <a:endParaRPr lang="en-US" sz="2000" dirty="0" smtClean="0"/>
          </a:p>
          <a:p>
            <a:r>
              <a:rPr lang="en-US" sz="2000" dirty="0" smtClean="0"/>
              <a:t>    or</a:t>
            </a:r>
          </a:p>
          <a:p>
            <a:r>
              <a:rPr lang="en-US" sz="2000" dirty="0" smtClean="0"/>
              <a:t>TI-84 calculator with CBL2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44211" y="5334000"/>
            <a:ext cx="37952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Free LabVIEW executable software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nd TI Basic programs at</a:t>
            </a:r>
          </a:p>
          <a:p>
            <a:r>
              <a:rPr lang="en-US" sz="2000" dirty="0" smtClean="0">
                <a:hlinkClick r:id="rId4"/>
              </a:rPr>
              <a:t>www.mathmachines.net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177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4267200" cy="1371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Next Generation</a:t>
            </a:r>
            <a:r>
              <a:rPr lang="en-US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LACI </a:t>
            </a:r>
            <a:r>
              <a:rPr lang="en-US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</a:t>
            </a:r>
            <a:r>
              <a:rPr lang="en-US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</a:t>
            </a:r>
            <a:endParaRPr lang="en-US" sz="49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0"/>
            <a:ext cx="5149017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72066" y="2328001"/>
            <a:ext cx="32567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Based on the Arduino-related</a:t>
            </a:r>
          </a:p>
          <a:p>
            <a:r>
              <a:rPr lang="en-US" sz="2000" u="sng" dirty="0" err="1" smtClean="0"/>
              <a:t>Digilent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chipKIT</a:t>
            </a:r>
            <a:r>
              <a:rPr lang="en-US" sz="2000" u="sng" dirty="0" smtClean="0"/>
              <a:t> WF32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459995" y="3332563"/>
            <a:ext cx="315336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 intend to release</a:t>
            </a:r>
            <a:br>
              <a:rPr lang="en-US" sz="2000" dirty="0" smtClean="0"/>
            </a:br>
            <a:r>
              <a:rPr lang="en-US" sz="2000" dirty="0" smtClean="0"/>
              <a:t>source code at</a:t>
            </a:r>
          </a:p>
          <a:p>
            <a:r>
              <a:rPr lang="en-US" sz="2000" dirty="0" smtClean="0">
                <a:hlinkClick r:id="rId3"/>
              </a:rPr>
              <a:t>www.mathmachines.net</a:t>
            </a:r>
            <a:endParaRPr lang="en-US" sz="2000" dirty="0" smtClean="0"/>
          </a:p>
          <a:p>
            <a:r>
              <a:rPr lang="en-US" sz="2000" dirty="0" smtClean="0"/>
              <a:t>and</a:t>
            </a:r>
          </a:p>
          <a:p>
            <a:r>
              <a:rPr lang="en-US" sz="2000" dirty="0" smtClean="0">
                <a:hlinkClick r:id="rId4"/>
              </a:rPr>
              <a:t>www.labviewmakerhub.com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459995" y="5181600"/>
            <a:ext cx="2833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Looking for collaborators</a:t>
            </a:r>
            <a:endParaRPr lang="en-US" sz="2000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16" y="76200"/>
            <a:ext cx="2967743" cy="234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8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Software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52738"/>
            <a:ext cx="7833359" cy="46440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551984"/>
            <a:ext cx="7833359" cy="4644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8" y="1552738"/>
            <a:ext cx="7833359" cy="4644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52738"/>
            <a:ext cx="7833360" cy="464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5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Task:</a:t>
            </a:r>
            <a:br>
              <a:rPr lang="en-US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Algebraic Graph Match</a:t>
            </a:r>
            <a:endParaRPr lang="en-US" sz="6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" y="1676400"/>
            <a:ext cx="8082280" cy="45462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" y="1676400"/>
            <a:ext cx="8082280" cy="454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7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Task:</a:t>
            </a:r>
            <a:br>
              <a:rPr lang="en-US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Acceleration Matters</a:t>
            </a:r>
            <a:endParaRPr lang="en-US" sz="6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4478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Move the battery 200 mm in 4 seconds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6" name="Battery_01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930.534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" y="2032575"/>
            <a:ext cx="7848600" cy="441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1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8" y="152400"/>
            <a:ext cx="9144000" cy="18589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 Alternative Software for</a:t>
            </a:r>
            <a:r>
              <a:rPr lang="en-US" sz="36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36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 </a:t>
            </a:r>
            <a:r>
              <a:rPr lang="en-US" sz="36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LACI</a:t>
            </a:r>
            <a:endParaRPr lang="en-US" sz="2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0"/>
            <a:ext cx="8153399" cy="4362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0"/>
            <a:ext cx="8153399" cy="436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8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551</Words>
  <Application>Microsoft Office PowerPoint</Application>
  <PresentationFormat>On-screen Show (4:3)</PresentationFormat>
  <Paragraphs>57</Paragraphs>
  <Slides>11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A True STEM Collaboration</vt:lpstr>
      <vt:lpstr>Pedagogical Assumptions:</vt:lpstr>
      <vt:lpstr>LACI Smart Cart (2014 version)</vt:lpstr>
      <vt:lpstr>The Next Generation LACI Smart Cart</vt:lpstr>
      <vt:lpstr>Current Software</vt:lpstr>
      <vt:lpstr>Sample Task: Algebraic Graph Match</vt:lpstr>
      <vt:lpstr>Sample Task: Why Acceleration Matters</vt:lpstr>
      <vt:lpstr>Optional Alternative Software for Next Generation LACI</vt:lpstr>
      <vt:lpstr>Why Math Machines?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</dc:creator>
  <cp:lastModifiedBy>Fred</cp:lastModifiedBy>
  <cp:revision>81</cp:revision>
  <dcterms:created xsi:type="dcterms:W3CDTF">2015-04-01T19:24:11Z</dcterms:created>
  <dcterms:modified xsi:type="dcterms:W3CDTF">2015-07-25T16:20:42Z</dcterms:modified>
</cp:coreProperties>
</file>