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66" r:id="rId6"/>
    <p:sldId id="264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C6087-F1DB-4057-A7CB-7E49A528FE78}" type="datetimeFigureOut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510"/>
            <a:ext cx="5485158" cy="4183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CAA6B-E16D-4FBA-B7A4-743754CE02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8874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C37C-00F7-477D-98D2-95CD6418CA6E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7DA6-636A-46F2-9CB3-077D15FA578E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37AB5-67EA-48A0-A148-A92A7D3C0C88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B7F561-15FB-409B-9F6D-A8BCC868951C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223C-D262-47BF-8749-249626F8500F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5AF706F-DF2E-4688-B113-C8383B32A8FC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039F944-DD04-4EF7-B05B-7DD90AA2F902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04FA-502E-432B-A356-A367C86AE62D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0E4B-2793-4E62-BF33-424DBF756F74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BAF654A-BF01-4607-849A-63285A8D32A2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8396F6-3B00-4A32-B33E-033BF42F4868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6659E5B3-A602-48C5-B854-CDFF617C0D76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366F872-3622-4F1C-82B2-D2B5D68682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microsoft.com/office/2007/relationships/hdphoto" Target="../media/hdphoto9.wdp"/><Relationship Id="rId3" Type="http://schemas.microsoft.com/office/2007/relationships/hdphoto" Target="../media/hdphoto4.wdp"/><Relationship Id="rId7" Type="http://schemas.microsoft.com/office/2007/relationships/hdphoto" Target="../media/hdphoto6.wdp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microsoft.com/office/2007/relationships/hdphoto" Target="../media/hdphoto8.wdp"/><Relationship Id="rId5" Type="http://schemas.microsoft.com/office/2007/relationships/hdphoto" Target="../media/hdphoto5.wdp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microsoft.com/office/2007/relationships/hdphoto" Target="../media/hdphoto7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0.wdp"/><Relationship Id="rId7" Type="http://schemas.microsoft.com/office/2007/relationships/hdphoto" Target="../media/hdphoto12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microsoft.com/office/2007/relationships/hdphoto" Target="../media/hdphoto11.wdp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6276974" cy="1368798"/>
          </a:xfrm>
        </p:spPr>
        <p:txBody>
          <a:bodyPr>
            <a:normAutofit/>
          </a:bodyPr>
          <a:lstStyle/>
          <a:p>
            <a:r>
              <a:rPr lang="en-US" sz="3600" i="0" dirty="0" smtClean="0">
                <a:latin typeface="Calibri" panose="020F0502020204030204" pitchFamily="34" charset="0"/>
              </a:rPr>
              <a:t>Is the topic a good “hook” to engage the students?</a:t>
            </a:r>
            <a:endParaRPr lang="en-US" sz="3600" i="0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6" y="457201"/>
            <a:ext cx="7680960" cy="12954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Particle Physics</a:t>
            </a:r>
            <a:endParaRPr lang="en-US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28626" y="3886200"/>
            <a:ext cx="6276974" cy="760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2000" b="0" i="1" kern="1200" cap="none" spc="12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Tahoma" pitchFamily="34" charset="0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Tahoma" pitchFamily="34" charset="0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Tahoma" pitchFamily="34" charset="0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Tahoma" pitchFamily="34" charset="0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0" dirty="0" smtClean="0">
                <a:latin typeface="Calibri" panose="020F0502020204030204" pitchFamily="34" charset="0"/>
              </a:rPr>
              <a:t>Carol </a:t>
            </a:r>
            <a:r>
              <a:rPr lang="en-US" sz="3200" i="0" dirty="0" err="1" smtClean="0">
                <a:latin typeface="Calibri" panose="020F0502020204030204" pitchFamily="34" charset="0"/>
              </a:rPr>
              <a:t>Polen</a:t>
            </a:r>
            <a:endParaRPr lang="en-US" sz="3200" i="0" dirty="0" smtClean="0">
              <a:latin typeface="Calibri" panose="020F0502020204030204" pitchFamily="34" charset="0"/>
            </a:endParaRPr>
          </a:p>
          <a:p>
            <a:r>
              <a:rPr lang="en-US" sz="3200" i="0" dirty="0" smtClean="0">
                <a:latin typeface="Calibri" panose="020F0502020204030204" pitchFamily="34" charset="0"/>
              </a:rPr>
              <a:t>July </a:t>
            </a:r>
            <a:r>
              <a:rPr lang="en-US" sz="3200" i="0" dirty="0" smtClean="0">
                <a:latin typeface="Calibri" panose="020F0502020204030204" pitchFamily="34" charset="0"/>
              </a:rPr>
              <a:t>27, 2015</a:t>
            </a:r>
            <a:endParaRPr lang="en-US" sz="3200" i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854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105774" cy="516636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122 </a:t>
            </a:r>
            <a:r>
              <a:rPr lang="en-US" sz="3000" dirty="0" smtClean="0"/>
              <a:t>General and Advanced Physics students at </a:t>
            </a:r>
            <a:r>
              <a:rPr lang="en-US" sz="3000" dirty="0" err="1" smtClean="0"/>
              <a:t>Riverbend</a:t>
            </a:r>
            <a:r>
              <a:rPr lang="en-US" sz="3000" dirty="0" smtClean="0"/>
              <a:t> High School in Fredericksburg, VA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sz="3000" dirty="0" smtClean="0"/>
              <a:t>Instructional intervention consisted of a Particle Physics unit – </a:t>
            </a:r>
            <a:r>
              <a:rPr lang="en-US" sz="3000" dirty="0" smtClean="0">
                <a:latin typeface="Calibri" panose="020F0502020204030204" pitchFamily="34" charset="0"/>
              </a:rPr>
              <a:t>3 </a:t>
            </a:r>
            <a:r>
              <a:rPr lang="en-US" sz="3000" dirty="0" smtClean="0"/>
              <a:t>blocks of </a:t>
            </a:r>
            <a:r>
              <a:rPr lang="en-US" sz="3000" dirty="0" smtClean="0">
                <a:latin typeface="Calibri" panose="020F0502020204030204" pitchFamily="34" charset="0"/>
              </a:rPr>
              <a:t>80</a:t>
            </a:r>
            <a:r>
              <a:rPr lang="en-US" sz="3000" dirty="0" smtClean="0"/>
              <a:t> minutes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sz="3000" dirty="0" smtClean="0"/>
              <a:t>Mixed methods data collection with a special focus on student perspectives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sz="3000" dirty="0" smtClean="0"/>
              <a:t>Research questions:</a:t>
            </a:r>
          </a:p>
          <a:p>
            <a:pPr marL="1325880" lvl="5" indent="-457200">
              <a:buFont typeface="Wingdings" panose="05000000000000000000" pitchFamily="2" charset="2"/>
              <a:buChar char="§"/>
            </a:pPr>
            <a:r>
              <a:rPr lang="en-US" sz="2600" dirty="0" smtClean="0"/>
              <a:t>How does the inclusion of the particle physics activities impact </a:t>
            </a:r>
            <a:r>
              <a:rPr lang="en-US" sz="2600" u="sng" dirty="0" smtClean="0"/>
              <a:t>student interest </a:t>
            </a:r>
            <a:r>
              <a:rPr lang="en-US" sz="2600" dirty="0" smtClean="0"/>
              <a:t>in physics?</a:t>
            </a:r>
          </a:p>
          <a:p>
            <a:pPr marL="1325880" lvl="5" indent="-457200">
              <a:buFont typeface="Wingdings" panose="05000000000000000000" pitchFamily="2" charset="2"/>
              <a:buChar char="§"/>
            </a:pPr>
            <a:r>
              <a:rPr lang="en-US" sz="2600" dirty="0" smtClean="0"/>
              <a:t>How is </a:t>
            </a:r>
            <a:r>
              <a:rPr lang="en-US" sz="2600" u="sng" dirty="0" smtClean="0"/>
              <a:t>student understanding </a:t>
            </a:r>
            <a:r>
              <a:rPr lang="en-US" sz="2600" dirty="0" smtClean="0"/>
              <a:t>of core particle physics concepts affected following instruction?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Research Study</a:t>
            </a:r>
            <a:endParaRPr lang="en-US" sz="48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</a:tabLst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</a:tabLst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914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914400" y="2057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</a:tabLst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744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105774" cy="4724400"/>
          </a:xfrm>
        </p:spPr>
        <p:txBody>
          <a:bodyPr>
            <a:normAutofit/>
          </a:bodyPr>
          <a:lstStyle/>
          <a:p>
            <a:pPr lvl="0"/>
            <a:r>
              <a:rPr lang="en-US" sz="2800" u="sng" dirty="0" smtClean="0"/>
              <a:t>Before</a:t>
            </a:r>
            <a:r>
              <a:rPr lang="en-US" sz="2800" dirty="0" smtClean="0"/>
              <a:t>: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Calibri" panose="020F0502020204030204" pitchFamily="34" charset="0"/>
              </a:rPr>
              <a:t>11%</a:t>
            </a:r>
            <a:r>
              <a:rPr lang="en-US" sz="2800" dirty="0" smtClean="0"/>
              <a:t> of students had some awareness of particle physics</a:t>
            </a:r>
          </a:p>
          <a:p>
            <a:pPr lvl="0"/>
            <a:endParaRPr lang="en-US" sz="2800" dirty="0"/>
          </a:p>
          <a:p>
            <a:pPr lvl="0"/>
            <a:r>
              <a:rPr lang="en-US" sz="2800" u="sng" dirty="0" smtClean="0"/>
              <a:t>After</a:t>
            </a:r>
            <a:r>
              <a:rPr lang="en-US" sz="2800" dirty="0" smtClean="0"/>
              <a:t>:</a:t>
            </a:r>
          </a:p>
          <a:p>
            <a:pPr marL="514350" lvl="0" indent="-514350"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Calibri" panose="020F0502020204030204" pitchFamily="34" charset="0"/>
              </a:rPr>
              <a:t>69%</a:t>
            </a:r>
            <a:r>
              <a:rPr lang="en-US" sz="2800" dirty="0" smtClean="0"/>
              <a:t> mastery of introductory particle physics objectives</a:t>
            </a:r>
            <a:endParaRPr lang="en-US" sz="28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Student Understanding</a:t>
            </a:r>
            <a:endParaRPr lang="en-US" sz="48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</a:tabLst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</a:tabLst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914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914400" y="2057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</a:tabLst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9787" y="2609049"/>
            <a:ext cx="6881813" cy="1124751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5181600"/>
            <a:ext cx="7467600" cy="110680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0295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533400" y="5334000"/>
            <a:ext cx="8001000" cy="12954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3500" dirty="0" smtClean="0"/>
              <a:t>The bottom line…</a:t>
            </a:r>
          </a:p>
          <a:p>
            <a:pPr lvl="0"/>
            <a:r>
              <a:rPr lang="en-US" sz="3000" dirty="0" smtClean="0">
                <a:latin typeface="Calibri" panose="020F0502020204030204" pitchFamily="34" charset="0"/>
              </a:rPr>
              <a:t>73%</a:t>
            </a:r>
            <a:r>
              <a:rPr lang="en-US" sz="3000" dirty="0" smtClean="0"/>
              <a:t> thought that particle physics should be part of the high school physics curriculum</a:t>
            </a:r>
          </a:p>
          <a:p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Student Interest – Net gain</a:t>
            </a:r>
            <a:endParaRPr lang="en-US" sz="48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</a:tabLst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</a:tabLst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914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6917" y="1752600"/>
            <a:ext cx="2133600" cy="205739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72%</a:t>
            </a:r>
            <a:r>
              <a:rPr lang="en-US" sz="2400" dirty="0" smtClean="0"/>
              <a:t> already enjoy Physics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533400" y="3809998"/>
            <a:ext cx="2133600" cy="1143000"/>
          </a:xfrm>
          <a:prstGeom prst="rect">
            <a:avLst/>
          </a:prstGeom>
          <a:ln cap="rnd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28%</a:t>
            </a:r>
            <a:r>
              <a:rPr lang="en-US" sz="2400" dirty="0" smtClean="0"/>
              <a:t> not so much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3429000" y="1770184"/>
            <a:ext cx="3976468" cy="820615"/>
          </a:xfrm>
          <a:prstGeom prst="rect">
            <a:avLst/>
          </a:prstGeom>
          <a:solidFill>
            <a:srgbClr val="00B050"/>
          </a:solidFill>
          <a:ln cap="rnd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26%</a:t>
            </a:r>
            <a:r>
              <a:rPr lang="en-US" sz="2400" dirty="0" smtClean="0"/>
              <a:t> - the unit </a:t>
            </a:r>
            <a:r>
              <a:rPr lang="en-US" sz="2400" b="1" i="1" dirty="0" smtClean="0"/>
              <a:t>increased</a:t>
            </a:r>
            <a:r>
              <a:rPr lang="en-US" sz="2400" dirty="0" smtClean="0"/>
              <a:t> their interest in physics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3436034" y="4190999"/>
            <a:ext cx="3992881" cy="761999"/>
          </a:xfrm>
          <a:prstGeom prst="rect">
            <a:avLst/>
          </a:prstGeom>
          <a:solidFill>
            <a:srgbClr val="FF0000"/>
          </a:solidFill>
          <a:ln cap="rnd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8</a:t>
            </a:r>
            <a:r>
              <a:rPr lang="en-US" sz="2400" dirty="0" smtClean="0">
                <a:latin typeface="Calibri" panose="020F0502020204030204" pitchFamily="34" charset="0"/>
              </a:rPr>
              <a:t>%</a:t>
            </a:r>
            <a:r>
              <a:rPr lang="en-US" sz="2400" dirty="0" smtClean="0"/>
              <a:t> - the unit </a:t>
            </a:r>
            <a:r>
              <a:rPr lang="en-US" sz="2400" b="1" i="1" dirty="0" smtClean="0"/>
              <a:t>decreased</a:t>
            </a:r>
            <a:r>
              <a:rPr lang="en-US" sz="2400" dirty="0" smtClean="0"/>
              <a:t> their interest in physics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3436034" y="2590799"/>
            <a:ext cx="3976468" cy="1600199"/>
          </a:xfrm>
          <a:prstGeom prst="rect">
            <a:avLst/>
          </a:prstGeom>
          <a:solidFill>
            <a:srgbClr val="FFFF00"/>
          </a:solidFill>
          <a:ln cap="rnd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6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6%</a:t>
            </a:r>
            <a:r>
              <a:rPr lang="en-US" sz="2400" dirty="0" smtClean="0">
                <a:solidFill>
                  <a:schemeClr val="bg1"/>
                </a:solidFill>
              </a:rPr>
              <a:t> - the unit had </a:t>
            </a:r>
            <a:r>
              <a:rPr lang="en-US" sz="2400" b="1" i="1" dirty="0" smtClean="0">
                <a:solidFill>
                  <a:schemeClr val="bg1"/>
                </a:solidFill>
              </a:rPr>
              <a:t>no impact </a:t>
            </a:r>
            <a:r>
              <a:rPr lang="en-US" sz="2400" dirty="0" smtClean="0">
                <a:solidFill>
                  <a:schemeClr val="bg1"/>
                </a:solidFill>
              </a:rPr>
              <a:t>on their interest in physics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 descr="C:\Users\SB\AppData\Local\Microsoft\Windows\Temporary Internet Files\Content.IE5\GDI9RD9K\MC90043154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495799"/>
            <a:ext cx="914398" cy="91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ontent Placeholder 1"/>
          <p:cNvSpPr txBox="1">
            <a:spLocks/>
          </p:cNvSpPr>
          <p:nvPr/>
        </p:nvSpPr>
        <p:spPr>
          <a:xfrm>
            <a:off x="7391400" y="4648200"/>
            <a:ext cx="1828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…next slide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990600" y="1310640"/>
            <a:ext cx="1371600" cy="594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u="sng" dirty="0" smtClean="0"/>
              <a:t>Before</a:t>
            </a:r>
          </a:p>
          <a:p>
            <a:endParaRPr lang="en-US" sz="2800" dirty="0"/>
          </a:p>
        </p:txBody>
      </p:sp>
      <p:sp>
        <p:nvSpPr>
          <p:cNvPr id="17" name="Content Placeholder 1"/>
          <p:cNvSpPr txBox="1">
            <a:spLocks/>
          </p:cNvSpPr>
          <p:nvPr/>
        </p:nvSpPr>
        <p:spPr>
          <a:xfrm>
            <a:off x="4800600" y="1295400"/>
            <a:ext cx="1371600" cy="594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u="sng" dirty="0" smtClean="0"/>
              <a:t>After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93412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3789" y="2496538"/>
            <a:ext cx="6247811" cy="2045852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566910" y="5943600"/>
            <a:ext cx="8105774" cy="762000"/>
          </a:xfrm>
        </p:spPr>
        <p:txBody>
          <a:bodyPr>
            <a:normAutofit/>
          </a:bodyPr>
          <a:lstStyle/>
          <a:p>
            <a:pPr lvl="0"/>
            <a:r>
              <a:rPr lang="en-US" sz="3500" dirty="0" smtClean="0"/>
              <a:t>…Too difficult was the common theme.</a:t>
            </a:r>
            <a:r>
              <a:rPr lang="en-US" sz="2800" dirty="0" smtClean="0"/>
              <a:t>  </a:t>
            </a:r>
            <a:endParaRPr lang="en-US" sz="35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371600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For the students whose </a:t>
            </a:r>
            <a:r>
              <a:rPr lang="en-US" sz="4800" dirty="0"/>
              <a:t>i</a:t>
            </a:r>
            <a:r>
              <a:rPr lang="en-US" sz="4800" dirty="0" smtClean="0"/>
              <a:t>nterest </a:t>
            </a:r>
            <a:r>
              <a:rPr lang="en-US" sz="4800" i="1" dirty="0" smtClean="0"/>
              <a:t>decreased…</a:t>
            </a:r>
            <a:endParaRPr lang="en-US" sz="4800" i="1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</a:tabLst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</a:tabLst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914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298" y="2696538"/>
            <a:ext cx="2216664" cy="580062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7297" y="3429000"/>
            <a:ext cx="2373503" cy="4848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4125" y="4038600"/>
            <a:ext cx="3930675" cy="49526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 xmlns="">
                  <a14:imgLayer r:embed="rId11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94001"/>
            <a:ext cx="8458200" cy="944799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 xmlns="">
                  <a14:imgLayer r:embed="rId1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5562" y="1752600"/>
            <a:ext cx="6118238" cy="815308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337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8258174" cy="10668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Suggestions from the Students</a:t>
            </a:r>
            <a:endParaRPr lang="en-US" sz="48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</a:tabLst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</a:tabLst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914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Content Placeholder 1"/>
          <p:cNvSpPr>
            <a:spLocks noGrp="1"/>
          </p:cNvSpPr>
          <p:nvPr>
            <p:ph sz="quarter" idx="13"/>
          </p:nvPr>
        </p:nvSpPr>
        <p:spPr>
          <a:xfrm>
            <a:off x="381000" y="2104855"/>
            <a:ext cx="8105774" cy="1066800"/>
          </a:xfrm>
        </p:spPr>
        <p:txBody>
          <a:bodyPr>
            <a:noAutofit/>
          </a:bodyPr>
          <a:lstStyle/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More hands-on labs on subatomic particles…   I’m going to have to think about how to pull this off.</a:t>
            </a:r>
          </a:p>
          <a:p>
            <a:endParaRPr lang="en-US" sz="2800" dirty="0" smtClean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81000" y="3810000"/>
            <a:ext cx="810577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More depth…   With </a:t>
            </a:r>
            <a:r>
              <a:rPr lang="en-US" sz="2800" dirty="0" smtClean="0">
                <a:latin typeface="Calibri" panose="020F0502020204030204" pitchFamily="34" charset="0"/>
              </a:rPr>
              <a:t>1</a:t>
            </a:r>
            <a:r>
              <a:rPr lang="en-US" sz="2800" dirty="0" smtClean="0"/>
              <a:t> or </a:t>
            </a:r>
            <a:r>
              <a:rPr lang="en-US" sz="2800" dirty="0" smtClean="0">
                <a:latin typeface="Calibri" panose="020F0502020204030204" pitchFamily="34" charset="0"/>
              </a:rPr>
              <a:t>2</a:t>
            </a:r>
            <a:r>
              <a:rPr lang="en-US" sz="2800" dirty="0" smtClean="0"/>
              <a:t> more days, we could interact more with the CERN research.</a:t>
            </a:r>
          </a:p>
          <a:p>
            <a:endParaRPr lang="en-US" sz="2800" dirty="0" smtClean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28626" y="5610055"/>
            <a:ext cx="8105774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Differentiate instruction for the General classes...  Focus on piecing together the information better.</a:t>
            </a:r>
          </a:p>
          <a:p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66F872-3622-4F1C-82B2-D2B5D68682E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24187" y="1608084"/>
            <a:ext cx="2819399" cy="5414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7362" y="3352800"/>
            <a:ext cx="5353050" cy="4953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7411" y="5103813"/>
            <a:ext cx="4552950" cy="60706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1787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2472</TotalTime>
  <Words>268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Mylar</vt:lpstr>
      <vt:lpstr>Particle Physics</vt:lpstr>
      <vt:lpstr>Research Study</vt:lpstr>
      <vt:lpstr>Student Understanding</vt:lpstr>
      <vt:lpstr>Student Interest – Net gain</vt:lpstr>
      <vt:lpstr>For the students whose interest decreased…</vt:lpstr>
      <vt:lpstr>Suggestions from the Students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Particle Physics</dc:title>
  <dc:creator>Carol</dc:creator>
  <cp:lastModifiedBy>SB</cp:lastModifiedBy>
  <cp:revision>69</cp:revision>
  <dcterms:created xsi:type="dcterms:W3CDTF">2014-04-03T19:35:19Z</dcterms:created>
  <dcterms:modified xsi:type="dcterms:W3CDTF">2015-07-28T16:12:44Z</dcterms:modified>
</cp:coreProperties>
</file>