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1" r:id="rId3"/>
    <p:sldMasterId id="2147483673" r:id="rId4"/>
  </p:sldMasterIdLst>
  <p:notesMasterIdLst>
    <p:notesMasterId r:id="rId29"/>
  </p:notesMasterIdLst>
  <p:sldIdLst>
    <p:sldId id="257" r:id="rId5"/>
    <p:sldId id="286" r:id="rId6"/>
    <p:sldId id="287" r:id="rId7"/>
    <p:sldId id="288" r:id="rId8"/>
    <p:sldId id="289" r:id="rId9"/>
    <p:sldId id="262" r:id="rId10"/>
    <p:sldId id="263" r:id="rId11"/>
    <p:sldId id="264" r:id="rId12"/>
    <p:sldId id="265" r:id="rId13"/>
    <p:sldId id="284" r:id="rId14"/>
    <p:sldId id="269" r:id="rId15"/>
    <p:sldId id="267" r:id="rId16"/>
    <p:sldId id="268" r:id="rId17"/>
    <p:sldId id="271" r:id="rId18"/>
    <p:sldId id="272" r:id="rId19"/>
    <p:sldId id="273" r:id="rId20"/>
    <p:sldId id="274" r:id="rId21"/>
    <p:sldId id="275" r:id="rId22"/>
    <p:sldId id="278" r:id="rId23"/>
    <p:sldId id="279" r:id="rId24"/>
    <p:sldId id="276" r:id="rId25"/>
    <p:sldId id="290"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00"/>
    <a:srgbClr val="FCFAED"/>
    <a:srgbClr val="D31245"/>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1" d="100"/>
          <a:sy n="91" d="100"/>
        </p:scale>
        <p:origin x="-1936" y="-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subero:Desktop:Sp2015Research.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subero:Desktop:Sp2015Research.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errBars>
            <c:errBarType val="both"/>
            <c:errValType val="cust"/>
            <c:noEndCap val="1"/>
            <c:plus>
              <c:numRef>
                <c:f>Sheet8!$P$6</c:f>
                <c:numCache>
                  <c:formatCode>General</c:formatCode>
                  <c:ptCount val="1"/>
                  <c:pt idx="0">
                    <c:v>5.043347142029751</c:v>
                  </c:pt>
                </c:numCache>
              </c:numRef>
            </c:plus>
            <c:minus>
              <c:numRef>
                <c:f>Sheet8!$P$6</c:f>
                <c:numCache>
                  <c:formatCode>General</c:formatCode>
                  <c:ptCount val="1"/>
                  <c:pt idx="0">
                    <c:v>5.043347142029751</c:v>
                  </c:pt>
                </c:numCache>
              </c:numRef>
            </c:minus>
          </c:errBars>
          <c:cat>
            <c:strRef>
              <c:f>Sheet8!$I$23:$I$24</c:f>
              <c:strCache>
                <c:ptCount val="2"/>
                <c:pt idx="0">
                  <c:v>F</c:v>
                </c:pt>
                <c:pt idx="1">
                  <c:v>M</c:v>
                </c:pt>
              </c:strCache>
            </c:strRef>
          </c:cat>
          <c:val>
            <c:numRef>
              <c:f>Sheet8!$J$23:$J$24</c:f>
              <c:numCache>
                <c:formatCode>General</c:formatCode>
                <c:ptCount val="2"/>
                <c:pt idx="0">
                  <c:v>15.83333333333333</c:v>
                </c:pt>
                <c:pt idx="1">
                  <c:v>12.375</c:v>
                </c:pt>
              </c:numCache>
            </c:numRef>
          </c:val>
        </c:ser>
        <c:dLbls>
          <c:showLegendKey val="0"/>
          <c:showVal val="0"/>
          <c:showCatName val="0"/>
          <c:showSerName val="0"/>
          <c:showPercent val="0"/>
          <c:showBubbleSize val="0"/>
        </c:dLbls>
        <c:gapWidth val="150"/>
        <c:axId val="2119696504"/>
        <c:axId val="2119699480"/>
      </c:barChart>
      <c:catAx>
        <c:axId val="2119696504"/>
        <c:scaling>
          <c:orientation val="minMax"/>
        </c:scaling>
        <c:delete val="0"/>
        <c:axPos val="b"/>
        <c:majorTickMark val="out"/>
        <c:minorTickMark val="none"/>
        <c:tickLblPos val="nextTo"/>
        <c:crossAx val="2119699480"/>
        <c:crosses val="autoZero"/>
        <c:auto val="1"/>
        <c:lblAlgn val="ctr"/>
        <c:lblOffset val="100"/>
        <c:noMultiLvlLbl val="0"/>
      </c:catAx>
      <c:valAx>
        <c:axId val="2119699480"/>
        <c:scaling>
          <c:orientation val="minMax"/>
        </c:scaling>
        <c:delete val="0"/>
        <c:axPos val="l"/>
        <c:majorGridlines/>
        <c:numFmt formatCode="General" sourceLinked="1"/>
        <c:majorTickMark val="out"/>
        <c:minorTickMark val="none"/>
        <c:tickLblPos val="nextTo"/>
        <c:crossAx val="211969650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2">
                <a:lumMod val="40000"/>
                <a:lumOff val="60000"/>
              </a:schemeClr>
            </a:solidFill>
          </c:spPr>
          <c:invertIfNegative val="0"/>
          <c:dLbls>
            <c:showLegendKey val="0"/>
            <c:showVal val="1"/>
            <c:showCatName val="0"/>
            <c:showSerName val="0"/>
            <c:showPercent val="0"/>
            <c:showBubbleSize val="0"/>
            <c:showLeaderLines val="0"/>
          </c:dLbls>
          <c:errBars>
            <c:errBarType val="both"/>
            <c:errValType val="cust"/>
            <c:noEndCap val="1"/>
            <c:plus>
              <c:numRef>
                <c:f>Sheet8!$L$29</c:f>
                <c:numCache>
                  <c:formatCode>General</c:formatCode>
                  <c:ptCount val="1"/>
                  <c:pt idx="0">
                    <c:v>4.140930675012487</c:v>
                  </c:pt>
                </c:numCache>
              </c:numRef>
            </c:plus>
            <c:minus>
              <c:numRef>
                <c:f>Sheet8!$L$29</c:f>
                <c:numCache>
                  <c:formatCode>General</c:formatCode>
                  <c:ptCount val="1"/>
                  <c:pt idx="0">
                    <c:v>4.140930675012487</c:v>
                  </c:pt>
                </c:numCache>
              </c:numRef>
            </c:minus>
          </c:errBars>
          <c:cat>
            <c:strRef>
              <c:f>Sheet8!$I$26:$I$27</c:f>
              <c:strCache>
                <c:ptCount val="2"/>
                <c:pt idx="0">
                  <c:v>F</c:v>
                </c:pt>
                <c:pt idx="1">
                  <c:v>M</c:v>
                </c:pt>
              </c:strCache>
            </c:strRef>
          </c:cat>
          <c:val>
            <c:numRef>
              <c:f>Sheet8!$J$26:$J$27</c:f>
              <c:numCache>
                <c:formatCode>General</c:formatCode>
                <c:ptCount val="2"/>
                <c:pt idx="0">
                  <c:v>10.14285714285714</c:v>
                </c:pt>
                <c:pt idx="1">
                  <c:v>13.16666666666667</c:v>
                </c:pt>
              </c:numCache>
            </c:numRef>
          </c:val>
        </c:ser>
        <c:dLbls>
          <c:showLegendKey val="0"/>
          <c:showVal val="0"/>
          <c:showCatName val="0"/>
          <c:showSerName val="0"/>
          <c:showPercent val="0"/>
          <c:showBubbleSize val="0"/>
        </c:dLbls>
        <c:gapWidth val="150"/>
        <c:axId val="2119770568"/>
        <c:axId val="2119773544"/>
      </c:barChart>
      <c:catAx>
        <c:axId val="2119770568"/>
        <c:scaling>
          <c:orientation val="minMax"/>
        </c:scaling>
        <c:delete val="0"/>
        <c:axPos val="b"/>
        <c:majorTickMark val="out"/>
        <c:minorTickMark val="none"/>
        <c:tickLblPos val="nextTo"/>
        <c:crossAx val="2119773544"/>
        <c:crosses val="autoZero"/>
        <c:auto val="1"/>
        <c:lblAlgn val="ctr"/>
        <c:lblOffset val="100"/>
        <c:noMultiLvlLbl val="0"/>
      </c:catAx>
      <c:valAx>
        <c:axId val="2119773544"/>
        <c:scaling>
          <c:orientation val="minMax"/>
        </c:scaling>
        <c:delete val="0"/>
        <c:axPos val="l"/>
        <c:majorGridlines/>
        <c:numFmt formatCode="General" sourceLinked="1"/>
        <c:majorTickMark val="out"/>
        <c:minorTickMark val="none"/>
        <c:tickLblPos val="nextTo"/>
        <c:crossAx val="2119770568"/>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0.17808</cdr:x>
      <cdr:y>0.05726</cdr:y>
    </cdr:from>
    <cdr:to>
      <cdr:x>0.34247</cdr:x>
      <cdr:y>0.28628</cdr:y>
    </cdr:to>
    <cdr:sp macro="" textlink="">
      <cdr:nvSpPr>
        <cdr:cNvPr id="2" name="TextBox 1"/>
        <cdr:cNvSpPr txBox="1"/>
      </cdr:nvSpPr>
      <cdr:spPr>
        <a:xfrm xmlns:a="http://schemas.openxmlformats.org/drawingml/2006/main">
          <a:off x="990600" y="22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rgbClr val="008000"/>
              </a:solidFill>
            </a:rPr>
            <a:t>Version 2 (modified Version)</a:t>
          </a:r>
          <a:endParaRPr lang="en-US" sz="2400" dirty="0">
            <a:solidFill>
              <a:srgbClr val="008000"/>
            </a:solidFill>
          </a:endParaRPr>
        </a:p>
      </cdr:txBody>
    </cdr:sp>
  </cdr:relSizeAnchor>
  <cdr:relSizeAnchor xmlns:cdr="http://schemas.openxmlformats.org/drawingml/2006/chartDrawing">
    <cdr:from>
      <cdr:x>0.82857</cdr:x>
      <cdr:y>0.2672</cdr:y>
    </cdr:from>
    <cdr:to>
      <cdr:x>1</cdr:x>
      <cdr:y>0.49622</cdr:y>
    </cdr:to>
    <cdr:sp macro="" textlink="">
      <cdr:nvSpPr>
        <cdr:cNvPr id="3" name="TextBox 2"/>
        <cdr:cNvSpPr txBox="1"/>
      </cdr:nvSpPr>
      <cdr:spPr>
        <a:xfrm xmlns:a="http://schemas.openxmlformats.org/drawingml/2006/main">
          <a:off x="4800600" y="1066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d=0.69</a:t>
          </a:r>
          <a:endParaRPr lang="en-US" sz="1800" dirty="0"/>
        </a:p>
      </cdr:txBody>
    </cdr:sp>
  </cdr:relSizeAnchor>
  <cdr:relSizeAnchor xmlns:cdr="http://schemas.openxmlformats.org/drawingml/2006/chartDrawing">
    <cdr:from>
      <cdr:x>0.42857</cdr:x>
      <cdr:y>0.19085</cdr:y>
    </cdr:from>
    <cdr:to>
      <cdr:x>0.6</cdr:x>
      <cdr:y>0.41988</cdr:y>
    </cdr:to>
    <cdr:sp macro="" textlink="">
      <cdr:nvSpPr>
        <cdr:cNvPr id="4" name="TextBox 3"/>
        <cdr:cNvSpPr txBox="1"/>
      </cdr:nvSpPr>
      <cdr:spPr>
        <a:xfrm xmlns:a="http://schemas.openxmlformats.org/drawingml/2006/main">
          <a:off x="2286000" y="7620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N=14</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0.77586</cdr:x>
      <cdr:y>0.11364</cdr:y>
    </cdr:from>
    <cdr:to>
      <cdr:x>0.99808</cdr:x>
      <cdr:y>0.37451</cdr:y>
    </cdr:to>
    <cdr:sp macro="" textlink="">
      <cdr:nvSpPr>
        <cdr:cNvPr id="2" name="TextBox 1"/>
        <cdr:cNvSpPr txBox="1"/>
      </cdr:nvSpPr>
      <cdr:spPr>
        <a:xfrm xmlns:a="http://schemas.openxmlformats.org/drawingml/2006/main">
          <a:off x="3429000" y="381000"/>
          <a:ext cx="982133" cy="8746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d=0.73</a:t>
          </a:r>
          <a:endParaRPr lang="en-US" sz="1800" dirty="0"/>
        </a:p>
      </cdr:txBody>
    </cdr:sp>
  </cdr:relSizeAnchor>
  <cdr:relSizeAnchor xmlns:cdr="http://schemas.openxmlformats.org/drawingml/2006/chartDrawing">
    <cdr:from>
      <cdr:x>0.41379</cdr:x>
      <cdr:y>0.06818</cdr:y>
    </cdr:from>
    <cdr:to>
      <cdr:x>0.63602</cdr:x>
      <cdr:y>0.32905</cdr:y>
    </cdr:to>
    <cdr:sp macro="" textlink="">
      <cdr:nvSpPr>
        <cdr:cNvPr id="3" name="TextBox 2"/>
        <cdr:cNvSpPr txBox="1"/>
      </cdr:nvSpPr>
      <cdr:spPr>
        <a:xfrm xmlns:a="http://schemas.openxmlformats.org/drawingml/2006/main">
          <a:off x="1828800" y="228600"/>
          <a:ext cx="982133" cy="8746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N=13</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69628-5190-4BA9-B5BE-95CEE7710E1F}" type="datetimeFigureOut">
              <a:rPr lang="en-US" smtClean="0"/>
              <a:pPr/>
              <a:t>8/11/15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705A8-2226-4906-B912-F0B731ECD889}" type="slidenum">
              <a:rPr lang="en-US" smtClean="0"/>
              <a:pPr/>
              <a:t>‹#›</a:t>
            </a:fld>
            <a:endParaRPr lang="en-US"/>
          </a:p>
        </p:txBody>
      </p:sp>
    </p:spTree>
    <p:extLst>
      <p:ext uri="{BB962C8B-B14F-4D97-AF65-F5344CB8AC3E}">
        <p14:creationId xmlns:p14="http://schemas.microsoft.com/office/powerpoint/2010/main" val="268693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3F268FEA-FC77-6E45-9746-E9A45BACF459}" type="slidenum">
              <a:rPr lang="en-US"/>
              <a:pPr/>
              <a:t>1</a:t>
            </a:fld>
            <a:endParaRPr lang="en-US"/>
          </a:p>
        </p:txBody>
      </p:sp>
      <p:sp>
        <p:nvSpPr>
          <p:cNvPr id="11059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a:lnSpc>
                <a:spcPct val="100000"/>
              </a:lnSpc>
            </a:pPr>
            <a:fld id="{FF07C3E5-A860-7047-BD72-DE34A83000C0}" type="slidenum">
              <a:rPr lang="en-US" sz="1200">
                <a:latin typeface="Times New Roman" charset="0"/>
                <a:cs typeface="Segoe UI" charset="0"/>
              </a:rPr>
              <a:pPr algn="r">
                <a:lnSpc>
                  <a:spcPct val="100000"/>
                </a:lnSpc>
              </a:pPr>
              <a:t>1</a:t>
            </a:fld>
            <a:endParaRPr lang="en-US" sz="1200">
              <a:latin typeface="Times New Roman" charset="0"/>
              <a:cs typeface="Segoe UI" charset="0"/>
            </a:endParaRPr>
          </a:p>
        </p:txBody>
      </p:sp>
      <p:sp>
        <p:nvSpPr>
          <p:cNvPr id="110594" name="Text Box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5" name="Text Box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comparing</a:t>
            </a:r>
            <a:r>
              <a:rPr lang="en-US" baseline="0" dirty="0" smtClean="0"/>
              <a:t> two sets of distributions, t &amp; d are useful &amp; related statistics that I’ll use throughout. </a:t>
            </a:r>
            <a:r>
              <a:rPr lang="en-US" dirty="0" smtClean="0"/>
              <a:t>SD</a:t>
            </a:r>
            <a:r>
              <a:rPr lang="en-US" dirty="0" smtClean="0"/>
              <a:t>/</a:t>
            </a:r>
            <a:r>
              <a:rPr lang="en-US" dirty="0" err="1" smtClean="0"/>
              <a:t>sqrt</a:t>
            </a:r>
            <a:r>
              <a:rPr lang="en-US" dirty="0" smtClean="0"/>
              <a:t>(N)</a:t>
            </a:r>
            <a:r>
              <a:rPr lang="en-US" baseline="0" dirty="0" smtClean="0"/>
              <a:t> = S.E. and t is defined as B0-B1/</a:t>
            </a:r>
            <a:r>
              <a:rPr lang="en-US" baseline="0" dirty="0" smtClean="0"/>
              <a:t>SE. </a:t>
            </a:r>
            <a:endParaRPr lang="en-US" dirty="0"/>
          </a:p>
        </p:txBody>
      </p:sp>
      <p:sp>
        <p:nvSpPr>
          <p:cNvPr id="4" name="Slide Number Placeholder 3"/>
          <p:cNvSpPr>
            <a:spLocks noGrp="1"/>
          </p:cNvSpPr>
          <p:nvPr>
            <p:ph type="sldNum" idx="10"/>
          </p:nvPr>
        </p:nvSpPr>
        <p:spPr/>
        <p:txBody>
          <a:bodyPr/>
          <a:lstStyle/>
          <a:p>
            <a:fld id="{13A34B27-5986-BA46-9AB4-0B80A6BEC9D0}" type="slidenum">
              <a:rPr lang="en-US" smtClean="0"/>
              <a:pPr/>
              <a:t>10</a:t>
            </a:fld>
            <a:endParaRPr lang="en-US"/>
          </a:p>
        </p:txBody>
      </p:sp>
    </p:spTree>
    <p:extLst>
      <p:ext uri="{BB962C8B-B14F-4D97-AF65-F5344CB8AC3E}">
        <p14:creationId xmlns:p14="http://schemas.microsoft.com/office/powerpoint/2010/main" val="204379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0F073F-33D4-0648-B8D4-C29CC64B9514}" type="slidenum">
              <a:rPr lang="en-US"/>
              <a:pPr/>
              <a:t>11</a:t>
            </a:fld>
            <a:endParaRPr lang="en-US"/>
          </a:p>
        </p:txBody>
      </p:sp>
      <p:sp>
        <p:nvSpPr>
          <p:cNvPr id="16179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179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Males </a:t>
            </a:r>
            <a:r>
              <a:rPr lang="en-US" dirty="0" smtClean="0"/>
              <a:t>no difference in performance,</a:t>
            </a:r>
            <a:r>
              <a:rPr lang="en-US" baseline="0" dirty="0" smtClean="0"/>
              <a:t> b</a:t>
            </a:r>
            <a:r>
              <a:rPr lang="en-US" dirty="0" smtClean="0"/>
              <a:t>ut </a:t>
            </a:r>
            <a:r>
              <a:rPr lang="en-US" dirty="0" smtClean="0"/>
              <a:t>for females definitely significant improvement in performance.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2B48206-4488-214F-BF5F-F5FAB0E3E217}" type="slidenum">
              <a:rPr lang="en-US"/>
              <a:pPr/>
              <a:t>12</a:t>
            </a:fld>
            <a:endParaRPr lang="en-US"/>
          </a:p>
        </p:txBody>
      </p:sp>
      <p:sp>
        <p:nvSpPr>
          <p:cNvPr id="15974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974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eaLnBrk="1">
              <a:spcBef>
                <a:spcPct val="0"/>
              </a:spcBef>
            </a:pPr>
            <a:r>
              <a:rPr lang="en-US" sz="2000" dirty="0" smtClean="0">
                <a:latin typeface="Arial" charset="0"/>
                <a:cs typeface="Microsoft YaHei" charset="0"/>
              </a:rPr>
              <a:t>P</a:t>
            </a:r>
            <a:r>
              <a:rPr lang="en-US" sz="2000" baseline="0" dirty="0" smtClean="0">
                <a:latin typeface="Arial" charset="0"/>
                <a:cs typeface="Microsoft YaHei" charset="0"/>
              </a:rPr>
              <a:t>-value &lt;0.05 for females.</a:t>
            </a:r>
            <a:endParaRPr lang="en-US" sz="2000" dirty="0">
              <a:latin typeface="Arial" charset="0"/>
              <a:cs typeface="Microsoft YaHei" charset="0"/>
            </a:endParaRPr>
          </a:p>
        </p:txBody>
      </p:sp>
      <p:sp>
        <p:nvSpPr>
          <p:cNvPr id="15974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65D8EBFC-367E-DB41-821E-C300E347C869}" type="slidenum">
              <a:rPr lang="en-US" sz="1200">
                <a:latin typeface="+mn-lt" charset="0"/>
                <a:cs typeface="+mn-ea" charset="0"/>
              </a:rPr>
              <a:pPr algn="r" hangingPunct="1">
                <a:lnSpc>
                  <a:spcPct val="100000"/>
                </a:lnSpc>
              </a:pPr>
              <a:t>12</a:t>
            </a:fld>
            <a:endParaRPr lang="en-US" sz="1200">
              <a:latin typeface="+mn-lt" charset="0"/>
              <a:cs typeface="+mn-e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A32670E-32E4-A74E-B972-DE6D82408BE0}" type="slidenum">
              <a:rPr lang="en-US"/>
              <a:pPr/>
              <a:t>13</a:t>
            </a:fld>
            <a:endParaRPr lang="en-US"/>
          </a:p>
        </p:txBody>
      </p:sp>
      <p:sp>
        <p:nvSpPr>
          <p:cNvPr id="16076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077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eaLnBrk="1">
              <a:spcBef>
                <a:spcPct val="0"/>
              </a:spcBef>
            </a:pPr>
            <a:r>
              <a:rPr lang="en-US" sz="2000" dirty="0" smtClean="0">
                <a:latin typeface="Arial" charset="0"/>
                <a:cs typeface="Microsoft YaHei" charset="0"/>
              </a:rPr>
              <a:t>Gender </a:t>
            </a:r>
            <a:r>
              <a:rPr lang="en-US" sz="2000" dirty="0" smtClean="0">
                <a:latin typeface="Arial" charset="0"/>
                <a:cs typeface="Microsoft YaHei" charset="0"/>
              </a:rPr>
              <a:t>gap on Original versions; but no Gender gap on</a:t>
            </a:r>
            <a:r>
              <a:rPr lang="en-US" sz="2000" baseline="0" dirty="0" smtClean="0">
                <a:latin typeface="Arial" charset="0"/>
                <a:cs typeface="Microsoft YaHei" charset="0"/>
              </a:rPr>
              <a:t> Modified version</a:t>
            </a:r>
            <a:endParaRPr lang="en-US" sz="2000" dirty="0">
              <a:latin typeface="Arial" charset="0"/>
              <a:cs typeface="Microsoft YaHei" charset="0"/>
            </a:endParaRPr>
          </a:p>
        </p:txBody>
      </p:sp>
      <p:sp>
        <p:nvSpPr>
          <p:cNvPr id="16077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01E94D73-95E1-BB40-AAB5-84B69712DEAE}" type="slidenum">
              <a:rPr lang="en-US" sz="1200">
                <a:latin typeface="+mn-lt" charset="0"/>
                <a:cs typeface="+mn-ea" charset="0"/>
              </a:rPr>
              <a:pPr algn="r" hangingPunct="1">
                <a:lnSpc>
                  <a:spcPct val="100000"/>
                </a:lnSpc>
              </a:pPr>
              <a:t>13</a:t>
            </a:fld>
            <a:endParaRPr lang="en-US" sz="1200">
              <a:latin typeface="+mn-lt" charset="0"/>
              <a:cs typeface="+mn-e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50928A1-9FDB-DC4F-BD4D-98CEFF27BE1D}" type="slidenum">
              <a:rPr lang="en-US"/>
              <a:pPr/>
              <a:t>14</a:t>
            </a:fld>
            <a:endParaRPr lang="en-US"/>
          </a:p>
        </p:txBody>
      </p:sp>
      <p:sp>
        <p:nvSpPr>
          <p:cNvPr id="16384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4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eaLnBrk="1">
              <a:spcBef>
                <a:spcPct val="0"/>
              </a:spcBef>
            </a:pPr>
            <a:r>
              <a:rPr lang="en-US" sz="2000" dirty="0" smtClean="0">
                <a:latin typeface="Arial" charset="0"/>
                <a:cs typeface="Microsoft YaHei" charset="0"/>
              </a:rPr>
              <a:t>Same for gender gap in calculus course.</a:t>
            </a:r>
            <a:endParaRPr lang="en-US" sz="2000" dirty="0">
              <a:latin typeface="Arial" charset="0"/>
              <a:cs typeface="Microsoft YaHei" charset="0"/>
            </a:endParaRPr>
          </a:p>
        </p:txBody>
      </p:sp>
      <p:sp>
        <p:nvSpPr>
          <p:cNvPr id="16384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A414AC1D-0584-044B-BACC-BFC0E08AA601}" type="slidenum">
              <a:rPr lang="en-US" sz="1200">
                <a:latin typeface="+mn-lt" charset="0"/>
                <a:cs typeface="+mn-ea" charset="0"/>
              </a:rPr>
              <a:pPr algn="r" hangingPunct="1">
                <a:lnSpc>
                  <a:spcPct val="100000"/>
                </a:lnSpc>
              </a:pPr>
              <a:t>14</a:t>
            </a:fld>
            <a:endParaRPr lang="en-US" sz="1200">
              <a:latin typeface="+mn-lt" charset="0"/>
              <a:cs typeface="+mn-e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McCullough reported</a:t>
            </a:r>
            <a:r>
              <a:rPr lang="en-US" baseline="0" dirty="0" smtClean="0"/>
              <a:t> reduction in gender gap – I should ca</a:t>
            </a:r>
            <a:r>
              <a:rPr lang="en-US" dirty="0" smtClean="0"/>
              <a:t>lculate </a:t>
            </a:r>
            <a:r>
              <a:rPr lang="en-US" dirty="0" smtClean="0"/>
              <a:t>t &amp;</a:t>
            </a:r>
            <a:r>
              <a:rPr lang="en-US" baseline="0" dirty="0" smtClean="0"/>
              <a:t> </a:t>
            </a:r>
            <a:r>
              <a:rPr lang="en-US" baseline="0" dirty="0" smtClean="0"/>
              <a:t>P from her numbers.</a:t>
            </a:r>
            <a:endParaRPr lang="en-US" dirty="0"/>
          </a:p>
        </p:txBody>
      </p:sp>
      <p:sp>
        <p:nvSpPr>
          <p:cNvPr id="4" name="Slide Number Placeholder 3"/>
          <p:cNvSpPr>
            <a:spLocks noGrp="1"/>
          </p:cNvSpPr>
          <p:nvPr>
            <p:ph type="sldNum" idx="10"/>
          </p:nvPr>
        </p:nvSpPr>
        <p:spPr/>
        <p:txBody>
          <a:bodyPr/>
          <a:lstStyle/>
          <a:p>
            <a:fld id="{13A34B27-5986-BA46-9AB4-0B80A6BEC9D0}" type="slidenum">
              <a:rPr lang="en-US" smtClean="0"/>
              <a:pPr/>
              <a:t>15</a:t>
            </a:fld>
            <a:endParaRPr lang="en-US"/>
          </a:p>
        </p:txBody>
      </p:sp>
    </p:spTree>
    <p:extLst>
      <p:ext uri="{BB962C8B-B14F-4D97-AF65-F5344CB8AC3E}">
        <p14:creationId xmlns:p14="http://schemas.microsoft.com/office/powerpoint/2010/main" val="37381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666F75E-BBBD-8D4B-8E86-252980870314}" type="slidenum">
              <a:rPr lang="en-US"/>
              <a:pPr/>
              <a:t>17</a:t>
            </a:fld>
            <a:endParaRPr lang="en-US"/>
          </a:p>
        </p:txBody>
      </p:sp>
      <p:sp>
        <p:nvSpPr>
          <p:cNvPr id="20889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a:lnSpc>
                <a:spcPct val="100000"/>
              </a:lnSpc>
            </a:pPr>
            <a:fld id="{6205DB0B-4B07-C745-A6C4-25412FBC9AAE}" type="slidenum">
              <a:rPr lang="en-US" sz="1200">
                <a:latin typeface="Times New Roman" charset="0"/>
                <a:cs typeface="Segoe UI" charset="0"/>
              </a:rPr>
              <a:pPr algn="r">
                <a:lnSpc>
                  <a:spcPct val="100000"/>
                </a:lnSpc>
              </a:pPr>
              <a:t>17</a:t>
            </a:fld>
            <a:endParaRPr lang="en-US" sz="1200">
              <a:latin typeface="Times New Roman" charset="0"/>
              <a:cs typeface="Segoe UI" charset="0"/>
            </a:endParaRPr>
          </a:p>
        </p:txBody>
      </p:sp>
      <p:sp>
        <p:nvSpPr>
          <p:cNvPr id="208898"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Tried to answer these questions. </a:t>
            </a:r>
            <a:endParaRPr lang="en-US" dirty="0"/>
          </a:p>
        </p:txBody>
      </p:sp>
      <p:sp>
        <p:nvSpPr>
          <p:cNvPr id="208899" name="Text Box 3"/>
          <p:cNvSpPr txBox="1">
            <a:spLocks noGrp="1" noRot="1" noChangeAspect="1" noChangeArrowheads="1"/>
          </p:cNvSpPr>
          <p:nvPr>
            <p:ph type="sldImg" idx="1"/>
          </p:nvPr>
        </p:nvSpPr>
        <p:spPr bwMode="auto">
          <a:xfrm>
            <a:off x="1150938" y="692150"/>
            <a:ext cx="4556125" cy="341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656B024-982B-0D45-92D4-38AD5784215E}" type="slidenum">
              <a:rPr lang="en-US"/>
              <a:pPr/>
              <a:t>18</a:t>
            </a:fld>
            <a:endParaRPr lang="en-US"/>
          </a:p>
        </p:txBody>
      </p:sp>
      <p:sp>
        <p:nvSpPr>
          <p:cNvPr id="16486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486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228600" indent="-228600">
              <a:buAutoNum type="alphaLcParenR"/>
            </a:pPr>
            <a:r>
              <a:rPr lang="en-US" sz="1200" b="0" i="0" u="none" strike="noStrike" kern="1200" baseline="0" dirty="0" smtClean="0">
                <a:solidFill>
                  <a:schemeClr val="tx1"/>
                </a:solidFill>
                <a:latin typeface="+mn-lt"/>
                <a:ea typeface="+mn-ea"/>
                <a:cs typeface="+mn-cs"/>
              </a:rPr>
              <a:t>K. Trimmer, “Performance of girls in the TEE: An analysis of the effect of change in the Western Australia Physics syllabus on performance of girls in the TEE,” </a:t>
            </a:r>
          </a:p>
          <a:p>
            <a:pPr marL="228600" indent="-228600">
              <a:buAutoNum type="alphaLcParenR"/>
            </a:pPr>
            <a:r>
              <a:rPr lang="en-US" sz="1200" b="0" i="0" u="none" strike="noStrike" kern="1200" baseline="0" dirty="0" smtClean="0">
                <a:solidFill>
                  <a:schemeClr val="tx1"/>
                </a:solidFill>
                <a:latin typeface="+mn-lt"/>
                <a:ea typeface="+mn-ea"/>
                <a:cs typeface="+mn-cs"/>
              </a:rPr>
              <a:t>J. </a:t>
            </a:r>
            <a:r>
              <a:rPr lang="en-US" sz="1200" b="0" i="0" u="none" strike="noStrike" kern="1200" baseline="0" dirty="0" err="1" smtClean="0">
                <a:solidFill>
                  <a:schemeClr val="tx1"/>
                </a:solidFill>
                <a:latin typeface="+mn-lt"/>
                <a:ea typeface="+mn-ea"/>
                <a:cs typeface="+mn-cs"/>
              </a:rPr>
              <a:t>Kahle</a:t>
            </a:r>
            <a:r>
              <a:rPr lang="en-US" sz="1200" b="0" i="0" u="none" strike="noStrike" kern="1200" baseline="0" dirty="0" smtClean="0">
                <a:solidFill>
                  <a:schemeClr val="tx1"/>
                </a:solidFill>
                <a:latin typeface="+mn-lt"/>
                <a:ea typeface="+mn-ea"/>
                <a:cs typeface="+mn-cs"/>
              </a:rPr>
              <a:t>, L. Parker et al. “Gender differences in sciences education: building a model” Educ. Psychol. </a:t>
            </a:r>
            <a:r>
              <a:rPr lang="en-US" sz="1200" b="1" i="0" u="none" strike="noStrike" kern="1200" baseline="0" dirty="0" smtClean="0">
                <a:solidFill>
                  <a:schemeClr val="tx1"/>
                </a:solidFill>
                <a:latin typeface="+mn-lt"/>
                <a:ea typeface="+mn-ea"/>
                <a:cs typeface="+mn-cs"/>
              </a:rPr>
              <a:t>28</a:t>
            </a:r>
            <a:r>
              <a:rPr lang="en-US" sz="1200" b="0" i="0" u="none" strike="noStrike" kern="1200" baseline="0" dirty="0" smtClean="0">
                <a:solidFill>
                  <a:schemeClr val="tx1"/>
                </a:solidFill>
                <a:latin typeface="+mn-lt"/>
                <a:ea typeface="+mn-ea"/>
                <a:cs typeface="+mn-cs"/>
              </a:rPr>
              <a:t>(4), 379-404 (1993). </a:t>
            </a:r>
            <a:endParaRPr lang="en-US" dirty="0"/>
          </a:p>
        </p:txBody>
      </p:sp>
      <p:sp>
        <p:nvSpPr>
          <p:cNvPr id="16486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737F95C4-6CC3-134A-8044-E5447883EF1D}" type="slidenum">
              <a:rPr lang="en-US" sz="1200">
                <a:latin typeface="+mn-lt" charset="0"/>
                <a:cs typeface="+mn-ea" charset="0"/>
              </a:rPr>
              <a:pPr algn="r" hangingPunct="1">
                <a:lnSpc>
                  <a:spcPct val="100000"/>
                </a:lnSpc>
              </a:pPr>
              <a:t>18</a:t>
            </a:fld>
            <a:endParaRPr lang="en-US" sz="1200">
              <a:latin typeface="+mn-lt" charset="0"/>
              <a:cs typeface="+mn-e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Involving human presence.</a:t>
            </a:r>
            <a:endParaRPr lang="en-US" dirty="0"/>
          </a:p>
        </p:txBody>
      </p:sp>
      <p:sp>
        <p:nvSpPr>
          <p:cNvPr id="4" name="Slide Number Placeholder 3"/>
          <p:cNvSpPr>
            <a:spLocks noGrp="1"/>
          </p:cNvSpPr>
          <p:nvPr>
            <p:ph type="sldNum" sz="quarter" idx="10"/>
          </p:nvPr>
        </p:nvSpPr>
        <p:spPr/>
        <p:txBody>
          <a:bodyPr/>
          <a:lstStyle/>
          <a:p>
            <a:fld id="{B4B705A8-2226-4906-B912-F0B731ECD889}" type="slidenum">
              <a:rPr lang="en-US" smtClean="0"/>
              <a:pPr/>
              <a:t>19</a:t>
            </a:fld>
            <a:endParaRPr lang="en-US"/>
          </a:p>
        </p:txBody>
      </p:sp>
    </p:spTree>
    <p:extLst>
      <p:ext uri="{BB962C8B-B14F-4D97-AF65-F5344CB8AC3E}">
        <p14:creationId xmlns:p14="http://schemas.microsoft.com/office/powerpoint/2010/main" val="360454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females</a:t>
            </a:r>
            <a:r>
              <a:rPr lang="en-US" baseline="0" dirty="0" smtClean="0"/>
              <a:t> </a:t>
            </a:r>
            <a:r>
              <a:rPr lang="en-US" baseline="0" dirty="0" err="1" smtClean="0"/>
              <a:t>vs</a:t>
            </a:r>
            <a:r>
              <a:rPr lang="en-US" baseline="0" dirty="0" smtClean="0"/>
              <a:t> 8 males…numbers very low. </a:t>
            </a:r>
            <a:r>
              <a:rPr lang="en-US" dirty="0" smtClean="0"/>
              <a:t>Graphs show average score on pretest by gender. The</a:t>
            </a:r>
            <a:r>
              <a:rPr lang="en-US" baseline="0" dirty="0" smtClean="0"/>
              <a:t> displayed</a:t>
            </a:r>
            <a:r>
              <a:rPr lang="en-US" dirty="0" smtClean="0"/>
              <a:t> error bars are St Deviation while they should be Standard</a:t>
            </a:r>
            <a:r>
              <a:rPr lang="en-US" baseline="0" dirty="0" smtClean="0"/>
              <a:t> error.</a:t>
            </a:r>
            <a:endParaRPr lang="en-US" dirty="0" smtClean="0"/>
          </a:p>
          <a:p>
            <a:endParaRPr lang="en-US" dirty="0"/>
          </a:p>
        </p:txBody>
      </p:sp>
      <p:sp>
        <p:nvSpPr>
          <p:cNvPr id="4" name="Slide Number Placeholder 3"/>
          <p:cNvSpPr>
            <a:spLocks noGrp="1"/>
          </p:cNvSpPr>
          <p:nvPr>
            <p:ph type="sldNum" sz="quarter" idx="10"/>
          </p:nvPr>
        </p:nvSpPr>
        <p:spPr/>
        <p:txBody>
          <a:bodyPr/>
          <a:lstStyle/>
          <a:p>
            <a:fld id="{B4B705A8-2226-4906-B912-F0B731ECD889}" type="slidenum">
              <a:rPr lang="en-US" smtClean="0"/>
              <a:pPr/>
              <a:t>20</a:t>
            </a:fld>
            <a:endParaRPr lang="en-US"/>
          </a:p>
        </p:txBody>
      </p:sp>
    </p:spTree>
    <p:extLst>
      <p:ext uri="{BB962C8B-B14F-4D97-AF65-F5344CB8AC3E}">
        <p14:creationId xmlns:p14="http://schemas.microsoft.com/office/powerpoint/2010/main" val="265744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B0B4D74-811A-4B40-B0D5-6499D08E691B}" type="slidenum">
              <a:rPr lang="en-US"/>
              <a:pPr/>
              <a:t>2</a:t>
            </a:fld>
            <a:endParaRPr lang="en-US"/>
          </a:p>
        </p:txBody>
      </p:sp>
      <p:sp>
        <p:nvSpPr>
          <p:cNvPr id="11161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a:lnSpc>
                <a:spcPct val="100000"/>
              </a:lnSpc>
            </a:pPr>
            <a:fld id="{86DCB7C1-CD5F-1148-96D7-6A8837DC61DB}" type="slidenum">
              <a:rPr lang="en-US" sz="1200">
                <a:latin typeface="Times New Roman" charset="0"/>
                <a:cs typeface="Segoe UI" charset="0"/>
              </a:rPr>
              <a:pPr algn="r">
                <a:lnSpc>
                  <a:spcPct val="100000"/>
                </a:lnSpc>
              </a:pPr>
              <a:t>2</a:t>
            </a:fld>
            <a:endParaRPr lang="en-US" sz="1200">
              <a:latin typeface="Times New Roman" charset="0"/>
              <a:cs typeface="Segoe UI" charset="0"/>
            </a:endParaRPr>
          </a:p>
        </p:txBody>
      </p:sp>
      <p:sp>
        <p:nvSpPr>
          <p:cNvPr id="111618" name="Text Box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9" name="Text Box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not show these results as there</a:t>
            </a:r>
            <a:r>
              <a:rPr lang="en-US" baseline="0" dirty="0" smtClean="0"/>
              <a:t> was additional factor, but promising results also.</a:t>
            </a:r>
            <a:endParaRPr lang="en-US" dirty="0"/>
          </a:p>
        </p:txBody>
      </p:sp>
      <p:sp>
        <p:nvSpPr>
          <p:cNvPr id="4" name="Slide Number Placeholder 3"/>
          <p:cNvSpPr>
            <a:spLocks noGrp="1"/>
          </p:cNvSpPr>
          <p:nvPr>
            <p:ph type="sldNum" sz="quarter" idx="10"/>
          </p:nvPr>
        </p:nvSpPr>
        <p:spPr/>
        <p:txBody>
          <a:bodyPr/>
          <a:lstStyle/>
          <a:p>
            <a:fld id="{B4B705A8-2226-4906-B912-F0B731ECD889}" type="slidenum">
              <a:rPr lang="en-US" smtClean="0"/>
              <a:pPr/>
              <a:t>21</a:t>
            </a:fld>
            <a:endParaRPr lang="en-US"/>
          </a:p>
        </p:txBody>
      </p:sp>
    </p:spTree>
    <p:extLst>
      <p:ext uri="{BB962C8B-B14F-4D97-AF65-F5344CB8AC3E}">
        <p14:creationId xmlns:p14="http://schemas.microsoft.com/office/powerpoint/2010/main" val="299962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B0B4D74-811A-4B40-B0D5-6499D08E691B}" type="slidenum">
              <a:rPr lang="en-US"/>
              <a:pPr/>
              <a:t>24</a:t>
            </a:fld>
            <a:endParaRPr lang="en-US"/>
          </a:p>
        </p:txBody>
      </p:sp>
      <p:sp>
        <p:nvSpPr>
          <p:cNvPr id="11161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a:lnSpc>
                <a:spcPct val="100000"/>
              </a:lnSpc>
            </a:pPr>
            <a:fld id="{86DCB7C1-CD5F-1148-96D7-6A8837DC61DB}" type="slidenum">
              <a:rPr lang="en-US" sz="1200">
                <a:latin typeface="Times New Roman" charset="0"/>
                <a:cs typeface="Segoe UI" charset="0"/>
              </a:rPr>
              <a:pPr algn="r">
                <a:lnSpc>
                  <a:spcPct val="100000"/>
                </a:lnSpc>
              </a:pPr>
              <a:t>24</a:t>
            </a:fld>
            <a:endParaRPr lang="en-US" sz="1200">
              <a:latin typeface="Times New Roman" charset="0"/>
              <a:cs typeface="Segoe UI" charset="0"/>
            </a:endParaRPr>
          </a:p>
        </p:txBody>
      </p:sp>
      <p:sp>
        <p:nvSpPr>
          <p:cNvPr id="111618" name="Text Box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9" name="Text Box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84DE2E9-1B51-3F48-812A-9BC8E1AAA044}" type="slidenum">
              <a:rPr lang="en-US"/>
              <a:pPr/>
              <a:t>3</a:t>
            </a:fld>
            <a:endParaRPr lang="en-US"/>
          </a:p>
        </p:txBody>
      </p:sp>
      <p:sp>
        <p:nvSpPr>
          <p:cNvPr id="11366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366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eaLnBrk="1">
              <a:spcBef>
                <a:spcPct val="0"/>
              </a:spcBef>
            </a:pPr>
            <a:r>
              <a:rPr lang="en-US" sz="2000" dirty="0" smtClean="0">
                <a:latin typeface="Arial" charset="0"/>
                <a:cs typeface="Microsoft YaHei" charset="0"/>
              </a:rPr>
              <a:t>How did we get here? Trying to apply Fred </a:t>
            </a:r>
            <a:r>
              <a:rPr lang="en-US" sz="2000" dirty="0" err="1" smtClean="0">
                <a:latin typeface="Arial" charset="0"/>
                <a:cs typeface="Microsoft YaHei" charset="0"/>
              </a:rPr>
              <a:t>Reif’s</a:t>
            </a:r>
            <a:r>
              <a:rPr lang="en-US" sz="2000" dirty="0" smtClean="0">
                <a:latin typeface="Arial" charset="0"/>
                <a:cs typeface="Microsoft YaHei" charset="0"/>
              </a:rPr>
              <a:t> 5</a:t>
            </a:r>
            <a:r>
              <a:rPr lang="en-US" sz="2000" baseline="0" dirty="0" smtClean="0">
                <a:latin typeface="Arial" charset="0"/>
                <a:cs typeface="Microsoft YaHei" charset="0"/>
              </a:rPr>
              <a:t> steps </a:t>
            </a:r>
            <a:r>
              <a:rPr lang="en-US" sz="2000" baseline="0" dirty="0" smtClean="0">
                <a:latin typeface="Arial" charset="0"/>
                <a:cs typeface="Microsoft YaHei" charset="0"/>
              </a:rPr>
              <a:t>to conceptual understanding of acceleration. </a:t>
            </a:r>
            <a:r>
              <a:rPr lang="en-US" sz="2000" baseline="0" dirty="0" smtClean="0">
                <a:latin typeface="Arial" charset="0"/>
                <a:cs typeface="Microsoft YaHei" charset="0"/>
              </a:rPr>
              <a:t>Put flashing lights on everything </a:t>
            </a:r>
            <a:r>
              <a:rPr lang="en-US" sz="2000" baseline="0" dirty="0" smtClean="0">
                <a:latin typeface="Arial" charset="0"/>
                <a:cs typeface="Microsoft YaHei" charset="0"/>
              </a:rPr>
              <a:t>so </a:t>
            </a:r>
            <a:r>
              <a:rPr lang="en-US" sz="2000" baseline="0" dirty="0" smtClean="0">
                <a:latin typeface="Arial" charset="0"/>
                <a:cs typeface="Microsoft YaHei" charset="0"/>
              </a:rPr>
              <a:t>students </a:t>
            </a:r>
            <a:r>
              <a:rPr lang="en-US" sz="2000" baseline="0" dirty="0" smtClean="0">
                <a:latin typeface="Arial" charset="0"/>
                <a:cs typeface="Microsoft YaHei" charset="0"/>
              </a:rPr>
              <a:t>would </a:t>
            </a:r>
            <a:r>
              <a:rPr lang="en-US" sz="2000" baseline="0" dirty="0" smtClean="0">
                <a:latin typeface="Arial" charset="0"/>
                <a:cs typeface="Microsoft YaHei" charset="0"/>
              </a:rPr>
              <a:t>have something concrete with which to associate these </a:t>
            </a:r>
            <a:r>
              <a:rPr lang="en-US" sz="2000" baseline="0" dirty="0" smtClean="0">
                <a:latin typeface="Arial" charset="0"/>
                <a:cs typeface="Microsoft YaHei" charset="0"/>
              </a:rPr>
              <a:t>‘arrow</a:t>
            </a:r>
            <a:r>
              <a:rPr lang="en-US" sz="2000" baseline="0" dirty="0" smtClean="0">
                <a:latin typeface="Arial" charset="0"/>
                <a:cs typeface="Microsoft YaHei" charset="0"/>
              </a:rPr>
              <a:t>-</a:t>
            </a:r>
            <a:r>
              <a:rPr lang="en-US" sz="2000" baseline="0" dirty="0" smtClean="0">
                <a:latin typeface="Arial" charset="0"/>
                <a:cs typeface="Microsoft YaHei" charset="0"/>
              </a:rPr>
              <a:t>vectors’. “</a:t>
            </a:r>
            <a:r>
              <a:rPr lang="en-US" sz="2000" dirty="0" smtClean="0"/>
              <a:t>Introductory labs on the vector nature of force and acceleration ,” Am. J. Phys. 78, 461 (2010).</a:t>
            </a:r>
            <a:endParaRPr lang="en-US" sz="2000" dirty="0">
              <a:solidFill>
                <a:srgbClr val="FF6600"/>
              </a:solidFill>
              <a:latin typeface="Arial" charset="0"/>
              <a:cs typeface="Microsoft YaHei" charset="0"/>
            </a:endParaRPr>
          </a:p>
        </p:txBody>
      </p:sp>
      <p:sp>
        <p:nvSpPr>
          <p:cNvPr id="11366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BDA04763-D35C-314D-9118-C7D2A01ADC59}" type="slidenum">
              <a:rPr lang="en-US" sz="1200">
                <a:latin typeface="+mn-lt" charset="0"/>
                <a:cs typeface="+mn-ea" charset="0"/>
              </a:rPr>
              <a:pPr algn="r" hangingPunct="1">
                <a:lnSpc>
                  <a:spcPct val="100000"/>
                </a:lnSpc>
              </a:pPr>
              <a:t>3</a:t>
            </a:fld>
            <a:endParaRPr lang="en-US" sz="1200">
              <a:latin typeface="+mn-lt" charset="0"/>
              <a:cs typeface="+mn-e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4CFB346-9005-6B41-8D44-4FD2C2978095}" type="slidenum">
              <a:rPr lang="en-US"/>
              <a:pPr/>
              <a:t>4</a:t>
            </a:fld>
            <a:endParaRPr lang="en-US"/>
          </a:p>
        </p:txBody>
      </p:sp>
      <p:sp>
        <p:nvSpPr>
          <p:cNvPr id="12902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90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eaLnBrk="1">
              <a:spcBef>
                <a:spcPct val="0"/>
              </a:spcBef>
            </a:pPr>
            <a:r>
              <a:rPr lang="en-US" sz="2000" dirty="0" smtClean="0">
                <a:latin typeface="Arial" charset="0"/>
                <a:cs typeface="Microsoft YaHei" charset="0"/>
              </a:rPr>
              <a:t>What’s</a:t>
            </a:r>
            <a:r>
              <a:rPr lang="en-US" sz="2000" baseline="0" dirty="0" smtClean="0">
                <a:latin typeface="Arial" charset="0"/>
                <a:cs typeface="Microsoft YaHei" charset="0"/>
              </a:rPr>
              <a:t> the acceleration when …it’s going down the hill? In the air? Slowing down going down a hill, moving in a circle? Oval?</a:t>
            </a:r>
            <a:endParaRPr lang="en-US" sz="2000" dirty="0">
              <a:latin typeface="Arial" charset="0"/>
              <a:cs typeface="Microsoft YaHei" charset="0"/>
            </a:endParaRPr>
          </a:p>
        </p:txBody>
      </p:sp>
      <p:sp>
        <p:nvSpPr>
          <p:cNvPr id="12902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B327FA4E-F012-994E-AB5C-0C83D4D8FA04}" type="slidenum">
              <a:rPr lang="en-US" sz="1200">
                <a:latin typeface="+mn-lt" charset="0"/>
                <a:cs typeface="+mn-ea" charset="0"/>
              </a:rPr>
              <a:pPr algn="r" hangingPunct="1">
                <a:lnSpc>
                  <a:spcPct val="100000"/>
                </a:lnSpc>
              </a:pPr>
              <a:t>4</a:t>
            </a:fld>
            <a:endParaRPr lang="en-US" sz="1200">
              <a:latin typeface="+mn-lt" charset="0"/>
              <a:cs typeface="+mn-e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7A222C-AE16-3F42-8F8D-4F45E5202E37}" type="slidenum">
              <a:rPr lang="en-US"/>
              <a:pPr/>
              <a:t>5</a:t>
            </a:fld>
            <a:endParaRPr lang="en-US"/>
          </a:p>
        </p:txBody>
      </p:sp>
      <p:sp>
        <p:nvSpPr>
          <p:cNvPr id="16896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896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Results all </a:t>
            </a:r>
            <a:r>
              <a:rPr lang="en-US" dirty="0" smtClean="0"/>
              <a:t>over the place.</a:t>
            </a:r>
            <a:r>
              <a:rPr lang="en-US" baseline="0" dirty="0" smtClean="0"/>
              <a:t> </a:t>
            </a:r>
            <a:r>
              <a:rPr lang="en-US" dirty="0" smtClean="0"/>
              <a:t>Describe that top were life sciences </a:t>
            </a:r>
            <a:r>
              <a:rPr lang="en-US" dirty="0" smtClean="0"/>
              <a:t>students, middle </a:t>
            </a:r>
            <a:r>
              <a:rPr lang="en-US" dirty="0" smtClean="0"/>
              <a:t>engineers…majors OK. What did we need to ‘get other students ready</a:t>
            </a:r>
            <a:r>
              <a:rPr lang="en-US" dirty="0" smtClean="0"/>
              <a: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0FDA5386-46E2-0846-9AAD-3639F413AB98}" type="slidenum">
              <a:rPr lang="en-US"/>
              <a:pPr/>
              <a:t>6</a:t>
            </a:fld>
            <a:endParaRPr lang="en-US"/>
          </a:p>
        </p:txBody>
      </p:sp>
      <p:sp>
        <p:nvSpPr>
          <p:cNvPr id="14028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029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eaLnBrk="1">
              <a:spcBef>
                <a:spcPct val="0"/>
              </a:spcBef>
            </a:pPr>
            <a:r>
              <a:rPr lang="en-US" sz="2000" dirty="0" smtClean="0">
                <a:latin typeface="Arial" charset="0"/>
                <a:cs typeface="Microsoft YaHei" charset="0"/>
              </a:rPr>
              <a:t>Take </a:t>
            </a:r>
            <a:r>
              <a:rPr lang="en-US" sz="2000" dirty="0" smtClean="0">
                <a:latin typeface="Arial" charset="0"/>
                <a:cs typeface="Microsoft YaHei" charset="0"/>
              </a:rPr>
              <a:t>home – “You </a:t>
            </a:r>
            <a:r>
              <a:rPr lang="en-US" sz="2000" dirty="0" smtClean="0">
                <a:latin typeface="Arial" charset="0"/>
                <a:cs typeface="Microsoft YaHei" charset="0"/>
              </a:rPr>
              <a:t>need these ‘basic skills’ (Piagetian abilities)…</a:t>
            </a:r>
            <a:r>
              <a:rPr lang="en-US" sz="2000" dirty="0" smtClean="0">
                <a:latin typeface="Arial" charset="0"/>
                <a:cs typeface="Microsoft YaHei" charset="0"/>
              </a:rPr>
              <a:t>to be able to get much from physics course</a:t>
            </a:r>
            <a:r>
              <a:rPr lang="en-US" sz="2000" dirty="0" smtClean="0">
                <a:latin typeface="Arial" charset="0"/>
                <a:cs typeface="Microsoft YaHei" charset="0"/>
              </a:rPr>
              <a:t>”</a:t>
            </a:r>
            <a:endParaRPr lang="en-US" sz="2000" dirty="0">
              <a:latin typeface="Arial" charset="0"/>
              <a:cs typeface="Microsoft YaHei" charset="0"/>
            </a:endParaRPr>
          </a:p>
        </p:txBody>
      </p:sp>
      <p:sp>
        <p:nvSpPr>
          <p:cNvPr id="14029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33CB56AF-8191-694F-A3EE-E04926CFC9E6}" type="slidenum">
              <a:rPr lang="en-US" sz="1200">
                <a:latin typeface="+mn-lt" charset="0"/>
                <a:cs typeface="+mn-ea" charset="0"/>
              </a:rPr>
              <a:pPr algn="r" hangingPunct="1">
                <a:lnSpc>
                  <a:spcPct val="100000"/>
                </a:lnSpc>
              </a:pPr>
              <a:t>6</a:t>
            </a:fld>
            <a:endParaRPr lang="en-US" sz="1200">
              <a:latin typeface="+mn-lt" charset="0"/>
              <a:cs typeface="+mn-e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9FD4E79-16A3-2347-A39A-91246874E6EC}" type="slidenum">
              <a:rPr lang="en-US"/>
              <a:pPr/>
              <a:t>7</a:t>
            </a:fld>
            <a:endParaRPr lang="en-US"/>
          </a:p>
        </p:txBody>
      </p:sp>
      <p:sp>
        <p:nvSpPr>
          <p:cNvPr id="14848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848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200">
                <a:solidFill>
                  <a:srgbClr val="000000"/>
                </a:solidFill>
                <a:latin typeface="Times New Roman" charset="0"/>
                <a:ea typeface="ＭＳ Ｐゴシック" charset="0"/>
              </a:defRPr>
            </a:lvl9pPr>
          </a:lstStyle>
          <a:p>
            <a:pPr marL="215900" eaLnBrk="1">
              <a:spcBef>
                <a:spcPct val="0"/>
              </a:spcBef>
            </a:pPr>
            <a:endParaRPr lang="en-US" sz="2000" dirty="0">
              <a:latin typeface="Arial" charset="0"/>
              <a:cs typeface="Microsoft YaHei" charset="0"/>
            </a:endParaRPr>
          </a:p>
        </p:txBody>
      </p:sp>
      <p:sp>
        <p:nvSpPr>
          <p:cNvPr id="14848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hangingPunct="1">
              <a:lnSpc>
                <a:spcPct val="100000"/>
              </a:lnSpc>
            </a:pPr>
            <a:fld id="{CE2609F8-B3EF-5142-B46E-4D45C7F54293}" type="slidenum">
              <a:rPr lang="en-US" sz="1200">
                <a:latin typeface="+mn-lt" charset="0"/>
                <a:cs typeface="+mn-ea" charset="0"/>
              </a:rPr>
              <a:pPr algn="r" hangingPunct="1">
                <a:lnSpc>
                  <a:spcPct val="100000"/>
                </a:lnSpc>
              </a:pPr>
              <a:t>7</a:t>
            </a:fld>
            <a:endParaRPr lang="en-US" sz="1200">
              <a:latin typeface="+mn-lt" charset="0"/>
              <a:cs typeface="+mn-e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7CF0FCD3-7120-5840-A3F2-8ACC788759FB}" type="slidenum">
              <a:rPr lang="en-US"/>
              <a:pPr/>
              <a:t>8</a:t>
            </a:fld>
            <a:endParaRPr lang="en-US"/>
          </a:p>
        </p:txBody>
      </p:sp>
      <p:sp>
        <p:nvSpPr>
          <p:cNvPr id="14643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a:solidFill>
                  <a:srgbClr val="000000"/>
                </a:solidFill>
                <a:latin typeface="Arial" charset="0"/>
                <a:ea typeface="ＭＳ Ｐゴシック" charset="0"/>
                <a:cs typeface="Microsoft YaHei" charset="0"/>
              </a:defRPr>
            </a:lvl9pPr>
          </a:lstStyle>
          <a:p>
            <a:pPr algn="r">
              <a:lnSpc>
                <a:spcPct val="100000"/>
              </a:lnSpc>
            </a:pPr>
            <a:fld id="{B0F9C362-ED4F-0E41-A0B2-EDB3A645D893}" type="slidenum">
              <a:rPr lang="en-US" sz="1200">
                <a:latin typeface="Times New Roman" charset="0"/>
                <a:cs typeface="Segoe UI" charset="0"/>
              </a:rPr>
              <a:pPr algn="r">
                <a:lnSpc>
                  <a:spcPct val="100000"/>
                </a:lnSpc>
              </a:pPr>
              <a:t>8</a:t>
            </a:fld>
            <a:endParaRPr lang="en-US" sz="1200">
              <a:latin typeface="Times New Roman" charset="0"/>
              <a:cs typeface="Segoe UI" charset="0"/>
            </a:endParaRPr>
          </a:p>
        </p:txBody>
      </p:sp>
      <p:sp>
        <p:nvSpPr>
          <p:cNvPr id="146434" name="Text Box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6435" name="Text Box 3"/>
          <p:cNvSpPr txBox="1">
            <a:spLocks noGrp="1" noChangeArrowheads="1"/>
          </p:cNvSpPr>
          <p:nvPr>
            <p:ph type="body" idx="1"/>
          </p:nvPr>
        </p:nvSpPr>
        <p:spPr bwMode="auto">
          <a:xfrm>
            <a:off x="914400" y="4343400"/>
            <a:ext cx="5029200" cy="4114800"/>
          </a:xfrm>
          <a:prstGeom prst="rect">
            <a:avLst/>
          </a:prstGeo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Lst>
              <a:defRPr sz="1200">
                <a:solidFill>
                  <a:srgbClr val="000000"/>
                </a:solidFill>
                <a:latin typeface="Times New Roman" charset="0"/>
                <a:ea typeface="ＭＳ Ｐゴシック" charset="0"/>
              </a:defRPr>
            </a:lvl9pPr>
          </a:lstStyle>
          <a:p>
            <a:pPr marL="215900" eaLnBrk="1">
              <a:spcBef>
                <a:spcPct val="0"/>
              </a:spcBef>
            </a:pPr>
            <a:r>
              <a:rPr lang="en-US" sz="2000" dirty="0" smtClean="0">
                <a:latin typeface="Arial" charset="0"/>
                <a:cs typeface="Microsoft YaHei" charset="0"/>
              </a:rPr>
              <a:t>We used the ‘proportional reasoning’ questions from Lawson Test of</a:t>
            </a:r>
            <a:r>
              <a:rPr lang="en-US" sz="2000" baseline="0" dirty="0" smtClean="0">
                <a:latin typeface="Arial" charset="0"/>
                <a:cs typeface="Microsoft YaHei" charset="0"/>
              </a:rPr>
              <a:t> Scientific Reasoning plus one more ratio reasoning question (in total 5 question</a:t>
            </a:r>
            <a:r>
              <a:rPr lang="en-US" sz="2000" dirty="0" smtClean="0">
                <a:latin typeface="Arial" charset="0"/>
                <a:cs typeface="Microsoft YaHei" charset="0"/>
              </a:rPr>
              <a:t> </a:t>
            </a:r>
            <a:r>
              <a:rPr lang="en-US" sz="2000" dirty="0">
                <a:latin typeface="Arial" charset="0"/>
                <a:cs typeface="Microsoft YaHei" charset="0"/>
              </a:rPr>
              <a:t>multiple choice </a:t>
            </a:r>
            <a:r>
              <a:rPr lang="en-US" sz="2000" dirty="0" smtClean="0">
                <a:latin typeface="Arial" charset="0"/>
                <a:cs typeface="Microsoft YaHei" charset="0"/>
              </a:rPr>
              <a:t>test). </a:t>
            </a:r>
            <a:endParaRPr lang="en-US" sz="2000" dirty="0">
              <a:latin typeface="Arial" charset="0"/>
              <a:cs typeface="Microsoft YaHei" charset="0"/>
            </a:endParaRPr>
          </a:p>
        </p:txBody>
      </p:sp>
      <p:sp>
        <p:nvSpPr>
          <p:cNvPr id="146436" name="AutoShape 4"/>
          <p:cNvSpPr>
            <a:spLocks noChangeArrowheads="1"/>
          </p:cNvSpPr>
          <p:nvPr/>
        </p:nvSpPr>
        <p:spPr bwMode="auto">
          <a:xfrm>
            <a:off x="3886200" y="8686800"/>
            <a:ext cx="2971800" cy="457200"/>
          </a:xfrm>
          <a:custGeom>
            <a:avLst/>
            <a:gdLst>
              <a:gd name="G0" fmla="*/ 8255 1 2"/>
              <a:gd name="G1" fmla="*/ 1270 1 2"/>
              <a:gd name="G2" fmla="+- 1270 0 0"/>
              <a:gd name="G3" fmla="+- 8255 0 0"/>
              <a:gd name="T0" fmla="*/ 0 w 8255"/>
              <a:gd name="T1" fmla="*/ 0 h 1270"/>
              <a:gd name="T2" fmla="*/ G3 w 8255"/>
              <a:gd name="T3" fmla="*/ G2 h 1270"/>
            </a:gdLst>
            <a:ahLst/>
            <a:cxnLst>
              <a:cxn ang="0">
                <a:pos x="r" y="vc"/>
              </a:cxn>
              <a:cxn ang="5400000">
                <a:pos x="hc" y="b"/>
              </a:cxn>
              <a:cxn ang="10800000">
                <a:pos x="l" y="vc"/>
              </a:cxn>
              <a:cxn ang="16200000">
                <a:pos x="hc" y="t"/>
              </a:cxn>
            </a:cxnLst>
            <a:rect l="T0" t="T1" r="T2" b="T3"/>
            <a:pathLst>
              <a:path w="8255" h="1270">
                <a:moveTo>
                  <a:pt x="0" y="0"/>
                </a:moveTo>
                <a:lnTo>
                  <a:pt x="8255" y="0"/>
                </a:lnTo>
                <a:lnTo>
                  <a:pt x="8255" y="1270"/>
                </a:lnTo>
                <a:lnTo>
                  <a:pt x="0" y="127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3BB68E-CDB7-C042-8D88-BFAEC8953A4B}" type="slidenum">
              <a:rPr lang="en-US"/>
              <a:pPr/>
              <a:t>9</a:t>
            </a:fld>
            <a:endParaRPr lang="en-US"/>
          </a:p>
        </p:txBody>
      </p:sp>
      <p:sp>
        <p:nvSpPr>
          <p:cNvPr id="15462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46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Modified</a:t>
            </a:r>
            <a:r>
              <a:rPr lang="en-US" baseline="0" dirty="0" smtClean="0"/>
              <a:t> version of test to include ‘everyday situations’ allowing students to better draw on relevant resources.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343400"/>
            <a:ext cx="6400800" cy="1752600"/>
          </a:xfrm>
          <a:prstGeom prst="rect">
            <a:avLst/>
          </a:prstGeom>
        </p:spPr>
        <p:txBody>
          <a:bodyPr/>
          <a:lstStyle>
            <a:lvl1pPr marL="0" indent="0" algn="ctr">
              <a:buNone/>
              <a:defRPr baseline="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7BEE08-B877-4FC4-8A72-5FEEE20F4300}" type="datetimeFigureOut">
              <a:rPr lang="en-US" smtClean="0"/>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F4627-B1F4-4D8A-B783-CFF4110420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32574F22-9F1C-4D6A-938B-296ED6235BCA}" type="datetimeFigureOut">
              <a:rPr lang="en-US" smtClean="0"/>
              <a:t>8/11/15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32574F22-9F1C-4D6A-938B-296ED6235BCA}" type="datetimeFigureOut">
              <a:rPr lang="en-US" smtClean="0"/>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574F22-9F1C-4D6A-938B-296ED6235BCA}" type="datetimeFigureOut">
              <a:rPr lang="en-US" smtClean="0"/>
              <a:t>8/11/15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5"/>
          <p:cNvSpPr>
            <a:spLocks noGrp="1"/>
          </p:cNvSpPr>
          <p:nvPr>
            <p:ph type="dt" sz="half" idx="10"/>
          </p:nvPr>
        </p:nvSpPr>
        <p:spPr/>
        <p:txBody>
          <a:bodyPr/>
          <a:lstStyle/>
          <a:p>
            <a:fld id="{32574F22-9F1C-4D6A-938B-296ED6235BCA}" type="datetimeFigureOut">
              <a:rPr lang="en-US" smtClean="0"/>
              <a:t>8/11/15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32574F22-9F1C-4D6A-938B-296ED6235BCA}" type="datetimeFigureOut">
              <a:rPr lang="en-US" smtClean="0"/>
              <a:t>8/11/15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4"/>
          <p:cNvSpPr>
            <a:spLocks noGrp="1"/>
          </p:cNvSpPr>
          <p:nvPr>
            <p:ph type="dt" sz="half" idx="10"/>
          </p:nvPr>
        </p:nvSpPr>
        <p:spPr/>
        <p:txBody>
          <a:bodyPr/>
          <a:lstStyle/>
          <a:p>
            <a:fld id="{EDAA265F-AAE3-4CF8-BDE4-31F98D0AEAE9}" type="datetimeFigureOut">
              <a:rPr lang="en-US" smtClean="0"/>
              <a:pPr/>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A265F-AAE3-4CF8-BDE4-31F98D0AEAE9}" type="datetimeFigureOut">
              <a:rPr lang="en-US" smtClean="0"/>
              <a:pPr/>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A265F-AAE3-4CF8-BDE4-31F98D0AEAE9}" type="datetimeFigureOut">
              <a:rPr lang="en-US" smtClean="0"/>
              <a:pPr/>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p>
            <a:fld id="{EDAA265F-AAE3-4CF8-BDE4-31F98D0AEAE9}" type="datetimeFigureOut">
              <a:rPr lang="en-US" smtClean="0"/>
              <a:pPr/>
              <a:t>8/11/15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fld id="{EDAA265F-AAE3-4CF8-BDE4-31F98D0AEAE9}" type="datetimeFigureOut">
              <a:rPr lang="en-US" smtClean="0"/>
              <a:pPr/>
              <a:t>8/11/15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356350"/>
            <a:ext cx="2132013" cy="363538"/>
          </a:xfrm>
        </p:spPr>
        <p:txBody>
          <a:bodyPr/>
          <a:lstStyle>
            <a:lvl1pPr>
              <a:defRPr/>
            </a:lvl1pPr>
          </a:lstStyle>
          <a:p>
            <a:fld id="{9524BD8F-7AB3-E244-9226-41B9313BF7E9}" type="datetime1">
              <a:rPr lang="en-US"/>
              <a:pPr/>
              <a:t>8/11/15</a:t>
            </a:fld>
            <a:endParaRPr lang="en-US"/>
          </a:p>
        </p:txBody>
      </p:sp>
      <p:sp>
        <p:nvSpPr>
          <p:cNvPr id="4" name="Slide Number Placeholder 3"/>
          <p:cNvSpPr>
            <a:spLocks noGrp="1"/>
          </p:cNvSpPr>
          <p:nvPr>
            <p:ph type="sldNum" idx="11"/>
          </p:nvPr>
        </p:nvSpPr>
        <p:spPr>
          <a:xfrm>
            <a:off x="6553200" y="6356350"/>
            <a:ext cx="2132013" cy="363538"/>
          </a:xfrm>
        </p:spPr>
        <p:txBody>
          <a:bodyPr/>
          <a:lstStyle>
            <a:lvl1pPr>
              <a:defRPr/>
            </a:lvl1pPr>
          </a:lstStyle>
          <a:p>
            <a:fld id="{A16AC63B-D41F-D642-9AE6-E564C31693BC}" type="slidenum">
              <a:rPr lang="en-US"/>
              <a:pPr/>
              <a:t>‹#›</a:t>
            </a:fld>
            <a:endParaRPr lang="en-US"/>
          </a:p>
        </p:txBody>
      </p:sp>
    </p:spTree>
    <p:extLst>
      <p:ext uri="{BB962C8B-B14F-4D97-AF65-F5344CB8AC3E}">
        <p14:creationId xmlns:p14="http://schemas.microsoft.com/office/powerpoint/2010/main" val="270424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DAA265F-AAE3-4CF8-BDE4-31F98D0AEAE9}" type="datetimeFigureOut">
              <a:rPr lang="en-US" smtClean="0"/>
              <a:pPr/>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AA265F-AAE3-4CF8-BDE4-31F98D0AEAE9}" type="datetimeFigureOut">
              <a:rPr lang="en-US" smtClean="0"/>
              <a:pPr/>
              <a:t>8/11/15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EDAA265F-AAE3-4CF8-BDE4-31F98D0AEAE9}" type="datetimeFigureOut">
              <a:rPr lang="en-US" smtClean="0"/>
              <a:pPr/>
              <a:t>8/11/15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EDAA265F-AAE3-4CF8-BDE4-31F98D0AEAE9}" type="datetimeFigureOut">
              <a:rPr lang="en-US" smtClean="0"/>
              <a:pPr/>
              <a:t>8/11/15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B1D3EC5-F421-48A6-8BC4-322E72934D2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356350"/>
            <a:ext cx="2132013" cy="363538"/>
          </a:xfrm>
        </p:spPr>
        <p:txBody>
          <a:bodyPr/>
          <a:lstStyle>
            <a:lvl1pPr>
              <a:defRPr/>
            </a:lvl1pPr>
          </a:lstStyle>
          <a:p>
            <a:fld id="{9524BD8F-7AB3-E244-9226-41B9313BF7E9}" type="datetime1">
              <a:rPr lang="en-US"/>
              <a:pPr/>
              <a:t>8/11/15</a:t>
            </a:fld>
            <a:endParaRPr lang="en-US"/>
          </a:p>
        </p:txBody>
      </p:sp>
      <p:sp>
        <p:nvSpPr>
          <p:cNvPr id="4" name="Slide Number Placeholder 3"/>
          <p:cNvSpPr>
            <a:spLocks noGrp="1"/>
          </p:cNvSpPr>
          <p:nvPr>
            <p:ph type="sldNum" idx="11"/>
          </p:nvPr>
        </p:nvSpPr>
        <p:spPr>
          <a:xfrm>
            <a:off x="6553200" y="6356350"/>
            <a:ext cx="2132013" cy="363538"/>
          </a:xfrm>
        </p:spPr>
        <p:txBody>
          <a:bodyPr/>
          <a:lstStyle>
            <a:lvl1pPr>
              <a:defRPr/>
            </a:lvl1pPr>
          </a:lstStyle>
          <a:p>
            <a:fld id="{A16AC63B-D41F-D642-9AE6-E564C31693BC}" type="slidenum">
              <a:rPr lang="en-US"/>
              <a:pPr/>
              <a:t>‹#›</a:t>
            </a:fld>
            <a:endParaRPr lang="en-US"/>
          </a:p>
        </p:txBody>
      </p:sp>
    </p:spTree>
    <p:extLst>
      <p:ext uri="{BB962C8B-B14F-4D97-AF65-F5344CB8AC3E}">
        <p14:creationId xmlns:p14="http://schemas.microsoft.com/office/powerpoint/2010/main" val="2704247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1827213" cy="4113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65413" y="1981200"/>
            <a:ext cx="1828800" cy="4113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685800" y="6248400"/>
            <a:ext cx="1903413" cy="455613"/>
          </a:xfrm>
        </p:spPr>
        <p:txBody>
          <a:bodyPr/>
          <a:lstStyle>
            <a:lvl1pPr>
              <a:defRPr/>
            </a:lvl1pPr>
          </a:lstStyle>
          <a:p>
            <a:fld id="{BA2191BD-7E18-F446-9C08-A7FEA13B00B5}" type="datetime1">
              <a:rPr lang="en-US"/>
              <a:pPr/>
              <a:t>8/11/15</a:t>
            </a:fld>
            <a:endParaRPr lang="en-US"/>
          </a:p>
        </p:txBody>
      </p:sp>
      <p:sp>
        <p:nvSpPr>
          <p:cNvPr id="6" name="Slide Number Placeholder 5"/>
          <p:cNvSpPr>
            <a:spLocks noGrp="1"/>
          </p:cNvSpPr>
          <p:nvPr>
            <p:ph type="sldNum" idx="11"/>
          </p:nvPr>
        </p:nvSpPr>
        <p:spPr>
          <a:xfrm>
            <a:off x="6553200" y="6248400"/>
            <a:ext cx="1903413" cy="455613"/>
          </a:xfrm>
        </p:spPr>
        <p:txBody>
          <a:bodyPr/>
          <a:lstStyle>
            <a:lvl1pPr>
              <a:defRPr/>
            </a:lvl1pPr>
          </a:lstStyle>
          <a:p>
            <a:fld id="{C2326266-3847-5D4A-A565-AFD3CFAA1F64}" type="slidenum">
              <a:rPr lang="en-US"/>
              <a:pPr/>
              <a:t>‹#›</a:t>
            </a:fld>
            <a:endParaRPr lang="en-US"/>
          </a:p>
        </p:txBody>
      </p:sp>
    </p:spTree>
    <p:extLst>
      <p:ext uri="{BB962C8B-B14F-4D97-AF65-F5344CB8AC3E}">
        <p14:creationId xmlns:p14="http://schemas.microsoft.com/office/powerpoint/2010/main" val="85983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06EB7-6E98-40C8-A3C7-03D05374EDFE}" type="datetimeFigureOut">
              <a:rPr lang="en-US" smtClean="0"/>
              <a:t>8/11/15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2C03FE-C2BF-42B6-8A14-DE638BD5E7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8013" cy="45243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68D93389-CA60-0A48-9337-6465F9D1E376}" type="datetime1">
              <a:rPr lang="en-US"/>
              <a:pPr/>
              <a:t>8/11/15</a:t>
            </a:fld>
            <a:endParaRPr lang="en-US"/>
          </a:p>
        </p:txBody>
      </p:sp>
      <p:sp>
        <p:nvSpPr>
          <p:cNvPr id="5" name="Slide Number Placeholder 4"/>
          <p:cNvSpPr>
            <a:spLocks noGrp="1"/>
          </p:cNvSpPr>
          <p:nvPr>
            <p:ph type="sldNum" idx="11"/>
          </p:nvPr>
        </p:nvSpPr>
        <p:spPr/>
        <p:txBody>
          <a:bodyPr/>
          <a:lstStyle>
            <a:lvl1pPr>
              <a:defRPr/>
            </a:lvl1pPr>
          </a:lstStyle>
          <a:p>
            <a:fld id="{68BD1E77-1EF3-2C40-A890-DE093BB36D73}" type="slidenum">
              <a:rPr lang="en-US"/>
              <a:pPr/>
              <a:t>‹#›</a:t>
            </a:fld>
            <a:endParaRPr lang="en-US"/>
          </a:p>
        </p:txBody>
      </p:sp>
    </p:spTree>
    <p:extLst>
      <p:ext uri="{BB962C8B-B14F-4D97-AF65-F5344CB8AC3E}">
        <p14:creationId xmlns:p14="http://schemas.microsoft.com/office/powerpoint/2010/main" val="220194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7A99DC01-BBF5-454E-AD20-70C1166BF648}" type="datetime1">
              <a:rPr lang="en-US"/>
              <a:pPr/>
              <a:t>8/11/15</a:t>
            </a:fld>
            <a:endParaRPr lang="en-US"/>
          </a:p>
        </p:txBody>
      </p:sp>
      <p:sp>
        <p:nvSpPr>
          <p:cNvPr id="3" name="Slide Number Placeholder 2"/>
          <p:cNvSpPr>
            <a:spLocks noGrp="1"/>
          </p:cNvSpPr>
          <p:nvPr>
            <p:ph type="sldNum" idx="11"/>
          </p:nvPr>
        </p:nvSpPr>
        <p:spPr/>
        <p:txBody>
          <a:bodyPr/>
          <a:lstStyle>
            <a:lvl1pPr>
              <a:defRPr/>
            </a:lvl1pPr>
          </a:lstStyle>
          <a:p>
            <a:fld id="{3CA86289-0F9E-2948-AEB8-C0E94461D0EB}" type="slidenum">
              <a:rPr lang="en-US"/>
              <a:pPr/>
              <a:t>‹#›</a:t>
            </a:fld>
            <a:endParaRPr lang="en-US"/>
          </a:p>
        </p:txBody>
      </p:sp>
    </p:spTree>
    <p:extLst>
      <p:ext uri="{BB962C8B-B14F-4D97-AF65-F5344CB8AC3E}">
        <p14:creationId xmlns:p14="http://schemas.microsoft.com/office/powerpoint/2010/main" val="23928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1827213" cy="4113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65413" y="1981200"/>
            <a:ext cx="1828800" cy="4113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685800" y="6248400"/>
            <a:ext cx="1903413" cy="455613"/>
          </a:xfrm>
        </p:spPr>
        <p:txBody>
          <a:bodyPr/>
          <a:lstStyle>
            <a:lvl1pPr>
              <a:defRPr/>
            </a:lvl1pPr>
          </a:lstStyle>
          <a:p>
            <a:fld id="{BA2191BD-7E18-F446-9C08-A7FEA13B00B5}" type="datetime1">
              <a:rPr lang="en-US"/>
              <a:pPr/>
              <a:t>8/11/15</a:t>
            </a:fld>
            <a:endParaRPr lang="en-US"/>
          </a:p>
        </p:txBody>
      </p:sp>
      <p:sp>
        <p:nvSpPr>
          <p:cNvPr id="6" name="Slide Number Placeholder 5"/>
          <p:cNvSpPr>
            <a:spLocks noGrp="1"/>
          </p:cNvSpPr>
          <p:nvPr>
            <p:ph type="sldNum" idx="11"/>
          </p:nvPr>
        </p:nvSpPr>
        <p:spPr>
          <a:xfrm>
            <a:off x="6553200" y="6248400"/>
            <a:ext cx="1903413" cy="455613"/>
          </a:xfrm>
        </p:spPr>
        <p:txBody>
          <a:bodyPr/>
          <a:lstStyle>
            <a:lvl1pPr>
              <a:defRPr/>
            </a:lvl1pPr>
          </a:lstStyle>
          <a:p>
            <a:fld id="{C2326266-3847-5D4A-A565-AFD3CFAA1F64}" type="slidenum">
              <a:rPr lang="en-US"/>
              <a:pPr/>
              <a:t>‹#›</a:t>
            </a:fld>
            <a:endParaRPr lang="en-US"/>
          </a:p>
        </p:txBody>
      </p:sp>
    </p:spTree>
    <p:extLst>
      <p:ext uri="{BB962C8B-B14F-4D97-AF65-F5344CB8AC3E}">
        <p14:creationId xmlns:p14="http://schemas.microsoft.com/office/powerpoint/2010/main" val="8598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a:prstGeom prst="rect">
            <a:avLst/>
          </a:prstGeom>
        </p:spPr>
        <p:txBody>
          <a:bodyPr/>
          <a:lstStyle>
            <a:lvl1pPr>
              <a:defRPr baseline="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32574F22-9F1C-4D6A-938B-296ED6235BCA}" type="datetimeFigureOut">
              <a:rPr lang="en-US" smtClean="0"/>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BA9D40-D6E3-4054-B218-20E234F426F0}" type="datetimeFigureOut">
              <a:rPr lang="en-US" smtClean="0"/>
              <a:pPr/>
              <a:t>8/11/15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74F22-9F1C-4D6A-938B-296ED6235BCA}" type="datetimeFigureOut">
              <a:rPr lang="en-US" smtClean="0"/>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p>
            <a:fld id="{32574F22-9F1C-4D6A-938B-296ED6235BCA}" type="datetimeFigureOut">
              <a:rPr lang="en-US" smtClean="0"/>
              <a:t>8/11/15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3F92EEE-4930-4BF1-BDD2-73C245C143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theme" Target="../theme/theme2.xml"/><Relationship Id="rId11"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4.xml"/><Relationship Id="rId3"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LC_powerpoint_page1.jpg"/>
          <p:cNvPicPr>
            <a:picLocks noChangeAspect="1"/>
          </p:cNvPicPr>
          <p:nvPr/>
        </p:nvPicPr>
        <p:blipFill>
          <a:blip r:embed="rId7" cstate="print"/>
          <a:stretch>
            <a:fillRect/>
          </a:stretch>
        </p:blipFill>
        <p:spPr>
          <a:xfrm>
            <a:off x="-533400" y="-228600"/>
            <a:ext cx="10287000" cy="7298055"/>
          </a:xfrm>
          <a:prstGeom prst="rect">
            <a:avLst/>
          </a:prstGeom>
        </p:spPr>
      </p:pic>
      <p:sp>
        <p:nvSpPr>
          <p:cNvPr id="2" name="Title Placeholder 1"/>
          <p:cNvSpPr>
            <a:spLocks noGrp="1"/>
          </p:cNvSpPr>
          <p:nvPr>
            <p:ph type="title"/>
          </p:nvPr>
        </p:nvSpPr>
        <p:spPr>
          <a:xfrm>
            <a:off x="457200" y="3200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BEE08-B877-4FC4-8A72-5FEEE20F4300}" type="datetimeFigureOut">
              <a:rPr lang="en-US" smtClean="0"/>
              <a:t>8/11/15</a:t>
            </a:fld>
            <a:endParaRPr lang="en-US"/>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F4627-B1F4-4D8A-B783-CFF4110420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91" r:id="rId2"/>
    <p:sldLayoutId id="2147483692" r:id="rId3"/>
    <p:sldLayoutId id="2147483693" r:id="rId4"/>
    <p:sldLayoutId id="2147483694" r:id="rId5"/>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AED"/>
        </a:solidFill>
        <a:effectLst/>
      </p:bgPr>
    </p:bg>
    <p:spTree>
      <p:nvGrpSpPr>
        <p:cNvPr id="1" name=""/>
        <p:cNvGrpSpPr/>
        <p:nvPr/>
      </p:nvGrpSpPr>
      <p:grpSpPr>
        <a:xfrm>
          <a:off x="0" y="0"/>
          <a:ext cx="0" cy="0"/>
          <a:chOff x="0" y="0"/>
          <a:chExt cx="0" cy="0"/>
        </a:xfrm>
      </p:grpSpPr>
      <p:pic>
        <p:nvPicPr>
          <p:cNvPr id="6" name="Picture 5" descr="LC_powerpoint_p3b (new2).jpg"/>
          <p:cNvPicPr>
            <a:picLocks noChangeAspect="1"/>
          </p:cNvPicPr>
          <p:nvPr/>
        </p:nvPicPr>
        <p:blipFill>
          <a:blip r:embed="rId11" cstate="print"/>
          <a:stretch>
            <a:fillRect/>
          </a:stretch>
        </p:blipFill>
        <p:spPr>
          <a:xfrm>
            <a:off x="-152400" y="0"/>
            <a:ext cx="10134600" cy="7233463"/>
          </a:xfrm>
          <a:prstGeom prst="rect">
            <a:avLst/>
          </a:prstGeom>
        </p:spPr>
      </p:pic>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74F22-9F1C-4D6A-938B-296ED6235BCA}" type="datetimeFigureOut">
              <a:rPr lang="en-US" smtClean="0"/>
              <a:t>8/11/15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92EEE-4930-4BF1-BDD2-73C245C14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with seal.jpg"/>
          <p:cNvPicPr>
            <a:picLocks noChangeAspect="1"/>
          </p:cNvPicPr>
          <p:nvPr/>
        </p:nvPicPr>
        <p:blipFill>
          <a:blip r:embed="rId13" cstate="print"/>
          <a:stretch>
            <a:fillRect/>
          </a:stretch>
        </p:blipFill>
        <p:spPr>
          <a:xfrm>
            <a:off x="-1" y="0"/>
            <a:ext cx="9674053" cy="6858000"/>
          </a:xfrm>
          <a:prstGeom prst="rect">
            <a:avLst/>
          </a:prstGeom>
        </p:spPr>
      </p:pic>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65F-AAE3-4CF8-BDE4-31F98D0AEAE9}" type="datetimeFigureOut">
              <a:rPr lang="en-US" smtClean="0"/>
              <a:pPr/>
              <a:t>8/11/15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D3EC5-F421-48A6-8BC4-322E72934D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AED"/>
        </a:solidFill>
        <a:effectLst/>
      </p:bgPr>
    </p:bg>
    <p:spTree>
      <p:nvGrpSpPr>
        <p:cNvPr id="1" name=""/>
        <p:cNvGrpSpPr/>
        <p:nvPr/>
      </p:nvGrpSpPr>
      <p:grpSpPr>
        <a:xfrm>
          <a:off x="0" y="0"/>
          <a:ext cx="0" cy="0"/>
          <a:chOff x="0" y="0"/>
          <a:chExt cx="0" cy="0"/>
        </a:xfrm>
      </p:grpSpPr>
      <p:pic>
        <p:nvPicPr>
          <p:cNvPr id="8" name="Picture 7" descr="logo_background fill.jpg"/>
          <p:cNvPicPr>
            <a:picLocks noChangeAspect="1"/>
          </p:cNvPicPr>
          <p:nvPr/>
        </p:nvPicPr>
        <p:blipFill>
          <a:blip r:embed="rId3" cstate="print"/>
          <a:stretch>
            <a:fillRect/>
          </a:stretch>
        </p:blipFill>
        <p:spPr>
          <a:xfrm>
            <a:off x="2895600" y="2209800"/>
            <a:ext cx="3331464" cy="2383536"/>
          </a:xfrm>
          <a:prstGeom prst="rect">
            <a:avLst/>
          </a:prstGeom>
        </p:spPr>
      </p:pic>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06EB7-6E98-40C8-A3C7-03D05374EDFE}" type="datetimeFigureOut">
              <a:rPr lang="en-US" smtClean="0"/>
              <a:t>8/11/15</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03FE-C2BF-42B6-8A14-DE638BD5E7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subero@linfield.edu" TargetMode="External"/><Relationship Id="rId4" Type="http://schemas.openxmlformats.org/officeDocument/2006/relationships/hyperlink" Target="mailto:Sophia.Cisneros@umb.edu" TargetMode="External"/><Relationship Id="rId5" Type="http://schemas.openxmlformats.org/officeDocument/2006/relationships/image" Target="../media/image5.png"/><Relationship Id="rId6" Type="http://schemas.openxmlformats.org/officeDocument/2006/relationships/image" Target="../media/image6.gif"/><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4.png"/><Relationship Id="rId5" Type="http://schemas.openxmlformats.org/officeDocument/2006/relationships/oleObject" Target="../embeddings/oleObject3.bin"/><Relationship Id="rId6" Type="http://schemas.openxmlformats.org/officeDocument/2006/relationships/image" Target="../media/image23.emf"/><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7.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oleObject" Target="../embeddings/oleObject1.bin"/><Relationship Id="rId7" Type="http://schemas.openxmlformats.org/officeDocument/2006/relationships/image" Target="../media/image8.emf"/><Relationship Id="rId8" Type="http://schemas.openxmlformats.org/officeDocument/2006/relationships/image" Target="../media/image11.png"/><Relationship Id="rId9"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09600" y="1143000"/>
            <a:ext cx="77724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200" dirty="0"/>
              <a:t>Characterization of the relationship between identity and context dependent performance in </a:t>
            </a:r>
            <a:r>
              <a:rPr lang="en-US" sz="3200" dirty="0" smtClean="0"/>
              <a:t>physics</a:t>
            </a:r>
            <a:r>
              <a:rPr lang="en-US" sz="4400" dirty="0" smtClean="0"/>
              <a:t/>
            </a:r>
            <a:br>
              <a:rPr lang="en-US" sz="4400" dirty="0" smtClean="0"/>
            </a:br>
            <a:endParaRPr lang="en-US" sz="4400" dirty="0"/>
          </a:p>
        </p:txBody>
      </p:sp>
      <p:sp>
        <p:nvSpPr>
          <p:cNvPr id="10242" name="Rectangle 2"/>
          <p:cNvSpPr>
            <a:spLocks noGrp="1" noChangeArrowheads="1"/>
          </p:cNvSpPr>
          <p:nvPr>
            <p:ph type="subTitle" idx="4294967295"/>
          </p:nvPr>
        </p:nvSpPr>
        <p:spPr>
          <a:xfrm>
            <a:off x="0" y="2133600"/>
            <a:ext cx="7467600" cy="3352800"/>
          </a:xfrm>
          <a:prstGeom prst="rect">
            <a:avLst/>
          </a:prstGeom>
          <a:ln/>
        </p:spPr>
        <p:txBody>
          <a:bodyPr lIns="91440" tIns="45720" rIns="91440" bIns="45720">
            <a:normAutofit fontScale="85000" lnSpcReduction="20000"/>
          </a:bodyPr>
          <a:lstStyle/>
          <a:p>
            <a:pPr marL="0" indent="0" algn="ctr">
              <a:lnSpc>
                <a:spcPct val="100000"/>
              </a:lnSpc>
              <a:spcBef>
                <a:spcPts val="650"/>
              </a:spcBef>
              <a:spcAft>
                <a:spcPct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dirty="0">
              <a:solidFill>
                <a:srgbClr val="8B8B8B"/>
              </a:solidFill>
            </a:endParaRPr>
          </a:p>
          <a:p>
            <a:pPr marL="0" indent="0" algn="ctr">
              <a:lnSpc>
                <a:spcPct val="100000"/>
              </a:lnSpc>
              <a:spcBef>
                <a:spcPts val="65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dirty="0">
              <a:solidFill>
                <a:srgbClr val="8B8B8B"/>
              </a:solidFill>
            </a:endParaRPr>
          </a:p>
          <a:p>
            <a:pPr marL="0" indent="0" algn="ctr">
              <a:lnSpc>
                <a:spcPct val="100000"/>
              </a:lnSpc>
              <a:spcBef>
                <a:spcPts val="650"/>
              </a:spcBef>
              <a:spcAft>
                <a:spcPct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dirty="0"/>
              <a:t>Keron Subero </a:t>
            </a:r>
            <a:endParaRPr lang="en-US" dirty="0" smtClean="0"/>
          </a:p>
          <a:p>
            <a:pPr marL="0" indent="0" algn="ctr">
              <a:lnSpc>
                <a:spcPct val="100000"/>
              </a:lnSpc>
              <a:spcBef>
                <a:spcPts val="650"/>
              </a:spcBef>
              <a:spcAft>
                <a:spcPct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a:rPr>
              <a:t>ksubero@linfield.edu</a:t>
            </a: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0" algn="ctr">
              <a:lnSpc>
                <a:spcPct val="100000"/>
              </a:lnSpc>
              <a:spcBef>
                <a:spcPts val="65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dirty="0"/>
          </a:p>
          <a:p>
            <a:pPr marL="0" indent="0" algn="ctr">
              <a:lnSpc>
                <a:spcPct val="100000"/>
              </a:lnSpc>
              <a:spcBef>
                <a:spcPts val="650"/>
              </a:spcBef>
              <a:spcAft>
                <a:spcPct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dirty="0"/>
              <a:t>Sophia </a:t>
            </a:r>
            <a:r>
              <a:rPr lang="en-US" dirty="0" err="1" smtClean="0"/>
              <a:t>Inzunza</a:t>
            </a:r>
            <a:r>
              <a:rPr lang="en-US" dirty="0" smtClean="0"/>
              <a:t>-Cisneros </a:t>
            </a:r>
          </a:p>
          <a:p>
            <a:pPr marL="0" indent="0" algn="ctr">
              <a:spcBef>
                <a:spcPts val="650"/>
              </a:spcBef>
              <a:spcAft>
                <a:spcPct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4"/>
              </a:rPr>
              <a:t>Sophia.Cisneros@</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4"/>
              </a:rPr>
              <a:t>umb.edu</a:t>
            </a: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0" algn="ctr">
              <a:spcBef>
                <a:spcPts val="650"/>
              </a:spcBef>
              <a:spcAft>
                <a:spcPct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dirty="0" smtClean="0"/>
              <a:t> </a:t>
            </a:r>
            <a:endParaRPr lang="en-US" dirty="0"/>
          </a:p>
          <a:p>
            <a:pPr marL="0" indent="0" algn="ctr">
              <a:lnSpc>
                <a:spcPct val="100000"/>
              </a:lnSpc>
              <a:spcBef>
                <a:spcPts val="650"/>
              </a:spcBef>
              <a:spcAft>
                <a:spcPct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dirty="0" smtClean="0"/>
          </a:p>
          <a:p>
            <a:pPr marL="0" indent="0" algn="ctr">
              <a:lnSpc>
                <a:spcPct val="100000"/>
              </a:lnSpc>
              <a:spcBef>
                <a:spcPts val="65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dirty="0"/>
          </a:p>
        </p:txBody>
      </p:sp>
      <p:pic>
        <p:nvPicPr>
          <p:cNvPr id="2" name="Picture 1" descr="UMASSB0STON_ID_blue_316x4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191000"/>
            <a:ext cx="665825" cy="868101"/>
          </a:xfrm>
          <a:prstGeom prst="rect">
            <a:avLst/>
          </a:prstGeom>
        </p:spPr>
      </p:pic>
      <p:pic>
        <p:nvPicPr>
          <p:cNvPr id="3" name="Picture 2" descr="LC6_rgb_sm.gif"/>
          <p:cNvPicPr>
            <a:picLocks noChangeAspect="1"/>
          </p:cNvPicPr>
          <p:nvPr/>
        </p:nvPicPr>
        <p:blipFill>
          <a:blip r:embed="rId6">
            <a:alphaModFix amt="73000"/>
            <a:extLst>
              <a:ext uri="{28A0092B-C50C-407E-A947-70E740481C1C}">
                <a14:useLocalDpi xmlns:a14="http://schemas.microsoft.com/office/drawing/2010/main" val="0"/>
              </a:ext>
            </a:extLst>
          </a:blip>
          <a:stretch>
            <a:fillRect/>
          </a:stretch>
        </p:blipFill>
        <p:spPr>
          <a:xfrm>
            <a:off x="6248400" y="2895600"/>
            <a:ext cx="965200" cy="965200"/>
          </a:xfrm>
          <a:prstGeom prst="rect">
            <a:avLst/>
          </a:prstGeom>
        </p:spPr>
      </p:pic>
    </p:spTree>
    <p:extLst>
      <p:ext uri="{BB962C8B-B14F-4D97-AF65-F5344CB8AC3E}">
        <p14:creationId xmlns:p14="http://schemas.microsoft.com/office/powerpoint/2010/main" val="33616845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287963"/>
          </a:xfrm>
        </p:spPr>
        <p:txBody>
          <a:bodyPr>
            <a:normAutofit lnSpcReduction="10000"/>
          </a:bodyPr>
          <a:lstStyle/>
          <a:p>
            <a:r>
              <a:rPr lang="en-US" dirty="0"/>
              <a:t>Cohen's </a:t>
            </a:r>
            <a:r>
              <a:rPr lang="en-US" i="1" dirty="0"/>
              <a:t>d</a:t>
            </a:r>
            <a:r>
              <a:rPr lang="en-US" dirty="0"/>
              <a:t> is defined as the difference between two means divided by a standard deviation for the data, </a:t>
            </a:r>
            <a:r>
              <a:rPr lang="en-US" i="1" dirty="0"/>
              <a:t>i.e</a:t>
            </a:r>
            <a:r>
              <a:rPr lang="en-US" i="1" dirty="0" smtClean="0"/>
              <a:t>.</a:t>
            </a:r>
          </a:p>
          <a:p>
            <a:endParaRPr lang="en-US" i="1" dirty="0"/>
          </a:p>
          <a:p>
            <a:endParaRPr lang="en-US" i="1" dirty="0" smtClean="0"/>
          </a:p>
          <a:p>
            <a:endParaRPr lang="en-US" dirty="0"/>
          </a:p>
          <a:p>
            <a:r>
              <a:rPr lang="en-US" dirty="0"/>
              <a:t>For Cohen's </a:t>
            </a:r>
            <a:r>
              <a:rPr lang="en-US" i="1" dirty="0"/>
              <a:t>d</a:t>
            </a:r>
            <a:r>
              <a:rPr lang="en-US" dirty="0"/>
              <a:t> an effect size of 0.2 to 0.3 might be a "small" effect, around 0.5 a "medium" effect and 0.8 to infinity, a "large" effect.</a:t>
            </a:r>
          </a:p>
        </p:txBody>
      </p:sp>
      <p:sp>
        <p:nvSpPr>
          <p:cNvPr id="4" name="Date Placeholder 3"/>
          <p:cNvSpPr>
            <a:spLocks noGrp="1"/>
          </p:cNvSpPr>
          <p:nvPr>
            <p:ph type="dt" idx="10"/>
          </p:nvPr>
        </p:nvSpPr>
        <p:spPr/>
        <p:txBody>
          <a:bodyPr/>
          <a:lstStyle/>
          <a:p>
            <a:fld id="{68D93389-CA60-0A48-9337-6465F9D1E376}" type="datetime1">
              <a:rPr lang="en-US" smtClean="0"/>
              <a:pPr/>
              <a:t>8/11/15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08575633"/>
              </p:ext>
            </p:extLst>
          </p:nvPr>
        </p:nvGraphicFramePr>
        <p:xfrm>
          <a:off x="2971800" y="2438400"/>
          <a:ext cx="3231776" cy="1207477"/>
        </p:xfrm>
        <a:graphic>
          <a:graphicData uri="http://schemas.openxmlformats.org/presentationml/2006/ole">
            <mc:AlternateContent xmlns:mc="http://schemas.openxmlformats.org/markup-compatibility/2006">
              <mc:Choice xmlns:v="urn:schemas-microsoft-com:vml" Requires="v">
                <p:oleObj spid="_x0000_s3102" name="Equation" r:id="rId4" imgW="1155700" imgH="431800" progId="Equation.3">
                  <p:embed/>
                </p:oleObj>
              </mc:Choice>
              <mc:Fallback>
                <p:oleObj name="Equation" r:id="rId4" imgW="1155700" imgH="431800" progId="Equation.3">
                  <p:embed/>
                  <p:pic>
                    <p:nvPicPr>
                      <p:cNvPr id="0" name=""/>
                      <p:cNvPicPr/>
                      <p:nvPr/>
                    </p:nvPicPr>
                    <p:blipFill>
                      <a:blip r:embed="rId5"/>
                      <a:stretch>
                        <a:fillRect/>
                      </a:stretch>
                    </p:blipFill>
                    <p:spPr>
                      <a:xfrm>
                        <a:off x="2971800" y="2438400"/>
                        <a:ext cx="3231776" cy="1207477"/>
                      </a:xfrm>
                      <a:prstGeom prst="rect">
                        <a:avLst/>
                      </a:prstGeom>
                    </p:spPr>
                  </p:pic>
                </p:oleObj>
              </mc:Fallback>
            </mc:AlternateContent>
          </a:graphicData>
        </a:graphic>
      </p:graphicFrame>
      <p:sp>
        <p:nvSpPr>
          <p:cNvPr id="6" name="TextBox 5"/>
          <p:cNvSpPr txBox="1"/>
          <p:nvPr/>
        </p:nvSpPr>
        <p:spPr>
          <a:xfrm>
            <a:off x="5334000" y="6336268"/>
            <a:ext cx="4183432"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Effect_size</a:t>
            </a:r>
            <a:endParaRPr lang="en-US" dirty="0"/>
          </a:p>
        </p:txBody>
      </p:sp>
    </p:spTree>
    <p:extLst>
      <p:ext uri="{BB962C8B-B14F-4D97-AF65-F5344CB8AC3E}">
        <p14:creationId xmlns:p14="http://schemas.microsoft.com/office/powerpoint/2010/main" val="14644341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457200" y="274638"/>
            <a:ext cx="82296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a:t>Gender difference in performance</a:t>
            </a:r>
          </a:p>
        </p:txBody>
      </p:sp>
      <p:pic>
        <p:nvPicPr>
          <p:cNvPr id="61442" name="Picture 2"/>
          <p:cNvPicPr>
            <a:picLocks noChangeAspect="1" noChangeArrowheads="1"/>
          </p:cNvPicPr>
          <p:nvPr/>
        </p:nvPicPr>
        <p:blipFill>
          <a:blip r:embed="rId3">
            <a:alphaModFix amt="81000"/>
            <a:extLst>
              <a:ext uri="{28A0092B-C50C-407E-A947-70E740481C1C}">
                <a14:useLocalDpi xmlns:a14="http://schemas.microsoft.com/office/drawing/2010/main" val="0"/>
              </a:ext>
            </a:extLst>
          </a:blip>
          <a:srcRect/>
          <a:stretch>
            <a:fillRect/>
          </a:stretch>
        </p:blipFill>
        <p:spPr bwMode="auto">
          <a:xfrm>
            <a:off x="4648200" y="1219200"/>
            <a:ext cx="470535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2"/>
          <p:cNvPicPr>
            <a:picLocks noChangeAspect="1" noChangeArrowheads="1"/>
          </p:cNvPicPr>
          <p:nvPr/>
        </p:nvPicPr>
        <p:blipFill>
          <a:blip r:embed="rId4">
            <a:alphaModFix amt="91000"/>
            <a:extLst>
              <a:ext uri="{28A0092B-C50C-407E-A947-70E740481C1C}">
                <a14:useLocalDpi xmlns:a14="http://schemas.microsoft.com/office/drawing/2010/main" val="0"/>
              </a:ext>
            </a:extLst>
          </a:blip>
          <a:srcRect/>
          <a:stretch>
            <a:fillRect/>
          </a:stretch>
        </p:blipFill>
        <p:spPr bwMode="auto">
          <a:xfrm>
            <a:off x="0" y="1143000"/>
            <a:ext cx="470535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0" y="6468237"/>
            <a:ext cx="9465414" cy="307777"/>
          </a:xfrm>
          <a:prstGeom prst="rect">
            <a:avLst/>
          </a:prstGeom>
          <a:noFill/>
        </p:spPr>
        <p:txBody>
          <a:bodyPr wrap="none" rtlCol="0">
            <a:spAutoFit/>
          </a:bodyPr>
          <a:lstStyle/>
          <a:p>
            <a:r>
              <a:rPr lang="en-US" sz="1400" dirty="0" smtClean="0"/>
              <a:t>“The Role of Context and Gender in Predicting Success in a Modified Laboratory Course,” Dissertation, Keron Subero </a:t>
            </a:r>
            <a:endParaRPr lang="en-US" sz="1400" dirty="0"/>
          </a:p>
        </p:txBody>
      </p:sp>
    </p:spTree>
    <p:extLst>
      <p:ext uri="{BB962C8B-B14F-4D97-AF65-F5344CB8AC3E}">
        <p14:creationId xmlns:p14="http://schemas.microsoft.com/office/powerpoint/2010/main" val="38244156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457200" y="533400"/>
            <a:ext cx="82296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t>Physics 211 (algebra-based</a:t>
            </a:r>
            <a:r>
              <a:rPr lang="en-US" sz="4400" dirty="0" smtClean="0"/>
              <a:t>)</a:t>
            </a:r>
            <a:br>
              <a:rPr lang="en-US" sz="4400" dirty="0" smtClean="0"/>
            </a:br>
            <a:r>
              <a:rPr lang="en-US" sz="3200" dirty="0" smtClean="0"/>
              <a:t>Version performance difference</a:t>
            </a:r>
            <a:endParaRPr lang="en-US" sz="3200" dirty="0"/>
          </a:p>
        </p:txBody>
      </p:sp>
      <p:graphicFrame>
        <p:nvGraphicFramePr>
          <p:cNvPr id="59394" name="Group 2"/>
          <p:cNvGraphicFramePr>
            <a:graphicFrameLocks noGrp="1"/>
          </p:cNvGraphicFramePr>
          <p:nvPr>
            <p:extLst>
              <p:ext uri="{D42A27DB-BD31-4B8C-83A1-F6EECF244321}">
                <p14:modId xmlns:p14="http://schemas.microsoft.com/office/powerpoint/2010/main" val="1865725890"/>
              </p:ext>
            </p:extLst>
          </p:nvPr>
        </p:nvGraphicFramePr>
        <p:xfrm>
          <a:off x="457200" y="1798637"/>
          <a:ext cx="8226425" cy="1935163"/>
        </p:xfrm>
        <a:graphic>
          <a:graphicData uri="http://schemas.openxmlformats.org/drawingml/2006/table">
            <a:tbl>
              <a:tblPr/>
              <a:tblGrid>
                <a:gridCol w="1174750"/>
                <a:gridCol w="1174750"/>
                <a:gridCol w="1174750"/>
                <a:gridCol w="1176338"/>
                <a:gridCol w="1174750"/>
                <a:gridCol w="1174750"/>
                <a:gridCol w="1176337"/>
              </a:tblGrid>
              <a:tr h="649288">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Gender</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Pretest Version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Mean Score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Std Dev.</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T-value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Pr&gt;|t|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r>
              <a:tr h="428625">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Original</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122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2.53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1.73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Modified</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dirty="0">
                          <a:ln>
                            <a:noFill/>
                          </a:ln>
                          <a:solidFill>
                            <a:srgbClr val="000000"/>
                          </a:solidFill>
                          <a:effectLst/>
                          <a:latin typeface="Calibri" charset="0"/>
                          <a:ea typeface="ＭＳ Ｐゴシック" charset="0"/>
                          <a:cs typeface="Microsoft YaHei" charset="0"/>
                        </a:rPr>
                        <a:t>93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2.50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1.58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000000"/>
                          </a:solidFill>
                          <a:effectLst/>
                          <a:latin typeface="Calibri" charset="0"/>
                          <a:ea typeface="ＭＳ Ｐゴシック" charset="0"/>
                          <a:cs typeface="Microsoft YaHei" charset="0"/>
                        </a:rPr>
                        <a:t>-0.03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1.67</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0.13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000000"/>
                          </a:solidFill>
                          <a:effectLst/>
                          <a:latin typeface="Calibri" charset="0"/>
                          <a:ea typeface="ＭＳ Ｐゴシック" charset="0"/>
                          <a:cs typeface="Microsoft YaHei" charset="0"/>
                        </a:rPr>
                        <a:t>0.90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bl>
          </a:graphicData>
        </a:graphic>
      </p:graphicFrame>
      <p:graphicFrame>
        <p:nvGraphicFramePr>
          <p:cNvPr id="59490" name="Group 98"/>
          <p:cNvGraphicFramePr>
            <a:graphicFrameLocks noGrp="1"/>
          </p:cNvGraphicFramePr>
          <p:nvPr>
            <p:extLst>
              <p:ext uri="{D42A27DB-BD31-4B8C-83A1-F6EECF244321}">
                <p14:modId xmlns:p14="http://schemas.microsoft.com/office/powerpoint/2010/main" val="3276094097"/>
              </p:ext>
            </p:extLst>
          </p:nvPr>
        </p:nvGraphicFramePr>
        <p:xfrm>
          <a:off x="533400" y="4160837"/>
          <a:ext cx="8226425" cy="1935163"/>
        </p:xfrm>
        <a:graphic>
          <a:graphicData uri="http://schemas.openxmlformats.org/drawingml/2006/table">
            <a:tbl>
              <a:tblPr/>
              <a:tblGrid>
                <a:gridCol w="1174750"/>
                <a:gridCol w="1174750"/>
                <a:gridCol w="1174750"/>
                <a:gridCol w="1176338"/>
                <a:gridCol w="1174750"/>
                <a:gridCol w="1174750"/>
                <a:gridCol w="1176337"/>
              </a:tblGrid>
              <a:tr h="649288">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FFFFFF"/>
                          </a:solidFill>
                          <a:effectLst/>
                          <a:latin typeface="Calibri" charset="0"/>
                          <a:ea typeface="ＭＳ Ｐゴシック" charset="0"/>
                          <a:cs typeface="Microsoft YaHei" charset="0"/>
                        </a:rPr>
                        <a:t>Gender</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Pretest Version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Mean Score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Std Dev.</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T-value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Pr&gt;|t|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r>
              <a:tr h="428625">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dirty="0">
                          <a:ln>
                            <a:noFill/>
                          </a:ln>
                          <a:solidFill>
                            <a:srgbClr val="000000"/>
                          </a:solidFill>
                          <a:effectLst/>
                          <a:latin typeface="Calibri" charset="0"/>
                          <a:ea typeface="ＭＳ Ｐゴシック" charset="0"/>
                          <a:cs typeface="Microsoft YaHei" charset="0"/>
                        </a:rPr>
                        <a:t>Female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Original</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128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2.09</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1.75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Modified</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88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2.64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1.55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000000"/>
                          </a:solidFill>
                          <a:effectLst/>
                          <a:latin typeface="Calibri" charset="0"/>
                          <a:ea typeface="ＭＳ Ｐゴシック" charset="0"/>
                          <a:cs typeface="Microsoft YaHei" charset="0"/>
                        </a:rPr>
                        <a:t>0.55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0.23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2.38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000000"/>
                          </a:solidFill>
                          <a:effectLst/>
                          <a:latin typeface="Calibri" charset="0"/>
                          <a:ea typeface="ＭＳ Ｐゴシック" charset="0"/>
                          <a:cs typeface="Microsoft YaHei" charset="0"/>
                        </a:rPr>
                        <a:t>0.02*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bl>
          </a:graphicData>
        </a:graphic>
      </p:graphicFrame>
      <p:sp>
        <p:nvSpPr>
          <p:cNvPr id="59586" name="Text Box 19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702A66E0-5ABE-314D-AFB7-5420ED9D280B}" type="slidenum">
              <a:rPr lang="en-US" sz="1200">
                <a:solidFill>
                  <a:srgbClr val="8B8B8B"/>
                </a:solidFill>
                <a:latin typeface="Calibri" charset="0"/>
                <a:cs typeface="Segoe UI" charset="0"/>
              </a:rPr>
              <a:pPr algn="r" hangingPunct="1">
                <a:lnSpc>
                  <a:spcPct val="100000"/>
                </a:lnSpc>
              </a:pPr>
              <a:t>12</a:t>
            </a:fld>
            <a:endParaRPr lang="en-US" sz="1200">
              <a:solidFill>
                <a:srgbClr val="8B8B8B"/>
              </a:solidFill>
              <a:latin typeface="Calibri" charset="0"/>
              <a:cs typeface="Segoe UI" charset="0"/>
            </a:endParaRPr>
          </a:p>
        </p:txBody>
      </p:sp>
    </p:spTree>
    <p:extLst>
      <p:ext uri="{BB962C8B-B14F-4D97-AF65-F5344CB8AC3E}">
        <p14:creationId xmlns:p14="http://schemas.microsoft.com/office/powerpoint/2010/main" val="364812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457200" y="609600"/>
            <a:ext cx="82296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t>Physics 211 (algebra-based)</a:t>
            </a:r>
            <a:br>
              <a:rPr lang="en-US" sz="4400" dirty="0"/>
            </a:br>
            <a:r>
              <a:rPr lang="en-US" sz="4400" dirty="0"/>
              <a:t>gender difference</a:t>
            </a:r>
          </a:p>
        </p:txBody>
      </p:sp>
      <p:graphicFrame>
        <p:nvGraphicFramePr>
          <p:cNvPr id="60418" name="Group 2"/>
          <p:cNvGraphicFramePr>
            <a:graphicFrameLocks noGrp="1"/>
          </p:cNvGraphicFramePr>
          <p:nvPr>
            <p:extLst>
              <p:ext uri="{D42A27DB-BD31-4B8C-83A1-F6EECF244321}">
                <p14:modId xmlns:p14="http://schemas.microsoft.com/office/powerpoint/2010/main" val="2535206185"/>
              </p:ext>
            </p:extLst>
          </p:nvPr>
        </p:nvGraphicFramePr>
        <p:xfrm>
          <a:off x="457200" y="1951037"/>
          <a:ext cx="8226425" cy="1935163"/>
        </p:xfrm>
        <a:graphic>
          <a:graphicData uri="http://schemas.openxmlformats.org/drawingml/2006/table">
            <a:tbl>
              <a:tblPr/>
              <a:tblGrid>
                <a:gridCol w="1174750"/>
                <a:gridCol w="1174750"/>
                <a:gridCol w="1174750"/>
                <a:gridCol w="1176338"/>
                <a:gridCol w="1174750"/>
                <a:gridCol w="1174750"/>
                <a:gridCol w="1176337"/>
              </a:tblGrid>
              <a:tr h="649288">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Pretest Version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Gender</a:t>
                      </a:r>
                    </a:p>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1" i="0" u="none" strike="noStrike" cap="none" normalizeH="0" baseline="0">
                        <a:ln>
                          <a:noFill/>
                        </a:ln>
                        <a:solidFill>
                          <a:srgbClr val="FFFFFF"/>
                        </a:solidFill>
                        <a:effectLst/>
                        <a:latin typeface="Calibri" charset="0"/>
                        <a:ea typeface="ＭＳ Ｐゴシック" charset="0"/>
                        <a:cs typeface="Microsoft YaHei"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Mean Score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Std Dev.</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T-value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Pr&gt;|t|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r>
              <a:tr h="428625">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Original</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122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2.53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1.73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Female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128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2.09</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1.75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000000"/>
                          </a:solidFill>
                          <a:effectLst/>
                          <a:latin typeface="Calibri" charset="0"/>
                          <a:ea typeface="ＭＳ Ｐゴシック" charset="0"/>
                          <a:cs typeface="Microsoft YaHei" charset="0"/>
                        </a:rPr>
                        <a:t>0.44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1.74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2.00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000000"/>
                          </a:solidFill>
                          <a:effectLst/>
                          <a:latin typeface="Calibri" charset="0"/>
                          <a:ea typeface="ＭＳ Ｐゴシック" charset="0"/>
                          <a:cs typeface="Microsoft YaHei" charset="0"/>
                        </a:rPr>
                        <a:t>0.05*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bl>
          </a:graphicData>
        </a:graphic>
      </p:graphicFrame>
      <p:graphicFrame>
        <p:nvGraphicFramePr>
          <p:cNvPr id="60514" name="Group 98"/>
          <p:cNvGraphicFramePr>
            <a:graphicFrameLocks noGrp="1"/>
          </p:cNvGraphicFramePr>
          <p:nvPr/>
        </p:nvGraphicFramePr>
        <p:xfrm>
          <a:off x="533400" y="4038600"/>
          <a:ext cx="8226425" cy="1935163"/>
        </p:xfrm>
        <a:graphic>
          <a:graphicData uri="http://schemas.openxmlformats.org/drawingml/2006/table">
            <a:tbl>
              <a:tblPr/>
              <a:tblGrid>
                <a:gridCol w="1174750"/>
                <a:gridCol w="1174750"/>
                <a:gridCol w="1174750"/>
                <a:gridCol w="1176338"/>
                <a:gridCol w="1174750"/>
                <a:gridCol w="1174750"/>
                <a:gridCol w="1176337"/>
              </a:tblGrid>
              <a:tr h="649288">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Gender</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Pretest Version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Mean Score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Std Dev.</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T-value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Pr&gt;|t|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r>
              <a:tr h="428625">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Modified</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93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2.50</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1.59</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Female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88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2.64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1.55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000000"/>
                          </a:solidFill>
                          <a:effectLst/>
                          <a:latin typeface="Calibri" charset="0"/>
                          <a:ea typeface="ＭＳ Ｐゴシック" charset="0"/>
                          <a:cs typeface="Microsoft YaHei" charset="0"/>
                        </a:rPr>
                        <a:t>-0.14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1.57</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0.61</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000000"/>
                          </a:solidFill>
                          <a:effectLst/>
                          <a:latin typeface="Calibri" charset="0"/>
                          <a:ea typeface="ＭＳ Ｐゴシック" charset="0"/>
                          <a:cs typeface="Microsoft YaHei" charset="0"/>
                        </a:rPr>
                        <a:t>0.55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bl>
          </a:graphicData>
        </a:graphic>
      </p:graphicFrame>
      <p:sp>
        <p:nvSpPr>
          <p:cNvPr id="60610" name="Text Box 19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B6450BDD-23F3-D849-BE3B-04C62B6BED18}" type="slidenum">
              <a:rPr lang="en-US" sz="1200">
                <a:solidFill>
                  <a:srgbClr val="8B8B8B"/>
                </a:solidFill>
                <a:latin typeface="Calibri" charset="0"/>
                <a:cs typeface="Segoe UI" charset="0"/>
              </a:rPr>
              <a:pPr algn="r" hangingPunct="1">
                <a:lnSpc>
                  <a:spcPct val="100000"/>
                </a:lnSpc>
              </a:pPr>
              <a:t>13</a:t>
            </a:fld>
            <a:endParaRPr lang="en-US" sz="1200">
              <a:solidFill>
                <a:srgbClr val="8B8B8B"/>
              </a:solidFill>
              <a:latin typeface="Calibri" charset="0"/>
              <a:cs typeface="Segoe UI" charset="0"/>
            </a:endParaRPr>
          </a:p>
        </p:txBody>
      </p:sp>
    </p:spTree>
    <p:extLst>
      <p:ext uri="{BB962C8B-B14F-4D97-AF65-F5344CB8AC3E}">
        <p14:creationId xmlns:p14="http://schemas.microsoft.com/office/powerpoint/2010/main" val="26586028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457200" y="609600"/>
            <a:ext cx="82296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t>Physics 215 (calculus-based)</a:t>
            </a:r>
            <a:br>
              <a:rPr lang="en-US" sz="4400" dirty="0"/>
            </a:br>
            <a:r>
              <a:rPr lang="en-US" sz="4400" dirty="0"/>
              <a:t>gender difference</a:t>
            </a:r>
          </a:p>
        </p:txBody>
      </p:sp>
      <p:graphicFrame>
        <p:nvGraphicFramePr>
          <p:cNvPr id="63490" name="Group 2"/>
          <p:cNvGraphicFramePr>
            <a:graphicFrameLocks noGrp="1"/>
          </p:cNvGraphicFramePr>
          <p:nvPr>
            <p:extLst>
              <p:ext uri="{D42A27DB-BD31-4B8C-83A1-F6EECF244321}">
                <p14:modId xmlns:p14="http://schemas.microsoft.com/office/powerpoint/2010/main" val="1276307744"/>
              </p:ext>
            </p:extLst>
          </p:nvPr>
        </p:nvGraphicFramePr>
        <p:xfrm>
          <a:off x="457200" y="1951037"/>
          <a:ext cx="8226425" cy="1935163"/>
        </p:xfrm>
        <a:graphic>
          <a:graphicData uri="http://schemas.openxmlformats.org/drawingml/2006/table">
            <a:tbl>
              <a:tblPr/>
              <a:tblGrid>
                <a:gridCol w="1174750"/>
                <a:gridCol w="1174750"/>
                <a:gridCol w="1174750"/>
                <a:gridCol w="1176338"/>
                <a:gridCol w="1174750"/>
                <a:gridCol w="1174750"/>
                <a:gridCol w="1176337"/>
              </a:tblGrid>
              <a:tr h="649288">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Pretest Version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Gender</a:t>
                      </a:r>
                    </a:p>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1" i="0" u="none" strike="noStrike" cap="none" normalizeH="0" baseline="0">
                        <a:ln>
                          <a:noFill/>
                        </a:ln>
                        <a:solidFill>
                          <a:srgbClr val="FFFFFF"/>
                        </a:solidFill>
                        <a:effectLst/>
                        <a:latin typeface="Calibri" charset="0"/>
                        <a:ea typeface="ＭＳ Ｐゴシック" charset="0"/>
                        <a:cs typeface="Microsoft YaHei"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FFFFFF"/>
                          </a:solidFill>
                          <a:effectLst/>
                          <a:latin typeface="Calibri" charset="0"/>
                          <a:ea typeface="ＭＳ Ｐゴシック" charset="0"/>
                          <a:cs typeface="Microsoft YaHei" charset="0"/>
                        </a:rPr>
                        <a:t>Mean Score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err="1">
                          <a:ln>
                            <a:noFill/>
                          </a:ln>
                          <a:solidFill>
                            <a:srgbClr val="FFFFFF"/>
                          </a:solidFill>
                          <a:effectLst/>
                          <a:latin typeface="Calibri" charset="0"/>
                          <a:ea typeface="ＭＳ Ｐゴシック" charset="0"/>
                          <a:cs typeface="Microsoft YaHei" charset="0"/>
                        </a:rPr>
                        <a:t>Std</a:t>
                      </a:r>
                      <a:r>
                        <a:rPr kumimoji="0" lang="en-US" sz="1800" b="1" i="0" u="none" strike="noStrike" cap="none" normalizeH="0" baseline="0" dirty="0">
                          <a:ln>
                            <a:noFill/>
                          </a:ln>
                          <a:solidFill>
                            <a:srgbClr val="FFFFFF"/>
                          </a:solidFill>
                          <a:effectLst/>
                          <a:latin typeface="Calibri" charset="0"/>
                          <a:ea typeface="ＭＳ Ｐゴシック" charset="0"/>
                          <a:cs typeface="Microsoft YaHei" charset="0"/>
                        </a:rPr>
                        <a:t> Dev.</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T-value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Pr&gt;|t|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r>
              <a:tr h="428625">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Original</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dirty="0" smtClean="0">
                          <a:ln>
                            <a:noFill/>
                          </a:ln>
                          <a:solidFill>
                            <a:srgbClr val="000000"/>
                          </a:solidFill>
                          <a:effectLst/>
                          <a:latin typeface="Calibri" charset="0"/>
                          <a:ea typeface="ＭＳ Ｐゴシック" charset="0"/>
                          <a:cs typeface="Microsoft YaHei" charset="0"/>
                        </a:rPr>
                        <a:t>121</a:t>
                      </a:r>
                      <a:endParaRPr kumimoji="0" lang="en-US" sz="1800" b="0" i="0" u="none" strike="noStrike" cap="none" normalizeH="0" baseline="0" dirty="0">
                        <a:ln>
                          <a:noFill/>
                        </a:ln>
                        <a:solidFill>
                          <a:srgbClr val="000000"/>
                        </a:solidFill>
                        <a:effectLst/>
                        <a:latin typeface="Calibri" charset="0"/>
                        <a:ea typeface="ＭＳ Ｐゴシック" charset="0"/>
                        <a:cs typeface="Microsoft YaHei" charset="0"/>
                      </a:endParaRP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dirty="0">
                          <a:ln>
                            <a:noFill/>
                          </a:ln>
                          <a:solidFill>
                            <a:srgbClr val="000000"/>
                          </a:solidFill>
                          <a:effectLst/>
                          <a:latin typeface="Calibri" charset="0"/>
                          <a:ea typeface="ＭＳ Ｐゴシック" charset="0"/>
                          <a:cs typeface="Microsoft YaHei" charset="0"/>
                        </a:rPr>
                        <a:t>3.22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1.62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Female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37</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dirty="0">
                          <a:ln>
                            <a:noFill/>
                          </a:ln>
                          <a:solidFill>
                            <a:srgbClr val="000000"/>
                          </a:solidFill>
                          <a:effectLst/>
                          <a:latin typeface="Calibri" charset="0"/>
                          <a:ea typeface="ＭＳ Ｐゴシック" charset="0"/>
                          <a:cs typeface="Microsoft YaHei" charset="0"/>
                        </a:rPr>
                        <a:t>2.54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1.71</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000000"/>
                          </a:solidFill>
                          <a:effectLst/>
                          <a:latin typeface="Calibri" charset="0"/>
                          <a:ea typeface="ＭＳ Ｐゴシック" charset="0"/>
                          <a:cs typeface="Microsoft YaHei" charset="0"/>
                        </a:rPr>
                        <a:t>0.68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1.64</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2.22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000000"/>
                          </a:solidFill>
                          <a:effectLst/>
                          <a:latin typeface="Calibri" charset="0"/>
                          <a:ea typeface="ＭＳ Ｐゴシック" charset="0"/>
                          <a:cs typeface="Microsoft YaHei" charset="0"/>
                        </a:rPr>
                        <a:t>0.03*</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bl>
          </a:graphicData>
        </a:graphic>
      </p:graphicFrame>
      <p:graphicFrame>
        <p:nvGraphicFramePr>
          <p:cNvPr id="63586" name="Group 98"/>
          <p:cNvGraphicFramePr>
            <a:graphicFrameLocks noGrp="1"/>
          </p:cNvGraphicFramePr>
          <p:nvPr>
            <p:extLst>
              <p:ext uri="{D42A27DB-BD31-4B8C-83A1-F6EECF244321}">
                <p14:modId xmlns:p14="http://schemas.microsoft.com/office/powerpoint/2010/main" val="3020664760"/>
              </p:ext>
            </p:extLst>
          </p:nvPr>
        </p:nvGraphicFramePr>
        <p:xfrm>
          <a:off x="533400" y="4160837"/>
          <a:ext cx="8226425" cy="1935163"/>
        </p:xfrm>
        <a:graphic>
          <a:graphicData uri="http://schemas.openxmlformats.org/drawingml/2006/table">
            <a:tbl>
              <a:tblPr/>
              <a:tblGrid>
                <a:gridCol w="1174750"/>
                <a:gridCol w="1174750"/>
                <a:gridCol w="1174750"/>
                <a:gridCol w="1176338"/>
                <a:gridCol w="1174750"/>
                <a:gridCol w="1174750"/>
                <a:gridCol w="1176337"/>
              </a:tblGrid>
              <a:tr h="649288">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Gender</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Pretest Version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FFFFFF"/>
                          </a:solidFill>
                          <a:effectLst/>
                          <a:latin typeface="Calibri" charset="0"/>
                          <a:ea typeface="ＭＳ Ｐゴシック" charset="0"/>
                          <a:cs typeface="Microsoft YaHei" charset="0"/>
                        </a:rPr>
                        <a:t>N</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Mean Score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Std Dev.</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T-value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FFFFFF"/>
                          </a:solidFill>
                          <a:effectLst/>
                          <a:latin typeface="Calibri" charset="0"/>
                          <a:ea typeface="ＭＳ Ｐゴシック" charset="0"/>
                          <a:cs typeface="Microsoft YaHei" charset="0"/>
                        </a:rPr>
                        <a:t>Pr&gt;|t|</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4F81BD"/>
                    </a:solidFill>
                  </a:tcPr>
                </a:tc>
              </a:tr>
              <a:tr h="428625">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Modified</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87</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3.58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1.47</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Female</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28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3.36</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1.25</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E9ECF3"/>
                    </a:solidFill>
                  </a:tcPr>
                </a:tc>
              </a:tr>
              <a:tr h="428625">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sz="1800" b="0" i="0" u="none" strike="noStrike" cap="none" normalizeH="0" baseline="0">
                        <a:ln>
                          <a:noFill/>
                        </a:ln>
                        <a:solidFill>
                          <a:srgbClr val="000000"/>
                        </a:solidFill>
                        <a:effectLst/>
                        <a:latin typeface="Arial" charset="0"/>
                        <a:ea typeface="ＭＳ Ｐゴシック" charset="0"/>
                        <a:cs typeface="Microsoft YaHei" charset="0"/>
                      </a:endParaRPr>
                    </a:p>
                  </a:txBody>
                  <a:tcPr marT="61596"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a:ln>
                            <a:noFill/>
                          </a:ln>
                          <a:solidFill>
                            <a:srgbClr val="000000"/>
                          </a:solidFill>
                          <a:effectLst/>
                          <a:latin typeface="Calibri" charset="0"/>
                          <a:ea typeface="ＭＳ Ｐゴシック" charset="0"/>
                          <a:cs typeface="Microsoft YaHei" charset="0"/>
                        </a:rPr>
                        <a:t>0.22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1.42</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0" i="0" u="none" strike="noStrike" cap="none" normalizeH="0" baseline="0">
                          <a:ln>
                            <a:noFill/>
                          </a:ln>
                          <a:solidFill>
                            <a:srgbClr val="000000"/>
                          </a:solidFill>
                          <a:effectLst/>
                          <a:latin typeface="Calibri" charset="0"/>
                          <a:ea typeface="ＭＳ Ｐゴシック" charset="0"/>
                          <a:cs typeface="Microsoft YaHei" charset="0"/>
                        </a:rPr>
                        <a:t>0.71</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c>
                  <a:txBody>
                    <a:bodyPr/>
                    <a:lstStyle/>
                    <a:p>
                      <a:pPr marL="0" marR="0" lvl="0" indent="0" algn="l" defTabSz="457200" rtl="0" eaLnBrk="1" fontAlgn="base" latinLnBrk="0" hangingPunct="1">
                        <a:lnSpc>
                          <a:spcPct val="101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sz="1800" b="1" i="0" u="none" strike="noStrike" cap="none" normalizeH="0" baseline="0" dirty="0">
                          <a:ln>
                            <a:noFill/>
                          </a:ln>
                          <a:solidFill>
                            <a:srgbClr val="000000"/>
                          </a:solidFill>
                          <a:effectLst/>
                          <a:latin typeface="Calibri" charset="0"/>
                          <a:ea typeface="ＭＳ Ｐゴシック" charset="0"/>
                          <a:cs typeface="Microsoft YaHei" charset="0"/>
                        </a:rPr>
                        <a:t>0.48</a:t>
                      </a:r>
                    </a:p>
                  </a:txBody>
                  <a:tcPr horzOverflow="overflow">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lnTlToBr>
                      <a:noFill/>
                    </a:lnTlToBr>
                    <a:lnBlToTr>
                      <a:noFill/>
                    </a:lnBlToTr>
                    <a:solidFill>
                      <a:srgbClr val="D0D8E7"/>
                    </a:solidFill>
                  </a:tcPr>
                </a:tc>
              </a:tr>
            </a:tbl>
          </a:graphicData>
        </a:graphic>
      </p:graphicFrame>
      <p:sp>
        <p:nvSpPr>
          <p:cNvPr id="63682" name="Text Box 19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CE15E34F-74B0-334B-920D-95587023E165}" type="slidenum">
              <a:rPr lang="en-US" sz="1200">
                <a:solidFill>
                  <a:srgbClr val="8B8B8B"/>
                </a:solidFill>
                <a:latin typeface="Calibri" charset="0"/>
                <a:cs typeface="Segoe UI" charset="0"/>
              </a:rPr>
              <a:pPr algn="r" hangingPunct="1">
                <a:lnSpc>
                  <a:spcPct val="100000"/>
                </a:lnSpc>
              </a:pPr>
              <a:t>14</a:t>
            </a:fld>
            <a:endParaRPr lang="en-US" sz="1200">
              <a:solidFill>
                <a:srgbClr val="8B8B8B"/>
              </a:solidFill>
              <a:latin typeface="Calibri" charset="0"/>
              <a:cs typeface="Segoe UI" charset="0"/>
            </a:endParaRPr>
          </a:p>
        </p:txBody>
      </p:sp>
    </p:spTree>
    <p:extLst>
      <p:ext uri="{BB962C8B-B14F-4D97-AF65-F5344CB8AC3E}">
        <p14:creationId xmlns:p14="http://schemas.microsoft.com/office/powerpoint/2010/main" val="28524910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p>
            <a:fld id="{9524BD8F-7AB3-E244-9226-41B9313BF7E9}" type="datetime1">
              <a:rPr lang="en-US"/>
              <a:pPr/>
              <a:t>8/11/15</a:t>
            </a:fld>
            <a:endParaRPr lang="en-US"/>
          </a:p>
        </p:txBody>
      </p:sp>
      <p:pic>
        <p:nvPicPr>
          <p:cNvPr id="3" name="Picture 2"/>
          <p:cNvPicPr>
            <a:picLocks noChangeAspect="1"/>
          </p:cNvPicPr>
          <p:nvPr/>
        </p:nvPicPr>
        <p:blipFill>
          <a:blip r:embed="rId4"/>
          <a:stretch>
            <a:fillRect/>
          </a:stretch>
        </p:blipFill>
        <p:spPr>
          <a:xfrm>
            <a:off x="1447800" y="3810000"/>
            <a:ext cx="6032500" cy="1701800"/>
          </a:xfrm>
          <a:prstGeom prst="rect">
            <a:avLst/>
          </a:prstGeom>
        </p:spPr>
      </p:pic>
      <p:sp>
        <p:nvSpPr>
          <p:cNvPr id="4" name="TextBox 3"/>
          <p:cNvSpPr txBox="1"/>
          <p:nvPr/>
        </p:nvSpPr>
        <p:spPr>
          <a:xfrm>
            <a:off x="3079530" y="6400800"/>
            <a:ext cx="6039070" cy="237244"/>
          </a:xfrm>
          <a:prstGeom prst="rect">
            <a:avLst/>
          </a:prstGeom>
          <a:noFill/>
        </p:spPr>
        <p:txBody>
          <a:bodyPr wrap="none" rtlCol="0">
            <a:spAutoFit/>
          </a:bodyPr>
          <a:lstStyle/>
          <a:p>
            <a:r>
              <a:rPr lang="en-US" sz="1000" dirty="0" smtClean="0"/>
              <a:t>L. McCullough “Gender Context &amp; Physics Assessment; J. of Int. Women’s Studies; </a:t>
            </a:r>
            <a:r>
              <a:rPr lang="en-US" sz="1000" dirty="0" err="1" smtClean="0"/>
              <a:t>Vol</a:t>
            </a:r>
            <a:r>
              <a:rPr lang="en-US" sz="1000" dirty="0" smtClean="0"/>
              <a:t> 5 #4 May 2004.</a:t>
            </a:r>
            <a:endParaRPr lang="en-US" sz="1000" dirty="0"/>
          </a:p>
        </p:txBody>
      </p:sp>
      <p:graphicFrame>
        <p:nvGraphicFramePr>
          <p:cNvPr id="6" name="Object 5"/>
          <p:cNvGraphicFramePr>
            <a:graphicFrameLocks noChangeAspect="1"/>
          </p:cNvGraphicFramePr>
          <p:nvPr>
            <p:extLst>
              <p:ext uri="{D42A27DB-BD31-4B8C-83A1-F6EECF244321}">
                <p14:modId xmlns:p14="http://schemas.microsoft.com/office/powerpoint/2010/main" val="2176891240"/>
              </p:ext>
            </p:extLst>
          </p:nvPr>
        </p:nvGraphicFramePr>
        <p:xfrm>
          <a:off x="3352800" y="838200"/>
          <a:ext cx="2301498" cy="1257300"/>
        </p:xfrm>
        <a:graphic>
          <a:graphicData uri="http://schemas.openxmlformats.org/presentationml/2006/ole">
            <mc:AlternateContent xmlns:mc="http://schemas.openxmlformats.org/markup-compatibility/2006">
              <mc:Choice xmlns:v="urn:schemas-microsoft-com:vml" Requires="v">
                <p:oleObj spid="_x0000_s2087" name="Picture" r:id="rId5" imgW="4114800" imgH="2247900" progId="Word.Picture.8">
                  <p:embed/>
                </p:oleObj>
              </mc:Choice>
              <mc:Fallback>
                <p:oleObj name="Picture" r:id="rId5" imgW="4114800" imgH="2247900" progId="Word.Picture.8">
                  <p:embed/>
                  <p:pic>
                    <p:nvPicPr>
                      <p:cNvPr id="0" name=""/>
                      <p:cNvPicPr/>
                      <p:nvPr/>
                    </p:nvPicPr>
                    <p:blipFill>
                      <a:blip r:embed="rId6"/>
                      <a:stretch>
                        <a:fillRect/>
                      </a:stretch>
                    </p:blipFill>
                    <p:spPr>
                      <a:xfrm>
                        <a:off x="3352800" y="838200"/>
                        <a:ext cx="2301498" cy="1257300"/>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152400" y="762000"/>
            <a:ext cx="3068053" cy="1371600"/>
          </a:xfrm>
          <a:prstGeom prst="rect">
            <a:avLst/>
          </a:prstGeom>
        </p:spPr>
      </p:pic>
      <p:sp>
        <p:nvSpPr>
          <p:cNvPr id="9" name="TextBox 8"/>
          <p:cNvSpPr txBox="1"/>
          <p:nvPr/>
        </p:nvSpPr>
        <p:spPr>
          <a:xfrm>
            <a:off x="5791200" y="1371600"/>
            <a:ext cx="3106640" cy="400110"/>
          </a:xfrm>
          <a:prstGeom prst="rect">
            <a:avLst/>
          </a:prstGeom>
          <a:noFill/>
        </p:spPr>
        <p:txBody>
          <a:bodyPr wrap="none" rtlCol="0">
            <a:spAutoFit/>
          </a:bodyPr>
          <a:lstStyle/>
          <a:p>
            <a:r>
              <a:rPr lang="en-US" sz="2000" dirty="0" smtClean="0"/>
              <a:t>Laura McCullough (RFCI)</a:t>
            </a:r>
            <a:endParaRPr lang="en-US" sz="2000" dirty="0"/>
          </a:p>
        </p:txBody>
      </p:sp>
      <p:pic>
        <p:nvPicPr>
          <p:cNvPr id="10" name="Picture 9"/>
          <p:cNvPicPr>
            <a:picLocks noChangeAspect="1"/>
          </p:cNvPicPr>
          <p:nvPr/>
        </p:nvPicPr>
        <p:blipFill rotWithShape="1">
          <a:blip r:embed="rId8"/>
          <a:srcRect l="21344" t="42027" r="25446" b="9538"/>
          <a:stretch/>
        </p:blipFill>
        <p:spPr>
          <a:xfrm>
            <a:off x="1295400" y="2133600"/>
            <a:ext cx="4029363" cy="750454"/>
          </a:xfrm>
          <a:prstGeom prst="rect">
            <a:avLst/>
          </a:prstGeom>
        </p:spPr>
      </p:pic>
    </p:spTree>
    <p:extLst>
      <p:ext uri="{BB962C8B-B14F-4D97-AF65-F5344CB8AC3E}">
        <p14:creationId xmlns:p14="http://schemas.microsoft.com/office/powerpoint/2010/main" val="21199329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Take-home message: Gender gap goes away when we use familiar contexts!?!? </a:t>
            </a:r>
          </a:p>
          <a:p>
            <a:endParaRPr lang="en-US" dirty="0"/>
          </a:p>
          <a:p>
            <a:endParaRPr lang="en-US" dirty="0" smtClean="0"/>
          </a:p>
          <a:p>
            <a:r>
              <a:rPr lang="en-US" dirty="0" smtClean="0"/>
              <a:t>…..(Hypothesis).</a:t>
            </a:r>
            <a:endParaRPr lang="en-US" dirty="0"/>
          </a:p>
        </p:txBody>
      </p:sp>
      <p:sp>
        <p:nvSpPr>
          <p:cNvPr id="4" name="Date Placeholder 3"/>
          <p:cNvSpPr>
            <a:spLocks noGrp="1"/>
          </p:cNvSpPr>
          <p:nvPr>
            <p:ph type="dt" sz="half" idx="10"/>
          </p:nvPr>
        </p:nvSpPr>
        <p:spPr/>
        <p:txBody>
          <a:bodyPr/>
          <a:lstStyle/>
          <a:p>
            <a:fld id="{9524BD8F-7AB3-E244-9226-41B9313BF7E9}" type="datetime1">
              <a:rPr lang="en-US" smtClean="0"/>
              <a:pPr/>
              <a:t>8/11/15</a:t>
            </a:fld>
            <a:endParaRPr lang="en-US"/>
          </a:p>
        </p:txBody>
      </p:sp>
    </p:spTree>
    <p:extLst>
      <p:ext uri="{BB962C8B-B14F-4D97-AF65-F5344CB8AC3E}">
        <p14:creationId xmlns:p14="http://schemas.microsoft.com/office/powerpoint/2010/main" val="24600283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AutoShape 1"/>
          <p:cNvSpPr>
            <a:spLocks noChangeArrowheads="1"/>
          </p:cNvSpPr>
          <p:nvPr/>
        </p:nvSpPr>
        <p:spPr bwMode="auto">
          <a:xfrm>
            <a:off x="762000" y="914400"/>
            <a:ext cx="7467600" cy="1066800"/>
          </a:xfrm>
          <a:custGeom>
            <a:avLst/>
            <a:gdLst>
              <a:gd name="G0" fmla="*/ 20743 1 2"/>
              <a:gd name="G1" fmla="*/ 2963 1 2"/>
              <a:gd name="G2" fmla="+- 2963 0 0"/>
              <a:gd name="G3" fmla="+- 20743 0 0"/>
              <a:gd name="T0" fmla="*/ 0 w 20743"/>
              <a:gd name="T1" fmla="*/ 0 h 2963"/>
              <a:gd name="T2" fmla="*/ G3 w 20743"/>
              <a:gd name="T3" fmla="*/ G2 h 2963"/>
            </a:gdLst>
            <a:ahLst/>
            <a:cxnLst>
              <a:cxn ang="0">
                <a:pos x="r" y="vc"/>
              </a:cxn>
              <a:cxn ang="5400000">
                <a:pos x="hc" y="b"/>
              </a:cxn>
              <a:cxn ang="10800000">
                <a:pos x="l" y="vc"/>
              </a:cxn>
              <a:cxn ang="16200000">
                <a:pos x="hc" y="t"/>
              </a:cxn>
            </a:cxnLst>
            <a:rect l="T0" t="T1" r="T2" b="T3"/>
            <a:pathLst>
              <a:path w="20743" h="2963">
                <a:moveTo>
                  <a:pt x="0" y="0"/>
                </a:moveTo>
                <a:lnTo>
                  <a:pt x="20743" y="0"/>
                </a:lnTo>
                <a:lnTo>
                  <a:pt x="20743" y="2963"/>
                </a:lnTo>
                <a:lnTo>
                  <a:pt x="0" y="2963"/>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nchor="ctr"/>
          <a:lstStyle/>
          <a:p>
            <a:pPr algn="ct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b="1" i="1" dirty="0" smtClean="0">
                <a:solidFill>
                  <a:srgbClr val="000000"/>
                </a:solidFill>
                <a:latin typeface="Times New Roman" charset="0"/>
              </a:rPr>
              <a:t>What did we get done this past semester?</a:t>
            </a:r>
          </a:p>
          <a:p>
            <a:pPr algn="ct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3200" b="1" i="1" dirty="0" smtClean="0">
                <a:solidFill>
                  <a:srgbClr val="000000"/>
                </a:solidFill>
                <a:latin typeface="Times New Roman" charset="0"/>
              </a:rPr>
              <a:t>Spring 2015</a:t>
            </a:r>
          </a:p>
        </p:txBody>
      </p:sp>
      <p:pic>
        <p:nvPicPr>
          <p:cNvPr id="1085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5130800"/>
            <a:ext cx="8724900" cy="7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8724900" cy="7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8553" name="AutoShape 9"/>
          <p:cNvSpPr>
            <a:spLocks noChangeArrowheads="1"/>
          </p:cNvSpPr>
          <p:nvPr/>
        </p:nvSpPr>
        <p:spPr bwMode="auto">
          <a:xfrm>
            <a:off x="304800" y="4419600"/>
            <a:ext cx="8610600" cy="454025"/>
          </a:xfrm>
          <a:custGeom>
            <a:avLst/>
            <a:gdLst>
              <a:gd name="G0" fmla="*/ 23918 1 2"/>
              <a:gd name="G1" fmla="*/ 1261 1 2"/>
              <a:gd name="G2" fmla="+- 1261 0 0"/>
              <a:gd name="G3" fmla="+- 23918 0 0"/>
              <a:gd name="T0" fmla="*/ 0 w 23918"/>
              <a:gd name="T1" fmla="*/ 0 h 1261"/>
              <a:gd name="T2" fmla="*/ G3 w 23918"/>
              <a:gd name="T3" fmla="*/ G2 h 1261"/>
            </a:gdLst>
            <a:ahLst/>
            <a:cxnLst>
              <a:cxn ang="0">
                <a:pos x="r" y="vc"/>
              </a:cxn>
              <a:cxn ang="5400000">
                <a:pos x="hc" y="b"/>
              </a:cxn>
              <a:cxn ang="10800000">
                <a:pos x="l" y="vc"/>
              </a:cxn>
              <a:cxn ang="16200000">
                <a:pos x="hc" y="t"/>
              </a:cxn>
            </a:cxnLst>
            <a:rect l="T0" t="T1" r="T2" b="T3"/>
            <a:pathLst>
              <a:path w="23918" h="1261">
                <a:moveTo>
                  <a:pt x="0" y="0"/>
                </a:moveTo>
                <a:lnTo>
                  <a:pt x="23918" y="0"/>
                </a:lnTo>
                <a:lnTo>
                  <a:pt x="23918" y="1261"/>
                </a:lnTo>
                <a:lnTo>
                  <a:pt x="0" y="1261"/>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 name="TextBox 1"/>
          <p:cNvSpPr txBox="1"/>
          <p:nvPr/>
        </p:nvSpPr>
        <p:spPr>
          <a:xfrm>
            <a:off x="1177636" y="2897908"/>
            <a:ext cx="7737764" cy="2414046"/>
          </a:xfrm>
          <a:prstGeom prst="rect">
            <a:avLst/>
          </a:prstGeom>
          <a:noFill/>
        </p:spPr>
        <p:txBody>
          <a:bodyPr wrap="square" rtlCol="0">
            <a:spAutoFit/>
          </a:bodyPr>
          <a:lstStyle/>
          <a:p>
            <a:pPr marL="285750" indent="-285750">
              <a:buFont typeface="Arial"/>
              <a:buChar char="•"/>
            </a:pPr>
            <a:r>
              <a:rPr lang="en-US" dirty="0" smtClean="0"/>
              <a:t>More data to test (bolster?) previous hypothesis.</a:t>
            </a:r>
          </a:p>
          <a:p>
            <a:endParaRPr lang="en-US" dirty="0" smtClean="0"/>
          </a:p>
          <a:p>
            <a:pPr marL="285750" indent="-285750">
              <a:buFont typeface="Arial"/>
              <a:buChar char="•"/>
            </a:pPr>
            <a:r>
              <a:rPr lang="en-US" dirty="0" smtClean="0"/>
              <a:t>What kinds of familiar contexts can you use in Astronomy? E&amp;M? Would we get similar results?</a:t>
            </a:r>
          </a:p>
          <a:p>
            <a:endParaRPr lang="en-US" dirty="0" smtClean="0"/>
          </a:p>
          <a:p>
            <a:pPr marL="285750" indent="-285750">
              <a:buFont typeface="Arial"/>
              <a:buChar char="•"/>
            </a:pPr>
            <a:r>
              <a:rPr lang="en-US" dirty="0" smtClean="0"/>
              <a:t>Why would an unfamiliar context ‘cause’ someone to perform poorly? (Would stereotype threat be correlated with this phenomenon)?</a:t>
            </a:r>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38410466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457200" y="609600"/>
            <a:ext cx="82296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t>Recommendations to reduce gender bias</a:t>
            </a:r>
          </a:p>
        </p:txBody>
      </p:sp>
      <p:sp>
        <p:nvSpPr>
          <p:cNvPr id="64514" name="Text Box 2"/>
          <p:cNvSpPr txBox="1">
            <a:spLocks noChangeArrowheads="1"/>
          </p:cNvSpPr>
          <p:nvPr/>
        </p:nvSpPr>
        <p:spPr bwMode="auto">
          <a:xfrm>
            <a:off x="457200" y="1874837"/>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9pPr>
          </a:lstStyle>
          <a:p>
            <a:pPr hangingPunct="1">
              <a:lnSpc>
                <a:spcPct val="100000"/>
              </a:lnSpc>
              <a:spcBef>
                <a:spcPts val="650"/>
              </a:spcBef>
              <a:buFont typeface="Arial" charset="0"/>
              <a:buChar char="•"/>
            </a:pPr>
            <a:r>
              <a:rPr lang="en-US" sz="3200" dirty="0" err="1" smtClean="0">
                <a:latin typeface="Calibri" charset="0"/>
              </a:rPr>
              <a:t>Trimmer</a:t>
            </a:r>
            <a:r>
              <a:rPr lang="en-US" sz="3200" baseline="30000" dirty="0" err="1" smtClean="0">
                <a:latin typeface="Calibri" charset="0"/>
              </a:rPr>
              <a:t>a</a:t>
            </a:r>
            <a:r>
              <a:rPr lang="en-US" sz="3200" baseline="30000" dirty="0" smtClean="0">
                <a:latin typeface="Calibri" charset="0"/>
              </a:rPr>
              <a:t>)</a:t>
            </a:r>
            <a:r>
              <a:rPr lang="en-US" sz="3200" dirty="0" smtClean="0">
                <a:latin typeface="Calibri" charset="0"/>
              </a:rPr>
              <a:t> </a:t>
            </a:r>
            <a:r>
              <a:rPr lang="en-US" sz="3200" dirty="0">
                <a:latin typeface="Calibri" charset="0"/>
              </a:rPr>
              <a:t>suggests: Contextualized problems, </a:t>
            </a:r>
            <a:r>
              <a:rPr lang="en-US" sz="3200" dirty="0">
                <a:solidFill>
                  <a:srgbClr val="008000"/>
                </a:solidFill>
                <a:latin typeface="Calibri" charset="0"/>
              </a:rPr>
              <a:t>involve human presence</a:t>
            </a:r>
            <a:r>
              <a:rPr lang="en-US" sz="3200" dirty="0">
                <a:latin typeface="Calibri" charset="0"/>
              </a:rPr>
              <a:t>, explain, evaluate.</a:t>
            </a:r>
          </a:p>
          <a:p>
            <a:pPr hangingPunct="1">
              <a:lnSpc>
                <a:spcPct val="100000"/>
              </a:lnSpc>
              <a:spcBef>
                <a:spcPts val="650"/>
              </a:spcBef>
              <a:buFont typeface="Arial" charset="0"/>
              <a:buChar char="•"/>
            </a:pPr>
            <a:r>
              <a:rPr lang="en-US" sz="3200" dirty="0">
                <a:latin typeface="Calibri" charset="0"/>
              </a:rPr>
              <a:t>Avoid: locate, </a:t>
            </a:r>
            <a:r>
              <a:rPr lang="en-US" sz="3200" dirty="0">
                <a:solidFill>
                  <a:srgbClr val="FF0000"/>
                </a:solidFill>
                <a:latin typeface="Calibri" charset="0"/>
              </a:rPr>
              <a:t>information-dense problems</a:t>
            </a:r>
            <a:r>
              <a:rPr lang="en-US" sz="3200" dirty="0" smtClean="0">
                <a:latin typeface="Calibri" charset="0"/>
              </a:rPr>
              <a:t>,</a:t>
            </a:r>
            <a:r>
              <a:rPr lang="en-US" sz="3200" dirty="0">
                <a:latin typeface="Calibri" charset="0"/>
              </a:rPr>
              <a:t> </a:t>
            </a:r>
            <a:r>
              <a:rPr lang="en-US" sz="3200" dirty="0" smtClean="0">
                <a:latin typeface="Calibri" charset="0"/>
              </a:rPr>
              <a:t>very short answer. </a:t>
            </a:r>
            <a:endParaRPr lang="en-US" sz="3200" dirty="0">
              <a:latin typeface="Calibri" charset="0"/>
            </a:endParaRPr>
          </a:p>
          <a:p>
            <a:pPr hangingPunct="1">
              <a:lnSpc>
                <a:spcPct val="100000"/>
              </a:lnSpc>
              <a:spcBef>
                <a:spcPts val="650"/>
              </a:spcBef>
              <a:buFont typeface="Arial" charset="0"/>
              <a:buChar char="•"/>
            </a:pPr>
            <a:r>
              <a:rPr lang="en-US" sz="3200" dirty="0" err="1">
                <a:latin typeface="Calibri" charset="0"/>
              </a:rPr>
              <a:t>Rennie</a:t>
            </a:r>
            <a:r>
              <a:rPr lang="en-US" sz="3200" dirty="0">
                <a:latin typeface="Calibri" charset="0"/>
              </a:rPr>
              <a:t> &amp; </a:t>
            </a:r>
            <a:r>
              <a:rPr lang="en-US" sz="3200" dirty="0" err="1" smtClean="0">
                <a:latin typeface="Calibri" charset="0"/>
              </a:rPr>
              <a:t>Parker</a:t>
            </a:r>
            <a:r>
              <a:rPr lang="en-US" sz="3200" baseline="30000" dirty="0" err="1" smtClean="0">
                <a:latin typeface="Calibri" charset="0"/>
              </a:rPr>
              <a:t>b</a:t>
            </a:r>
            <a:r>
              <a:rPr lang="en-US" sz="3200" baseline="30000" dirty="0" smtClean="0">
                <a:latin typeface="Calibri" charset="0"/>
              </a:rPr>
              <a:t>)</a:t>
            </a:r>
            <a:r>
              <a:rPr lang="en-US" sz="3200" dirty="0" smtClean="0">
                <a:latin typeface="Calibri" charset="0"/>
              </a:rPr>
              <a:t>: </a:t>
            </a:r>
            <a:r>
              <a:rPr lang="en-US" sz="3200" dirty="0">
                <a:latin typeface="Calibri" charset="0"/>
              </a:rPr>
              <a:t>Use concrete problems, careful portrayal of gender roles in problems.</a:t>
            </a:r>
          </a:p>
        </p:txBody>
      </p:sp>
      <p:sp>
        <p:nvSpPr>
          <p:cNvPr id="64515" name="Text Box 3"/>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96BABFE4-E57F-EC4C-87E2-2A2404867BE2}" type="slidenum">
              <a:rPr lang="en-US" sz="1200">
                <a:solidFill>
                  <a:srgbClr val="8B8B8B"/>
                </a:solidFill>
                <a:latin typeface="Calibri" charset="0"/>
                <a:cs typeface="Segoe UI" charset="0"/>
              </a:rPr>
              <a:pPr algn="r" hangingPunct="1">
                <a:lnSpc>
                  <a:spcPct val="100000"/>
                </a:lnSpc>
              </a:pPr>
              <a:t>18</a:t>
            </a:fld>
            <a:endParaRPr lang="en-US" sz="1200">
              <a:solidFill>
                <a:srgbClr val="8B8B8B"/>
              </a:solidFill>
              <a:latin typeface="Calibri" charset="0"/>
              <a:cs typeface="Segoe UI" charset="0"/>
            </a:endParaRPr>
          </a:p>
        </p:txBody>
      </p:sp>
      <p:sp>
        <p:nvSpPr>
          <p:cNvPr id="2" name="TextBox 1"/>
          <p:cNvSpPr txBox="1"/>
          <p:nvPr/>
        </p:nvSpPr>
        <p:spPr>
          <a:xfrm>
            <a:off x="1004758" y="65038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833900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sz="3200" dirty="0" smtClean="0"/>
              <a:t>CSEM Q1</a:t>
            </a:r>
            <a:endParaRPr lang="en-US" sz="3200"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pPr marL="0" indent="0">
              <a:buNone/>
            </a:pPr>
            <a:r>
              <a:rPr lang="en-US" sz="2400" dirty="0" smtClean="0">
                <a:solidFill>
                  <a:srgbClr val="008000"/>
                </a:solidFill>
              </a:rPr>
              <a:t>While making a </a:t>
            </a:r>
            <a:r>
              <a:rPr lang="en-US" sz="2400" dirty="0">
                <a:solidFill>
                  <a:srgbClr val="008000"/>
                </a:solidFill>
              </a:rPr>
              <a:t>cool new Christmas tree ornament, Jamie finds a hollow metal sphere that is electrically neutral (no excess charge). She then suddenly places a small amount of negative charge at one point P on this hollow metal ornament and looks away for a few seconds as her cat knocks over a glass bowl. When she checks back on the excess negative charge she will </a:t>
            </a:r>
            <a:r>
              <a:rPr lang="en-US" sz="2400" dirty="0" smtClean="0">
                <a:solidFill>
                  <a:srgbClr val="008000"/>
                </a:solidFill>
              </a:rPr>
              <a:t>find:</a:t>
            </a:r>
          </a:p>
          <a:p>
            <a:pPr marL="0" indent="0">
              <a:buNone/>
            </a:pPr>
            <a:endParaRPr lang="en-US" sz="2400" dirty="0" smtClean="0">
              <a:solidFill>
                <a:srgbClr val="008000"/>
              </a:solidFill>
            </a:endParaRPr>
          </a:p>
          <a:p>
            <a:pPr marL="0" indent="0">
              <a:buNone/>
            </a:pPr>
            <a:r>
              <a:rPr lang="en-US" sz="2400" dirty="0" err="1" smtClean="0"/>
              <a:t>v</a:t>
            </a:r>
            <a:r>
              <a:rPr lang="en-US" sz="2400" dirty="0" err="1" smtClean="0">
                <a:solidFill>
                  <a:schemeClr val="tx1"/>
                </a:solidFill>
              </a:rPr>
              <a:t>s</a:t>
            </a: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t>A </a:t>
            </a:r>
            <a:r>
              <a:rPr lang="en-US" sz="2400" dirty="0"/>
              <a:t>hollow metal sphere is electrically neutral (no excess charge). A small amount  of negative charge  is suddenly  placed at one point P on this metal sphere.  I</a:t>
            </a:r>
            <a:r>
              <a:rPr lang="en-US" sz="2400" dirty="0" smtClean="0"/>
              <a:t>f we </a:t>
            </a:r>
            <a:r>
              <a:rPr lang="en-US" sz="2400" dirty="0"/>
              <a:t>check on this excess negative charge a few seconds later we will find one of the following possibilities: </a:t>
            </a:r>
          </a:p>
        </p:txBody>
      </p:sp>
      <p:sp>
        <p:nvSpPr>
          <p:cNvPr id="4" name="Date Placeholder 3"/>
          <p:cNvSpPr>
            <a:spLocks noGrp="1"/>
          </p:cNvSpPr>
          <p:nvPr>
            <p:ph type="dt" sz="half" idx="10"/>
          </p:nvPr>
        </p:nvSpPr>
        <p:spPr/>
        <p:txBody>
          <a:bodyPr/>
          <a:lstStyle/>
          <a:p>
            <a:fld id="{68D93389-CA60-0A48-9337-6465F9D1E376}" type="datetime1">
              <a:rPr lang="en-US" smtClean="0"/>
              <a:pPr/>
              <a:t>8/11/15</a:t>
            </a:fld>
            <a:endParaRPr lang="en-US"/>
          </a:p>
        </p:txBody>
      </p:sp>
    </p:spTree>
    <p:extLst>
      <p:ext uri="{BB962C8B-B14F-4D97-AF65-F5344CB8AC3E}">
        <p14:creationId xmlns:p14="http://schemas.microsoft.com/office/powerpoint/2010/main" val="2550862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32895835-EBDE-384A-AC0E-B50EA756C9E3}" type="slidenum">
              <a:rPr lang="en-US" sz="1200">
                <a:solidFill>
                  <a:srgbClr val="8B8B8B"/>
                </a:solidFill>
                <a:latin typeface="Calibri" charset="0"/>
                <a:cs typeface="Segoe UI" charset="0"/>
              </a:rPr>
              <a:pPr algn="r" hangingPunct="1">
                <a:lnSpc>
                  <a:spcPct val="100000"/>
                </a:lnSpc>
              </a:pPr>
              <a:t>2</a:t>
            </a:fld>
            <a:endParaRPr lang="en-US" sz="1200">
              <a:solidFill>
                <a:srgbClr val="8B8B8B"/>
              </a:solidFill>
              <a:latin typeface="Calibri" charset="0"/>
              <a:cs typeface="Segoe UI" charset="0"/>
            </a:endParaRPr>
          </a:p>
        </p:txBody>
      </p:sp>
      <p:sp>
        <p:nvSpPr>
          <p:cNvPr id="11266" name="Rectangle 2"/>
          <p:cNvSpPr>
            <a:spLocks noGrp="1" noChangeArrowheads="1"/>
          </p:cNvSpPr>
          <p:nvPr>
            <p:ph type="title" idx="4294967295"/>
          </p:nvPr>
        </p:nvSpPr>
        <p:spPr>
          <a:xfrm>
            <a:off x="457200" y="381000"/>
            <a:ext cx="8229600" cy="1143000"/>
          </a:xfrm>
          <a:ln/>
        </p:spPr>
        <p:txBody>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t>Outline</a:t>
            </a:r>
          </a:p>
        </p:txBody>
      </p:sp>
      <p:sp>
        <p:nvSpPr>
          <p:cNvPr id="11267" name="Text Box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9pPr>
          </a:lstStyle>
          <a:p>
            <a:pPr marL="1587" indent="0" algn="ctr" hangingPunct="1">
              <a:lnSpc>
                <a:spcPct val="100000"/>
              </a:lnSpc>
              <a:spcBef>
                <a:spcPts val="650"/>
              </a:spcBef>
            </a:pPr>
            <a:endParaRPr lang="en-US" sz="2800" dirty="0" smtClean="0">
              <a:latin typeface="Calibri" charset="0"/>
            </a:endParaRPr>
          </a:p>
          <a:p>
            <a:pPr marL="1587" indent="0" algn="ctr" hangingPunct="1">
              <a:lnSpc>
                <a:spcPct val="100000"/>
              </a:lnSpc>
              <a:spcBef>
                <a:spcPts val="650"/>
              </a:spcBef>
            </a:pPr>
            <a:r>
              <a:rPr lang="en-US" sz="2800" dirty="0" smtClean="0">
                <a:latin typeface="Calibri" charset="0"/>
              </a:rPr>
              <a:t>‘Brief’ History</a:t>
            </a:r>
          </a:p>
          <a:p>
            <a:pPr marL="1587" indent="0" algn="ctr" hangingPunct="1">
              <a:lnSpc>
                <a:spcPct val="100000"/>
              </a:lnSpc>
              <a:spcBef>
                <a:spcPts val="650"/>
              </a:spcBef>
            </a:pPr>
            <a:endParaRPr lang="en-US" sz="2800" dirty="0">
              <a:latin typeface="Calibri" charset="0"/>
            </a:endParaRPr>
          </a:p>
          <a:p>
            <a:pPr marL="1587" indent="0" algn="ctr" hangingPunct="1">
              <a:lnSpc>
                <a:spcPct val="100000"/>
              </a:lnSpc>
              <a:spcBef>
                <a:spcPts val="650"/>
              </a:spcBef>
            </a:pPr>
            <a:endParaRPr lang="en-US" sz="2800" dirty="0" smtClean="0">
              <a:latin typeface="Calibri" charset="0"/>
            </a:endParaRPr>
          </a:p>
          <a:p>
            <a:pPr marL="1587" indent="0" algn="ctr" hangingPunct="1">
              <a:lnSpc>
                <a:spcPct val="100000"/>
              </a:lnSpc>
              <a:spcBef>
                <a:spcPts val="650"/>
              </a:spcBef>
            </a:pPr>
            <a:r>
              <a:rPr lang="en-US" sz="2800" dirty="0" smtClean="0">
                <a:latin typeface="Calibri" charset="0"/>
              </a:rPr>
              <a:t>Taking in further: preliminary results</a:t>
            </a:r>
          </a:p>
          <a:p>
            <a:pPr marL="1587" indent="0" algn="ctr" hangingPunct="1">
              <a:lnSpc>
                <a:spcPct val="100000"/>
              </a:lnSpc>
              <a:spcBef>
                <a:spcPts val="650"/>
              </a:spcBef>
            </a:pPr>
            <a:endParaRPr lang="en-US" sz="2800" dirty="0" smtClean="0">
              <a:latin typeface="Calibri" charset="0"/>
            </a:endParaRPr>
          </a:p>
          <a:p>
            <a:pPr marL="1587" indent="0" algn="ctr" hangingPunct="1">
              <a:lnSpc>
                <a:spcPct val="100000"/>
              </a:lnSpc>
              <a:spcBef>
                <a:spcPts val="650"/>
              </a:spcBef>
            </a:pPr>
            <a:endParaRPr lang="en-US" sz="2800" dirty="0" smtClean="0">
              <a:solidFill>
                <a:schemeClr val="tx1"/>
              </a:solidFill>
              <a:latin typeface="Calibri" charset="0"/>
            </a:endParaRPr>
          </a:p>
          <a:p>
            <a:pPr marL="1587" indent="0" algn="ctr" hangingPunct="1">
              <a:lnSpc>
                <a:spcPct val="100000"/>
              </a:lnSpc>
              <a:spcBef>
                <a:spcPts val="650"/>
              </a:spcBef>
            </a:pPr>
            <a:r>
              <a:rPr lang="en-US" sz="2800" dirty="0" smtClean="0">
                <a:solidFill>
                  <a:schemeClr val="tx1"/>
                </a:solidFill>
                <a:latin typeface="Calibri" charset="0"/>
              </a:rPr>
              <a:t>Suggestions / Comments</a:t>
            </a:r>
          </a:p>
          <a:p>
            <a:pPr marL="1587" indent="0" algn="ctr" hangingPunct="1">
              <a:lnSpc>
                <a:spcPct val="100000"/>
              </a:lnSpc>
              <a:spcBef>
                <a:spcPts val="650"/>
              </a:spcBef>
            </a:pPr>
            <a:endParaRPr lang="en-US" sz="2800" dirty="0" smtClean="0">
              <a:solidFill>
                <a:schemeClr val="tx1"/>
              </a:solidFill>
              <a:latin typeface="Calibri"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90800"/>
            <a:ext cx="3270631" cy="330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14800"/>
            <a:ext cx="5031740" cy="5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715000"/>
            <a:ext cx="4276979" cy="431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682545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68D93389-CA60-0A48-9337-6465F9D1E376}" type="datetime1">
              <a:rPr lang="en-US" smtClean="0"/>
              <a:pPr/>
              <a:t>8/11/15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5422568"/>
              </p:ext>
            </p:extLst>
          </p:nvPr>
        </p:nvGraphicFramePr>
        <p:xfrm>
          <a:off x="4572000" y="2514600"/>
          <a:ext cx="5029200" cy="3687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256037403"/>
              </p:ext>
            </p:extLst>
          </p:nvPr>
        </p:nvGraphicFramePr>
        <p:xfrm>
          <a:off x="0" y="2895600"/>
          <a:ext cx="44196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14400" y="25146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solidFill>
                  <a:schemeClr val="accent2"/>
                </a:solidFill>
              </a:rPr>
              <a:t>CSEM (Original)</a:t>
            </a:r>
            <a:endParaRPr lang="en-US" sz="2000" dirty="0">
              <a:solidFill>
                <a:schemeClr val="accent2"/>
              </a:solidFill>
            </a:endParaRPr>
          </a:p>
        </p:txBody>
      </p:sp>
    </p:spTree>
    <p:extLst>
      <p:ext uri="{BB962C8B-B14F-4D97-AF65-F5344CB8AC3E}">
        <p14:creationId xmlns:p14="http://schemas.microsoft.com/office/powerpoint/2010/main" val="151620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660066"/>
                </a:solidFill>
              </a:rPr>
              <a:t>You </a:t>
            </a:r>
            <a:r>
              <a:rPr lang="en-US" dirty="0">
                <a:solidFill>
                  <a:srgbClr val="660066"/>
                </a:solidFill>
              </a:rPr>
              <a:t>are listening to Hot 97 radio station in NYC, and you know that it is broadcast at a frequency of 97.1 </a:t>
            </a:r>
            <a:r>
              <a:rPr lang="en-US" dirty="0" err="1">
                <a:solidFill>
                  <a:srgbClr val="660066"/>
                </a:solidFill>
              </a:rPr>
              <a:t>MHz.</a:t>
            </a:r>
            <a:r>
              <a:rPr lang="en-US" dirty="0">
                <a:solidFill>
                  <a:srgbClr val="660066"/>
                </a:solidFill>
              </a:rPr>
              <a:t>(97.1E6 Hz). What is the length of the wave?</a:t>
            </a:r>
          </a:p>
          <a:p>
            <a:pPr marL="0" indent="0">
              <a:buNone/>
            </a:pPr>
            <a:r>
              <a:rPr lang="en-US" dirty="0" err="1" smtClean="0"/>
              <a:t>vs</a:t>
            </a:r>
            <a:endParaRPr lang="en-US" dirty="0"/>
          </a:p>
          <a:p>
            <a:pPr marL="0" indent="0">
              <a:buNone/>
            </a:pPr>
            <a:r>
              <a:rPr lang="en-US" dirty="0" smtClean="0"/>
              <a:t>    </a:t>
            </a:r>
            <a:r>
              <a:rPr lang="en-US" dirty="0" smtClean="0">
                <a:solidFill>
                  <a:srgbClr val="FF0000"/>
                </a:solidFill>
              </a:rPr>
              <a:t>A </a:t>
            </a:r>
            <a:r>
              <a:rPr lang="en-US" dirty="0">
                <a:solidFill>
                  <a:srgbClr val="FF0000"/>
                </a:solidFill>
              </a:rPr>
              <a:t>pulsating radio star (pulsar) is found to emit radio waves at 403 </a:t>
            </a:r>
            <a:r>
              <a:rPr lang="en-US" dirty="0" err="1">
                <a:solidFill>
                  <a:srgbClr val="FF0000"/>
                </a:solidFill>
              </a:rPr>
              <a:t>MHz.</a:t>
            </a:r>
            <a:r>
              <a:rPr lang="en-US" dirty="0">
                <a:solidFill>
                  <a:srgbClr val="FF0000"/>
                </a:solidFill>
              </a:rPr>
              <a:t> (403E6 Hz). What is the wavelength of these waves? </a:t>
            </a:r>
          </a:p>
        </p:txBody>
      </p:sp>
      <p:sp>
        <p:nvSpPr>
          <p:cNvPr id="4" name="Date Placeholder 3"/>
          <p:cNvSpPr>
            <a:spLocks noGrp="1"/>
          </p:cNvSpPr>
          <p:nvPr>
            <p:ph type="dt" sz="half" idx="10"/>
          </p:nvPr>
        </p:nvSpPr>
        <p:spPr/>
        <p:txBody>
          <a:bodyPr/>
          <a:lstStyle/>
          <a:p>
            <a:fld id="{68D93389-CA60-0A48-9337-6465F9D1E376}" type="datetime1">
              <a:rPr lang="en-US" smtClean="0"/>
              <a:pPr/>
              <a:t>8/11/15</a:t>
            </a:fld>
            <a:endParaRPr lang="en-US"/>
          </a:p>
        </p:txBody>
      </p:sp>
    </p:spTree>
    <p:extLst>
      <p:ext uri="{BB962C8B-B14F-4D97-AF65-F5344CB8AC3E}">
        <p14:creationId xmlns:p14="http://schemas.microsoft.com/office/powerpoint/2010/main" val="14579488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need more data!!</a:t>
            </a:r>
          </a:p>
          <a:p>
            <a:r>
              <a:rPr lang="en-US" dirty="0" smtClean="0"/>
              <a:t>What other question features induce this gender effect?</a:t>
            </a:r>
          </a:p>
          <a:p>
            <a:r>
              <a:rPr lang="en-US" dirty="0" smtClean="0"/>
              <a:t>(How) Does identity play into this?</a:t>
            </a:r>
            <a:r>
              <a:rPr lang="en-US" dirty="0"/>
              <a:t> (got a start on) </a:t>
            </a:r>
            <a:r>
              <a:rPr lang="en-US" dirty="0" smtClean="0"/>
              <a:t>.</a:t>
            </a:r>
          </a:p>
          <a:p>
            <a:endParaRPr lang="en-US" dirty="0"/>
          </a:p>
        </p:txBody>
      </p:sp>
    </p:spTree>
    <p:extLst>
      <p:ext uri="{BB962C8B-B14F-4D97-AF65-F5344CB8AC3E}">
        <p14:creationId xmlns:p14="http://schemas.microsoft.com/office/powerpoint/2010/main" val="35854239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Memorable quotes:</a:t>
            </a:r>
            <a:endParaRPr lang="en-US" sz="3600" dirty="0"/>
          </a:p>
        </p:txBody>
      </p:sp>
      <p:sp>
        <p:nvSpPr>
          <p:cNvPr id="3" name="Content Placeholder 2"/>
          <p:cNvSpPr>
            <a:spLocks noGrp="1"/>
          </p:cNvSpPr>
          <p:nvPr>
            <p:ph idx="1"/>
          </p:nvPr>
        </p:nvSpPr>
        <p:spPr/>
        <p:txBody>
          <a:bodyPr>
            <a:normAutofit fontScale="92500"/>
          </a:bodyPr>
          <a:lstStyle/>
          <a:p>
            <a:r>
              <a:rPr lang="en-US" sz="2400" dirty="0"/>
              <a:t>“Using good contexts makes problems / class more interesting which will be good for your </a:t>
            </a:r>
            <a:r>
              <a:rPr lang="en-US" sz="2400" dirty="0" smtClean="0"/>
              <a:t>evaluations.” </a:t>
            </a:r>
            <a:r>
              <a:rPr lang="en-US" sz="2400" dirty="0"/>
              <a:t>(Sophia Cisneros</a:t>
            </a:r>
            <a:r>
              <a:rPr lang="en-US" sz="2400" dirty="0" smtClean="0"/>
              <a:t>)</a:t>
            </a:r>
            <a:endParaRPr lang="en-US" sz="2400" dirty="0"/>
          </a:p>
          <a:p>
            <a:r>
              <a:rPr lang="en-US" sz="2400" dirty="0" smtClean="0"/>
              <a:t>“What’s </a:t>
            </a:r>
            <a:r>
              <a:rPr lang="en-US" sz="2400" dirty="0"/>
              <a:t>the point of introducing words like </a:t>
            </a:r>
            <a:r>
              <a:rPr lang="en-US" sz="2400" dirty="0" smtClean="0"/>
              <a:t>‘</a:t>
            </a:r>
            <a:r>
              <a:rPr lang="en-US" sz="2400" dirty="0" err="1" smtClean="0"/>
              <a:t>simotrichus</a:t>
            </a:r>
            <a:r>
              <a:rPr lang="en-US" sz="2400" dirty="0" smtClean="0"/>
              <a:t>’ </a:t>
            </a:r>
            <a:r>
              <a:rPr lang="en-US" sz="2400" dirty="0"/>
              <a:t>on national spelling </a:t>
            </a:r>
            <a:r>
              <a:rPr lang="en-US" sz="2400" dirty="0" smtClean="0"/>
              <a:t>bee?” (Terry Gross’ linguist, June 11, 2015).</a:t>
            </a:r>
          </a:p>
          <a:p>
            <a:r>
              <a:rPr lang="en-US" sz="2400" dirty="0" smtClean="0"/>
              <a:t>“The redesigned SAT prioritizes content that reflects </a:t>
            </a:r>
            <a:r>
              <a:rPr lang="en-US" sz="2400" dirty="0"/>
              <a:t>the kind of reading and math </a:t>
            </a:r>
            <a:r>
              <a:rPr lang="en-US" sz="2400" dirty="0" smtClean="0"/>
              <a:t>students </a:t>
            </a:r>
            <a:r>
              <a:rPr lang="en-US" sz="2400" dirty="0"/>
              <a:t>would encounter in college and their work </a:t>
            </a:r>
            <a:r>
              <a:rPr lang="en-US" sz="2400" dirty="0" smtClean="0"/>
              <a:t>lives [as opposed </a:t>
            </a:r>
            <a:r>
              <a:rPr lang="en-US" sz="2400" dirty="0"/>
              <a:t>to </a:t>
            </a:r>
            <a:r>
              <a:rPr lang="en-US" sz="2400" dirty="0" smtClean="0"/>
              <a:t>the obscure </a:t>
            </a:r>
            <a:r>
              <a:rPr lang="en-US" sz="2400" dirty="0"/>
              <a:t>vocabulary words for which the SAT was </a:t>
            </a:r>
            <a:r>
              <a:rPr lang="en-US" sz="2400" dirty="0" smtClean="0"/>
              <a:t>infamous]. (</a:t>
            </a:r>
            <a:r>
              <a:rPr lang="en-US" sz="2400" dirty="0"/>
              <a:t>College </a:t>
            </a:r>
            <a:r>
              <a:rPr lang="en-US" sz="2400" dirty="0" smtClean="0"/>
              <a:t>Board President, </a:t>
            </a:r>
            <a:r>
              <a:rPr lang="en-US" sz="2400" dirty="0"/>
              <a:t>David </a:t>
            </a:r>
            <a:r>
              <a:rPr lang="en-US" sz="2400" dirty="0" smtClean="0"/>
              <a:t>Coleman – New York Times, 03-09-2014). </a:t>
            </a:r>
          </a:p>
          <a:p>
            <a:r>
              <a:rPr lang="en-US" sz="2400" dirty="0"/>
              <a:t>“All these extra words make this (‘female-friendly’) version way more confusing. I wouldn’t prefer this version.” ((male) Dept. Chair)</a:t>
            </a:r>
          </a:p>
          <a:p>
            <a:endParaRPr lang="en-US" sz="2400" dirty="0" smtClean="0"/>
          </a:p>
          <a:p>
            <a:endParaRPr lang="en-US" dirty="0"/>
          </a:p>
        </p:txBody>
      </p:sp>
      <p:sp>
        <p:nvSpPr>
          <p:cNvPr id="4" name="Date Placeholder 3"/>
          <p:cNvSpPr>
            <a:spLocks noGrp="1"/>
          </p:cNvSpPr>
          <p:nvPr>
            <p:ph type="dt" sz="half" idx="10"/>
          </p:nvPr>
        </p:nvSpPr>
        <p:spPr/>
        <p:txBody>
          <a:bodyPr/>
          <a:lstStyle/>
          <a:p>
            <a:fld id="{68D93389-CA60-0A48-9337-6465F9D1E376}" type="datetime1">
              <a:rPr lang="en-US" smtClean="0"/>
              <a:pPr/>
              <a:t>8/11/15</a:t>
            </a:fld>
            <a:endParaRPr lang="en-US"/>
          </a:p>
        </p:txBody>
      </p:sp>
    </p:spTree>
    <p:extLst>
      <p:ext uri="{BB962C8B-B14F-4D97-AF65-F5344CB8AC3E}">
        <p14:creationId xmlns:p14="http://schemas.microsoft.com/office/powerpoint/2010/main" val="11581602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32895835-EBDE-384A-AC0E-B50EA756C9E3}" type="slidenum">
              <a:rPr lang="en-US" sz="1200">
                <a:solidFill>
                  <a:srgbClr val="8B8B8B"/>
                </a:solidFill>
                <a:latin typeface="Calibri" charset="0"/>
                <a:cs typeface="Segoe UI" charset="0"/>
              </a:rPr>
              <a:pPr algn="r" hangingPunct="1">
                <a:lnSpc>
                  <a:spcPct val="100000"/>
                </a:lnSpc>
              </a:pPr>
              <a:t>24</a:t>
            </a:fld>
            <a:endParaRPr lang="en-US" sz="1200">
              <a:solidFill>
                <a:srgbClr val="8B8B8B"/>
              </a:solidFill>
              <a:latin typeface="Calibri" charset="0"/>
              <a:cs typeface="Segoe UI" charset="0"/>
            </a:endParaRPr>
          </a:p>
        </p:txBody>
      </p:sp>
      <p:sp>
        <p:nvSpPr>
          <p:cNvPr id="11266" name="Rectangle 2"/>
          <p:cNvSpPr>
            <a:spLocks noGrp="1" noChangeArrowheads="1"/>
          </p:cNvSpPr>
          <p:nvPr>
            <p:ph type="title"/>
          </p:nvPr>
        </p:nvSpPr>
        <p:spPr>
          <a:xfrm>
            <a:off x="457200" y="274638"/>
            <a:ext cx="8229600" cy="1143000"/>
          </a:xfrm>
          <a:ln/>
        </p:spPr>
        <p:txBody>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4400" dirty="0"/>
          </a:p>
        </p:txBody>
      </p:sp>
      <p:sp>
        <p:nvSpPr>
          <p:cNvPr id="11267" name="Text Box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9pPr>
          </a:lstStyle>
          <a:p>
            <a:pPr marL="1587" indent="0" algn="ctr" hangingPunct="1">
              <a:lnSpc>
                <a:spcPct val="100000"/>
              </a:lnSpc>
              <a:spcBef>
                <a:spcPts val="650"/>
              </a:spcBef>
            </a:pPr>
            <a:endParaRPr lang="en-US" sz="2800" dirty="0" smtClean="0">
              <a:latin typeface="Calibri" charset="0"/>
            </a:endParaRPr>
          </a:p>
          <a:p>
            <a:pPr marL="1587" indent="0" algn="ctr" hangingPunct="1">
              <a:lnSpc>
                <a:spcPct val="100000"/>
              </a:lnSpc>
              <a:spcBef>
                <a:spcPts val="650"/>
              </a:spcBef>
            </a:pPr>
            <a:endParaRPr lang="en-US" sz="2800" dirty="0" smtClean="0">
              <a:latin typeface="Calibri" charset="0"/>
            </a:endParaRPr>
          </a:p>
          <a:p>
            <a:pPr marL="1587" indent="0" algn="ctr" hangingPunct="1">
              <a:lnSpc>
                <a:spcPct val="100000"/>
              </a:lnSpc>
              <a:spcBef>
                <a:spcPts val="650"/>
              </a:spcBef>
            </a:pPr>
            <a:endParaRPr lang="en-US" sz="2800" dirty="0" smtClean="0">
              <a:solidFill>
                <a:schemeClr val="tx1"/>
              </a:solidFill>
              <a:latin typeface="Calibri" charset="0"/>
            </a:endParaRPr>
          </a:p>
          <a:p>
            <a:pPr marL="1587" indent="0" algn="ctr" hangingPunct="1">
              <a:lnSpc>
                <a:spcPct val="100000"/>
              </a:lnSpc>
              <a:spcBef>
                <a:spcPts val="650"/>
              </a:spcBef>
            </a:pPr>
            <a:r>
              <a:rPr lang="en-US" sz="2800" dirty="0" smtClean="0">
                <a:solidFill>
                  <a:schemeClr val="tx1"/>
                </a:solidFill>
                <a:latin typeface="Calibri" charset="0"/>
              </a:rPr>
              <a:t>Suggestions / Comments??</a:t>
            </a:r>
          </a:p>
          <a:p>
            <a:pPr marL="1587" indent="0" algn="ctr" hangingPunct="1">
              <a:lnSpc>
                <a:spcPct val="100000"/>
              </a:lnSpc>
              <a:spcBef>
                <a:spcPts val="650"/>
              </a:spcBef>
            </a:pPr>
            <a:endParaRPr lang="en-US" sz="2800" dirty="0" smtClean="0">
              <a:solidFill>
                <a:schemeClr val="tx1"/>
              </a:solidFill>
              <a:latin typeface="Calibri"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90800"/>
            <a:ext cx="3270631" cy="330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14800"/>
            <a:ext cx="5031740" cy="5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3429000" y="5181600"/>
            <a:ext cx="2301268" cy="353174"/>
          </a:xfrm>
          <a:prstGeom prst="rect">
            <a:avLst/>
          </a:prstGeom>
          <a:noFill/>
        </p:spPr>
        <p:txBody>
          <a:bodyPr wrap="none" rtlCol="0">
            <a:spAutoFit/>
          </a:bodyPr>
          <a:lstStyle/>
          <a:p>
            <a:r>
              <a:rPr lang="en-US" dirty="0" smtClean="0"/>
              <a:t>(Thanks for coming!)</a:t>
            </a:r>
            <a:endParaRPr lang="en-US" dirty="0"/>
          </a:p>
        </p:txBody>
      </p:sp>
    </p:spTree>
    <p:extLst>
      <p:ext uri="{BB962C8B-B14F-4D97-AF65-F5344CB8AC3E}">
        <p14:creationId xmlns:p14="http://schemas.microsoft.com/office/powerpoint/2010/main" val="29140085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smtClean="0"/>
              <a:t>How did we get here?</a:t>
            </a:r>
            <a:endParaRPr lang="en-US" sz="4400" dirty="0"/>
          </a:p>
        </p:txBody>
      </p:sp>
      <p:sp>
        <p:nvSpPr>
          <p:cNvPr id="13314" name="Text Box 2"/>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8B01F4B3-4B6C-8046-A522-245FB34C0E15}" type="slidenum">
              <a:rPr lang="en-US" sz="1200">
                <a:solidFill>
                  <a:srgbClr val="8B8B8B"/>
                </a:solidFill>
                <a:latin typeface="Calibri" charset="0"/>
                <a:cs typeface="Segoe UI" charset="0"/>
              </a:rPr>
              <a:pPr algn="r" hangingPunct="1">
                <a:lnSpc>
                  <a:spcPct val="100000"/>
                </a:lnSpc>
              </a:pPr>
              <a:t>3</a:t>
            </a:fld>
            <a:endParaRPr lang="en-US" sz="1200">
              <a:solidFill>
                <a:srgbClr val="8B8B8B"/>
              </a:solidFill>
              <a:latin typeface="Calibri" charset="0"/>
              <a:cs typeface="Segoe UI" charset="0"/>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1388117"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00200"/>
            <a:ext cx="2703242"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5067722" y="6001917"/>
            <a:ext cx="3442694" cy="630173"/>
          </a:xfrm>
          <a:prstGeom prst="rect">
            <a:avLst/>
          </a:prstGeom>
          <a:noFill/>
        </p:spPr>
        <p:txBody>
          <a:bodyPr wrap="none" rtlCol="0">
            <a:spAutoFit/>
          </a:bodyPr>
          <a:lstStyle/>
          <a:p>
            <a:r>
              <a:rPr lang="en-US" dirty="0">
                <a:solidFill>
                  <a:srgbClr val="000000"/>
                </a:solidFill>
                <a:latin typeface="Calibri" charset="0"/>
              </a:rPr>
              <a:t>F. </a:t>
            </a:r>
            <a:r>
              <a:rPr lang="en-US" dirty="0" err="1">
                <a:solidFill>
                  <a:srgbClr val="000000"/>
                </a:solidFill>
                <a:latin typeface="Calibri" charset="0"/>
              </a:rPr>
              <a:t>Reif</a:t>
            </a:r>
            <a:r>
              <a:rPr lang="en-US" dirty="0">
                <a:solidFill>
                  <a:srgbClr val="000000"/>
                </a:solidFill>
                <a:latin typeface="Calibri" charset="0"/>
              </a:rPr>
              <a:t>, Cog. Instr. 9(1) 1-44 (1992).</a:t>
            </a:r>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89992485"/>
              </p:ext>
            </p:extLst>
          </p:nvPr>
        </p:nvGraphicFramePr>
        <p:xfrm>
          <a:off x="2292350" y="3292551"/>
          <a:ext cx="1974850" cy="946073"/>
        </p:xfrm>
        <a:graphic>
          <a:graphicData uri="http://schemas.openxmlformats.org/presentationml/2006/ole">
            <mc:AlternateContent xmlns:mc="http://schemas.openxmlformats.org/markup-compatibility/2006">
              <mc:Choice xmlns:v="urn:schemas-microsoft-com:vml" Requires="v">
                <p:oleObj spid="_x0000_s1046" name="Equation" r:id="rId6" imgW="609600" imgH="292100" progId="Equation.3">
                  <p:embed/>
                </p:oleObj>
              </mc:Choice>
              <mc:Fallback>
                <p:oleObj name="Equation" r:id="rId6" imgW="609600" imgH="292100" progId="Equation.3">
                  <p:embed/>
                  <p:pic>
                    <p:nvPicPr>
                      <p:cNvPr id="0" name=""/>
                      <p:cNvPicPr/>
                      <p:nvPr/>
                    </p:nvPicPr>
                    <p:blipFill>
                      <a:blip r:embed="rId7"/>
                      <a:stretch>
                        <a:fillRect/>
                      </a:stretch>
                    </p:blipFill>
                    <p:spPr>
                      <a:xfrm>
                        <a:off x="2292350" y="3292551"/>
                        <a:ext cx="1974850" cy="946073"/>
                      </a:xfrm>
                      <a:prstGeom prst="rect">
                        <a:avLst/>
                      </a:prstGeom>
                    </p:spPr>
                  </p:pic>
                </p:oleObj>
              </mc:Fallback>
            </mc:AlternateContent>
          </a:graphicData>
        </a:graphic>
      </p:graphicFrame>
      <p:pic>
        <p:nvPicPr>
          <p:cNvPr id="6" name="Picture 5"/>
          <p:cNvPicPr>
            <a:picLocks noChangeAspect="1"/>
          </p:cNvPicPr>
          <p:nvPr/>
        </p:nvPicPr>
        <p:blipFill>
          <a:blip r:embed="rId8"/>
          <a:stretch>
            <a:fillRect/>
          </a:stretch>
        </p:blipFill>
        <p:spPr>
          <a:xfrm>
            <a:off x="6362380" y="1295400"/>
            <a:ext cx="2781620" cy="2743200"/>
          </a:xfrm>
          <a:prstGeom prst="rect">
            <a:avLst/>
          </a:prstGeom>
        </p:spPr>
      </p:pic>
      <p:sp>
        <p:nvSpPr>
          <p:cNvPr id="12" name="TextBox 11"/>
          <p:cNvSpPr txBox="1"/>
          <p:nvPr/>
        </p:nvSpPr>
        <p:spPr>
          <a:xfrm>
            <a:off x="1066800" y="4343400"/>
            <a:ext cx="6239609" cy="1126001"/>
          </a:xfrm>
          <a:prstGeom prst="rect">
            <a:avLst/>
          </a:prstGeom>
          <a:noFill/>
        </p:spPr>
        <p:txBody>
          <a:bodyPr wrap="none" rtlCol="0">
            <a:spAutoFit/>
          </a:bodyPr>
          <a:lstStyle/>
          <a:p>
            <a:r>
              <a:rPr lang="en-US" b="1" i="1" dirty="0">
                <a:solidFill>
                  <a:srgbClr val="000000"/>
                </a:solidFill>
                <a:latin typeface="Times New Roman" charset="0"/>
              </a:rPr>
              <a:t>Promoting Vector Use in Introductory Mechanics </a:t>
            </a:r>
            <a:r>
              <a:rPr lang="en-US" b="1" i="1" dirty="0" smtClean="0">
                <a:solidFill>
                  <a:srgbClr val="000000"/>
                </a:solidFill>
                <a:latin typeface="Times New Roman" charset="0"/>
              </a:rPr>
              <a:t>Laboratories </a:t>
            </a:r>
          </a:p>
          <a:p>
            <a:r>
              <a:rPr lang="en-US" b="1" i="1" dirty="0" smtClean="0">
                <a:solidFill>
                  <a:srgbClr val="000000"/>
                </a:solidFill>
                <a:latin typeface="Times New Roman" charset="0"/>
              </a:rPr>
              <a:t>(Steve </a:t>
            </a:r>
            <a:r>
              <a:rPr lang="en-US" b="1" i="1" dirty="0" err="1" smtClean="0">
                <a:solidFill>
                  <a:srgbClr val="000000"/>
                </a:solidFill>
                <a:latin typeface="Times New Roman" charset="0"/>
              </a:rPr>
              <a:t>Kanim</a:t>
            </a:r>
            <a:r>
              <a:rPr lang="en-US" b="1" i="1" dirty="0" smtClean="0">
                <a:solidFill>
                  <a:srgbClr val="000000"/>
                </a:solidFill>
                <a:latin typeface="Times New Roman" charset="0"/>
              </a:rPr>
              <a:t>, NMSU).</a:t>
            </a:r>
          </a:p>
          <a:p>
            <a:endParaRPr lang="en-US" b="1" i="1" dirty="0">
              <a:solidFill>
                <a:srgbClr val="000000"/>
              </a:solidFill>
              <a:latin typeface="Times New Roman" charset="0"/>
            </a:endParaRPr>
          </a:p>
          <a:p>
            <a:endParaRPr lang="en-US" dirty="0"/>
          </a:p>
        </p:txBody>
      </p:sp>
      <p:pic>
        <p:nvPicPr>
          <p:cNvPr id="1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 y="1219200"/>
            <a:ext cx="8724900" cy="7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Box 8"/>
          <p:cNvSpPr txBox="1"/>
          <p:nvPr/>
        </p:nvSpPr>
        <p:spPr>
          <a:xfrm>
            <a:off x="1143000" y="4953000"/>
            <a:ext cx="1582034" cy="382156"/>
          </a:xfrm>
          <a:prstGeom prst="rect">
            <a:avLst/>
          </a:prstGeom>
          <a:noFill/>
        </p:spPr>
        <p:txBody>
          <a:bodyPr wrap="none" rtlCol="0">
            <a:spAutoFit/>
          </a:bodyPr>
          <a:lstStyle/>
          <a:p>
            <a:r>
              <a:rPr lang="en-US" sz="2000" dirty="0" smtClean="0"/>
              <a:t>(2004-2010)</a:t>
            </a:r>
            <a:endParaRPr lang="en-US" sz="2000" dirty="0"/>
          </a:p>
        </p:txBody>
      </p:sp>
    </p:spTree>
    <p:extLst>
      <p:ext uri="{BB962C8B-B14F-4D97-AF65-F5344CB8AC3E}">
        <p14:creationId xmlns:p14="http://schemas.microsoft.com/office/powerpoint/2010/main" val="35907642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smtClean="0"/>
              <a:t>‘</a:t>
            </a:r>
            <a:r>
              <a:rPr lang="en-US" sz="4400" dirty="0" err="1" smtClean="0"/>
              <a:t>Blinkies</a:t>
            </a:r>
            <a:r>
              <a:rPr lang="en-US" sz="4400" dirty="0" smtClean="0"/>
              <a:t>’ on Everything</a:t>
            </a:r>
            <a:endParaRPr lang="en-US" sz="4400"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2643961" cy="175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5" name="Text Box 3"/>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C881223D-4C8E-8148-825B-1BB862D1FC3F}" type="slidenum">
              <a:rPr lang="en-US" sz="1200">
                <a:solidFill>
                  <a:srgbClr val="8B8B8B"/>
                </a:solidFill>
                <a:latin typeface="Calibri" charset="0"/>
                <a:cs typeface="Segoe UI" charset="0"/>
              </a:rPr>
              <a:pPr algn="r" hangingPunct="1">
                <a:lnSpc>
                  <a:spcPct val="100000"/>
                </a:lnSpc>
              </a:pPr>
              <a:t>4</a:t>
            </a:fld>
            <a:endParaRPr lang="en-US" sz="1200">
              <a:solidFill>
                <a:srgbClr val="8B8B8B"/>
              </a:solidFill>
              <a:latin typeface="Calibri" charset="0"/>
              <a:cs typeface="Segoe UI"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343" y="3429000"/>
            <a:ext cx="2666657"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897277"/>
            <a:ext cx="2176844"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4191000" y="4800600"/>
            <a:ext cx="2173091" cy="353174"/>
          </a:xfrm>
          <a:prstGeom prst="rect">
            <a:avLst/>
          </a:prstGeom>
          <a:noFill/>
        </p:spPr>
        <p:txBody>
          <a:bodyPr wrap="none" rtlCol="0">
            <a:spAutoFit/>
          </a:bodyPr>
          <a:lstStyle/>
          <a:p>
            <a:r>
              <a:rPr lang="en-US" dirty="0" smtClean="0"/>
              <a:t>As well as others…</a:t>
            </a:r>
            <a:endParaRPr lang="en-US" dirty="0"/>
          </a:p>
        </p:txBody>
      </p:sp>
      <p:pic>
        <p:nvPicPr>
          <p:cNvPr id="3" name="Picture 2"/>
          <p:cNvPicPr>
            <a:picLocks noChangeAspect="1"/>
          </p:cNvPicPr>
          <p:nvPr/>
        </p:nvPicPr>
        <p:blipFill>
          <a:blip r:embed="rId6"/>
          <a:stretch>
            <a:fillRect/>
          </a:stretch>
        </p:blipFill>
        <p:spPr>
          <a:xfrm>
            <a:off x="152400" y="3886200"/>
            <a:ext cx="3581400" cy="1942294"/>
          </a:xfrm>
          <a:prstGeom prst="rect">
            <a:avLst/>
          </a:prstGeom>
        </p:spPr>
      </p:pic>
      <p:pic>
        <p:nvPicPr>
          <p:cNvPr id="4" name="Picture 3"/>
          <p:cNvPicPr>
            <a:picLocks noChangeAspect="1"/>
          </p:cNvPicPr>
          <p:nvPr/>
        </p:nvPicPr>
        <p:blipFill>
          <a:blip r:embed="rId7"/>
          <a:stretch>
            <a:fillRect/>
          </a:stretch>
        </p:blipFill>
        <p:spPr>
          <a:xfrm>
            <a:off x="152400" y="1143000"/>
            <a:ext cx="5649238" cy="2514600"/>
          </a:xfrm>
          <a:prstGeom prst="rect">
            <a:avLst/>
          </a:prstGeom>
        </p:spPr>
      </p:pic>
    </p:spTree>
    <p:extLst>
      <p:ext uri="{BB962C8B-B14F-4D97-AF65-F5344CB8AC3E}">
        <p14:creationId xmlns:p14="http://schemas.microsoft.com/office/powerpoint/2010/main" val="21393604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idx="4294967295"/>
          </p:nvPr>
        </p:nvSpPr>
        <p:spPr>
          <a:xfrm>
            <a:off x="609600" y="304800"/>
            <a:ext cx="7772400" cy="1143000"/>
          </a:xfrm>
          <a:ln/>
        </p:spPr>
        <p:txBody>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3600" dirty="0"/>
              <a:t>Distribution of Final exam scores</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119258"/>
            <a:ext cx="5002212" cy="57387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669175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685800"/>
            <a:ext cx="82296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t>Correlation between G and pretest measures</a:t>
            </a:r>
          </a:p>
        </p:txBody>
      </p:sp>
      <p:sp>
        <p:nvSpPr>
          <p:cNvPr id="3993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9pPr>
          </a:lstStyle>
          <a:p>
            <a:pPr hangingPunct="1">
              <a:lnSpc>
                <a:spcPct val="100000"/>
              </a:lnSpc>
              <a:spcBef>
                <a:spcPts val="650"/>
              </a:spcBef>
              <a:buFont typeface="Arial" charset="0"/>
              <a:buChar char="•"/>
            </a:pPr>
            <a:endParaRPr lang="en-US" sz="3200" dirty="0" smtClean="0">
              <a:latin typeface="Calibri" charset="0"/>
            </a:endParaRPr>
          </a:p>
          <a:p>
            <a:pPr hangingPunct="1">
              <a:lnSpc>
                <a:spcPct val="100000"/>
              </a:lnSpc>
              <a:spcBef>
                <a:spcPts val="650"/>
              </a:spcBef>
              <a:buFont typeface="Arial" charset="0"/>
              <a:buChar char="•"/>
            </a:pPr>
            <a:r>
              <a:rPr lang="en-US" sz="3200" dirty="0" err="1" smtClean="0">
                <a:latin typeface="Calibri" charset="0"/>
              </a:rPr>
              <a:t>Coletta</a:t>
            </a:r>
            <a:r>
              <a:rPr lang="en-US" sz="3200" dirty="0" smtClean="0">
                <a:latin typeface="Calibri" charset="0"/>
              </a:rPr>
              <a:t> &amp; Phillips pretested </a:t>
            </a:r>
            <a:r>
              <a:rPr lang="en-US" sz="3200" dirty="0">
                <a:latin typeface="Calibri" charset="0"/>
              </a:rPr>
              <a:t>students using Lawson Test of Scientific Reasoning</a:t>
            </a:r>
            <a:r>
              <a:rPr lang="en-US" sz="3200" dirty="0" smtClean="0">
                <a:latin typeface="Calibri" charset="0"/>
              </a:rPr>
              <a:t>.</a:t>
            </a:r>
            <a:r>
              <a:rPr lang="en-US" sz="2000" dirty="0" smtClean="0">
                <a:latin typeface="Calibri" charset="0"/>
              </a:rPr>
              <a:t>*</a:t>
            </a:r>
            <a:endParaRPr lang="en-US" sz="2000" dirty="0">
              <a:latin typeface="Calibri" charset="0"/>
            </a:endParaRPr>
          </a:p>
          <a:p>
            <a:pPr hangingPunct="1">
              <a:lnSpc>
                <a:spcPct val="100000"/>
              </a:lnSpc>
              <a:spcBef>
                <a:spcPts val="650"/>
              </a:spcBef>
              <a:buFont typeface="Arial" charset="0"/>
              <a:buChar char="•"/>
            </a:pPr>
            <a:r>
              <a:rPr lang="en-US" sz="3200" dirty="0" smtClean="0">
                <a:latin typeface="Calibri" charset="0"/>
              </a:rPr>
              <a:t>They </a:t>
            </a:r>
            <a:r>
              <a:rPr lang="en-US" sz="3200" dirty="0">
                <a:latin typeface="Calibri" charset="0"/>
              </a:rPr>
              <a:t>found r=0.67 for upper quartile of students in a college class and HS.  </a:t>
            </a:r>
          </a:p>
          <a:p>
            <a:pPr hangingPunct="1">
              <a:lnSpc>
                <a:spcPct val="100000"/>
              </a:lnSpc>
              <a:spcBef>
                <a:spcPts val="650"/>
              </a:spcBef>
              <a:buFont typeface="Arial" charset="0"/>
              <a:buChar char="•"/>
            </a:pPr>
            <a:r>
              <a:rPr lang="en-US" sz="3200" dirty="0">
                <a:latin typeface="Calibri" charset="0"/>
              </a:rPr>
              <a:t>But only r=0.27 for lower quartile students. </a:t>
            </a:r>
          </a:p>
        </p:txBody>
      </p:sp>
      <p:sp>
        <p:nvSpPr>
          <p:cNvPr id="39939" name="Text Box 3"/>
          <p:cNvSpPr txBox="1">
            <a:spLocks noChangeArrowheads="1"/>
          </p:cNvSpPr>
          <p:nvPr/>
        </p:nvSpPr>
        <p:spPr bwMode="auto">
          <a:xfrm>
            <a:off x="1905000" y="6356350"/>
            <a:ext cx="6781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r>
              <a:rPr lang="en-US" sz="1200" dirty="0" smtClean="0"/>
              <a:t>*“Interpreting </a:t>
            </a:r>
            <a:r>
              <a:rPr lang="en-US" sz="1200" dirty="0"/>
              <a:t>FCI scores: Normalized gain, pre-instruction scores, and </a:t>
            </a:r>
            <a:r>
              <a:rPr lang="en-US" sz="1200" dirty="0" smtClean="0"/>
              <a:t>scientific reasoning </a:t>
            </a:r>
            <a:r>
              <a:rPr lang="en-US" sz="1200" dirty="0" smtClean="0"/>
              <a:t>ability,”</a:t>
            </a:r>
            <a:r>
              <a:rPr lang="en-US" sz="1200" dirty="0"/>
              <a:t> </a:t>
            </a:r>
            <a:r>
              <a:rPr lang="en-US" sz="1200" dirty="0"/>
              <a:t>Am. J. Phys. 73, 1172 (2005)</a:t>
            </a:r>
            <a:r>
              <a:rPr lang="en-US" sz="1200" dirty="0" smtClean="0"/>
              <a:t> </a:t>
            </a:r>
            <a:endParaRPr lang="en-US" sz="1200" dirty="0">
              <a:solidFill>
                <a:srgbClr val="8B8B8B"/>
              </a:solidFill>
              <a:latin typeface="Calibri" charset="0"/>
              <a:cs typeface="Segoe UI" charset="0"/>
            </a:endParaRPr>
          </a:p>
        </p:txBody>
      </p:sp>
    </p:spTree>
    <p:extLst>
      <p:ext uri="{BB962C8B-B14F-4D97-AF65-F5344CB8AC3E}">
        <p14:creationId xmlns:p14="http://schemas.microsoft.com/office/powerpoint/2010/main" val="33674978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457200" y="609600"/>
            <a:ext cx="8229600" cy="1143000"/>
          </a:xfrm>
          <a:ln/>
        </p:spPr>
        <p:txBody>
          <a:bodyPr>
            <a:normAutofit fontScale="90000"/>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t>Challenges to Interpretation</a:t>
            </a:r>
            <a:br>
              <a:rPr lang="en-US" sz="4400" dirty="0"/>
            </a:br>
            <a:r>
              <a:rPr lang="en-US" sz="4400" dirty="0"/>
              <a:t>(Hammer, </a:t>
            </a:r>
            <a:r>
              <a:rPr lang="en-US" sz="4400" dirty="0" err="1"/>
              <a:t>Elby</a:t>
            </a:r>
            <a:r>
              <a:rPr lang="en-US" sz="4400" dirty="0"/>
              <a:t> et al.)</a:t>
            </a:r>
          </a:p>
        </p:txBody>
      </p:sp>
      <p:sp>
        <p:nvSpPr>
          <p:cNvPr id="4813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ＭＳ Ｐゴシック" charset="0"/>
                <a:cs typeface="Microsoft YaHei" charset="0"/>
              </a:defRPr>
            </a:lvl9pPr>
          </a:lstStyle>
          <a:p>
            <a:pPr hangingPunct="1">
              <a:lnSpc>
                <a:spcPct val="100000"/>
              </a:lnSpc>
              <a:spcBef>
                <a:spcPts val="650"/>
              </a:spcBef>
              <a:buFont typeface="Arial" charset="0"/>
              <a:buChar char="•"/>
            </a:pPr>
            <a:endParaRPr lang="en-US" sz="3200" dirty="0" smtClean="0">
              <a:latin typeface="Calibri" charset="0"/>
            </a:endParaRPr>
          </a:p>
          <a:p>
            <a:pPr hangingPunct="1">
              <a:lnSpc>
                <a:spcPct val="100000"/>
              </a:lnSpc>
              <a:spcBef>
                <a:spcPts val="650"/>
              </a:spcBef>
              <a:buFont typeface="Arial" charset="0"/>
              <a:buChar char="•"/>
            </a:pPr>
            <a:r>
              <a:rPr lang="en-US" sz="3200" dirty="0" smtClean="0">
                <a:latin typeface="Calibri" charset="0"/>
              </a:rPr>
              <a:t>Ability </a:t>
            </a:r>
            <a:r>
              <a:rPr lang="en-US" sz="3200" dirty="0">
                <a:latin typeface="Calibri" charset="0"/>
              </a:rPr>
              <a:t>tests are highly context dependent – results more a reflection of student comfort with context.  </a:t>
            </a:r>
            <a:r>
              <a:rPr lang="en-US" sz="3200" dirty="0" smtClean="0">
                <a:latin typeface="Calibri" charset="0"/>
              </a:rPr>
              <a:t>(Different contexts activate different ‘resources’).</a:t>
            </a:r>
            <a:endParaRPr lang="en-US" sz="3200" dirty="0">
              <a:latin typeface="Calibri" charset="0"/>
            </a:endParaRPr>
          </a:p>
          <a:p>
            <a:pPr hangingPunct="1">
              <a:lnSpc>
                <a:spcPct val="100000"/>
              </a:lnSpc>
              <a:spcBef>
                <a:spcPts val="650"/>
              </a:spcBef>
              <a:buFont typeface="Arial" charset="0"/>
              <a:buChar char="•"/>
            </a:pPr>
            <a:r>
              <a:rPr lang="en-US" sz="3200" dirty="0">
                <a:latin typeface="Calibri" charset="0"/>
              </a:rPr>
              <a:t>Other affective measures come into play: how much they care about context, idea of taking a </a:t>
            </a:r>
            <a:r>
              <a:rPr lang="en-US" sz="3200" dirty="0" smtClean="0">
                <a:latin typeface="Calibri" charset="0"/>
              </a:rPr>
              <a:t>pretest etc. </a:t>
            </a:r>
            <a:endParaRPr lang="en-US" sz="3200" dirty="0">
              <a:latin typeface="Calibri" charset="0"/>
            </a:endParaRPr>
          </a:p>
        </p:txBody>
      </p:sp>
      <p:sp>
        <p:nvSpPr>
          <p:cNvPr id="48131" name="Text Box 3"/>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5A34E4B5-8B43-E84E-B0CD-D90B816EF6BD}" type="slidenum">
              <a:rPr lang="en-US" sz="1200">
                <a:solidFill>
                  <a:srgbClr val="8B8B8B"/>
                </a:solidFill>
                <a:latin typeface="Calibri" charset="0"/>
                <a:cs typeface="Segoe UI" charset="0"/>
              </a:rPr>
              <a:pPr algn="r" hangingPunct="1">
                <a:lnSpc>
                  <a:spcPct val="100000"/>
                </a:lnSpc>
              </a:pPr>
              <a:t>7</a:t>
            </a:fld>
            <a:endParaRPr lang="en-US" sz="1200">
              <a:solidFill>
                <a:srgbClr val="8B8B8B"/>
              </a:solidFill>
              <a:latin typeface="Calibri" charset="0"/>
              <a:cs typeface="Segoe UI" charset="0"/>
            </a:endParaRPr>
          </a:p>
        </p:txBody>
      </p:sp>
    </p:spTree>
    <p:extLst>
      <p:ext uri="{BB962C8B-B14F-4D97-AF65-F5344CB8AC3E}">
        <p14:creationId xmlns:p14="http://schemas.microsoft.com/office/powerpoint/2010/main" val="40072766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algn="r" hangingPunct="1">
              <a:lnSpc>
                <a:spcPct val="100000"/>
              </a:lnSpc>
            </a:pPr>
            <a:fld id="{5D3D015B-712C-4E47-AFD7-9C730DA1680F}" type="slidenum">
              <a:rPr lang="en-US" sz="1200">
                <a:solidFill>
                  <a:srgbClr val="8B8B8B"/>
                </a:solidFill>
                <a:latin typeface="Calibri" charset="0"/>
                <a:cs typeface="Segoe UI" charset="0"/>
              </a:rPr>
              <a:pPr algn="r" hangingPunct="1">
                <a:lnSpc>
                  <a:spcPct val="100000"/>
                </a:lnSpc>
              </a:pPr>
              <a:t>8</a:t>
            </a:fld>
            <a:endParaRPr lang="en-US" sz="1200">
              <a:solidFill>
                <a:srgbClr val="8B8B8B"/>
              </a:solidFill>
              <a:latin typeface="Calibri" charset="0"/>
              <a:cs typeface="Segoe UI" charset="0"/>
            </a:endParaRPr>
          </a:p>
        </p:txBody>
      </p:sp>
      <p:sp>
        <p:nvSpPr>
          <p:cNvPr id="46082" name="Text Box 2"/>
          <p:cNvSpPr txBox="1">
            <a:spLocks noChangeArrowheads="1"/>
          </p:cNvSpPr>
          <p:nvPr/>
        </p:nvSpPr>
        <p:spPr bwMode="auto">
          <a:xfrm>
            <a:off x="0" y="609600"/>
            <a:ext cx="60960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charset="0"/>
                <a:ea typeface="ＭＳ Ｐゴシック" charset="0"/>
                <a:cs typeface="Microsoft YaHei" charset="0"/>
              </a:defRPr>
            </a:lvl9pPr>
          </a:lstStyle>
          <a:p>
            <a:pPr hangingPunct="1">
              <a:lnSpc>
                <a:spcPct val="90000"/>
              </a:lnSpc>
              <a:spcBef>
                <a:spcPts val="363"/>
              </a:spcBef>
            </a:pPr>
            <a:endParaRPr lang="en-US" dirty="0">
              <a:latin typeface="Times New Roman" charset="0"/>
            </a:endParaRPr>
          </a:p>
          <a:p>
            <a:pPr hangingPunct="1">
              <a:lnSpc>
                <a:spcPct val="90000"/>
              </a:lnSpc>
              <a:spcBef>
                <a:spcPts val="363"/>
              </a:spcBef>
            </a:pPr>
            <a:endParaRPr lang="en-US" dirty="0">
              <a:latin typeface="Times New Roman" charset="0"/>
            </a:endParaRPr>
          </a:p>
          <a:p>
            <a:pPr marL="342900" indent="-341313" hangingPunct="1">
              <a:lnSpc>
                <a:spcPct val="90000"/>
              </a:lnSpc>
              <a:spcBef>
                <a:spcPts val="650"/>
              </a:spcBef>
            </a:pPr>
            <a:r>
              <a:rPr lang="en-US" sz="2000" dirty="0">
                <a:latin typeface="Times New Roman" charset="0"/>
              </a:rPr>
              <a:t>    </a:t>
            </a:r>
            <a:endParaRPr lang="en-US" sz="2000" dirty="0" smtClean="0">
              <a:latin typeface="Times New Roman" charset="0"/>
            </a:endParaRPr>
          </a:p>
          <a:p>
            <a:pPr marL="342900" indent="-341313" hangingPunct="1">
              <a:lnSpc>
                <a:spcPct val="90000"/>
              </a:lnSpc>
              <a:spcBef>
                <a:spcPts val="650"/>
              </a:spcBef>
            </a:pPr>
            <a:r>
              <a:rPr lang="en-US" sz="3200" dirty="0" smtClean="0">
                <a:latin typeface="Calibri" charset="0"/>
              </a:rPr>
              <a:t>	The </a:t>
            </a:r>
            <a:r>
              <a:rPr lang="en-US" sz="3200" dirty="0">
                <a:latin typeface="Calibri" charset="0"/>
              </a:rPr>
              <a:t>cylinders at right have equally spaced marks on them. Water is poured into the wide cylinder up to the 4th mark (see A). This water rises to the 6th mark when poured into the narrow cylinder (see B)</a:t>
            </a:r>
            <a:r>
              <a:rPr lang="en-US" sz="3200" dirty="0" smtClean="0">
                <a:latin typeface="Calibri" charset="0"/>
              </a:rPr>
              <a:t>.</a:t>
            </a:r>
            <a:endParaRPr lang="en-US" sz="3200" dirty="0">
              <a:latin typeface="Calibri" charset="0"/>
            </a:endParaRPr>
          </a:p>
          <a:p>
            <a:pPr marL="342900" indent="-341313" hangingPunct="1">
              <a:lnSpc>
                <a:spcPct val="90000"/>
              </a:lnSpc>
              <a:spcBef>
                <a:spcPts val="650"/>
              </a:spcBef>
            </a:pPr>
            <a:r>
              <a:rPr lang="en-US" sz="3200" dirty="0" smtClean="0">
                <a:latin typeface="Calibri" charset="0"/>
              </a:rPr>
              <a:t>	If </a:t>
            </a:r>
            <a:r>
              <a:rPr lang="en-US" sz="3200" dirty="0">
                <a:latin typeface="Calibri" charset="0"/>
              </a:rPr>
              <a:t>water were poured up to the 6th mark  in the  wide cylinder, how high will it reach in the narrow cylinder</a:t>
            </a:r>
            <a:r>
              <a:rPr lang="en-US" sz="3200" i="1" dirty="0">
                <a:latin typeface="Calibri" charset="0"/>
              </a:rPr>
              <a:t>?</a:t>
            </a:r>
          </a:p>
        </p:txBody>
      </p:sp>
      <p:pic>
        <p:nvPicPr>
          <p:cNvPr id="46083" name="Picture 3"/>
          <p:cNvPicPr>
            <a:picLocks noChangeAspect="1" noChangeArrowheads="1"/>
          </p:cNvPicPr>
          <p:nvPr/>
        </p:nvPicPr>
        <p:blipFill>
          <a:blip r:embed="rId3">
            <a:alphaModFix amt="63000"/>
            <a:extLst>
              <a:ext uri="{28A0092B-C50C-407E-A947-70E740481C1C}">
                <a14:useLocalDpi xmlns:a14="http://schemas.microsoft.com/office/drawing/2010/main" val="0"/>
              </a:ext>
            </a:extLst>
          </a:blip>
          <a:srcRect/>
          <a:stretch>
            <a:fillRect/>
          </a:stretch>
        </p:blipFill>
        <p:spPr bwMode="auto">
          <a:xfrm>
            <a:off x="6858000" y="968444"/>
            <a:ext cx="2667000" cy="586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1524000" y="547221"/>
            <a:ext cx="5917004" cy="671979"/>
          </a:xfrm>
          <a:prstGeom prst="rect">
            <a:avLst/>
          </a:prstGeom>
          <a:noFill/>
        </p:spPr>
        <p:txBody>
          <a:bodyPr wrap="none" rtlCol="0">
            <a:spAutoFit/>
          </a:bodyPr>
          <a:lstStyle/>
          <a:p>
            <a:r>
              <a:rPr lang="en-US" sz="4000" dirty="0" smtClean="0"/>
              <a:t>Original (Lawson) pretest</a:t>
            </a:r>
            <a:endParaRPr lang="en-US" sz="4000" dirty="0"/>
          </a:p>
        </p:txBody>
      </p:sp>
    </p:spTree>
    <p:extLst>
      <p:ext uri="{BB962C8B-B14F-4D97-AF65-F5344CB8AC3E}">
        <p14:creationId xmlns:p14="http://schemas.microsoft.com/office/powerpoint/2010/main" val="10521295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838200" y="457200"/>
            <a:ext cx="7239000" cy="838200"/>
          </a:xfrm>
          <a:ln/>
        </p:spPr>
        <p:txBody>
          <a:bodyPr/>
          <a:lstStyle/>
          <a:p>
            <a:pPr algn="ct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4400" dirty="0">
                <a:solidFill>
                  <a:srgbClr val="000090"/>
                </a:solidFill>
                <a:latin typeface="+mn-lt"/>
              </a:rPr>
              <a:t>Modified pretest</a:t>
            </a:r>
          </a:p>
        </p:txBody>
      </p:sp>
      <p:sp>
        <p:nvSpPr>
          <p:cNvPr id="54274" name="Rectangle 2"/>
          <p:cNvSpPr>
            <a:spLocks noGrp="1" noChangeArrowheads="1"/>
          </p:cNvSpPr>
          <p:nvPr>
            <p:ph type="body" sz="half" idx="1"/>
          </p:nvPr>
        </p:nvSpPr>
        <p:spPr>
          <a:xfrm>
            <a:off x="304800" y="1066800"/>
            <a:ext cx="5181600" cy="5638800"/>
          </a:xfrm>
          <a:prstGeom prst="rect">
            <a:avLst/>
          </a:prstGeom>
          <a:ln/>
        </p:spPr>
        <p:txBody>
          <a:bodyPr>
            <a:normAutofit fontScale="92500" lnSpcReduction="10000"/>
          </a:bodyPr>
          <a:lstStyle/>
          <a:p>
            <a:pPr marL="1587" indent="0">
              <a:lnSpc>
                <a:spcPct val="100000"/>
              </a:lnSpc>
              <a:spcBef>
                <a:spcPts val="663"/>
              </a:spcBef>
              <a:spcAft>
                <a:spcPct val="0"/>
              </a:spcAft>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sz="3000" dirty="0" smtClean="0">
              <a:solidFill>
                <a:srgbClr val="000090"/>
              </a:solidFill>
            </a:endParaRPr>
          </a:p>
          <a:p>
            <a:pPr marL="1587" indent="0">
              <a:lnSpc>
                <a:spcPct val="100000"/>
              </a:lnSpc>
              <a:spcBef>
                <a:spcPts val="663"/>
              </a:spcBef>
              <a:spcAft>
                <a:spcPct val="0"/>
              </a:spcAft>
              <a:buNone/>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3000" dirty="0" smtClean="0">
                <a:solidFill>
                  <a:srgbClr val="000090"/>
                </a:solidFill>
              </a:rPr>
              <a:t>The </a:t>
            </a:r>
            <a:r>
              <a:rPr lang="en-US" sz="3000" dirty="0">
                <a:solidFill>
                  <a:srgbClr val="000090"/>
                </a:solidFill>
              </a:rPr>
              <a:t>cold medicine you bought came with an adult (wide) and a child (narrow) cylinder. When you pour medicine from the 4th mark in the adult cylinder into the children's cylinder, it rises to the 6th mark. </a:t>
            </a:r>
          </a:p>
          <a:p>
            <a:pPr marL="1587" indent="0">
              <a:lnSpc>
                <a:spcPct val="100000"/>
              </a:lnSpc>
              <a:spcBef>
                <a:spcPts val="663"/>
              </a:spcBef>
              <a:spcAft>
                <a:spcPct val="0"/>
              </a:spcAft>
              <a:buNone/>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3000" dirty="0">
                <a:solidFill>
                  <a:srgbClr val="000090"/>
                </a:solidFill>
              </a:rPr>
              <a:t>By mistake you pour your child’s medicine up to the </a:t>
            </a:r>
            <a:r>
              <a:rPr lang="en-US" sz="3000" dirty="0" smtClean="0">
                <a:solidFill>
                  <a:srgbClr val="000090"/>
                </a:solidFill>
              </a:rPr>
              <a:t>6</a:t>
            </a:r>
            <a:r>
              <a:rPr lang="en-US" sz="3000" baseline="30000" dirty="0" smtClean="0">
                <a:solidFill>
                  <a:srgbClr val="000090"/>
                </a:solidFill>
              </a:rPr>
              <a:t>th  </a:t>
            </a:r>
            <a:r>
              <a:rPr lang="en-US" sz="3000" dirty="0">
                <a:solidFill>
                  <a:srgbClr val="000090"/>
                </a:solidFill>
              </a:rPr>
              <a:t>mark in the ADULT dosage cylinder. How high will it reach if you pour it into the child’s container?</a:t>
            </a:r>
          </a:p>
          <a:p>
            <a:pPr marL="0" indent="1588">
              <a:lnSpc>
                <a:spcPct val="48000"/>
              </a:lnSpc>
              <a:spcBef>
                <a:spcPts val="40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sz="2000" baseline="30000" dirty="0">
              <a:latin typeface="Times New Roman" charset="0"/>
            </a:endParaRPr>
          </a:p>
        </p:txBody>
      </p:sp>
      <p:pic>
        <p:nvPicPr>
          <p:cNvPr id="54275" name="Picture 3"/>
          <p:cNvPicPr>
            <a:picLocks noChangeAspect="1" noChangeArrowheads="1"/>
          </p:cNvPicPr>
          <p:nvPr/>
        </p:nvPicPr>
        <p:blipFill>
          <a:blip r:embed="rId3">
            <a:alphaModFix amt="65000"/>
            <a:extLst>
              <a:ext uri="{28A0092B-C50C-407E-A947-70E740481C1C}">
                <a14:useLocalDpi xmlns:a14="http://schemas.microsoft.com/office/drawing/2010/main" val="0"/>
              </a:ext>
            </a:extLst>
          </a:blip>
          <a:srcRect/>
          <a:stretch>
            <a:fillRect/>
          </a:stretch>
        </p:blipFill>
        <p:spPr bwMode="auto">
          <a:xfrm>
            <a:off x="5791200" y="1600200"/>
            <a:ext cx="3810000" cy="288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4276" name="Text Box 4"/>
          <p:cNvSpPr txBox="1">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457200" algn="l"/>
                <a:tab pos="914400" algn="l"/>
                <a:tab pos="1371600" algn="l"/>
                <a:tab pos="18288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Lst>
              <a:defRPr>
                <a:solidFill>
                  <a:srgbClr val="000000"/>
                </a:solidFill>
                <a:latin typeface="Arial" charset="0"/>
                <a:ea typeface="ＭＳ Ｐゴシック" charset="0"/>
                <a:cs typeface="Microsoft YaHei" charset="0"/>
              </a:defRPr>
            </a:lvl9pPr>
          </a:lstStyle>
          <a:p>
            <a:pPr hangingPunct="1">
              <a:lnSpc>
                <a:spcPct val="100000"/>
              </a:lnSpc>
            </a:pPr>
            <a:fld id="{9356673F-0042-5548-8467-14502E67F79D}" type="slidenum">
              <a:rPr lang="en-US" sz="1200">
                <a:solidFill>
                  <a:srgbClr val="8B8B8B"/>
                </a:solidFill>
                <a:latin typeface="Calibri" charset="0"/>
                <a:cs typeface="Segoe UI" charset="0"/>
              </a:rPr>
              <a:pPr hangingPunct="1">
                <a:lnSpc>
                  <a:spcPct val="100000"/>
                </a:lnSpc>
              </a:pPr>
              <a:t>9</a:t>
            </a:fld>
            <a:endParaRPr lang="en-US" sz="1200">
              <a:solidFill>
                <a:srgbClr val="8B8B8B"/>
              </a:solidFill>
              <a:latin typeface="Calibri" charset="0"/>
              <a:cs typeface="Segoe UI" charset="0"/>
            </a:endParaRPr>
          </a:p>
        </p:txBody>
      </p:sp>
    </p:spTree>
    <p:extLst>
      <p:ext uri="{BB962C8B-B14F-4D97-AF65-F5344CB8AC3E}">
        <p14:creationId xmlns:p14="http://schemas.microsoft.com/office/powerpoint/2010/main" val="40496981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nfield College PowerPoint template_formal_Ariel font">
  <a:themeElements>
    <a:clrScheme name="Linfield Brand Colors">
      <a:dk1>
        <a:srgbClr val="58595B"/>
      </a:dk1>
      <a:lt1>
        <a:srgbClr val="D8D8D8"/>
      </a:lt1>
      <a:dk2>
        <a:srgbClr val="FFFFFF"/>
      </a:dk2>
      <a:lt2>
        <a:srgbClr val="FFFFFF"/>
      </a:lt2>
      <a:accent1>
        <a:srgbClr val="BCA670"/>
      </a:accent1>
      <a:accent2>
        <a:srgbClr val="EC174F"/>
      </a:accent2>
      <a:accent3>
        <a:srgbClr val="D31245"/>
      </a:accent3>
      <a:accent4>
        <a:srgbClr val="46166B"/>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Linfield Brand Colors">
      <a:dk1>
        <a:srgbClr val="58595B"/>
      </a:dk1>
      <a:lt1>
        <a:srgbClr val="D8D8D8"/>
      </a:lt1>
      <a:dk2>
        <a:srgbClr val="FFFFFF"/>
      </a:dk2>
      <a:lt2>
        <a:srgbClr val="FFFFFF"/>
      </a:lt2>
      <a:accent1>
        <a:srgbClr val="BCA670"/>
      </a:accent1>
      <a:accent2>
        <a:srgbClr val="EC174F"/>
      </a:accent2>
      <a:accent3>
        <a:srgbClr val="D31245"/>
      </a:accent3>
      <a:accent4>
        <a:srgbClr val="46166B"/>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1642</Words>
  <Application>Microsoft Macintosh PowerPoint</Application>
  <PresentationFormat>On-screen Show (4:3)</PresentationFormat>
  <Paragraphs>292</Paragraphs>
  <Slides>24</Slides>
  <Notes>21</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24</vt:i4>
      </vt:variant>
    </vt:vector>
  </HeadingPairs>
  <TitlesOfParts>
    <vt:vector size="30" baseType="lpstr">
      <vt:lpstr>Linfield College PowerPoint template_formal_Ariel font</vt:lpstr>
      <vt:lpstr>Custom Design</vt:lpstr>
      <vt:lpstr>2_Custom Design</vt:lpstr>
      <vt:lpstr>1_Custom Design</vt:lpstr>
      <vt:lpstr>Equation</vt:lpstr>
      <vt:lpstr>Picture</vt:lpstr>
      <vt:lpstr>Characterization of the relationship between identity and context dependent performance in physics </vt:lpstr>
      <vt:lpstr>Outline</vt:lpstr>
      <vt:lpstr>How did we get here?</vt:lpstr>
      <vt:lpstr>‘Blinkies’ on Everything</vt:lpstr>
      <vt:lpstr>Distribution of Final exam scores</vt:lpstr>
      <vt:lpstr>Correlation between G and pretest measures</vt:lpstr>
      <vt:lpstr>Challenges to Interpretation (Hammer, Elby et al.)</vt:lpstr>
      <vt:lpstr>PowerPoint Presentation</vt:lpstr>
      <vt:lpstr>Modified pretest</vt:lpstr>
      <vt:lpstr>PowerPoint Presentation</vt:lpstr>
      <vt:lpstr>Gender difference in performance</vt:lpstr>
      <vt:lpstr>Physics 211 (algebra-based) Version performance difference</vt:lpstr>
      <vt:lpstr>Physics 211 (algebra-based) gender difference</vt:lpstr>
      <vt:lpstr>Physics 215 (calculus-based) gender difference</vt:lpstr>
      <vt:lpstr>PowerPoint Presentation</vt:lpstr>
      <vt:lpstr>PowerPoint Presentation</vt:lpstr>
      <vt:lpstr>PowerPoint Presentation</vt:lpstr>
      <vt:lpstr>Recommendations to reduce gender bias</vt:lpstr>
      <vt:lpstr>CSEM Q1</vt:lpstr>
      <vt:lpstr>PowerPoint Presentation</vt:lpstr>
      <vt:lpstr>PowerPoint Presentation</vt:lpstr>
      <vt:lpstr>PowerPoint Presentation</vt:lpstr>
      <vt:lpstr>Memorable quotes: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support</dc:creator>
  <cp:lastModifiedBy>Keron Subero</cp:lastModifiedBy>
  <cp:revision>39</cp:revision>
  <dcterms:created xsi:type="dcterms:W3CDTF">2013-11-06T20:58:42Z</dcterms:created>
  <dcterms:modified xsi:type="dcterms:W3CDTF">2015-08-11T15:56:23Z</dcterms:modified>
</cp:coreProperties>
</file>