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10.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11.xml" ContentType="application/vnd.openxmlformats-officedocument.presentationml.notesSl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75" r:id="rId1"/>
    <p:sldMasterId id="2147483751" r:id="rId2"/>
  </p:sldMasterIdLst>
  <p:notesMasterIdLst>
    <p:notesMasterId r:id="rId18"/>
  </p:notesMasterIdLst>
  <p:handoutMasterIdLst>
    <p:handoutMasterId r:id="rId19"/>
  </p:handoutMasterIdLst>
  <p:sldIdLst>
    <p:sldId id="256" r:id="rId3"/>
    <p:sldId id="266" r:id="rId4"/>
    <p:sldId id="269" r:id="rId5"/>
    <p:sldId id="279" r:id="rId6"/>
    <p:sldId id="280" r:id="rId7"/>
    <p:sldId id="276" r:id="rId8"/>
    <p:sldId id="271" r:id="rId9"/>
    <p:sldId id="275" r:id="rId10"/>
    <p:sldId id="267" r:id="rId11"/>
    <p:sldId id="272" r:id="rId12"/>
    <p:sldId id="273" r:id="rId13"/>
    <p:sldId id="277" r:id="rId14"/>
    <p:sldId id="278" r:id="rId15"/>
    <p:sldId id="281" r:id="rId16"/>
    <p:sldId id="274" r:id="rId17"/>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36D6E"/>
    <a:srgbClr val="BB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685" autoAdjust="0"/>
    <p:restoredTop sz="70313" autoAdjust="0"/>
  </p:normalViewPr>
  <p:slideViewPr>
    <p:cSldViewPr snapToGrid="0" snapToObjects="1">
      <p:cViewPr varScale="1">
        <p:scale>
          <a:sx n="73" d="100"/>
          <a:sy n="73" d="100"/>
        </p:scale>
        <p:origin x="1704" y="66"/>
      </p:cViewPr>
      <p:guideLst>
        <p:guide orient="horz" pos="2160"/>
        <p:guide pos="2880"/>
      </p:guideLst>
    </p:cSldViewPr>
  </p:slideViewPr>
  <p:outlineViewPr>
    <p:cViewPr>
      <p:scale>
        <a:sx n="33" d="100"/>
        <a:sy n="33" d="100"/>
      </p:scale>
      <p:origin x="0" y="0"/>
    </p:cViewPr>
    <p:sldLst>
      <p:sld r:id="rId1" collapse="1"/>
      <p:sld r:id="rId2" collapse="1"/>
      <p:sld r:id="rId3" collapse="1"/>
      <p:sld r:id="rId4" collapse="1"/>
      <p:sld r:id="rId5" collapse="1"/>
      <p:sld r:id="rId6" collapse="1"/>
      <p:sld r:id="rId7" collapse="1"/>
    </p:sldLst>
  </p:outlineViewPr>
  <p:notesTextViewPr>
    <p:cViewPr>
      <p:scale>
        <a:sx n="100" d="100"/>
        <a:sy n="100" d="100"/>
      </p:scale>
      <p:origin x="0" y="0"/>
    </p:cViewPr>
  </p:notesTextViewPr>
  <p:sorterViewPr>
    <p:cViewPr>
      <p:scale>
        <a:sx n="66" d="100"/>
        <a:sy n="66" d="100"/>
      </p:scale>
      <p:origin x="0" y="0"/>
    </p:cViewPr>
  </p:sorterViewPr>
  <p:notesViewPr>
    <p:cSldViewPr snapToGrid="0" snapToObjects="1">
      <p:cViewPr varScale="1">
        <p:scale>
          <a:sx n="111" d="100"/>
          <a:sy n="111" d="100"/>
        </p:scale>
        <p:origin x="-3944" y="-10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notesMaster" Target="notesMasters/notesMaster1.xml"/><Relationship Id="rId3" Type="http://schemas.openxmlformats.org/officeDocument/2006/relationships/slide" Target="slides/slide1.xml"/><Relationship Id="rId21" Type="http://schemas.openxmlformats.org/officeDocument/2006/relationships/viewProps" Target="view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handoutMaster" Target="handoutMasters/handout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heme" Target="theme/theme1.xml"/></Relationships>
</file>

<file path=ppt/_rels/viewProps.xml.rels><?xml version="1.0" encoding="UTF-8" standalone="yes"?>
<Relationships xmlns="http://schemas.openxmlformats.org/package/2006/relationships"><Relationship Id="rId3" Type="http://schemas.openxmlformats.org/officeDocument/2006/relationships/slide" Target="slides/slide4.xml"/><Relationship Id="rId7" Type="http://schemas.openxmlformats.org/officeDocument/2006/relationships/slide" Target="slides/slide11.xml"/><Relationship Id="rId2" Type="http://schemas.openxmlformats.org/officeDocument/2006/relationships/slide" Target="slides/slide3.xml"/><Relationship Id="rId1" Type="http://schemas.openxmlformats.org/officeDocument/2006/relationships/slide" Target="slides/slide1.xml"/><Relationship Id="rId6" Type="http://schemas.openxmlformats.org/officeDocument/2006/relationships/slide" Target="slides/slide10.xml"/><Relationship Id="rId5" Type="http://schemas.openxmlformats.org/officeDocument/2006/relationships/slide" Target="slides/slide9.xml"/><Relationship Id="rId4" Type="http://schemas.openxmlformats.org/officeDocument/2006/relationships/slide" Target="slides/slide5.xml"/></Relationships>
</file>

<file path=ppt/charts/_rels/chart1.xml.rels><?xml version="1.0" encoding="UTF-8" standalone="yes"?>
<Relationships xmlns="http://schemas.openxmlformats.org/package/2006/relationships"><Relationship Id="rId3" Type="http://schemas.openxmlformats.org/officeDocument/2006/relationships/oleObject" Target="file:///C:\Users\abyru\Box%20Sync\Grad%20Retention\Data\AB_GradPopBSurveyDeidentified_1_12-15-16.xlsx"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file:///C:\Users\abyru\Box%20Sync\Grad%20Retention\Data\AB_GradPopBSurveyDeidentified_1_12-15-16.xlsx"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file:///C:\Users\abyru\Box%20Sync\Grad%20Retention\Data\AB_GradPopBSurveyDeidentified_1_12-15-16.xlsx" TargetMode="External"/><Relationship Id="rId2" Type="http://schemas.microsoft.com/office/2011/relationships/chartColorStyle" Target="colors3.xml"/><Relationship Id="rId1" Type="http://schemas.microsoft.com/office/2011/relationships/chartStyle" Target="style3.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400" b="0" i="0" u="none" strike="noStrike" kern="1200" spc="0" baseline="0">
                <a:solidFill>
                  <a:schemeClr val="tx1">
                    <a:lumMod val="65000"/>
                    <a:lumOff val="35000"/>
                  </a:schemeClr>
                </a:solidFill>
                <a:latin typeface="Arial" panose="020B0604020202020204" pitchFamily="34" charset="0"/>
                <a:ea typeface="+mn-ea"/>
                <a:cs typeface="Arial" panose="020B0604020202020204" pitchFamily="34" charset="0"/>
              </a:defRPr>
            </a:pPr>
            <a:r>
              <a:rPr lang="en-US" sz="2400" dirty="0">
                <a:latin typeface="Arial" panose="020B0604020202020204" pitchFamily="34" charset="0"/>
                <a:cs typeface="Arial" panose="020B0604020202020204" pitchFamily="34" charset="0"/>
              </a:rPr>
              <a:t>Average Satisfaction and Gender Identity</a:t>
            </a:r>
          </a:p>
        </c:rich>
      </c:tx>
      <c:overlay val="0"/>
      <c:spPr>
        <a:noFill/>
        <a:ln>
          <a:noFill/>
        </a:ln>
        <a:effectLst/>
      </c:spPr>
      <c:txPr>
        <a:bodyPr rot="0" spcFirstLastPara="1" vertOverflow="ellipsis" vert="horz" wrap="square" anchor="ctr" anchorCtr="1"/>
        <a:lstStyle/>
        <a:p>
          <a:pPr>
            <a:defRPr sz="2400" b="0" i="0" u="none" strike="noStrike" kern="1200" spc="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n-US"/>
        </a:p>
      </c:txPr>
    </c:title>
    <c:autoTitleDeleted val="0"/>
    <c:plotArea>
      <c:layout/>
      <c:barChart>
        <c:barDir val="col"/>
        <c:grouping val="clustered"/>
        <c:varyColors val="0"/>
        <c:ser>
          <c:idx val="0"/>
          <c:order val="0"/>
          <c:tx>
            <c:strRef>
              <c:f>'Means and Demographics'!$S$57</c:f>
              <c:strCache>
                <c:ptCount val="1"/>
                <c:pt idx="0">
                  <c:v>M</c:v>
                </c:pt>
              </c:strCache>
            </c:strRef>
          </c:tx>
          <c:spPr>
            <a:solidFill>
              <a:srgbClr val="BB0000"/>
            </a:solidFill>
            <a:ln>
              <a:noFill/>
            </a:ln>
            <a:effectLst/>
          </c:spPr>
          <c:invertIfNegative val="0"/>
          <c:cat>
            <c:numRef>
              <c:f>'Means and Demographics'!$R$49:$R$55</c:f>
              <c:numCache>
                <c:formatCode>General</c:formatCode>
                <c:ptCount val="7"/>
                <c:pt idx="0">
                  <c:v>-3</c:v>
                </c:pt>
                <c:pt idx="1">
                  <c:v>-2</c:v>
                </c:pt>
                <c:pt idx="2">
                  <c:v>-1</c:v>
                </c:pt>
                <c:pt idx="3">
                  <c:v>0</c:v>
                </c:pt>
                <c:pt idx="4">
                  <c:v>1</c:v>
                </c:pt>
                <c:pt idx="5">
                  <c:v>2</c:v>
                </c:pt>
                <c:pt idx="6">
                  <c:v>3</c:v>
                </c:pt>
              </c:numCache>
            </c:numRef>
          </c:cat>
          <c:val>
            <c:numRef>
              <c:f>'Means and Demographics'!$S$58:$S$64</c:f>
              <c:numCache>
                <c:formatCode>General</c:formatCode>
                <c:ptCount val="7"/>
                <c:pt idx="0">
                  <c:v>0</c:v>
                </c:pt>
                <c:pt idx="1">
                  <c:v>0</c:v>
                </c:pt>
                <c:pt idx="2">
                  <c:v>14.285714285714286</c:v>
                </c:pt>
                <c:pt idx="3">
                  <c:v>14.285714285714286</c:v>
                </c:pt>
                <c:pt idx="4">
                  <c:v>35.714285714285715</c:v>
                </c:pt>
                <c:pt idx="5">
                  <c:v>35.714285714285715</c:v>
                </c:pt>
                <c:pt idx="6">
                  <c:v>0</c:v>
                </c:pt>
              </c:numCache>
            </c:numRef>
          </c:val>
          <c:extLst>
            <c:ext xmlns:c16="http://schemas.microsoft.com/office/drawing/2014/chart" uri="{C3380CC4-5D6E-409C-BE32-E72D297353CC}">
              <c16:uniqueId val="{00000000-7011-4F31-AF9A-A8A7E6D7C487}"/>
            </c:ext>
          </c:extLst>
        </c:ser>
        <c:ser>
          <c:idx val="1"/>
          <c:order val="1"/>
          <c:tx>
            <c:strRef>
              <c:f>'Means and Demographics'!$T$57</c:f>
              <c:strCache>
                <c:ptCount val="1"/>
                <c:pt idx="0">
                  <c:v>F</c:v>
                </c:pt>
              </c:strCache>
            </c:strRef>
          </c:tx>
          <c:spPr>
            <a:solidFill>
              <a:srgbClr val="636D6E"/>
            </a:solidFill>
            <a:ln>
              <a:noFill/>
            </a:ln>
            <a:effectLst/>
          </c:spPr>
          <c:invertIfNegative val="0"/>
          <c:cat>
            <c:numRef>
              <c:f>'Means and Demographics'!$R$49:$R$55</c:f>
              <c:numCache>
                <c:formatCode>General</c:formatCode>
                <c:ptCount val="7"/>
                <c:pt idx="0">
                  <c:v>-3</c:v>
                </c:pt>
                <c:pt idx="1">
                  <c:v>-2</c:v>
                </c:pt>
                <c:pt idx="2">
                  <c:v>-1</c:v>
                </c:pt>
                <c:pt idx="3">
                  <c:v>0</c:v>
                </c:pt>
                <c:pt idx="4">
                  <c:v>1</c:v>
                </c:pt>
                <c:pt idx="5">
                  <c:v>2</c:v>
                </c:pt>
                <c:pt idx="6">
                  <c:v>3</c:v>
                </c:pt>
              </c:numCache>
            </c:numRef>
          </c:cat>
          <c:val>
            <c:numRef>
              <c:f>'Means and Demographics'!$T$58:$T$64</c:f>
              <c:numCache>
                <c:formatCode>General</c:formatCode>
                <c:ptCount val="7"/>
                <c:pt idx="0">
                  <c:v>0</c:v>
                </c:pt>
                <c:pt idx="1">
                  <c:v>0</c:v>
                </c:pt>
                <c:pt idx="2">
                  <c:v>42.857142857142854</c:v>
                </c:pt>
                <c:pt idx="3">
                  <c:v>42.857142857142854</c:v>
                </c:pt>
                <c:pt idx="4">
                  <c:v>14.285714285714286</c:v>
                </c:pt>
                <c:pt idx="5">
                  <c:v>0</c:v>
                </c:pt>
                <c:pt idx="6">
                  <c:v>0</c:v>
                </c:pt>
              </c:numCache>
            </c:numRef>
          </c:val>
          <c:extLst>
            <c:ext xmlns:c16="http://schemas.microsoft.com/office/drawing/2014/chart" uri="{C3380CC4-5D6E-409C-BE32-E72D297353CC}">
              <c16:uniqueId val="{00000001-7011-4F31-AF9A-A8A7E6D7C487}"/>
            </c:ext>
          </c:extLst>
        </c:ser>
        <c:dLbls>
          <c:showLegendKey val="0"/>
          <c:showVal val="0"/>
          <c:showCatName val="0"/>
          <c:showSerName val="0"/>
          <c:showPercent val="0"/>
          <c:showBubbleSize val="0"/>
        </c:dLbls>
        <c:gapWidth val="219"/>
        <c:overlap val="-27"/>
        <c:axId val="528159424"/>
        <c:axId val="528162376"/>
      </c:barChart>
      <c:catAx>
        <c:axId val="52815942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n-US"/>
          </a:p>
        </c:txPr>
        <c:crossAx val="528162376"/>
        <c:crosses val="autoZero"/>
        <c:auto val="1"/>
        <c:lblAlgn val="ctr"/>
        <c:lblOffset val="100"/>
        <c:noMultiLvlLbl val="0"/>
      </c:catAx>
      <c:valAx>
        <c:axId val="528162376"/>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8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r>
                  <a:rPr lang="en-US" sz="1800">
                    <a:latin typeface="Arial" panose="020B0604020202020204" pitchFamily="34" charset="0"/>
                    <a:cs typeface="Arial" panose="020B0604020202020204" pitchFamily="34" charset="0"/>
                  </a:rPr>
                  <a:t>Percentage</a:t>
                </a:r>
              </a:p>
            </c:rich>
          </c:tx>
          <c:overlay val="0"/>
          <c:spPr>
            <a:noFill/>
            <a:ln>
              <a:noFill/>
            </a:ln>
            <a:effectLst/>
          </c:spPr>
          <c:txPr>
            <a:bodyPr rot="-5400000" spcFirstLastPara="1" vertOverflow="ellipsis" vert="horz" wrap="square" anchor="ctr" anchorCtr="1"/>
            <a:lstStyle/>
            <a:p>
              <a:pPr>
                <a:defRPr sz="18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n-US"/>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n-US"/>
          </a:p>
        </c:txPr>
        <c:crossAx val="528159424"/>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8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400" b="0" i="0" u="none" strike="noStrike" kern="1200" spc="0" baseline="0">
                <a:solidFill>
                  <a:schemeClr val="tx1">
                    <a:lumMod val="65000"/>
                    <a:lumOff val="35000"/>
                  </a:schemeClr>
                </a:solidFill>
                <a:latin typeface="+mn-lt"/>
                <a:ea typeface="+mn-ea"/>
                <a:cs typeface="+mn-cs"/>
              </a:defRPr>
            </a:pPr>
            <a:r>
              <a:rPr lang="en-US" sz="2400" dirty="0"/>
              <a:t>Average Cost and</a:t>
            </a:r>
            <a:r>
              <a:rPr lang="en-US" sz="2400" baseline="0" dirty="0"/>
              <a:t> Gender Identity</a:t>
            </a:r>
            <a:endParaRPr lang="en-US" sz="2400" dirty="0"/>
          </a:p>
        </c:rich>
      </c:tx>
      <c:overlay val="0"/>
      <c:spPr>
        <a:noFill/>
        <a:ln>
          <a:noFill/>
        </a:ln>
        <a:effectLst/>
      </c:spPr>
      <c:txPr>
        <a:bodyPr rot="0" spcFirstLastPara="1" vertOverflow="ellipsis" vert="horz" wrap="square" anchor="ctr" anchorCtr="1"/>
        <a:lstStyle/>
        <a:p>
          <a:pPr>
            <a:defRPr sz="2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'Means and Demographics'!$W$56</c:f>
              <c:strCache>
                <c:ptCount val="1"/>
                <c:pt idx="0">
                  <c:v>M</c:v>
                </c:pt>
              </c:strCache>
            </c:strRef>
          </c:tx>
          <c:spPr>
            <a:solidFill>
              <a:srgbClr val="BB0000"/>
            </a:solidFill>
            <a:ln>
              <a:noFill/>
            </a:ln>
            <a:effectLst/>
          </c:spPr>
          <c:invertIfNegative val="0"/>
          <c:cat>
            <c:numRef>
              <c:f>'Means and Demographics'!$V$57:$V$63</c:f>
              <c:numCache>
                <c:formatCode>General</c:formatCode>
                <c:ptCount val="7"/>
                <c:pt idx="0">
                  <c:v>-3</c:v>
                </c:pt>
                <c:pt idx="1">
                  <c:v>-2</c:v>
                </c:pt>
                <c:pt idx="2">
                  <c:v>-1</c:v>
                </c:pt>
                <c:pt idx="3">
                  <c:v>0</c:v>
                </c:pt>
                <c:pt idx="4">
                  <c:v>1</c:v>
                </c:pt>
                <c:pt idx="5">
                  <c:v>2</c:v>
                </c:pt>
                <c:pt idx="6">
                  <c:v>3</c:v>
                </c:pt>
              </c:numCache>
            </c:numRef>
          </c:cat>
          <c:val>
            <c:numRef>
              <c:f>'Means and Demographics'!$W$57:$W$63</c:f>
              <c:numCache>
                <c:formatCode>General</c:formatCode>
                <c:ptCount val="7"/>
                <c:pt idx="0">
                  <c:v>7.1428571428571423</c:v>
                </c:pt>
                <c:pt idx="1">
                  <c:v>21.428571428571427</c:v>
                </c:pt>
                <c:pt idx="2">
                  <c:v>0</c:v>
                </c:pt>
                <c:pt idx="3">
                  <c:v>42.857142857142854</c:v>
                </c:pt>
                <c:pt idx="4">
                  <c:v>21.428571428571427</c:v>
                </c:pt>
                <c:pt idx="5">
                  <c:v>7.1428571428571423</c:v>
                </c:pt>
                <c:pt idx="6">
                  <c:v>0</c:v>
                </c:pt>
              </c:numCache>
            </c:numRef>
          </c:val>
          <c:extLst>
            <c:ext xmlns:c16="http://schemas.microsoft.com/office/drawing/2014/chart" uri="{C3380CC4-5D6E-409C-BE32-E72D297353CC}">
              <c16:uniqueId val="{00000000-A53A-46D2-B208-41B87343F559}"/>
            </c:ext>
          </c:extLst>
        </c:ser>
        <c:ser>
          <c:idx val="1"/>
          <c:order val="1"/>
          <c:tx>
            <c:strRef>
              <c:f>'Means and Demographics'!$X$56</c:f>
              <c:strCache>
                <c:ptCount val="1"/>
                <c:pt idx="0">
                  <c:v>F</c:v>
                </c:pt>
              </c:strCache>
            </c:strRef>
          </c:tx>
          <c:spPr>
            <a:solidFill>
              <a:srgbClr val="636D6E"/>
            </a:solidFill>
            <a:ln>
              <a:noFill/>
            </a:ln>
            <a:effectLst/>
          </c:spPr>
          <c:invertIfNegative val="0"/>
          <c:cat>
            <c:numRef>
              <c:f>'Means and Demographics'!$V$57:$V$63</c:f>
              <c:numCache>
                <c:formatCode>General</c:formatCode>
                <c:ptCount val="7"/>
                <c:pt idx="0">
                  <c:v>-3</c:v>
                </c:pt>
                <c:pt idx="1">
                  <c:v>-2</c:v>
                </c:pt>
                <c:pt idx="2">
                  <c:v>-1</c:v>
                </c:pt>
                <c:pt idx="3">
                  <c:v>0</c:v>
                </c:pt>
                <c:pt idx="4">
                  <c:v>1</c:v>
                </c:pt>
                <c:pt idx="5">
                  <c:v>2</c:v>
                </c:pt>
                <c:pt idx="6">
                  <c:v>3</c:v>
                </c:pt>
              </c:numCache>
            </c:numRef>
          </c:cat>
          <c:val>
            <c:numRef>
              <c:f>'Means and Demographics'!$X$57:$X$63</c:f>
              <c:numCache>
                <c:formatCode>General</c:formatCode>
                <c:ptCount val="7"/>
                <c:pt idx="0">
                  <c:v>0</c:v>
                </c:pt>
                <c:pt idx="1">
                  <c:v>0</c:v>
                </c:pt>
                <c:pt idx="2">
                  <c:v>14.285714285714286</c:v>
                </c:pt>
                <c:pt idx="3">
                  <c:v>14.285714285714286</c:v>
                </c:pt>
                <c:pt idx="4">
                  <c:v>28.571428571428573</c:v>
                </c:pt>
                <c:pt idx="5">
                  <c:v>28.571428571428573</c:v>
                </c:pt>
                <c:pt idx="6">
                  <c:v>14.285714285714286</c:v>
                </c:pt>
              </c:numCache>
            </c:numRef>
          </c:val>
          <c:extLst>
            <c:ext xmlns:c16="http://schemas.microsoft.com/office/drawing/2014/chart" uri="{C3380CC4-5D6E-409C-BE32-E72D297353CC}">
              <c16:uniqueId val="{00000001-A53A-46D2-B208-41B87343F559}"/>
            </c:ext>
          </c:extLst>
        </c:ser>
        <c:dLbls>
          <c:showLegendKey val="0"/>
          <c:showVal val="0"/>
          <c:showCatName val="0"/>
          <c:showSerName val="0"/>
          <c:showPercent val="0"/>
          <c:showBubbleSize val="0"/>
        </c:dLbls>
        <c:gapWidth val="219"/>
        <c:overlap val="-27"/>
        <c:axId val="559926304"/>
        <c:axId val="559924664"/>
      </c:barChart>
      <c:catAx>
        <c:axId val="55992630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crossAx val="559924664"/>
        <c:crosses val="autoZero"/>
        <c:auto val="1"/>
        <c:lblAlgn val="ctr"/>
        <c:lblOffset val="100"/>
        <c:noMultiLvlLbl val="0"/>
      </c:catAx>
      <c:valAx>
        <c:axId val="559924664"/>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r>
                  <a:rPr lang="en-US" sz="1800"/>
                  <a:t>Percentage</a:t>
                </a:r>
              </a:p>
            </c:rich>
          </c:tx>
          <c:overlay val="0"/>
          <c:spPr>
            <a:noFill/>
            <a:ln>
              <a:noFill/>
            </a:ln>
            <a:effectLst/>
          </c:spPr>
          <c:txPr>
            <a:bodyPr rot="-540000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crossAx val="559926304"/>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400" b="0" i="0" u="none" strike="noStrike" kern="1200" spc="0" baseline="0">
                <a:solidFill>
                  <a:schemeClr val="tx1">
                    <a:lumMod val="65000"/>
                    <a:lumOff val="35000"/>
                  </a:schemeClr>
                </a:solidFill>
                <a:latin typeface="+mn-lt"/>
                <a:ea typeface="+mn-ea"/>
                <a:cs typeface="+mn-cs"/>
              </a:defRPr>
            </a:pPr>
            <a:r>
              <a:rPr lang="en-US" sz="2400" dirty="0"/>
              <a:t>Average Sense of Belonging and Gender Identity</a:t>
            </a:r>
          </a:p>
        </c:rich>
      </c:tx>
      <c:overlay val="0"/>
      <c:spPr>
        <a:noFill/>
        <a:ln>
          <a:noFill/>
        </a:ln>
        <a:effectLst/>
      </c:spPr>
      <c:txPr>
        <a:bodyPr rot="0" spcFirstLastPara="1" vertOverflow="ellipsis" vert="horz" wrap="square" anchor="ctr" anchorCtr="1"/>
        <a:lstStyle/>
        <a:p>
          <a:pPr>
            <a:defRPr sz="2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'Means and Demographics'!$J$57</c:f>
              <c:strCache>
                <c:ptCount val="1"/>
                <c:pt idx="0">
                  <c:v>M</c:v>
                </c:pt>
              </c:strCache>
            </c:strRef>
          </c:tx>
          <c:spPr>
            <a:solidFill>
              <a:srgbClr val="BB0000"/>
            </a:solidFill>
            <a:ln>
              <a:noFill/>
            </a:ln>
            <a:effectLst/>
          </c:spPr>
          <c:invertIfNegative val="0"/>
          <c:cat>
            <c:numRef>
              <c:f>'Means and Demographics'!$I$58:$I$64</c:f>
              <c:numCache>
                <c:formatCode>General</c:formatCode>
                <c:ptCount val="7"/>
                <c:pt idx="0">
                  <c:v>-3</c:v>
                </c:pt>
                <c:pt idx="1">
                  <c:v>-2</c:v>
                </c:pt>
                <c:pt idx="2">
                  <c:v>-1</c:v>
                </c:pt>
                <c:pt idx="3">
                  <c:v>0</c:v>
                </c:pt>
                <c:pt idx="4">
                  <c:v>1</c:v>
                </c:pt>
                <c:pt idx="5">
                  <c:v>2</c:v>
                </c:pt>
                <c:pt idx="6">
                  <c:v>3</c:v>
                </c:pt>
              </c:numCache>
            </c:numRef>
          </c:cat>
          <c:val>
            <c:numRef>
              <c:f>'Means and Demographics'!$J$58:$J$64</c:f>
              <c:numCache>
                <c:formatCode>General</c:formatCode>
                <c:ptCount val="7"/>
                <c:pt idx="0">
                  <c:v>0</c:v>
                </c:pt>
                <c:pt idx="1">
                  <c:v>0</c:v>
                </c:pt>
                <c:pt idx="2">
                  <c:v>0</c:v>
                </c:pt>
                <c:pt idx="3">
                  <c:v>7.1428571428571432</c:v>
                </c:pt>
                <c:pt idx="4">
                  <c:v>28.571428571428573</c:v>
                </c:pt>
                <c:pt idx="5">
                  <c:v>64.285714285714292</c:v>
                </c:pt>
                <c:pt idx="6">
                  <c:v>0</c:v>
                </c:pt>
              </c:numCache>
            </c:numRef>
          </c:val>
          <c:extLst>
            <c:ext xmlns:c16="http://schemas.microsoft.com/office/drawing/2014/chart" uri="{C3380CC4-5D6E-409C-BE32-E72D297353CC}">
              <c16:uniqueId val="{00000000-8AAC-4C96-B771-E0D22384DE2F}"/>
            </c:ext>
          </c:extLst>
        </c:ser>
        <c:ser>
          <c:idx val="1"/>
          <c:order val="1"/>
          <c:tx>
            <c:strRef>
              <c:f>'Means and Demographics'!$K$57</c:f>
              <c:strCache>
                <c:ptCount val="1"/>
                <c:pt idx="0">
                  <c:v>F</c:v>
                </c:pt>
              </c:strCache>
            </c:strRef>
          </c:tx>
          <c:spPr>
            <a:solidFill>
              <a:srgbClr val="636D6E"/>
            </a:solidFill>
            <a:ln>
              <a:noFill/>
            </a:ln>
            <a:effectLst/>
          </c:spPr>
          <c:invertIfNegative val="0"/>
          <c:cat>
            <c:numRef>
              <c:f>'Means and Demographics'!$I$58:$I$64</c:f>
              <c:numCache>
                <c:formatCode>General</c:formatCode>
                <c:ptCount val="7"/>
                <c:pt idx="0">
                  <c:v>-3</c:v>
                </c:pt>
                <c:pt idx="1">
                  <c:v>-2</c:v>
                </c:pt>
                <c:pt idx="2">
                  <c:v>-1</c:v>
                </c:pt>
                <c:pt idx="3">
                  <c:v>0</c:v>
                </c:pt>
                <c:pt idx="4">
                  <c:v>1</c:v>
                </c:pt>
                <c:pt idx="5">
                  <c:v>2</c:v>
                </c:pt>
                <c:pt idx="6">
                  <c:v>3</c:v>
                </c:pt>
              </c:numCache>
            </c:numRef>
          </c:cat>
          <c:val>
            <c:numRef>
              <c:f>'Means and Demographics'!$K$58:$K$64</c:f>
              <c:numCache>
                <c:formatCode>General</c:formatCode>
                <c:ptCount val="7"/>
                <c:pt idx="0">
                  <c:v>0</c:v>
                </c:pt>
                <c:pt idx="1">
                  <c:v>0</c:v>
                </c:pt>
                <c:pt idx="2">
                  <c:v>0</c:v>
                </c:pt>
                <c:pt idx="3">
                  <c:v>57.142857142857146</c:v>
                </c:pt>
                <c:pt idx="4">
                  <c:v>28.571428571428573</c:v>
                </c:pt>
                <c:pt idx="5">
                  <c:v>14.285714285714286</c:v>
                </c:pt>
                <c:pt idx="6">
                  <c:v>0</c:v>
                </c:pt>
              </c:numCache>
            </c:numRef>
          </c:val>
          <c:extLst>
            <c:ext xmlns:c16="http://schemas.microsoft.com/office/drawing/2014/chart" uri="{C3380CC4-5D6E-409C-BE32-E72D297353CC}">
              <c16:uniqueId val="{00000001-8AAC-4C96-B771-E0D22384DE2F}"/>
            </c:ext>
          </c:extLst>
        </c:ser>
        <c:dLbls>
          <c:showLegendKey val="0"/>
          <c:showVal val="0"/>
          <c:showCatName val="0"/>
          <c:showSerName val="0"/>
          <c:showPercent val="0"/>
          <c:showBubbleSize val="0"/>
        </c:dLbls>
        <c:gapWidth val="219"/>
        <c:overlap val="-27"/>
        <c:axId val="511017040"/>
        <c:axId val="511016712"/>
      </c:barChart>
      <c:catAx>
        <c:axId val="51101704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crossAx val="511016712"/>
        <c:crosses val="autoZero"/>
        <c:auto val="1"/>
        <c:lblAlgn val="ctr"/>
        <c:lblOffset val="100"/>
        <c:noMultiLvlLbl val="0"/>
      </c:catAx>
      <c:valAx>
        <c:axId val="511016712"/>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r>
                  <a:rPr lang="en-US" sz="1800"/>
                  <a:t>Percentage</a:t>
                </a:r>
              </a:p>
            </c:rich>
          </c:tx>
          <c:overlay val="0"/>
          <c:spPr>
            <a:noFill/>
            <a:ln>
              <a:noFill/>
            </a:ln>
            <a:effectLst/>
          </c:spPr>
          <c:txPr>
            <a:bodyPr rot="-540000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crossAx val="511017040"/>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9A5B6E0F-1DB3-5A43-B8F9-5E1E696749DF}" type="datetimeFigureOut">
              <a:t>7/18/2017</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59C1F9FE-B8FF-F345-B45D-636AC2B598BD}" type="slidenum">
              <a:t>‹#›</a:t>
            </a:fld>
            <a:endParaRPr lang="en-US"/>
          </a:p>
        </p:txBody>
      </p:sp>
    </p:spTree>
    <p:extLst>
      <p:ext uri="{BB962C8B-B14F-4D97-AF65-F5344CB8AC3E}">
        <p14:creationId xmlns:p14="http://schemas.microsoft.com/office/powerpoint/2010/main" val="190576532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61BC211-ACBD-CB48-B939-364088D2CD6D}" type="datetimeFigureOut">
              <a:t>7/18/2017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904D311-73F7-5D42-B843-E8305C73070F}" type="slidenum">
              <a:t>‹#›</a:t>
            </a:fld>
            <a:endParaRPr lang="en-US"/>
          </a:p>
        </p:txBody>
      </p:sp>
    </p:spTree>
    <p:extLst>
      <p:ext uri="{BB962C8B-B14F-4D97-AF65-F5344CB8AC3E}">
        <p14:creationId xmlns:p14="http://schemas.microsoft.com/office/powerpoint/2010/main" val="1194020823"/>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Good</a:t>
            </a:r>
            <a:r>
              <a:rPr lang="en-US" baseline="0" dirty="0"/>
              <a:t> afternoon, my name is Amber Byrum – I am grad student in the Physics Education Research group at The Ohio State University. Today I will be reporting some preliminary findings from a new retention study – namely, gender differences in belonging, cost, and satisfaction among physics graduate students.</a:t>
            </a:r>
            <a:endParaRPr lang="en-US" dirty="0"/>
          </a:p>
        </p:txBody>
      </p:sp>
      <p:sp>
        <p:nvSpPr>
          <p:cNvPr id="4" name="Slide Number Placeholder 3"/>
          <p:cNvSpPr>
            <a:spLocks noGrp="1"/>
          </p:cNvSpPr>
          <p:nvPr>
            <p:ph type="sldNum" sz="quarter" idx="10"/>
          </p:nvPr>
        </p:nvSpPr>
        <p:spPr/>
        <p:txBody>
          <a:bodyPr/>
          <a:lstStyle/>
          <a:p>
            <a:fld id="{D904D311-73F7-5D42-B843-E8305C73070F}" type="slidenum">
              <a:rPr lang="en-US" smtClean="0"/>
              <a:t>1</a:t>
            </a:fld>
            <a:endParaRPr lang="en-US"/>
          </a:p>
        </p:txBody>
      </p:sp>
    </p:spTree>
    <p:extLst>
      <p:ext uri="{BB962C8B-B14F-4D97-AF65-F5344CB8AC3E}">
        <p14:creationId xmlns:p14="http://schemas.microsoft.com/office/powerpoint/2010/main" val="268065762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a:t>For overall average cost, men score at -0.31, which is between “somewhat disagree” and “neither agree nor disagree” </a:t>
            </a:r>
          </a:p>
          <a:p>
            <a:r>
              <a:rPr lang="en-US" baseline="0" dirty="0"/>
              <a:t>Whereas women average a 0.93, which is a “somewhat agree” </a:t>
            </a:r>
            <a:endParaRPr lang="en-US" dirty="0"/>
          </a:p>
          <a:p>
            <a:r>
              <a:rPr lang="en-US" dirty="0"/>
              <a:t>And</a:t>
            </a:r>
          </a:p>
          <a:p>
            <a:r>
              <a:rPr lang="en-US" dirty="0"/>
              <a:t>This</a:t>
            </a:r>
            <a:r>
              <a:rPr lang="en-US" baseline="0" dirty="0"/>
              <a:t> p-value of 0.04 tells us that the distributions of the two groups are in fact different – females report higher cost than men</a:t>
            </a:r>
            <a:endParaRPr lang="en-US" dirty="0"/>
          </a:p>
          <a:p>
            <a:r>
              <a:rPr lang="en-US" dirty="0"/>
              <a:t>(U = 23)</a:t>
            </a:r>
          </a:p>
        </p:txBody>
      </p:sp>
      <p:sp>
        <p:nvSpPr>
          <p:cNvPr id="4" name="Slide Number Placeholder 3"/>
          <p:cNvSpPr>
            <a:spLocks noGrp="1"/>
          </p:cNvSpPr>
          <p:nvPr>
            <p:ph type="sldNum" sz="quarter" idx="10"/>
          </p:nvPr>
        </p:nvSpPr>
        <p:spPr/>
        <p:txBody>
          <a:bodyPr/>
          <a:lstStyle/>
          <a:p>
            <a:fld id="{D904D311-73F7-5D42-B843-E8305C73070F}" type="slidenum">
              <a:rPr lang="en-US" smtClean="0"/>
              <a:t>10</a:t>
            </a:fld>
            <a:endParaRPr lang="en-US"/>
          </a:p>
        </p:txBody>
      </p:sp>
    </p:spTree>
    <p:extLst>
      <p:ext uri="{BB962C8B-B14F-4D97-AF65-F5344CB8AC3E}">
        <p14:creationId xmlns:p14="http://schemas.microsoft.com/office/powerpoint/2010/main" val="37117338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a:t>Here, the response trends for males and females are opposite – most female responses are at 0 and then decrease, whereas male responses start at 0 and increase to a peak response of around 2.</a:t>
            </a:r>
          </a:p>
          <a:p>
            <a:r>
              <a:rPr lang="en-US" baseline="0" dirty="0"/>
              <a:t>It was promising to note that no one in PopB had an overall belonging average of less than 0!</a:t>
            </a:r>
          </a:p>
          <a:p>
            <a:r>
              <a:rPr lang="en-US" baseline="0" dirty="0"/>
              <a:t>On average cost, men score at 1.38, which indicates a decently high overall sense of belonging, Whereas women average a 0.54 (much closer to neutral)</a:t>
            </a:r>
            <a:endParaRPr lang="en-US" dirty="0"/>
          </a:p>
          <a:p>
            <a:r>
              <a:rPr lang="en-US" dirty="0"/>
              <a:t>And</a:t>
            </a:r>
          </a:p>
          <a:p>
            <a:r>
              <a:rPr lang="en-US" dirty="0"/>
              <a:t>This</a:t>
            </a:r>
            <a:r>
              <a:rPr lang="en-US" baseline="0" dirty="0"/>
              <a:t> p-value of 0.05 tells us that the distributions of the two groups are marginally different – males report a higher sense of belonging</a:t>
            </a:r>
            <a:endParaRPr lang="en-US" dirty="0"/>
          </a:p>
          <a:p>
            <a:endParaRPr lang="en-US" dirty="0"/>
          </a:p>
          <a:p>
            <a:endParaRPr lang="en-US" dirty="0"/>
          </a:p>
          <a:p>
            <a:r>
              <a:rPr lang="en-US" dirty="0"/>
              <a:t>(U = 17.5)</a:t>
            </a:r>
          </a:p>
        </p:txBody>
      </p:sp>
      <p:sp>
        <p:nvSpPr>
          <p:cNvPr id="4" name="Slide Number Placeholder 3"/>
          <p:cNvSpPr>
            <a:spLocks noGrp="1"/>
          </p:cNvSpPr>
          <p:nvPr>
            <p:ph type="sldNum" sz="quarter" idx="10"/>
          </p:nvPr>
        </p:nvSpPr>
        <p:spPr/>
        <p:txBody>
          <a:bodyPr/>
          <a:lstStyle/>
          <a:p>
            <a:fld id="{D904D311-73F7-5D42-B843-E8305C73070F}" type="slidenum">
              <a:rPr lang="en-US" smtClean="0"/>
              <a:t>11</a:t>
            </a:fld>
            <a:endParaRPr lang="en-US"/>
          </a:p>
        </p:txBody>
      </p:sp>
    </p:spTree>
    <p:extLst>
      <p:ext uri="{BB962C8B-B14F-4D97-AF65-F5344CB8AC3E}">
        <p14:creationId xmlns:p14="http://schemas.microsoft.com/office/powerpoint/2010/main" val="334318791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 summary, we are</a:t>
            </a:r>
            <a:r>
              <a:rPr lang="en-US" baseline="0" dirty="0"/>
              <a:t> in the very early stages of a longitudinal retention study</a:t>
            </a:r>
          </a:p>
          <a:p>
            <a:r>
              <a:rPr lang="en-US" baseline="0" dirty="0"/>
              <a:t>And there is preliminary evidence of some gender differences in satisfaction, cost, and belonging:</a:t>
            </a:r>
          </a:p>
          <a:p>
            <a:pPr marL="171450" indent="-171450">
              <a:buFontTx/>
              <a:buChar char="-"/>
            </a:pPr>
            <a:r>
              <a:rPr lang="en-US" baseline="0" dirty="0"/>
              <a:t>Males overall are more satisfied</a:t>
            </a:r>
          </a:p>
          <a:p>
            <a:pPr marL="171450" indent="-171450">
              <a:buFontTx/>
              <a:buChar char="-"/>
            </a:pPr>
            <a:r>
              <a:rPr lang="en-US" baseline="0" dirty="0"/>
              <a:t>Women report higher cost</a:t>
            </a:r>
          </a:p>
          <a:p>
            <a:pPr marL="171450" indent="-171450">
              <a:buFontTx/>
              <a:buChar char="-"/>
            </a:pPr>
            <a:r>
              <a:rPr lang="en-US" dirty="0"/>
              <a:t>Men report</a:t>
            </a:r>
            <a:r>
              <a:rPr lang="en-US" baseline="0" dirty="0"/>
              <a:t> higher average belonging</a:t>
            </a:r>
            <a:endParaRPr lang="en-US" dirty="0"/>
          </a:p>
        </p:txBody>
      </p:sp>
      <p:sp>
        <p:nvSpPr>
          <p:cNvPr id="4" name="Slide Number Placeholder 3"/>
          <p:cNvSpPr>
            <a:spLocks noGrp="1"/>
          </p:cNvSpPr>
          <p:nvPr>
            <p:ph type="sldNum" sz="quarter" idx="10"/>
          </p:nvPr>
        </p:nvSpPr>
        <p:spPr/>
        <p:txBody>
          <a:bodyPr/>
          <a:lstStyle/>
          <a:p>
            <a:fld id="{D904D311-73F7-5D42-B843-E8305C73070F}" type="slidenum">
              <a:rPr lang="en-US" smtClean="0"/>
              <a:t>12</a:t>
            </a:fld>
            <a:endParaRPr lang="en-US"/>
          </a:p>
        </p:txBody>
      </p:sp>
    </p:spTree>
    <p:extLst>
      <p:ext uri="{BB962C8B-B14F-4D97-AF65-F5344CB8AC3E}">
        <p14:creationId xmlns:p14="http://schemas.microsoft.com/office/powerpoint/2010/main" val="246272319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As we continue this study, we</a:t>
            </a:r>
            <a:r>
              <a:rPr lang="en-US" baseline="0" dirty="0"/>
              <a:t> will (thankfully) have more numbers to look at – with larger N, we will be able to draw more confident conclusions and see specific patterns more clearly.</a:t>
            </a:r>
          </a:p>
          <a:p>
            <a:r>
              <a:rPr lang="en-US" baseline="0" dirty="0"/>
              <a:t>Since N is so small currently, we can not yet draw any conclusions about what the data tell us from </a:t>
            </a:r>
            <a:r>
              <a:rPr lang="en-US" baseline="0" dirty="0" err="1"/>
              <a:t>underrespresented</a:t>
            </a:r>
            <a:r>
              <a:rPr lang="en-US" baseline="0" dirty="0"/>
              <a:t> minority responses – with more N, we will be able to gain insight.</a:t>
            </a:r>
          </a:p>
          <a:p>
            <a:r>
              <a:rPr lang="en-US" baseline="0" dirty="0"/>
              <a:t>As students take the survey several times, we will be able to track how individuals respond over time.</a:t>
            </a:r>
          </a:p>
          <a:p>
            <a:r>
              <a:rPr lang="en-US" baseline="0" dirty="0"/>
              <a:t>We will be able to compare how response patterns differ between populations (i.e. How do PopA and PopB compare?) and how particular populations’ response patterns change over time (e.g. Are there patterns that emerge that are unique to a certain population, despite the students in that population changing out?)</a:t>
            </a:r>
            <a:endParaRPr lang="en-US" dirty="0"/>
          </a:p>
        </p:txBody>
      </p:sp>
      <p:sp>
        <p:nvSpPr>
          <p:cNvPr id="4" name="Slide Number Placeholder 3"/>
          <p:cNvSpPr>
            <a:spLocks noGrp="1"/>
          </p:cNvSpPr>
          <p:nvPr>
            <p:ph type="sldNum" sz="quarter" idx="10"/>
          </p:nvPr>
        </p:nvSpPr>
        <p:spPr/>
        <p:txBody>
          <a:bodyPr/>
          <a:lstStyle/>
          <a:p>
            <a:fld id="{D904D311-73F7-5D42-B843-E8305C73070F}" type="slidenum">
              <a:rPr lang="en-US" smtClean="0"/>
              <a:t>13</a:t>
            </a:fld>
            <a:endParaRPr lang="en-US"/>
          </a:p>
        </p:txBody>
      </p:sp>
    </p:spTree>
    <p:extLst>
      <p:ext uri="{BB962C8B-B14F-4D97-AF65-F5344CB8AC3E}">
        <p14:creationId xmlns:p14="http://schemas.microsoft.com/office/powerpoint/2010/main" val="274852165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r>
              <a:rPr lang="en-US" dirty="0"/>
              <a:t>The overall goal of this study is to improve</a:t>
            </a:r>
            <a:r>
              <a:rPr lang="en-US" baseline="0" dirty="0"/>
              <a:t> diversity, retention, and student experience in graduate physics.  We are soon wrapping up our first year of the study, but eventually we will longitudinally examine cognitive and motivational factors (which will be listed shortly), and look at how academic achievement, gender, and ethnicity relate to student success, retention, and experience.  </a:t>
            </a:r>
            <a:endParaRPr lang="en-US" dirty="0"/>
          </a:p>
        </p:txBody>
      </p:sp>
      <p:sp>
        <p:nvSpPr>
          <p:cNvPr id="4" name="Slide Number Placeholder 3"/>
          <p:cNvSpPr>
            <a:spLocks noGrp="1"/>
          </p:cNvSpPr>
          <p:nvPr>
            <p:ph type="sldNum" sz="quarter" idx="10"/>
          </p:nvPr>
        </p:nvSpPr>
        <p:spPr/>
        <p:txBody>
          <a:bodyPr/>
          <a:lstStyle/>
          <a:p>
            <a:fld id="{D904D311-73F7-5D42-B843-E8305C73070F}" type="slidenum">
              <a:rPr lang="en-US" smtClean="0"/>
              <a:t>2</a:t>
            </a:fld>
            <a:endParaRPr lang="en-US"/>
          </a:p>
        </p:txBody>
      </p:sp>
    </p:spTree>
    <p:extLst>
      <p:ext uri="{BB962C8B-B14F-4D97-AF65-F5344CB8AC3E}">
        <p14:creationId xmlns:p14="http://schemas.microsoft.com/office/powerpoint/2010/main" val="224046232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For</a:t>
            </a:r>
            <a:r>
              <a:rPr lang="en-US" baseline="0" dirty="0"/>
              <a:t> this study, we’ve broken up the graduate student population into three separate populations based on where they are in the program:  </a:t>
            </a:r>
          </a:p>
          <a:p>
            <a:r>
              <a:rPr lang="en-US" baseline="0" dirty="0"/>
              <a:t>What we refer to as “PopA” students are first year students whose primary job is to complete core coursework for which there is an average grade requirement. Many of these students are also teaching at this time, and due to these large time commitments, these students are at most loosely affiliated with a research group.</a:t>
            </a:r>
          </a:p>
          <a:p>
            <a:endParaRPr lang="en-US" dirty="0"/>
          </a:p>
        </p:txBody>
      </p:sp>
      <p:sp>
        <p:nvSpPr>
          <p:cNvPr id="4" name="Slide Number Placeholder 3"/>
          <p:cNvSpPr>
            <a:spLocks noGrp="1"/>
          </p:cNvSpPr>
          <p:nvPr>
            <p:ph type="sldNum" sz="quarter" idx="10"/>
          </p:nvPr>
        </p:nvSpPr>
        <p:spPr/>
        <p:txBody>
          <a:bodyPr/>
          <a:lstStyle/>
          <a:p>
            <a:fld id="{D904D311-73F7-5D42-B843-E8305C73070F}" type="slidenum">
              <a:rPr lang="en-US" smtClean="0"/>
              <a:t>3</a:t>
            </a:fld>
            <a:endParaRPr lang="en-US"/>
          </a:p>
        </p:txBody>
      </p:sp>
    </p:spTree>
    <p:extLst>
      <p:ext uri="{BB962C8B-B14F-4D97-AF65-F5344CB8AC3E}">
        <p14:creationId xmlns:p14="http://schemas.microsoft.com/office/powerpoint/2010/main" val="57987439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a:t>“PopB” students are beyond their first year but have not yet gone through the candidacy process (for those unfamiliar, candidacy is a written and oral exam administered by a committee of faculty– most students complete this around the end of their second year – beginning of their third year).  These students are taking advanced topics courses that are generally much lower stress courses that do not require as much time or work, are likely still teaching, and have taken a more active role in a research group.</a:t>
            </a:r>
          </a:p>
        </p:txBody>
      </p:sp>
      <p:sp>
        <p:nvSpPr>
          <p:cNvPr id="4" name="Slide Number Placeholder 3"/>
          <p:cNvSpPr>
            <a:spLocks noGrp="1"/>
          </p:cNvSpPr>
          <p:nvPr>
            <p:ph type="sldNum" sz="quarter" idx="10"/>
          </p:nvPr>
        </p:nvSpPr>
        <p:spPr/>
        <p:txBody>
          <a:bodyPr/>
          <a:lstStyle/>
          <a:p>
            <a:fld id="{D904D311-73F7-5D42-B843-E8305C73070F}" type="slidenum">
              <a:rPr lang="en-US" smtClean="0"/>
              <a:t>4</a:t>
            </a:fld>
            <a:endParaRPr lang="en-US"/>
          </a:p>
        </p:txBody>
      </p:sp>
    </p:spTree>
    <p:extLst>
      <p:ext uri="{BB962C8B-B14F-4D97-AF65-F5344CB8AC3E}">
        <p14:creationId xmlns:p14="http://schemas.microsoft.com/office/powerpoint/2010/main" val="145316564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a:t>“PopC” students are PhD candidates whose primary role is as a research assistant.</a:t>
            </a:r>
            <a:endParaRPr lang="en-US" dirty="0"/>
          </a:p>
        </p:txBody>
      </p:sp>
      <p:sp>
        <p:nvSpPr>
          <p:cNvPr id="4" name="Slide Number Placeholder 3"/>
          <p:cNvSpPr>
            <a:spLocks noGrp="1"/>
          </p:cNvSpPr>
          <p:nvPr>
            <p:ph type="sldNum" sz="quarter" idx="10"/>
          </p:nvPr>
        </p:nvSpPr>
        <p:spPr/>
        <p:txBody>
          <a:bodyPr/>
          <a:lstStyle/>
          <a:p>
            <a:fld id="{D904D311-73F7-5D42-B843-E8305C73070F}" type="slidenum">
              <a:rPr lang="en-US" smtClean="0"/>
              <a:t>5</a:t>
            </a:fld>
            <a:endParaRPr lang="en-US"/>
          </a:p>
        </p:txBody>
      </p:sp>
    </p:spTree>
    <p:extLst>
      <p:ext uri="{BB962C8B-B14F-4D97-AF65-F5344CB8AC3E}">
        <p14:creationId xmlns:p14="http://schemas.microsoft.com/office/powerpoint/2010/main" val="320403492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All graduate students receive a</a:t>
            </a:r>
            <a:r>
              <a:rPr lang="en-US" baseline="0" dirty="0"/>
              <a:t> survey every year – this is about 200 total graduate students, divided into the three populations described on the previous slide.  Each population receives a survey relevant to them, and a variety of Likert-scale items are used for measurement.</a:t>
            </a:r>
          </a:p>
          <a:p>
            <a:r>
              <a:rPr lang="en-US" baseline="0" dirty="0"/>
              <a:t>For the PopA students, completing the survey is a requirement for a first year seminar course all students take (and it is taken in both the fall and spring semesters)</a:t>
            </a:r>
          </a:p>
          <a:p>
            <a:r>
              <a:rPr lang="en-US" baseline="0" dirty="0"/>
              <a:t>This year, the PopB survey was voluntary and administered twice, but next year it will be a part of annual review (and thus will go out to students once a year)</a:t>
            </a:r>
          </a:p>
          <a:p>
            <a:r>
              <a:rPr lang="en-US" baseline="0" dirty="0"/>
              <a:t>For PopC, the survey is a part of annual review (so is administered once a year).</a:t>
            </a:r>
            <a:endParaRPr lang="en-US" dirty="0"/>
          </a:p>
        </p:txBody>
      </p:sp>
      <p:sp>
        <p:nvSpPr>
          <p:cNvPr id="4" name="Slide Number Placeholder 3"/>
          <p:cNvSpPr>
            <a:spLocks noGrp="1"/>
          </p:cNvSpPr>
          <p:nvPr>
            <p:ph type="sldNum" sz="quarter" idx="10"/>
          </p:nvPr>
        </p:nvSpPr>
        <p:spPr/>
        <p:txBody>
          <a:bodyPr/>
          <a:lstStyle/>
          <a:p>
            <a:fld id="{D904D311-73F7-5D42-B843-E8305C73070F}" type="slidenum">
              <a:rPr lang="en-US" smtClean="0"/>
              <a:t>6</a:t>
            </a:fld>
            <a:endParaRPr lang="en-US"/>
          </a:p>
        </p:txBody>
      </p:sp>
    </p:spTree>
    <p:extLst>
      <p:ext uri="{BB962C8B-B14F-4D97-AF65-F5344CB8AC3E}">
        <p14:creationId xmlns:p14="http://schemas.microsoft.com/office/powerpoint/2010/main" val="221510029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items</a:t>
            </a:r>
            <a:r>
              <a:rPr lang="en-US" baseline="0" dirty="0"/>
              <a:t> on the left are all validated scales – Many of these factors have been shown to affect retention at the undergraduate level, but as far as our group is aware, there hasn’t historically been much work studying these factors in a graduate setting (if you are aware of other studies, please let me know!).  </a:t>
            </a:r>
            <a:r>
              <a:rPr lang="en-US" dirty="0"/>
              <a:t>These items were all measured in</a:t>
            </a:r>
            <a:r>
              <a:rPr lang="en-US" baseline="0" dirty="0"/>
              <a:t> the last year, and today I’ll be reporting on how PopB data revealed gender differences in belonging, satisfaction, and cost . </a:t>
            </a:r>
            <a:endParaRPr lang="en-US" dirty="0"/>
          </a:p>
        </p:txBody>
      </p:sp>
      <p:sp>
        <p:nvSpPr>
          <p:cNvPr id="4" name="Slide Number Placeholder 3"/>
          <p:cNvSpPr>
            <a:spLocks noGrp="1"/>
          </p:cNvSpPr>
          <p:nvPr>
            <p:ph type="sldNum" sz="quarter" idx="10"/>
          </p:nvPr>
        </p:nvSpPr>
        <p:spPr/>
        <p:txBody>
          <a:bodyPr/>
          <a:lstStyle/>
          <a:p>
            <a:fld id="{D904D311-73F7-5D42-B843-E8305C73070F}" type="slidenum">
              <a:rPr lang="en-US" smtClean="0"/>
              <a:t>7</a:t>
            </a:fld>
            <a:endParaRPr lang="en-US"/>
          </a:p>
        </p:txBody>
      </p:sp>
    </p:spTree>
    <p:extLst>
      <p:ext uri="{BB962C8B-B14F-4D97-AF65-F5344CB8AC3E}">
        <p14:creationId xmlns:p14="http://schemas.microsoft.com/office/powerpoint/2010/main" val="413813880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Students</a:t>
            </a:r>
            <a:r>
              <a:rPr lang="en-US" baseline="0" dirty="0"/>
              <a:t> respond by selecting to what extent they agree with the statements listed (answers ranging on a 7 point scale from “Strongly disagree” to “Strongly agree”)</a:t>
            </a:r>
          </a:p>
          <a:p>
            <a:r>
              <a:rPr lang="en-US" dirty="0"/>
              <a:t>22 belonging questions were asked, and an</a:t>
            </a:r>
            <a:r>
              <a:rPr lang="en-US" baseline="0" dirty="0"/>
              <a:t> average score was assessed for each student’s overall sense of belonging</a:t>
            </a:r>
          </a:p>
          <a:p>
            <a:r>
              <a:rPr lang="en-US" dirty="0"/>
              <a:t>One example,</a:t>
            </a:r>
            <a:r>
              <a:rPr lang="en-US" baseline="0" dirty="0"/>
              <a:t> “I have found other graduate students in this graduate physics program with whom I relate– the extent to which the student feels they fit in</a:t>
            </a:r>
          </a:p>
          <a:p>
            <a:r>
              <a:rPr lang="en-US" baseline="0" dirty="0"/>
              <a:t>“In most ways my graduate experience in physics is close to my ideal” is one of the satisfaction questions </a:t>
            </a:r>
          </a:p>
          <a:p>
            <a:r>
              <a:rPr lang="en-US" baseline="0" dirty="0"/>
              <a:t>And “I have to sacrifice too much to be in this physics graduate program” is an example of a cost question – to what extent they feel they have to give things up for this program</a:t>
            </a:r>
            <a:endParaRPr lang="en-US" dirty="0"/>
          </a:p>
        </p:txBody>
      </p:sp>
      <p:sp>
        <p:nvSpPr>
          <p:cNvPr id="4" name="Slide Number Placeholder 3"/>
          <p:cNvSpPr>
            <a:spLocks noGrp="1"/>
          </p:cNvSpPr>
          <p:nvPr>
            <p:ph type="sldNum" sz="quarter" idx="10"/>
          </p:nvPr>
        </p:nvSpPr>
        <p:spPr/>
        <p:txBody>
          <a:bodyPr/>
          <a:lstStyle/>
          <a:p>
            <a:fld id="{D904D311-73F7-5D42-B843-E8305C73070F}" type="slidenum">
              <a:rPr lang="en-US" smtClean="0"/>
              <a:t>8</a:t>
            </a:fld>
            <a:endParaRPr lang="en-US"/>
          </a:p>
        </p:txBody>
      </p:sp>
    </p:spTree>
    <p:extLst>
      <p:ext uri="{BB962C8B-B14F-4D97-AF65-F5344CB8AC3E}">
        <p14:creationId xmlns:p14="http://schemas.microsoft.com/office/powerpoint/2010/main" val="251269977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a:t>
            </a:r>
            <a:r>
              <a:rPr lang="en-US" baseline="0" dirty="0"/>
              <a:t> horizontal scale is indicative of the responses -&gt; so a -3 is “strongly disagree”, a 0 is “neither agree nor disagree”, and a 3 is “strongly agree”</a:t>
            </a:r>
          </a:p>
          <a:p>
            <a:r>
              <a:rPr lang="en-US" baseline="0" dirty="0"/>
              <a:t>For overall average satisfaction, men score at 0.82, which is on the higher satisfaction end of the spectrum</a:t>
            </a:r>
          </a:p>
          <a:p>
            <a:r>
              <a:rPr lang="en-US" baseline="0" dirty="0"/>
              <a:t>Women average a -0.36, which is a little under neutral on the satisfaction scale</a:t>
            </a:r>
            <a:endParaRPr lang="en-US" dirty="0"/>
          </a:p>
          <a:p>
            <a:r>
              <a:rPr lang="en-US" dirty="0"/>
              <a:t>And</a:t>
            </a:r>
          </a:p>
          <a:p>
            <a:r>
              <a:rPr lang="en-US" dirty="0"/>
              <a:t>This</a:t>
            </a:r>
            <a:r>
              <a:rPr lang="en-US" baseline="0" dirty="0"/>
              <a:t> p-value of 0.02 tells us that the distributions are different – Males report higher levels of satisfaction</a:t>
            </a:r>
            <a:endParaRPr lang="en-US" dirty="0"/>
          </a:p>
          <a:p>
            <a:r>
              <a:rPr lang="en-US" dirty="0"/>
              <a:t>(U</a:t>
            </a:r>
            <a:r>
              <a:rPr lang="en-US" baseline="0" dirty="0"/>
              <a:t> = 18.5)</a:t>
            </a:r>
            <a:endParaRPr lang="en-US" dirty="0"/>
          </a:p>
        </p:txBody>
      </p:sp>
      <p:sp>
        <p:nvSpPr>
          <p:cNvPr id="4" name="Slide Number Placeholder 3"/>
          <p:cNvSpPr>
            <a:spLocks noGrp="1"/>
          </p:cNvSpPr>
          <p:nvPr>
            <p:ph type="sldNum" sz="quarter" idx="10"/>
          </p:nvPr>
        </p:nvSpPr>
        <p:spPr/>
        <p:txBody>
          <a:bodyPr/>
          <a:lstStyle/>
          <a:p>
            <a:fld id="{D904D311-73F7-5D42-B843-E8305C73070F}" type="slidenum">
              <a:rPr lang="en-US" smtClean="0"/>
              <a:t>9</a:t>
            </a:fld>
            <a:endParaRPr lang="en-US"/>
          </a:p>
        </p:txBody>
      </p:sp>
    </p:spTree>
    <p:extLst>
      <p:ext uri="{BB962C8B-B14F-4D97-AF65-F5344CB8AC3E}">
        <p14:creationId xmlns:p14="http://schemas.microsoft.com/office/powerpoint/2010/main" val="105853592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ontent">
    <p:spTree>
      <p:nvGrpSpPr>
        <p:cNvPr id="1" name=""/>
        <p:cNvGrpSpPr/>
        <p:nvPr/>
      </p:nvGrpSpPr>
      <p:grpSpPr>
        <a:xfrm>
          <a:off x="0" y="0"/>
          <a:ext cx="0" cy="0"/>
          <a:chOff x="0" y="0"/>
          <a:chExt cx="0" cy="0"/>
        </a:xfrm>
      </p:grpSpPr>
    </p:spTree>
    <p:extLst>
      <p:ext uri="{BB962C8B-B14F-4D97-AF65-F5344CB8AC3E}">
        <p14:creationId xmlns:p14="http://schemas.microsoft.com/office/powerpoint/2010/main" val="2514803898"/>
      </p:ext>
    </p:extLst>
  </p:cSld>
  <p:clrMapOvr>
    <a:masterClrMapping/>
  </p:clrMapOvr>
  <p:transition spd="slow">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ext Slide">
    <p:spTree>
      <p:nvGrpSpPr>
        <p:cNvPr id="1" name=""/>
        <p:cNvGrpSpPr/>
        <p:nvPr/>
      </p:nvGrpSpPr>
      <p:grpSpPr>
        <a:xfrm>
          <a:off x="0" y="0"/>
          <a:ext cx="0" cy="0"/>
          <a:chOff x="0" y="0"/>
          <a:chExt cx="0" cy="0"/>
        </a:xfrm>
      </p:grpSpPr>
      <p:sp>
        <p:nvSpPr>
          <p:cNvPr id="9" name="Content Placeholder 2"/>
          <p:cNvSpPr>
            <a:spLocks noGrp="1"/>
          </p:cNvSpPr>
          <p:nvPr>
            <p:ph idx="13"/>
          </p:nvPr>
        </p:nvSpPr>
        <p:spPr>
          <a:xfrm>
            <a:off x="746930" y="1830387"/>
            <a:ext cx="8229600" cy="4525963"/>
          </a:xfrm>
          <a:prstGeom prst="rect">
            <a:avLst/>
          </a:prstGeom>
          <a:ln>
            <a:solidFill>
              <a:srgbClr val="FFFFFF"/>
            </a:solidFill>
          </a:ln>
        </p:spPr>
        <p:txBody>
          <a:bodyPr/>
          <a:lstStyle>
            <a:lvl1pPr>
              <a:defRPr>
                <a:solidFill>
                  <a:srgbClr val="BB0000"/>
                </a:solidFill>
              </a:defRPr>
            </a:lvl1pPr>
            <a:lvl2pPr marL="0">
              <a:spcBef>
                <a:spcPts val="600"/>
              </a:spcBef>
              <a:defRPr sz="2400">
                <a:solidFill>
                  <a:schemeClr val="tx1">
                    <a:lumMod val="65000"/>
                    <a:lumOff val="35000"/>
                  </a:schemeClr>
                </a:solidFill>
              </a:defRPr>
            </a:lvl2pPr>
            <a:lvl3pPr>
              <a:spcBef>
                <a:spcPts val="0"/>
              </a:spcBef>
              <a:defRPr sz="2000">
                <a:solidFill>
                  <a:schemeClr val="tx1">
                    <a:lumMod val="65000"/>
                    <a:lumOff val="35000"/>
                  </a:schemeClr>
                </a:solidFill>
              </a:defRPr>
            </a:lvl3pPr>
            <a:lvl5pPr marL="502920" indent="0">
              <a:spcBef>
                <a:spcPts val="350"/>
              </a:spcBef>
              <a:buNone/>
              <a:defRPr sz="1600">
                <a:solidFill>
                  <a:schemeClr val="tx1">
                    <a:lumMod val="65000"/>
                    <a:lumOff val="35000"/>
                  </a:schemeClr>
                </a:solidFill>
              </a:defRPr>
            </a:lvl5pPr>
          </a:lstStyle>
          <a:p>
            <a:pPr lvl="0"/>
            <a:r>
              <a:rPr lang="en-US" dirty="0"/>
              <a:t>Click to edit Master text styles</a:t>
            </a:r>
          </a:p>
          <a:p>
            <a:pPr lvl="1"/>
            <a:r>
              <a:rPr lang="en-US" dirty="0"/>
              <a:t>Second level</a:t>
            </a:r>
          </a:p>
          <a:p>
            <a:pPr lvl="2"/>
            <a:r>
              <a:rPr lang="en-US" dirty="0"/>
              <a:t>Third level</a:t>
            </a:r>
          </a:p>
          <a:p>
            <a:pPr lvl="4"/>
            <a:r>
              <a:rPr lang="en-US" dirty="0"/>
              <a:t>Fourth level</a:t>
            </a:r>
          </a:p>
        </p:txBody>
      </p:sp>
      <p:sp>
        <p:nvSpPr>
          <p:cNvPr id="13" name="Content Placeholder 2"/>
          <p:cNvSpPr>
            <a:spLocks noGrp="1"/>
          </p:cNvSpPr>
          <p:nvPr>
            <p:ph idx="15" hasCustomPrompt="1"/>
          </p:nvPr>
        </p:nvSpPr>
        <p:spPr>
          <a:xfrm>
            <a:off x="5573888" y="229810"/>
            <a:ext cx="3392206" cy="668812"/>
          </a:xfrm>
          <a:prstGeom prst="rect">
            <a:avLst/>
          </a:prstGeom>
          <a:ln>
            <a:solidFill>
              <a:srgbClr val="636D6E"/>
            </a:solidFill>
          </a:ln>
        </p:spPr>
        <p:txBody>
          <a:bodyPr/>
          <a:lstStyle>
            <a:lvl1pPr algn="r">
              <a:lnSpc>
                <a:spcPts val="1640"/>
              </a:lnSpc>
              <a:spcBef>
                <a:spcPts val="0"/>
              </a:spcBef>
              <a:defRPr sz="1300" baseline="0">
                <a:solidFill>
                  <a:schemeClr val="bg1"/>
                </a:solidFill>
              </a:defRPr>
            </a:lvl1pPr>
            <a:lvl2pPr marL="0">
              <a:spcBef>
                <a:spcPts val="600"/>
              </a:spcBef>
              <a:defRPr sz="2400">
                <a:solidFill>
                  <a:schemeClr val="tx1">
                    <a:lumMod val="65000"/>
                    <a:lumOff val="35000"/>
                  </a:schemeClr>
                </a:solidFill>
              </a:defRPr>
            </a:lvl2pPr>
            <a:lvl3pPr>
              <a:spcBef>
                <a:spcPts val="0"/>
              </a:spcBef>
              <a:defRPr sz="2000">
                <a:solidFill>
                  <a:schemeClr val="tx1">
                    <a:lumMod val="65000"/>
                    <a:lumOff val="35000"/>
                  </a:schemeClr>
                </a:solidFill>
              </a:defRPr>
            </a:lvl3pPr>
            <a:lvl5pPr marL="502920" indent="0">
              <a:spcBef>
                <a:spcPts val="350"/>
              </a:spcBef>
              <a:buNone/>
              <a:defRPr sz="1600">
                <a:solidFill>
                  <a:schemeClr val="tx1">
                    <a:lumMod val="65000"/>
                    <a:lumOff val="35000"/>
                  </a:schemeClr>
                </a:solidFill>
              </a:defRPr>
            </a:lvl5pPr>
          </a:lstStyle>
          <a:p>
            <a:pPr lvl="0"/>
            <a:r>
              <a:rPr lang="en-US" dirty="0"/>
              <a:t>UNIT NAME HERE</a:t>
            </a:r>
          </a:p>
          <a:p>
            <a:pPr lvl="0"/>
            <a:r>
              <a:rPr lang="en-US" dirty="0"/>
              <a:t>LINE 2 AS NEEDED</a:t>
            </a:r>
          </a:p>
        </p:txBody>
      </p:sp>
      <p:sp>
        <p:nvSpPr>
          <p:cNvPr id="14" name="Content Placeholder 2"/>
          <p:cNvSpPr>
            <a:spLocks noGrp="1"/>
          </p:cNvSpPr>
          <p:nvPr>
            <p:ph idx="16" hasCustomPrompt="1"/>
          </p:nvPr>
        </p:nvSpPr>
        <p:spPr>
          <a:xfrm>
            <a:off x="4315389" y="1052951"/>
            <a:ext cx="4642821" cy="636119"/>
          </a:xfrm>
          <a:prstGeom prst="rect">
            <a:avLst/>
          </a:prstGeom>
          <a:ln>
            <a:solidFill>
              <a:schemeClr val="bg1"/>
            </a:solidFill>
          </a:ln>
        </p:spPr>
        <p:txBody>
          <a:bodyPr/>
          <a:lstStyle>
            <a:lvl1pPr algn="r">
              <a:lnSpc>
                <a:spcPts val="1640"/>
              </a:lnSpc>
              <a:spcBef>
                <a:spcPts val="0"/>
              </a:spcBef>
              <a:defRPr sz="1600" b="1" baseline="0">
                <a:solidFill>
                  <a:schemeClr val="tx1">
                    <a:lumMod val="65000"/>
                    <a:lumOff val="35000"/>
                  </a:schemeClr>
                </a:solidFill>
              </a:defRPr>
            </a:lvl1pPr>
            <a:lvl2pPr marL="0">
              <a:spcBef>
                <a:spcPts val="600"/>
              </a:spcBef>
              <a:defRPr sz="2400">
                <a:solidFill>
                  <a:schemeClr val="tx1">
                    <a:lumMod val="65000"/>
                    <a:lumOff val="35000"/>
                  </a:schemeClr>
                </a:solidFill>
              </a:defRPr>
            </a:lvl2pPr>
            <a:lvl3pPr>
              <a:spcBef>
                <a:spcPts val="0"/>
              </a:spcBef>
              <a:defRPr sz="2000">
                <a:solidFill>
                  <a:schemeClr val="tx1">
                    <a:lumMod val="65000"/>
                    <a:lumOff val="35000"/>
                  </a:schemeClr>
                </a:solidFill>
              </a:defRPr>
            </a:lvl3pPr>
            <a:lvl5pPr marL="502920" indent="0">
              <a:spcBef>
                <a:spcPts val="350"/>
              </a:spcBef>
              <a:buNone/>
              <a:defRPr sz="1600">
                <a:solidFill>
                  <a:schemeClr val="tx1">
                    <a:lumMod val="65000"/>
                    <a:lumOff val="35000"/>
                  </a:schemeClr>
                </a:solidFill>
              </a:defRPr>
            </a:lvl5pPr>
          </a:lstStyle>
          <a:p>
            <a:pPr lvl="0"/>
            <a:r>
              <a:rPr lang="en-US" dirty="0"/>
              <a:t>TOPIC TITLE HERE</a:t>
            </a:r>
          </a:p>
        </p:txBody>
      </p:sp>
    </p:spTree>
    <p:extLst>
      <p:ext uri="{BB962C8B-B14F-4D97-AF65-F5344CB8AC3E}">
        <p14:creationId xmlns:p14="http://schemas.microsoft.com/office/powerpoint/2010/main" val="37931671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Big Phrase-Word Slide WHITE1">
    <p:spTree>
      <p:nvGrpSpPr>
        <p:cNvPr id="1" name=""/>
        <p:cNvGrpSpPr/>
        <p:nvPr/>
      </p:nvGrpSpPr>
      <p:grpSpPr>
        <a:xfrm>
          <a:off x="0" y="0"/>
          <a:ext cx="0" cy="0"/>
          <a:chOff x="0" y="0"/>
          <a:chExt cx="0" cy="0"/>
        </a:xfrm>
      </p:grpSpPr>
      <p:sp>
        <p:nvSpPr>
          <p:cNvPr id="10" name="Content Placeholder 2"/>
          <p:cNvSpPr>
            <a:spLocks noGrp="1"/>
          </p:cNvSpPr>
          <p:nvPr>
            <p:ph idx="16" hasCustomPrompt="1"/>
          </p:nvPr>
        </p:nvSpPr>
        <p:spPr>
          <a:xfrm>
            <a:off x="651757" y="1734522"/>
            <a:ext cx="7194020" cy="4417350"/>
          </a:xfrm>
          <a:prstGeom prst="rect">
            <a:avLst/>
          </a:prstGeom>
          <a:ln>
            <a:solidFill>
              <a:srgbClr val="FFFFFF"/>
            </a:solidFill>
          </a:ln>
        </p:spPr>
        <p:txBody>
          <a:bodyPr/>
          <a:lstStyle>
            <a:lvl1pPr algn="l">
              <a:lnSpc>
                <a:spcPts val="8400"/>
              </a:lnSpc>
              <a:spcBef>
                <a:spcPts val="0"/>
              </a:spcBef>
              <a:defRPr sz="8000" b="1" baseline="0">
                <a:solidFill>
                  <a:srgbClr val="BB0000"/>
                </a:solidFill>
              </a:defRPr>
            </a:lvl1pPr>
            <a:lvl2pPr marL="0">
              <a:spcBef>
                <a:spcPts val="600"/>
              </a:spcBef>
              <a:defRPr sz="2400">
                <a:solidFill>
                  <a:schemeClr val="tx1">
                    <a:lumMod val="65000"/>
                    <a:lumOff val="35000"/>
                  </a:schemeClr>
                </a:solidFill>
              </a:defRPr>
            </a:lvl2pPr>
            <a:lvl3pPr>
              <a:spcBef>
                <a:spcPts val="0"/>
              </a:spcBef>
              <a:defRPr sz="2000">
                <a:solidFill>
                  <a:schemeClr val="tx1">
                    <a:lumMod val="65000"/>
                    <a:lumOff val="35000"/>
                  </a:schemeClr>
                </a:solidFill>
              </a:defRPr>
            </a:lvl3pPr>
            <a:lvl5pPr marL="502920" indent="0">
              <a:spcBef>
                <a:spcPts val="350"/>
              </a:spcBef>
              <a:buNone/>
              <a:defRPr sz="1600">
                <a:solidFill>
                  <a:schemeClr val="tx1">
                    <a:lumMod val="65000"/>
                    <a:lumOff val="35000"/>
                  </a:schemeClr>
                </a:solidFill>
              </a:defRPr>
            </a:lvl5pPr>
          </a:lstStyle>
          <a:p>
            <a:pPr lvl="0"/>
            <a:r>
              <a:rPr lang="en-US" dirty="0"/>
              <a:t>BIG WORD BIG PHRASE</a:t>
            </a:r>
            <a:br>
              <a:rPr lang="en-US" dirty="0"/>
            </a:br>
            <a:r>
              <a:rPr lang="en-US" dirty="0"/>
              <a:t>SLIDE</a:t>
            </a:r>
          </a:p>
        </p:txBody>
      </p:sp>
      <p:sp>
        <p:nvSpPr>
          <p:cNvPr id="11" name="Content Placeholder 2"/>
          <p:cNvSpPr>
            <a:spLocks noGrp="1"/>
          </p:cNvSpPr>
          <p:nvPr>
            <p:ph idx="15" hasCustomPrompt="1"/>
          </p:nvPr>
        </p:nvSpPr>
        <p:spPr>
          <a:xfrm>
            <a:off x="5573888" y="229810"/>
            <a:ext cx="3392206" cy="668812"/>
          </a:xfrm>
          <a:prstGeom prst="rect">
            <a:avLst/>
          </a:prstGeom>
          <a:ln>
            <a:solidFill>
              <a:srgbClr val="636D6E"/>
            </a:solidFill>
          </a:ln>
        </p:spPr>
        <p:txBody>
          <a:bodyPr/>
          <a:lstStyle>
            <a:lvl1pPr algn="r">
              <a:lnSpc>
                <a:spcPts val="1640"/>
              </a:lnSpc>
              <a:spcBef>
                <a:spcPts val="0"/>
              </a:spcBef>
              <a:defRPr sz="1300" baseline="0">
                <a:solidFill>
                  <a:schemeClr val="bg1"/>
                </a:solidFill>
              </a:defRPr>
            </a:lvl1pPr>
            <a:lvl2pPr marL="0">
              <a:spcBef>
                <a:spcPts val="600"/>
              </a:spcBef>
              <a:defRPr sz="2400">
                <a:solidFill>
                  <a:schemeClr val="tx1">
                    <a:lumMod val="65000"/>
                    <a:lumOff val="35000"/>
                  </a:schemeClr>
                </a:solidFill>
              </a:defRPr>
            </a:lvl2pPr>
            <a:lvl3pPr>
              <a:spcBef>
                <a:spcPts val="0"/>
              </a:spcBef>
              <a:defRPr sz="2000">
                <a:solidFill>
                  <a:schemeClr val="tx1">
                    <a:lumMod val="65000"/>
                    <a:lumOff val="35000"/>
                  </a:schemeClr>
                </a:solidFill>
              </a:defRPr>
            </a:lvl3pPr>
            <a:lvl5pPr marL="502920" indent="0">
              <a:spcBef>
                <a:spcPts val="350"/>
              </a:spcBef>
              <a:buNone/>
              <a:defRPr sz="1600">
                <a:solidFill>
                  <a:schemeClr val="tx1">
                    <a:lumMod val="65000"/>
                    <a:lumOff val="35000"/>
                  </a:schemeClr>
                </a:solidFill>
              </a:defRPr>
            </a:lvl5pPr>
          </a:lstStyle>
          <a:p>
            <a:pPr lvl="0"/>
            <a:r>
              <a:rPr lang="en-US" dirty="0"/>
              <a:t>UNIT NAME HERE</a:t>
            </a:r>
          </a:p>
          <a:p>
            <a:pPr lvl="0"/>
            <a:r>
              <a:rPr lang="en-US" dirty="0"/>
              <a:t>LINE 2 AS NEEDED</a:t>
            </a:r>
          </a:p>
        </p:txBody>
      </p:sp>
    </p:spTree>
    <p:extLst>
      <p:ext uri="{BB962C8B-B14F-4D97-AF65-F5344CB8AC3E}">
        <p14:creationId xmlns:p14="http://schemas.microsoft.com/office/powerpoint/2010/main" val="11068018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Big Phrase-Word Slide RED">
    <p:spTree>
      <p:nvGrpSpPr>
        <p:cNvPr id="1" name=""/>
        <p:cNvGrpSpPr/>
        <p:nvPr/>
      </p:nvGrpSpPr>
      <p:grpSpPr>
        <a:xfrm>
          <a:off x="0" y="0"/>
          <a:ext cx="0" cy="0"/>
          <a:chOff x="0" y="0"/>
          <a:chExt cx="0" cy="0"/>
        </a:xfrm>
      </p:grpSpPr>
      <p:sp>
        <p:nvSpPr>
          <p:cNvPr id="4" name="Rectangle 3"/>
          <p:cNvSpPr/>
          <p:nvPr userDrawn="1"/>
        </p:nvSpPr>
        <p:spPr>
          <a:xfrm>
            <a:off x="0" y="910167"/>
            <a:ext cx="9144000" cy="5947833"/>
          </a:xfrm>
          <a:prstGeom prst="rect">
            <a:avLst/>
          </a:prstGeom>
          <a:solidFill>
            <a:srgbClr val="636D6E"/>
          </a:solidFill>
          <a:ln>
            <a:solidFill>
              <a:srgbClr val="636D6E"/>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rgbClr val="BB0000"/>
              </a:solidFill>
            </a:endParaRPr>
          </a:p>
        </p:txBody>
      </p:sp>
      <p:sp>
        <p:nvSpPr>
          <p:cNvPr id="8" name="Content Placeholder 2"/>
          <p:cNvSpPr>
            <a:spLocks noGrp="1"/>
          </p:cNvSpPr>
          <p:nvPr>
            <p:ph idx="15" hasCustomPrompt="1"/>
          </p:nvPr>
        </p:nvSpPr>
        <p:spPr>
          <a:xfrm>
            <a:off x="5573888" y="242139"/>
            <a:ext cx="3392206" cy="668812"/>
          </a:xfrm>
          <a:prstGeom prst="rect">
            <a:avLst/>
          </a:prstGeom>
          <a:ln>
            <a:solidFill>
              <a:srgbClr val="636D6E"/>
            </a:solidFill>
          </a:ln>
        </p:spPr>
        <p:txBody>
          <a:bodyPr/>
          <a:lstStyle>
            <a:lvl1pPr algn="r">
              <a:lnSpc>
                <a:spcPts val="1640"/>
              </a:lnSpc>
              <a:spcBef>
                <a:spcPts val="0"/>
              </a:spcBef>
              <a:defRPr sz="1300" baseline="0">
                <a:solidFill>
                  <a:schemeClr val="bg1"/>
                </a:solidFill>
              </a:defRPr>
            </a:lvl1pPr>
            <a:lvl2pPr marL="0">
              <a:spcBef>
                <a:spcPts val="600"/>
              </a:spcBef>
              <a:defRPr sz="2400">
                <a:solidFill>
                  <a:schemeClr val="tx1">
                    <a:lumMod val="65000"/>
                    <a:lumOff val="35000"/>
                  </a:schemeClr>
                </a:solidFill>
              </a:defRPr>
            </a:lvl2pPr>
            <a:lvl3pPr>
              <a:spcBef>
                <a:spcPts val="0"/>
              </a:spcBef>
              <a:defRPr sz="2000">
                <a:solidFill>
                  <a:schemeClr val="tx1">
                    <a:lumMod val="65000"/>
                    <a:lumOff val="35000"/>
                  </a:schemeClr>
                </a:solidFill>
              </a:defRPr>
            </a:lvl3pPr>
            <a:lvl5pPr marL="502920" indent="0">
              <a:spcBef>
                <a:spcPts val="350"/>
              </a:spcBef>
              <a:buNone/>
              <a:defRPr sz="1600">
                <a:solidFill>
                  <a:schemeClr val="tx1">
                    <a:lumMod val="65000"/>
                    <a:lumOff val="35000"/>
                  </a:schemeClr>
                </a:solidFill>
              </a:defRPr>
            </a:lvl5pPr>
          </a:lstStyle>
          <a:p>
            <a:pPr lvl="0"/>
            <a:r>
              <a:rPr lang="en-US" dirty="0"/>
              <a:t>UNIT NAME HERE</a:t>
            </a:r>
          </a:p>
          <a:p>
            <a:pPr lvl="0"/>
            <a:r>
              <a:rPr lang="en-US" dirty="0"/>
              <a:t>LINE 2 AS NEEDED</a:t>
            </a:r>
          </a:p>
        </p:txBody>
      </p:sp>
      <p:sp>
        <p:nvSpPr>
          <p:cNvPr id="9" name="Content Placeholder 2"/>
          <p:cNvSpPr>
            <a:spLocks noGrp="1"/>
          </p:cNvSpPr>
          <p:nvPr>
            <p:ph idx="16" hasCustomPrompt="1"/>
          </p:nvPr>
        </p:nvSpPr>
        <p:spPr>
          <a:xfrm>
            <a:off x="651757" y="1734522"/>
            <a:ext cx="7194020" cy="4417350"/>
          </a:xfrm>
          <a:prstGeom prst="rect">
            <a:avLst/>
          </a:prstGeom>
          <a:ln>
            <a:solidFill>
              <a:srgbClr val="636D6E"/>
            </a:solidFill>
          </a:ln>
        </p:spPr>
        <p:txBody>
          <a:bodyPr/>
          <a:lstStyle>
            <a:lvl1pPr algn="l">
              <a:lnSpc>
                <a:spcPts val="8400"/>
              </a:lnSpc>
              <a:spcBef>
                <a:spcPts val="0"/>
              </a:spcBef>
              <a:defRPr sz="8000" b="1" baseline="0">
                <a:solidFill>
                  <a:schemeClr val="bg1"/>
                </a:solidFill>
              </a:defRPr>
            </a:lvl1pPr>
            <a:lvl2pPr marL="0">
              <a:spcBef>
                <a:spcPts val="600"/>
              </a:spcBef>
              <a:defRPr sz="2400">
                <a:solidFill>
                  <a:schemeClr val="tx1">
                    <a:lumMod val="65000"/>
                    <a:lumOff val="35000"/>
                  </a:schemeClr>
                </a:solidFill>
              </a:defRPr>
            </a:lvl2pPr>
            <a:lvl3pPr>
              <a:spcBef>
                <a:spcPts val="0"/>
              </a:spcBef>
              <a:defRPr sz="2000">
                <a:solidFill>
                  <a:schemeClr val="tx1">
                    <a:lumMod val="65000"/>
                    <a:lumOff val="35000"/>
                  </a:schemeClr>
                </a:solidFill>
              </a:defRPr>
            </a:lvl3pPr>
            <a:lvl5pPr marL="502920" indent="0">
              <a:spcBef>
                <a:spcPts val="350"/>
              </a:spcBef>
              <a:buNone/>
              <a:defRPr sz="1600">
                <a:solidFill>
                  <a:schemeClr val="tx1">
                    <a:lumMod val="65000"/>
                    <a:lumOff val="35000"/>
                  </a:schemeClr>
                </a:solidFill>
              </a:defRPr>
            </a:lvl5pPr>
          </a:lstStyle>
          <a:p>
            <a:pPr lvl="0"/>
            <a:r>
              <a:rPr lang="en-US" dirty="0"/>
              <a:t>BIG WORD</a:t>
            </a:r>
          </a:p>
          <a:p>
            <a:pPr lvl="0"/>
            <a:r>
              <a:rPr lang="en-US" dirty="0"/>
              <a:t>BIG PHRASE</a:t>
            </a:r>
            <a:br>
              <a:rPr lang="en-US" dirty="0"/>
            </a:br>
            <a:r>
              <a:rPr lang="en-US" dirty="0"/>
              <a:t>SLIDE</a:t>
            </a:r>
          </a:p>
        </p:txBody>
      </p:sp>
    </p:spTree>
    <p:extLst>
      <p:ext uri="{BB962C8B-B14F-4D97-AF65-F5344CB8AC3E}">
        <p14:creationId xmlns:p14="http://schemas.microsoft.com/office/powerpoint/2010/main" val="14719577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Quote Slide">
    <p:spTree>
      <p:nvGrpSpPr>
        <p:cNvPr id="1" name=""/>
        <p:cNvGrpSpPr/>
        <p:nvPr/>
      </p:nvGrpSpPr>
      <p:grpSpPr>
        <a:xfrm>
          <a:off x="0" y="0"/>
          <a:ext cx="0" cy="0"/>
          <a:chOff x="0" y="0"/>
          <a:chExt cx="0" cy="0"/>
        </a:xfrm>
      </p:grpSpPr>
      <p:sp>
        <p:nvSpPr>
          <p:cNvPr id="11" name="Content Placeholder 2"/>
          <p:cNvSpPr>
            <a:spLocks noGrp="1"/>
          </p:cNvSpPr>
          <p:nvPr>
            <p:ph idx="15" hasCustomPrompt="1"/>
          </p:nvPr>
        </p:nvSpPr>
        <p:spPr>
          <a:xfrm>
            <a:off x="5573888" y="229810"/>
            <a:ext cx="3392206" cy="668812"/>
          </a:xfrm>
          <a:prstGeom prst="rect">
            <a:avLst/>
          </a:prstGeom>
          <a:ln>
            <a:solidFill>
              <a:srgbClr val="636D6E"/>
            </a:solidFill>
          </a:ln>
        </p:spPr>
        <p:txBody>
          <a:bodyPr/>
          <a:lstStyle>
            <a:lvl1pPr algn="r">
              <a:lnSpc>
                <a:spcPts val="1640"/>
              </a:lnSpc>
              <a:spcBef>
                <a:spcPts val="0"/>
              </a:spcBef>
              <a:defRPr sz="1300" baseline="0">
                <a:solidFill>
                  <a:schemeClr val="bg1"/>
                </a:solidFill>
              </a:defRPr>
            </a:lvl1pPr>
            <a:lvl2pPr marL="0">
              <a:spcBef>
                <a:spcPts val="600"/>
              </a:spcBef>
              <a:defRPr sz="2400">
                <a:solidFill>
                  <a:schemeClr val="tx1">
                    <a:lumMod val="65000"/>
                    <a:lumOff val="35000"/>
                  </a:schemeClr>
                </a:solidFill>
              </a:defRPr>
            </a:lvl2pPr>
            <a:lvl3pPr>
              <a:spcBef>
                <a:spcPts val="0"/>
              </a:spcBef>
              <a:defRPr sz="2000">
                <a:solidFill>
                  <a:schemeClr val="tx1">
                    <a:lumMod val="65000"/>
                    <a:lumOff val="35000"/>
                  </a:schemeClr>
                </a:solidFill>
              </a:defRPr>
            </a:lvl3pPr>
            <a:lvl5pPr marL="502920" indent="0">
              <a:spcBef>
                <a:spcPts val="350"/>
              </a:spcBef>
              <a:buNone/>
              <a:defRPr sz="1600">
                <a:solidFill>
                  <a:schemeClr val="tx1">
                    <a:lumMod val="65000"/>
                    <a:lumOff val="35000"/>
                  </a:schemeClr>
                </a:solidFill>
              </a:defRPr>
            </a:lvl5pPr>
          </a:lstStyle>
          <a:p>
            <a:pPr lvl="0"/>
            <a:r>
              <a:rPr lang="en-US" dirty="0"/>
              <a:t>UNIT NAME HERE</a:t>
            </a:r>
          </a:p>
          <a:p>
            <a:pPr lvl="0"/>
            <a:r>
              <a:rPr lang="en-US" dirty="0"/>
              <a:t>LINE 2 AS NEEDED</a:t>
            </a:r>
          </a:p>
        </p:txBody>
      </p:sp>
      <p:sp>
        <p:nvSpPr>
          <p:cNvPr id="13" name="Content Placeholder 2"/>
          <p:cNvSpPr>
            <a:spLocks noGrp="1"/>
          </p:cNvSpPr>
          <p:nvPr>
            <p:ph idx="17" hasCustomPrompt="1"/>
          </p:nvPr>
        </p:nvSpPr>
        <p:spPr>
          <a:xfrm>
            <a:off x="4881010" y="5372665"/>
            <a:ext cx="3392206" cy="1094025"/>
          </a:xfrm>
          <a:prstGeom prst="rect">
            <a:avLst/>
          </a:prstGeom>
          <a:ln>
            <a:solidFill>
              <a:schemeClr val="bg1"/>
            </a:solidFill>
          </a:ln>
        </p:spPr>
        <p:txBody>
          <a:bodyPr/>
          <a:lstStyle>
            <a:lvl1pPr algn="r">
              <a:lnSpc>
                <a:spcPct val="110000"/>
              </a:lnSpc>
              <a:spcBef>
                <a:spcPts val="0"/>
              </a:spcBef>
              <a:defRPr sz="2400" baseline="-25000">
                <a:solidFill>
                  <a:srgbClr val="BB0000"/>
                </a:solidFill>
              </a:defRPr>
            </a:lvl1pPr>
            <a:lvl2pPr marL="0">
              <a:spcBef>
                <a:spcPts val="600"/>
              </a:spcBef>
              <a:defRPr sz="2400">
                <a:solidFill>
                  <a:schemeClr val="tx1">
                    <a:lumMod val="65000"/>
                    <a:lumOff val="35000"/>
                  </a:schemeClr>
                </a:solidFill>
              </a:defRPr>
            </a:lvl2pPr>
            <a:lvl3pPr>
              <a:spcBef>
                <a:spcPts val="0"/>
              </a:spcBef>
              <a:defRPr sz="2000">
                <a:solidFill>
                  <a:schemeClr val="tx1">
                    <a:lumMod val="65000"/>
                    <a:lumOff val="35000"/>
                  </a:schemeClr>
                </a:solidFill>
              </a:defRPr>
            </a:lvl3pPr>
            <a:lvl5pPr marL="502920" indent="0">
              <a:spcBef>
                <a:spcPts val="350"/>
              </a:spcBef>
              <a:buNone/>
              <a:defRPr sz="1600">
                <a:solidFill>
                  <a:schemeClr val="tx1">
                    <a:lumMod val="65000"/>
                    <a:lumOff val="35000"/>
                  </a:schemeClr>
                </a:solidFill>
              </a:defRPr>
            </a:lvl5pPr>
          </a:lstStyle>
          <a:p>
            <a:pPr algn="r">
              <a:lnSpc>
                <a:spcPct val="110000"/>
              </a:lnSpc>
            </a:pPr>
            <a:r>
              <a:rPr lang="en-US" sz="2400" dirty="0">
                <a:solidFill>
                  <a:schemeClr val="tx1">
                    <a:lumMod val="75000"/>
                    <a:lumOff val="25000"/>
                  </a:schemeClr>
                </a:solidFill>
                <a:cs typeface="Arial"/>
              </a:rPr>
              <a:t>– </a:t>
            </a:r>
            <a:r>
              <a:rPr lang="en-US" sz="2400" dirty="0" err="1">
                <a:solidFill>
                  <a:schemeClr val="tx1">
                    <a:lumMod val="75000"/>
                    <a:lumOff val="25000"/>
                  </a:schemeClr>
                </a:solidFill>
                <a:cs typeface="Arial"/>
              </a:rPr>
              <a:t>Firstandlast</a:t>
            </a:r>
            <a:r>
              <a:rPr lang="en-US" sz="2400" dirty="0">
                <a:solidFill>
                  <a:schemeClr val="tx1">
                    <a:lumMod val="75000"/>
                    <a:lumOff val="25000"/>
                  </a:schemeClr>
                </a:solidFill>
                <a:cs typeface="Arial"/>
              </a:rPr>
              <a:t> Name</a:t>
            </a:r>
          </a:p>
          <a:p>
            <a:pPr algn="r">
              <a:lnSpc>
                <a:spcPct val="110000"/>
              </a:lnSpc>
            </a:pPr>
            <a:r>
              <a:rPr lang="en-US" sz="1800" dirty="0">
                <a:solidFill>
                  <a:schemeClr val="tx1">
                    <a:lumMod val="60000"/>
                    <a:lumOff val="40000"/>
                  </a:schemeClr>
                </a:solidFill>
                <a:cs typeface="Arial"/>
              </a:rPr>
              <a:t>   Optional title line</a:t>
            </a:r>
            <a:endParaRPr lang="en-US" dirty="0"/>
          </a:p>
        </p:txBody>
      </p:sp>
      <p:sp>
        <p:nvSpPr>
          <p:cNvPr id="14" name="Text Placeholder 13"/>
          <p:cNvSpPr>
            <a:spLocks noGrp="1"/>
          </p:cNvSpPr>
          <p:nvPr>
            <p:ph type="body" sz="quarter" idx="18" hasCustomPrompt="1"/>
          </p:nvPr>
        </p:nvSpPr>
        <p:spPr>
          <a:xfrm>
            <a:off x="944698" y="1734523"/>
            <a:ext cx="7200384" cy="3638142"/>
          </a:xfrm>
          <a:prstGeom prst="rect">
            <a:avLst/>
          </a:prstGeom>
          <a:ln>
            <a:solidFill>
              <a:srgbClr val="FFFFFF"/>
            </a:solidFill>
          </a:ln>
        </p:spPr>
        <p:txBody>
          <a:bodyPr vert="horz"/>
          <a:lstStyle>
            <a:lvl1pPr algn="ctr">
              <a:defRPr lang="en-US" sz="3200" b="0" smtClean="0">
                <a:solidFill>
                  <a:srgbClr val="BB0032"/>
                </a:solidFill>
                <a:cs typeface="Arial"/>
              </a:defRPr>
            </a:lvl1pPr>
          </a:lstStyle>
          <a:p>
            <a:pPr lvl="0"/>
            <a:r>
              <a:rPr lang="en-US" sz="6500" b="0" dirty="0">
                <a:solidFill>
                  <a:srgbClr val="BB0032"/>
                </a:solidFill>
                <a:latin typeface="+mj-lt"/>
                <a:cs typeface="Arial"/>
              </a:rPr>
              <a:t>“Notable quote</a:t>
            </a:r>
            <a:br>
              <a:rPr lang="en-US" sz="6500" b="0" dirty="0">
                <a:solidFill>
                  <a:srgbClr val="BB0032"/>
                </a:solidFill>
                <a:latin typeface="+mj-lt"/>
                <a:cs typeface="Arial"/>
              </a:rPr>
            </a:br>
            <a:r>
              <a:rPr lang="en-US" sz="6500" b="0" dirty="0">
                <a:solidFill>
                  <a:srgbClr val="BB0032"/>
                </a:solidFill>
                <a:latin typeface="+mj-lt"/>
                <a:cs typeface="Arial"/>
              </a:rPr>
              <a:t>goes right here,</a:t>
            </a:r>
            <a:br>
              <a:rPr lang="en-US" sz="6500" b="0" dirty="0">
                <a:solidFill>
                  <a:srgbClr val="BB0032"/>
                </a:solidFill>
                <a:latin typeface="+mj-lt"/>
                <a:cs typeface="Arial"/>
              </a:rPr>
            </a:br>
            <a:r>
              <a:rPr lang="en-US" sz="6500" b="0" dirty="0">
                <a:solidFill>
                  <a:srgbClr val="BB0032"/>
                </a:solidFill>
                <a:latin typeface="+mj-lt"/>
                <a:cs typeface="Arial"/>
              </a:rPr>
              <a:t>yes right here.”</a:t>
            </a:r>
            <a:endParaRPr lang="en-US" dirty="0"/>
          </a:p>
        </p:txBody>
      </p:sp>
    </p:spTree>
    <p:extLst>
      <p:ext uri="{BB962C8B-B14F-4D97-AF65-F5344CB8AC3E}">
        <p14:creationId xmlns:p14="http://schemas.microsoft.com/office/powerpoint/2010/main" val="16279224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Full Photo Slide">
    <p:spTree>
      <p:nvGrpSpPr>
        <p:cNvPr id="1" name=""/>
        <p:cNvGrpSpPr/>
        <p:nvPr/>
      </p:nvGrpSpPr>
      <p:grpSpPr>
        <a:xfrm>
          <a:off x="0" y="0"/>
          <a:ext cx="0" cy="0"/>
          <a:chOff x="0" y="0"/>
          <a:chExt cx="0" cy="0"/>
        </a:xfrm>
      </p:grpSpPr>
      <p:sp>
        <p:nvSpPr>
          <p:cNvPr id="7" name="Picture Placeholder 6"/>
          <p:cNvSpPr>
            <a:spLocks noGrp="1"/>
          </p:cNvSpPr>
          <p:nvPr>
            <p:ph type="pic" sz="quarter" idx="13" hasCustomPrompt="1"/>
          </p:nvPr>
        </p:nvSpPr>
        <p:spPr>
          <a:xfrm>
            <a:off x="0" y="923936"/>
            <a:ext cx="9144000" cy="5934064"/>
          </a:xfrm>
          <a:prstGeom prst="rect">
            <a:avLst/>
          </a:prstGeom>
        </p:spPr>
        <p:txBody>
          <a:bodyPr vert="horz"/>
          <a:lstStyle>
            <a:lvl1pPr>
              <a:defRPr>
                <a:solidFill>
                  <a:schemeClr val="bg1">
                    <a:lumMod val="75000"/>
                  </a:schemeClr>
                </a:solidFill>
              </a:defRPr>
            </a:lvl1pPr>
          </a:lstStyle>
          <a:p>
            <a:r>
              <a:rPr lang="en-US" dirty="0"/>
              <a:t>Full slide picture</a:t>
            </a:r>
          </a:p>
        </p:txBody>
      </p:sp>
      <p:sp>
        <p:nvSpPr>
          <p:cNvPr id="11" name="Content Placeholder 2"/>
          <p:cNvSpPr>
            <a:spLocks noGrp="1"/>
          </p:cNvSpPr>
          <p:nvPr>
            <p:ph idx="15" hasCustomPrompt="1"/>
          </p:nvPr>
        </p:nvSpPr>
        <p:spPr>
          <a:xfrm>
            <a:off x="5573888" y="229810"/>
            <a:ext cx="3392206" cy="668812"/>
          </a:xfrm>
          <a:prstGeom prst="rect">
            <a:avLst/>
          </a:prstGeom>
          <a:ln>
            <a:solidFill>
              <a:srgbClr val="636D6E"/>
            </a:solidFill>
          </a:ln>
        </p:spPr>
        <p:txBody>
          <a:bodyPr/>
          <a:lstStyle>
            <a:lvl1pPr algn="r">
              <a:lnSpc>
                <a:spcPts val="1640"/>
              </a:lnSpc>
              <a:spcBef>
                <a:spcPts val="0"/>
              </a:spcBef>
              <a:defRPr sz="1300" baseline="0">
                <a:solidFill>
                  <a:schemeClr val="bg1"/>
                </a:solidFill>
              </a:defRPr>
            </a:lvl1pPr>
            <a:lvl2pPr marL="0">
              <a:spcBef>
                <a:spcPts val="600"/>
              </a:spcBef>
              <a:defRPr sz="2400">
                <a:solidFill>
                  <a:schemeClr val="tx1">
                    <a:lumMod val="65000"/>
                    <a:lumOff val="35000"/>
                  </a:schemeClr>
                </a:solidFill>
              </a:defRPr>
            </a:lvl2pPr>
            <a:lvl3pPr>
              <a:spcBef>
                <a:spcPts val="0"/>
              </a:spcBef>
              <a:defRPr sz="2000">
                <a:solidFill>
                  <a:schemeClr val="tx1">
                    <a:lumMod val="65000"/>
                    <a:lumOff val="35000"/>
                  </a:schemeClr>
                </a:solidFill>
              </a:defRPr>
            </a:lvl3pPr>
            <a:lvl5pPr marL="502920" indent="0">
              <a:spcBef>
                <a:spcPts val="350"/>
              </a:spcBef>
              <a:buNone/>
              <a:defRPr sz="1600">
                <a:solidFill>
                  <a:schemeClr val="tx1">
                    <a:lumMod val="65000"/>
                    <a:lumOff val="35000"/>
                  </a:schemeClr>
                </a:solidFill>
              </a:defRPr>
            </a:lvl5pPr>
          </a:lstStyle>
          <a:p>
            <a:pPr lvl="0"/>
            <a:r>
              <a:rPr lang="en-US" dirty="0"/>
              <a:t>UNIT NAME HERE</a:t>
            </a:r>
          </a:p>
          <a:p>
            <a:pPr lvl="0"/>
            <a:r>
              <a:rPr lang="en-US" dirty="0"/>
              <a:t>LINE 2 AS NEEDED</a:t>
            </a:r>
          </a:p>
        </p:txBody>
      </p:sp>
      <p:sp>
        <p:nvSpPr>
          <p:cNvPr id="12" name="Content Placeholder 2"/>
          <p:cNvSpPr>
            <a:spLocks noGrp="1"/>
          </p:cNvSpPr>
          <p:nvPr>
            <p:ph idx="14"/>
          </p:nvPr>
        </p:nvSpPr>
        <p:spPr>
          <a:xfrm>
            <a:off x="4868540" y="1436104"/>
            <a:ext cx="3998889" cy="1591385"/>
          </a:xfrm>
          <a:prstGeom prst="rect">
            <a:avLst/>
          </a:prstGeom>
          <a:ln w="19050" cmpd="sng">
            <a:solidFill>
              <a:schemeClr val="tx1">
                <a:lumMod val="50000"/>
                <a:lumOff val="50000"/>
              </a:schemeClr>
            </a:solidFill>
          </a:ln>
          <a:effectLst/>
        </p:spPr>
        <p:txBody>
          <a:bodyPr/>
          <a:lstStyle>
            <a:lvl1pPr marL="91440">
              <a:lnSpc>
                <a:spcPts val="3440"/>
              </a:lnSpc>
              <a:spcBef>
                <a:spcPts val="0"/>
              </a:spcBef>
              <a:defRPr sz="2000" b="1">
                <a:solidFill>
                  <a:srgbClr val="BB0000"/>
                </a:solidFill>
              </a:defRPr>
            </a:lvl1pPr>
            <a:lvl2pPr marL="91440" indent="182880">
              <a:spcBef>
                <a:spcPts val="200"/>
              </a:spcBef>
              <a:spcAft>
                <a:spcPts val="0"/>
              </a:spcAft>
              <a:buClr>
                <a:srgbClr val="BB0000"/>
              </a:buClr>
              <a:buFont typeface="Arial"/>
              <a:buChar char="•"/>
              <a:defRPr sz="1600">
                <a:solidFill>
                  <a:schemeClr val="tx1">
                    <a:lumMod val="65000"/>
                    <a:lumOff val="35000"/>
                  </a:schemeClr>
                </a:solidFill>
              </a:defRPr>
            </a:lvl2pPr>
            <a:lvl3pPr marL="91440" indent="182880">
              <a:spcBef>
                <a:spcPts val="200"/>
              </a:spcBef>
              <a:spcAft>
                <a:spcPts val="0"/>
              </a:spcAft>
              <a:buClr>
                <a:srgbClr val="BB0000"/>
              </a:buClr>
              <a:defRPr sz="1600">
                <a:solidFill>
                  <a:schemeClr val="tx1">
                    <a:lumMod val="65000"/>
                    <a:lumOff val="35000"/>
                  </a:schemeClr>
                </a:solidFill>
              </a:defRPr>
            </a:lvl3pPr>
            <a:lvl5pPr marL="502920" indent="0">
              <a:spcBef>
                <a:spcPts val="350"/>
              </a:spcBef>
              <a:buFont typeface="Arial"/>
              <a:buNone/>
              <a:defRPr sz="1800">
                <a:solidFill>
                  <a:schemeClr val="tx1">
                    <a:lumMod val="65000"/>
                    <a:lumOff val="35000"/>
                  </a:schemeClr>
                </a:solidFill>
              </a:defRPr>
            </a:lvl5pPr>
          </a:lstStyle>
          <a:p>
            <a:pPr lvl="0"/>
            <a:r>
              <a:rPr lang="en-US" dirty="0"/>
              <a:t>Click to edit Master text styles</a:t>
            </a:r>
          </a:p>
          <a:p>
            <a:pPr lvl="1"/>
            <a:r>
              <a:rPr lang="en-US" dirty="0"/>
              <a:t>Second level</a:t>
            </a:r>
          </a:p>
          <a:p>
            <a:pPr lvl="2"/>
            <a:r>
              <a:rPr lang="en-US" dirty="0"/>
              <a:t>Third level</a:t>
            </a:r>
          </a:p>
          <a:p>
            <a:pPr lvl="2"/>
            <a:r>
              <a:rPr lang="en-US" dirty="0"/>
              <a:t>Fourth level</a:t>
            </a:r>
          </a:p>
        </p:txBody>
      </p:sp>
    </p:spTree>
    <p:extLst>
      <p:ext uri="{BB962C8B-B14F-4D97-AF65-F5344CB8AC3E}">
        <p14:creationId xmlns:p14="http://schemas.microsoft.com/office/powerpoint/2010/main" val="32017472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Photo-Text Slide">
    <p:spTree>
      <p:nvGrpSpPr>
        <p:cNvPr id="1" name=""/>
        <p:cNvGrpSpPr/>
        <p:nvPr/>
      </p:nvGrpSpPr>
      <p:grpSpPr>
        <a:xfrm>
          <a:off x="0" y="0"/>
          <a:ext cx="0" cy="0"/>
          <a:chOff x="0" y="0"/>
          <a:chExt cx="0" cy="0"/>
        </a:xfrm>
      </p:grpSpPr>
      <p:sp>
        <p:nvSpPr>
          <p:cNvPr id="7" name="Picture Placeholder 6"/>
          <p:cNvSpPr>
            <a:spLocks noGrp="1"/>
          </p:cNvSpPr>
          <p:nvPr>
            <p:ph type="pic" sz="quarter" idx="13" hasCustomPrompt="1"/>
          </p:nvPr>
        </p:nvSpPr>
        <p:spPr>
          <a:xfrm>
            <a:off x="0" y="923936"/>
            <a:ext cx="3883850" cy="5934064"/>
          </a:xfrm>
          <a:prstGeom prst="rect">
            <a:avLst/>
          </a:prstGeom>
        </p:spPr>
        <p:txBody>
          <a:bodyPr vert="horz"/>
          <a:lstStyle>
            <a:lvl1pPr>
              <a:defRPr>
                <a:solidFill>
                  <a:srgbClr val="BFBFBF"/>
                </a:solidFill>
              </a:defRPr>
            </a:lvl1pPr>
          </a:lstStyle>
          <a:p>
            <a:r>
              <a:rPr lang="en-US" dirty="0"/>
              <a:t>½ slide picture</a:t>
            </a:r>
          </a:p>
        </p:txBody>
      </p:sp>
      <p:sp>
        <p:nvSpPr>
          <p:cNvPr id="8" name="Content Placeholder 2"/>
          <p:cNvSpPr>
            <a:spLocks noGrp="1"/>
          </p:cNvSpPr>
          <p:nvPr>
            <p:ph idx="14"/>
          </p:nvPr>
        </p:nvSpPr>
        <p:spPr>
          <a:xfrm>
            <a:off x="4137592" y="1830387"/>
            <a:ext cx="4701503" cy="4525963"/>
          </a:xfrm>
          <a:prstGeom prst="rect">
            <a:avLst/>
          </a:prstGeom>
          <a:ln>
            <a:solidFill>
              <a:srgbClr val="FFFFFF"/>
            </a:solidFill>
          </a:ln>
        </p:spPr>
        <p:txBody>
          <a:bodyPr/>
          <a:lstStyle>
            <a:lvl1pPr>
              <a:lnSpc>
                <a:spcPts val="3440"/>
              </a:lnSpc>
              <a:spcBef>
                <a:spcPts val="0"/>
              </a:spcBef>
              <a:defRPr>
                <a:solidFill>
                  <a:srgbClr val="BB0000"/>
                </a:solidFill>
              </a:defRPr>
            </a:lvl1pPr>
            <a:lvl2pPr marL="0">
              <a:spcBef>
                <a:spcPts val="600"/>
              </a:spcBef>
              <a:defRPr sz="2400">
                <a:solidFill>
                  <a:schemeClr val="tx1">
                    <a:lumMod val="65000"/>
                    <a:lumOff val="35000"/>
                  </a:schemeClr>
                </a:solidFill>
              </a:defRPr>
            </a:lvl2pPr>
            <a:lvl3pPr>
              <a:spcBef>
                <a:spcPts val="0"/>
              </a:spcBef>
              <a:defRPr sz="2000">
                <a:solidFill>
                  <a:schemeClr val="tx1">
                    <a:lumMod val="65000"/>
                    <a:lumOff val="35000"/>
                  </a:schemeClr>
                </a:solidFill>
              </a:defRPr>
            </a:lvl3pPr>
            <a:lvl5pPr marL="502920" indent="0">
              <a:spcBef>
                <a:spcPts val="350"/>
              </a:spcBef>
              <a:buNone/>
              <a:defRPr sz="1600">
                <a:solidFill>
                  <a:schemeClr val="tx1">
                    <a:lumMod val="65000"/>
                    <a:lumOff val="35000"/>
                  </a:schemeClr>
                </a:solidFill>
              </a:defRPr>
            </a:lvl5pPr>
          </a:lstStyle>
          <a:p>
            <a:pPr lvl="0"/>
            <a:r>
              <a:rPr lang="en-US" dirty="0"/>
              <a:t>Click to edit Master text styles</a:t>
            </a:r>
          </a:p>
          <a:p>
            <a:pPr lvl="1"/>
            <a:r>
              <a:rPr lang="en-US" dirty="0"/>
              <a:t>Second level</a:t>
            </a:r>
          </a:p>
          <a:p>
            <a:pPr lvl="2"/>
            <a:r>
              <a:rPr lang="en-US" dirty="0"/>
              <a:t>Third level</a:t>
            </a:r>
          </a:p>
          <a:p>
            <a:pPr lvl="4"/>
            <a:r>
              <a:rPr lang="en-US" dirty="0"/>
              <a:t>Fifth level</a:t>
            </a:r>
          </a:p>
        </p:txBody>
      </p:sp>
      <p:sp>
        <p:nvSpPr>
          <p:cNvPr id="12" name="Content Placeholder 2"/>
          <p:cNvSpPr>
            <a:spLocks noGrp="1"/>
          </p:cNvSpPr>
          <p:nvPr>
            <p:ph idx="15" hasCustomPrompt="1"/>
          </p:nvPr>
        </p:nvSpPr>
        <p:spPr>
          <a:xfrm>
            <a:off x="5573888" y="229810"/>
            <a:ext cx="3392206" cy="668812"/>
          </a:xfrm>
          <a:prstGeom prst="rect">
            <a:avLst/>
          </a:prstGeom>
          <a:ln>
            <a:solidFill>
              <a:srgbClr val="636D6E"/>
            </a:solidFill>
          </a:ln>
        </p:spPr>
        <p:txBody>
          <a:bodyPr/>
          <a:lstStyle>
            <a:lvl1pPr algn="r">
              <a:lnSpc>
                <a:spcPts val="1640"/>
              </a:lnSpc>
              <a:spcBef>
                <a:spcPts val="0"/>
              </a:spcBef>
              <a:defRPr sz="1300" baseline="0">
                <a:solidFill>
                  <a:schemeClr val="bg1"/>
                </a:solidFill>
              </a:defRPr>
            </a:lvl1pPr>
            <a:lvl2pPr marL="0">
              <a:spcBef>
                <a:spcPts val="600"/>
              </a:spcBef>
              <a:defRPr sz="2400">
                <a:solidFill>
                  <a:schemeClr val="tx1">
                    <a:lumMod val="65000"/>
                    <a:lumOff val="35000"/>
                  </a:schemeClr>
                </a:solidFill>
              </a:defRPr>
            </a:lvl2pPr>
            <a:lvl3pPr>
              <a:spcBef>
                <a:spcPts val="0"/>
              </a:spcBef>
              <a:defRPr sz="2000">
                <a:solidFill>
                  <a:schemeClr val="tx1">
                    <a:lumMod val="65000"/>
                    <a:lumOff val="35000"/>
                  </a:schemeClr>
                </a:solidFill>
              </a:defRPr>
            </a:lvl3pPr>
            <a:lvl5pPr marL="502920" indent="0">
              <a:spcBef>
                <a:spcPts val="350"/>
              </a:spcBef>
              <a:buNone/>
              <a:defRPr sz="1600">
                <a:solidFill>
                  <a:schemeClr val="tx1">
                    <a:lumMod val="65000"/>
                    <a:lumOff val="35000"/>
                  </a:schemeClr>
                </a:solidFill>
              </a:defRPr>
            </a:lvl5pPr>
          </a:lstStyle>
          <a:p>
            <a:pPr lvl="0"/>
            <a:r>
              <a:rPr lang="en-US" dirty="0"/>
              <a:t>UNIT NAME HERE</a:t>
            </a:r>
          </a:p>
          <a:p>
            <a:pPr lvl="0"/>
            <a:r>
              <a:rPr lang="en-US" dirty="0"/>
              <a:t>LINE 2 AS NEEDED</a:t>
            </a:r>
          </a:p>
        </p:txBody>
      </p:sp>
      <p:sp>
        <p:nvSpPr>
          <p:cNvPr id="13" name="Content Placeholder 2"/>
          <p:cNvSpPr>
            <a:spLocks noGrp="1"/>
          </p:cNvSpPr>
          <p:nvPr>
            <p:ph idx="16" hasCustomPrompt="1"/>
          </p:nvPr>
        </p:nvSpPr>
        <p:spPr>
          <a:xfrm>
            <a:off x="4315389" y="1052951"/>
            <a:ext cx="4642821" cy="636119"/>
          </a:xfrm>
          <a:prstGeom prst="rect">
            <a:avLst/>
          </a:prstGeom>
          <a:ln>
            <a:solidFill>
              <a:schemeClr val="bg1"/>
            </a:solidFill>
          </a:ln>
        </p:spPr>
        <p:txBody>
          <a:bodyPr/>
          <a:lstStyle>
            <a:lvl1pPr algn="r">
              <a:lnSpc>
                <a:spcPts val="1640"/>
              </a:lnSpc>
              <a:spcBef>
                <a:spcPts val="0"/>
              </a:spcBef>
              <a:defRPr sz="1600" b="1" baseline="0">
                <a:solidFill>
                  <a:schemeClr val="tx1">
                    <a:lumMod val="65000"/>
                    <a:lumOff val="35000"/>
                  </a:schemeClr>
                </a:solidFill>
              </a:defRPr>
            </a:lvl1pPr>
            <a:lvl2pPr marL="0">
              <a:spcBef>
                <a:spcPts val="600"/>
              </a:spcBef>
              <a:defRPr sz="2400">
                <a:solidFill>
                  <a:schemeClr val="tx1">
                    <a:lumMod val="65000"/>
                    <a:lumOff val="35000"/>
                  </a:schemeClr>
                </a:solidFill>
              </a:defRPr>
            </a:lvl2pPr>
            <a:lvl3pPr>
              <a:spcBef>
                <a:spcPts val="0"/>
              </a:spcBef>
              <a:defRPr sz="2000">
                <a:solidFill>
                  <a:schemeClr val="tx1">
                    <a:lumMod val="65000"/>
                    <a:lumOff val="35000"/>
                  </a:schemeClr>
                </a:solidFill>
              </a:defRPr>
            </a:lvl3pPr>
            <a:lvl5pPr marL="502920" indent="0">
              <a:spcBef>
                <a:spcPts val="350"/>
              </a:spcBef>
              <a:buNone/>
              <a:defRPr sz="1600">
                <a:solidFill>
                  <a:schemeClr val="tx1">
                    <a:lumMod val="65000"/>
                    <a:lumOff val="35000"/>
                  </a:schemeClr>
                </a:solidFill>
              </a:defRPr>
            </a:lvl5pPr>
          </a:lstStyle>
          <a:p>
            <a:pPr lvl="0"/>
            <a:r>
              <a:rPr lang="en-US" dirty="0"/>
              <a:t>TOPIC TITLE HERE</a:t>
            </a:r>
          </a:p>
        </p:txBody>
      </p:sp>
    </p:spTree>
    <p:extLst>
      <p:ext uri="{BB962C8B-B14F-4D97-AF65-F5344CB8AC3E}">
        <p14:creationId xmlns:p14="http://schemas.microsoft.com/office/powerpoint/2010/main" val="16736812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4" name="Content Placeholder 2"/>
          <p:cNvSpPr>
            <a:spLocks noGrp="1"/>
          </p:cNvSpPr>
          <p:nvPr>
            <p:ph idx="15" hasCustomPrompt="1"/>
          </p:nvPr>
        </p:nvSpPr>
        <p:spPr>
          <a:xfrm>
            <a:off x="5573888" y="229810"/>
            <a:ext cx="3392206" cy="668812"/>
          </a:xfrm>
          <a:prstGeom prst="rect">
            <a:avLst/>
          </a:prstGeom>
          <a:ln>
            <a:solidFill>
              <a:srgbClr val="636D6E"/>
            </a:solidFill>
          </a:ln>
        </p:spPr>
        <p:txBody>
          <a:bodyPr/>
          <a:lstStyle>
            <a:lvl1pPr algn="r">
              <a:lnSpc>
                <a:spcPts val="1640"/>
              </a:lnSpc>
              <a:spcBef>
                <a:spcPts val="0"/>
              </a:spcBef>
              <a:defRPr sz="1300" baseline="0">
                <a:solidFill>
                  <a:schemeClr val="bg1"/>
                </a:solidFill>
              </a:defRPr>
            </a:lvl1pPr>
            <a:lvl2pPr marL="0">
              <a:spcBef>
                <a:spcPts val="600"/>
              </a:spcBef>
              <a:defRPr sz="2400">
                <a:solidFill>
                  <a:schemeClr val="tx1">
                    <a:lumMod val="65000"/>
                    <a:lumOff val="35000"/>
                  </a:schemeClr>
                </a:solidFill>
              </a:defRPr>
            </a:lvl2pPr>
            <a:lvl3pPr>
              <a:spcBef>
                <a:spcPts val="0"/>
              </a:spcBef>
              <a:defRPr sz="2000">
                <a:solidFill>
                  <a:schemeClr val="tx1">
                    <a:lumMod val="65000"/>
                    <a:lumOff val="35000"/>
                  </a:schemeClr>
                </a:solidFill>
              </a:defRPr>
            </a:lvl3pPr>
            <a:lvl5pPr marL="502920" indent="0">
              <a:spcBef>
                <a:spcPts val="350"/>
              </a:spcBef>
              <a:buNone/>
              <a:defRPr sz="1600">
                <a:solidFill>
                  <a:schemeClr val="tx1">
                    <a:lumMod val="65000"/>
                    <a:lumOff val="35000"/>
                  </a:schemeClr>
                </a:solidFill>
              </a:defRPr>
            </a:lvl5pPr>
          </a:lstStyle>
          <a:p>
            <a:pPr lvl="0"/>
            <a:r>
              <a:rPr lang="en-US" dirty="0"/>
              <a:t>UNIT NAME HERE</a:t>
            </a:r>
          </a:p>
          <a:p>
            <a:pPr lvl="0"/>
            <a:r>
              <a:rPr lang="en-US" dirty="0"/>
              <a:t>LINE 2 AS NEEDED</a:t>
            </a:r>
          </a:p>
        </p:txBody>
      </p:sp>
      <p:sp>
        <p:nvSpPr>
          <p:cNvPr id="5" name="Content Placeholder 2"/>
          <p:cNvSpPr>
            <a:spLocks noGrp="1"/>
          </p:cNvSpPr>
          <p:nvPr>
            <p:ph idx="16" hasCustomPrompt="1"/>
          </p:nvPr>
        </p:nvSpPr>
        <p:spPr>
          <a:xfrm>
            <a:off x="4315389" y="1052951"/>
            <a:ext cx="4642821" cy="636119"/>
          </a:xfrm>
          <a:prstGeom prst="rect">
            <a:avLst/>
          </a:prstGeom>
          <a:ln>
            <a:solidFill>
              <a:schemeClr val="bg1"/>
            </a:solidFill>
          </a:ln>
        </p:spPr>
        <p:txBody>
          <a:bodyPr/>
          <a:lstStyle>
            <a:lvl1pPr algn="r">
              <a:lnSpc>
                <a:spcPts val="1640"/>
              </a:lnSpc>
              <a:spcBef>
                <a:spcPts val="0"/>
              </a:spcBef>
              <a:defRPr sz="1600" b="1" baseline="0">
                <a:solidFill>
                  <a:schemeClr val="tx1">
                    <a:lumMod val="65000"/>
                    <a:lumOff val="35000"/>
                  </a:schemeClr>
                </a:solidFill>
              </a:defRPr>
            </a:lvl1pPr>
            <a:lvl2pPr marL="0">
              <a:spcBef>
                <a:spcPts val="600"/>
              </a:spcBef>
              <a:defRPr sz="2400">
                <a:solidFill>
                  <a:schemeClr val="tx1">
                    <a:lumMod val="65000"/>
                    <a:lumOff val="35000"/>
                  </a:schemeClr>
                </a:solidFill>
              </a:defRPr>
            </a:lvl2pPr>
            <a:lvl3pPr>
              <a:spcBef>
                <a:spcPts val="0"/>
              </a:spcBef>
              <a:defRPr sz="2000">
                <a:solidFill>
                  <a:schemeClr val="tx1">
                    <a:lumMod val="65000"/>
                    <a:lumOff val="35000"/>
                  </a:schemeClr>
                </a:solidFill>
              </a:defRPr>
            </a:lvl3pPr>
            <a:lvl5pPr marL="502920" indent="0">
              <a:spcBef>
                <a:spcPts val="350"/>
              </a:spcBef>
              <a:buNone/>
              <a:defRPr sz="1600">
                <a:solidFill>
                  <a:schemeClr val="tx1">
                    <a:lumMod val="65000"/>
                    <a:lumOff val="35000"/>
                  </a:schemeClr>
                </a:solidFill>
              </a:defRPr>
            </a:lvl5pPr>
          </a:lstStyle>
          <a:p>
            <a:pPr lvl="0"/>
            <a:r>
              <a:rPr lang="en-US" dirty="0"/>
              <a:t>TOPIC TITLE HERE</a:t>
            </a:r>
          </a:p>
        </p:txBody>
      </p:sp>
      <p:sp>
        <p:nvSpPr>
          <p:cNvPr id="6" name="Content Placeholder 2"/>
          <p:cNvSpPr>
            <a:spLocks noGrp="1"/>
          </p:cNvSpPr>
          <p:nvPr>
            <p:ph idx="14"/>
          </p:nvPr>
        </p:nvSpPr>
        <p:spPr>
          <a:xfrm>
            <a:off x="1400403" y="1830387"/>
            <a:ext cx="6527582" cy="4525963"/>
          </a:xfrm>
          <a:prstGeom prst="rect">
            <a:avLst/>
          </a:prstGeom>
          <a:ln>
            <a:solidFill>
              <a:srgbClr val="FFFFFF"/>
            </a:solidFill>
          </a:ln>
        </p:spPr>
        <p:txBody>
          <a:bodyPr/>
          <a:lstStyle>
            <a:lvl1pPr algn="ctr">
              <a:lnSpc>
                <a:spcPts val="3440"/>
              </a:lnSpc>
              <a:spcBef>
                <a:spcPts val="0"/>
              </a:spcBef>
              <a:defRPr>
                <a:solidFill>
                  <a:schemeClr val="bg1">
                    <a:lumMod val="75000"/>
                  </a:schemeClr>
                </a:solidFill>
              </a:defRPr>
            </a:lvl1pPr>
            <a:lvl2pPr marL="0">
              <a:spcBef>
                <a:spcPts val="600"/>
              </a:spcBef>
              <a:defRPr sz="2400">
                <a:solidFill>
                  <a:schemeClr val="tx1">
                    <a:lumMod val="65000"/>
                    <a:lumOff val="35000"/>
                  </a:schemeClr>
                </a:solidFill>
              </a:defRPr>
            </a:lvl2pPr>
            <a:lvl3pPr>
              <a:spcBef>
                <a:spcPts val="0"/>
              </a:spcBef>
              <a:defRPr sz="2000">
                <a:solidFill>
                  <a:schemeClr val="tx1">
                    <a:lumMod val="65000"/>
                    <a:lumOff val="35000"/>
                  </a:schemeClr>
                </a:solidFill>
              </a:defRPr>
            </a:lvl3pPr>
            <a:lvl5pPr marL="502920" indent="0">
              <a:spcBef>
                <a:spcPts val="350"/>
              </a:spcBef>
              <a:buNone/>
              <a:defRPr sz="1600">
                <a:solidFill>
                  <a:schemeClr val="tx1">
                    <a:lumMod val="65000"/>
                    <a:lumOff val="35000"/>
                  </a:schemeClr>
                </a:solidFill>
              </a:defRPr>
            </a:lvl5pPr>
          </a:lstStyle>
          <a:p>
            <a:pPr lvl="0"/>
            <a:endParaRPr lang="en-US" dirty="0"/>
          </a:p>
          <a:p>
            <a:pPr lvl="0"/>
            <a:endParaRPr lang="en-US" dirty="0"/>
          </a:p>
          <a:p>
            <a:pPr lvl="0"/>
            <a:endParaRPr lang="en-US" dirty="0"/>
          </a:p>
          <a:p>
            <a:pPr lvl="0"/>
            <a:endParaRPr lang="en-US" dirty="0"/>
          </a:p>
          <a:p>
            <a:pPr lvl="0"/>
            <a:r>
              <a:rPr lang="en-US" dirty="0"/>
              <a:t>chart/graph/table</a:t>
            </a:r>
          </a:p>
        </p:txBody>
      </p:sp>
    </p:spTree>
    <p:extLst>
      <p:ext uri="{BB962C8B-B14F-4D97-AF65-F5344CB8AC3E}">
        <p14:creationId xmlns:p14="http://schemas.microsoft.com/office/powerpoint/2010/main" val="383328258"/>
      </p:ext>
    </p:extLst>
  </p:cSld>
  <p:clrMapOvr>
    <a:masterClrMapping/>
  </p:clrMapOvr>
  <p:transition spd="slow">
    <p:fade/>
  </p:transition>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theme" Target="../theme/theme2.xml"/><Relationship Id="rId3" Type="http://schemas.openxmlformats.org/officeDocument/2006/relationships/slideLayout" Target="../slideLayouts/slideLayout4.xml"/><Relationship Id="rId7" Type="http://schemas.openxmlformats.org/officeDocument/2006/relationships/slideLayout" Target="../slideLayouts/slideLayout8.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slideLayout" Target="../slideLayouts/slideLayout7.xml"/><Relationship Id="rId5" Type="http://schemas.openxmlformats.org/officeDocument/2006/relationships/slideLayout" Target="../slideLayouts/slideLayout6.xml"/><Relationship Id="rId4" Type="http://schemas.openxmlformats.org/officeDocument/2006/relationships/slideLayout" Target="../slideLayouts/slideLayout5.xml"/><Relationship Id="rId9"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4" name="Date Placeholder 3"/>
          <p:cNvSpPr>
            <a:spLocks noGrp="1"/>
          </p:cNvSpPr>
          <p:nvPr>
            <p:ph type="dt" sz="half" idx="2"/>
          </p:nvPr>
        </p:nvSpPr>
        <p:spPr>
          <a:xfrm>
            <a:off x="3709460" y="6356350"/>
            <a:ext cx="2133600" cy="365125"/>
          </a:xfrm>
          <a:prstGeom prst="rect">
            <a:avLst/>
          </a:prstGeom>
          <a:ln>
            <a:solidFill>
              <a:schemeClr val="bg1"/>
            </a:solidFill>
          </a:ln>
        </p:spPr>
        <p:txBody>
          <a:bodyPr vert="horz" lIns="91440" tIns="45720" rIns="91440" bIns="45720" rtlCol="0" anchor="ctr"/>
          <a:lstStyle>
            <a:lvl1pPr algn="ctr">
              <a:defRPr sz="1200">
                <a:solidFill>
                  <a:schemeClr val="tx1">
                    <a:tint val="75000"/>
                  </a:schemeClr>
                </a:solidFill>
              </a:defRPr>
            </a:lvl1pPr>
          </a:lstStyle>
          <a:p>
            <a:fld id="{0F0D8E7B-AF3B-B444-8E74-E549FC814F53}" type="datetimeFigureOut">
              <a:rPr lang="en-US" smtClean="0"/>
              <a:pPr/>
              <a:t>7/18/2017</a:t>
            </a:fld>
            <a:endParaRPr lang="en-US" dirty="0"/>
          </a:p>
        </p:txBody>
      </p:sp>
      <p:sp>
        <p:nvSpPr>
          <p:cNvPr id="7" name="Rectangle 6"/>
          <p:cNvSpPr/>
          <p:nvPr userDrawn="1"/>
        </p:nvSpPr>
        <p:spPr>
          <a:xfrm>
            <a:off x="0" y="2974444"/>
            <a:ext cx="9144000" cy="2962806"/>
          </a:xfrm>
          <a:prstGeom prst="rect">
            <a:avLst/>
          </a:prstGeom>
          <a:solidFill>
            <a:srgbClr val="636D6E"/>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9" name="Picture 8" descr="TheOhioStateUniversity-Horiz-RGBHEX.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365250" y="1600201"/>
            <a:ext cx="6424083" cy="931492"/>
          </a:xfrm>
          <a:prstGeom prst="rect">
            <a:avLst/>
          </a:prstGeom>
        </p:spPr>
      </p:pic>
    </p:spTree>
    <p:extLst>
      <p:ext uri="{BB962C8B-B14F-4D97-AF65-F5344CB8AC3E}">
        <p14:creationId xmlns:p14="http://schemas.microsoft.com/office/powerpoint/2010/main" val="1848112563"/>
      </p:ext>
    </p:extLst>
  </p:cSld>
  <p:clrMap bg1="lt1" tx1="dk1" bg2="lt2" tx2="dk2" accent1="accent1" accent2="accent2" accent3="accent3" accent4="accent4" accent5="accent5" accent6="accent6" hlink="hlink" folHlink="folHlink"/>
  <p:sldLayoutIdLst>
    <p:sldLayoutId id="2147483777" r:id="rId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0" indent="0" algn="l" defTabSz="457200" rtl="0" eaLnBrk="1" latinLnBrk="0" hangingPunct="1">
        <a:spcBef>
          <a:spcPct val="20000"/>
        </a:spcBef>
        <a:buFont typeface="Arial"/>
        <a:buNone/>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0"/>
            <a:ext cx="9144000" cy="910167"/>
            <a:chOff x="0" y="1040406"/>
            <a:chExt cx="9144000" cy="910167"/>
          </a:xfrm>
          <a:solidFill>
            <a:srgbClr val="636D6E"/>
          </a:solidFill>
        </p:grpSpPr>
        <p:sp>
          <p:nvSpPr>
            <p:cNvPr id="8" name="Rectangle 7"/>
            <p:cNvSpPr/>
            <p:nvPr/>
          </p:nvSpPr>
          <p:spPr>
            <a:xfrm>
              <a:off x="0" y="1040406"/>
              <a:ext cx="9144000" cy="910167"/>
            </a:xfrm>
            <a:prstGeom prst="rect">
              <a:avLst/>
            </a:prstGeom>
            <a:grp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9" name="Picture 8" descr="TheOhioStateUniversity-REV-Horiz-RGBHEX.png"/>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306917" y="1238314"/>
              <a:ext cx="3284042" cy="476186"/>
            </a:xfrm>
            <a:prstGeom prst="rect">
              <a:avLst/>
            </a:prstGeom>
            <a:grpFill/>
          </p:spPr>
        </p:pic>
      </p:grpSp>
      <p:sp>
        <p:nvSpPr>
          <p:cNvPr id="2" name="Rectangle 1"/>
          <p:cNvSpPr/>
          <p:nvPr userDrawn="1"/>
        </p:nvSpPr>
        <p:spPr>
          <a:xfrm>
            <a:off x="8518368" y="6351239"/>
            <a:ext cx="435436" cy="338554"/>
          </a:xfrm>
          <a:prstGeom prst="rect">
            <a:avLst/>
          </a:prstGeom>
        </p:spPr>
        <p:txBody>
          <a:bodyPr wrap="none">
            <a:spAutoFit/>
          </a:bodyPr>
          <a:lstStyle/>
          <a:p>
            <a:fld id="{B5C881AA-F0C4-B947-803C-EA0A96934EAC}" type="slidenum">
              <a:rPr lang="en-US" sz="1600" smtClean="0">
                <a:solidFill>
                  <a:srgbClr val="636D6E"/>
                </a:solidFill>
              </a:rPr>
              <a:pPr/>
              <a:t>‹#›</a:t>
            </a:fld>
            <a:endParaRPr lang="en-US" sz="1600" dirty="0">
              <a:solidFill>
                <a:srgbClr val="636D6E"/>
              </a:solidFill>
            </a:endParaRPr>
          </a:p>
        </p:txBody>
      </p:sp>
    </p:spTree>
    <p:extLst>
      <p:ext uri="{BB962C8B-B14F-4D97-AF65-F5344CB8AC3E}">
        <p14:creationId xmlns:p14="http://schemas.microsoft.com/office/powerpoint/2010/main" val="4027036291"/>
      </p:ext>
    </p:extLst>
  </p:cSld>
  <p:clrMap bg1="lt1" tx1="dk1" bg2="lt2" tx2="dk2" accent1="accent1" accent2="accent2" accent3="accent3" accent4="accent4" accent5="accent5" accent6="accent6" hlink="hlink" folHlink="folHlink"/>
  <p:sldLayoutIdLst>
    <p:sldLayoutId id="2147483752" r:id="rId1"/>
    <p:sldLayoutId id="2147483754" r:id="rId2"/>
    <p:sldLayoutId id="2147483769" r:id="rId3"/>
    <p:sldLayoutId id="2147483767" r:id="rId4"/>
    <p:sldLayoutId id="2147483758" r:id="rId5"/>
    <p:sldLayoutId id="2147483768" r:id="rId6"/>
    <p:sldLayoutId id="2147483763" r:id="rId7"/>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0" indent="0" algn="l" defTabSz="457200" rtl="0" eaLnBrk="1" latinLnBrk="0" hangingPunct="1">
        <a:spcBef>
          <a:spcPct val="20000"/>
        </a:spcBef>
        <a:buFont typeface="Arial"/>
        <a:buNone/>
        <a:defRPr sz="3200" kern="1200">
          <a:solidFill>
            <a:schemeClr val="tx1"/>
          </a:solidFill>
          <a:latin typeface="+mn-lt"/>
          <a:ea typeface="+mn-ea"/>
          <a:cs typeface="+mn-cs"/>
        </a:defRPr>
      </a:lvl1pPr>
      <a:lvl2pPr marL="457200" indent="0" algn="l" defTabSz="457200" rtl="0" eaLnBrk="1" latinLnBrk="0" hangingPunct="1">
        <a:spcBef>
          <a:spcPct val="20000"/>
        </a:spcBef>
        <a:buFont typeface="Arial"/>
        <a:buNone/>
        <a:defRPr sz="2800" kern="1200">
          <a:solidFill>
            <a:schemeClr val="tx1"/>
          </a:solidFill>
          <a:latin typeface="+mn-lt"/>
          <a:ea typeface="+mn-ea"/>
          <a:cs typeface="+mn-cs"/>
        </a:defRPr>
      </a:lvl2pPr>
      <a:lvl3pPr marL="0" indent="-228600" algn="l" defTabSz="457200" rtl="0" eaLnBrk="1" latinLnBrk="0" hangingPunct="1">
        <a:spcBef>
          <a:spcPts val="500"/>
        </a:spcBef>
        <a:buFont typeface="Arial"/>
        <a:buChar char="•"/>
        <a:defRPr sz="2400" kern="1200">
          <a:solidFill>
            <a:schemeClr val="tx1"/>
          </a:solidFill>
          <a:latin typeface="+mn-lt"/>
          <a:ea typeface="+mn-ea"/>
          <a:cs typeface="+mn-cs"/>
        </a:defRPr>
      </a:lvl3pPr>
      <a:lvl4pPr marL="548640" indent="0" algn="l" defTabSz="457200" rtl="0" eaLnBrk="1" latinLnBrk="0" hangingPunct="1">
        <a:spcBef>
          <a:spcPts val="0"/>
        </a:spcBef>
        <a:buFont typeface="Arial"/>
        <a:buNone/>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4.jpeg"/></Relationships>
</file>

<file path=ppt/slides/_rels/slide1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0.xml"/><Relationship Id="rId1" Type="http://schemas.openxmlformats.org/officeDocument/2006/relationships/slideLayout" Target="../slideLayouts/slideLayout3.xml"/><Relationship Id="rId4" Type="http://schemas.openxmlformats.org/officeDocument/2006/relationships/chart" Target="../charts/chart2.xml"/></Relationships>
</file>

<file path=ppt/slides/_rels/slide11.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1.xml"/><Relationship Id="rId1" Type="http://schemas.openxmlformats.org/officeDocument/2006/relationships/slideLayout" Target="../slideLayouts/slideLayout3.xml"/><Relationship Id="rId4" Type="http://schemas.openxmlformats.org/officeDocument/2006/relationships/chart" Target="../charts/char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xml"/><Relationship Id="rId1" Type="http://schemas.openxmlformats.org/officeDocument/2006/relationships/slideLayout" Target="../slideLayouts/slideLayout6.xml"/><Relationship Id="rId4" Type="http://schemas.openxmlformats.org/officeDocument/2006/relationships/image" Target="../media/image6.png"/></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4.xml"/><Relationship Id="rId1" Type="http://schemas.openxmlformats.org/officeDocument/2006/relationships/slideLayout" Target="../slideLayouts/slideLayout6.xml"/><Relationship Id="rId4" Type="http://schemas.openxmlformats.org/officeDocument/2006/relationships/image" Target="../media/image6.png"/></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5.xml"/><Relationship Id="rId1" Type="http://schemas.openxmlformats.org/officeDocument/2006/relationships/slideLayout" Target="../slideLayouts/slideLayout6.xml"/><Relationship Id="rId4" Type="http://schemas.openxmlformats.org/officeDocument/2006/relationships/image" Target="../media/image6.png"/></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9.xml"/><Relationship Id="rId1" Type="http://schemas.openxmlformats.org/officeDocument/2006/relationships/slideLayout" Target="../slideLayouts/slideLayout3.xml"/><Relationship Id="rId4" Type="http://schemas.openxmlformats.org/officeDocument/2006/relationships/image" Target="../media/image7.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Subtitle 2"/>
          <p:cNvSpPr txBox="1">
            <a:spLocks/>
          </p:cNvSpPr>
          <p:nvPr/>
        </p:nvSpPr>
        <p:spPr>
          <a:xfrm>
            <a:off x="0" y="3022333"/>
            <a:ext cx="9144000" cy="1545052"/>
          </a:xfrm>
          <a:prstGeom prst="rect">
            <a:avLst/>
          </a:prstGeom>
        </p:spPr>
        <p:txBody>
          <a:bodyPr/>
          <a:lstStyle>
            <a:lvl1pPr marL="0" indent="0" algn="ctr" defTabSz="457200" rtl="0" eaLnBrk="1" latinLnBrk="0" hangingPunct="1">
              <a:spcBef>
                <a:spcPct val="20000"/>
              </a:spcBef>
              <a:buFont typeface="Arial"/>
              <a:buNone/>
              <a:defRPr sz="4000" kern="1200" baseline="0">
                <a:solidFill>
                  <a:schemeClr val="bg1"/>
                </a:solidFill>
                <a:latin typeface="Arial"/>
                <a:ea typeface="+mn-ea"/>
                <a:cs typeface="Arial"/>
              </a:defRPr>
            </a:lvl1pPr>
            <a:lvl2pPr marL="457200" indent="0" algn="ctr" defTabSz="457200" rtl="0" eaLnBrk="1" latinLnBrk="0" hangingPunct="1">
              <a:spcBef>
                <a:spcPct val="20000"/>
              </a:spcBef>
              <a:buFont typeface="Arial"/>
              <a:buNone/>
              <a:defRPr sz="2800" kern="1200">
                <a:solidFill>
                  <a:schemeClr val="tx1">
                    <a:tint val="75000"/>
                  </a:schemeClr>
                </a:solidFill>
                <a:latin typeface="+mn-lt"/>
                <a:ea typeface="+mn-ea"/>
                <a:cs typeface="+mn-cs"/>
              </a:defRPr>
            </a:lvl2pPr>
            <a:lvl3pPr marL="914400" indent="0" algn="ctr" defTabSz="457200" rtl="0" eaLnBrk="1" latinLnBrk="0" hangingPunct="1">
              <a:spcBef>
                <a:spcPct val="20000"/>
              </a:spcBef>
              <a:buFont typeface="Arial"/>
              <a:buNone/>
              <a:defRPr sz="2400" kern="1200">
                <a:solidFill>
                  <a:schemeClr val="tx1">
                    <a:tint val="75000"/>
                  </a:schemeClr>
                </a:solidFill>
                <a:latin typeface="+mn-lt"/>
                <a:ea typeface="+mn-ea"/>
                <a:cs typeface="+mn-cs"/>
              </a:defRPr>
            </a:lvl3pPr>
            <a:lvl4pPr marL="1371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4pPr>
            <a:lvl5pPr marL="18288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r>
              <a:rPr lang="en-US" sz="3200" dirty="0"/>
              <a:t>Gender Differences in Belonging, Cost, and Satisfaction in Physics Graduate Students</a:t>
            </a:r>
          </a:p>
        </p:txBody>
      </p:sp>
      <p:sp>
        <p:nvSpPr>
          <p:cNvPr id="16" name="Subtitle 2"/>
          <p:cNvSpPr txBox="1">
            <a:spLocks/>
          </p:cNvSpPr>
          <p:nvPr/>
        </p:nvSpPr>
        <p:spPr>
          <a:xfrm>
            <a:off x="115410" y="4158114"/>
            <a:ext cx="8877669" cy="1232653"/>
          </a:xfrm>
          <a:prstGeom prst="rect">
            <a:avLst/>
          </a:prstGeom>
        </p:spPr>
        <p:txBody>
          <a:bodyPr/>
          <a:lstStyle>
            <a:lvl1pPr marL="0" indent="0" algn="ctr" defTabSz="457200" rtl="0" eaLnBrk="1" latinLnBrk="0" hangingPunct="1">
              <a:spcBef>
                <a:spcPct val="20000"/>
              </a:spcBef>
              <a:buFont typeface="Arial"/>
              <a:buNone/>
              <a:defRPr sz="4000" kern="1200" baseline="0">
                <a:solidFill>
                  <a:schemeClr val="bg1"/>
                </a:solidFill>
                <a:latin typeface="Arial"/>
                <a:ea typeface="+mn-ea"/>
                <a:cs typeface="Arial"/>
              </a:defRPr>
            </a:lvl1pPr>
            <a:lvl2pPr marL="457200" indent="0" algn="ctr" defTabSz="457200" rtl="0" eaLnBrk="1" latinLnBrk="0" hangingPunct="1">
              <a:spcBef>
                <a:spcPct val="20000"/>
              </a:spcBef>
              <a:buFont typeface="Arial"/>
              <a:buNone/>
              <a:defRPr sz="2800" kern="1200">
                <a:solidFill>
                  <a:schemeClr val="tx1">
                    <a:tint val="75000"/>
                  </a:schemeClr>
                </a:solidFill>
                <a:latin typeface="+mn-lt"/>
                <a:ea typeface="+mn-ea"/>
                <a:cs typeface="+mn-cs"/>
              </a:defRPr>
            </a:lvl2pPr>
            <a:lvl3pPr marL="914400" indent="0" algn="ctr" defTabSz="457200" rtl="0" eaLnBrk="1" latinLnBrk="0" hangingPunct="1">
              <a:spcBef>
                <a:spcPct val="20000"/>
              </a:spcBef>
              <a:buFont typeface="Arial"/>
              <a:buNone/>
              <a:defRPr sz="2400" kern="1200">
                <a:solidFill>
                  <a:schemeClr val="tx1">
                    <a:tint val="75000"/>
                  </a:schemeClr>
                </a:solidFill>
                <a:latin typeface="+mn-lt"/>
                <a:ea typeface="+mn-ea"/>
                <a:cs typeface="+mn-cs"/>
              </a:defRPr>
            </a:lvl3pPr>
            <a:lvl4pPr marL="1371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4pPr>
            <a:lvl5pPr marL="18288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r>
              <a:rPr lang="en-US" sz="2000" dirty="0"/>
              <a:t>Amber Byrum*</a:t>
            </a:r>
            <a:r>
              <a:rPr lang="en-US" sz="2000" baseline="30000" dirty="0"/>
              <a:t>1</a:t>
            </a:r>
            <a:r>
              <a:rPr lang="en-US" sz="2000" dirty="0"/>
              <a:t>, Sara Mueller</a:t>
            </a:r>
            <a:r>
              <a:rPr lang="en-US" sz="2000" baseline="30000" dirty="0"/>
              <a:t>1</a:t>
            </a:r>
            <a:r>
              <a:rPr lang="en-US" sz="2000" dirty="0"/>
              <a:t>, Dr. C.D. Porter</a:t>
            </a:r>
            <a:r>
              <a:rPr lang="en-US" sz="2000" baseline="30000" dirty="0"/>
              <a:t>1</a:t>
            </a:r>
            <a:r>
              <a:rPr lang="en-US" sz="2000" dirty="0"/>
              <a:t>, Dr. Alison C. Koenka</a:t>
            </a:r>
            <a:r>
              <a:rPr lang="en-US" sz="2000" baseline="30000" dirty="0"/>
              <a:t>2</a:t>
            </a:r>
            <a:r>
              <a:rPr lang="en-US" sz="2000" dirty="0"/>
              <a:t>, </a:t>
            </a:r>
          </a:p>
          <a:p>
            <a:r>
              <a:rPr lang="en-US" sz="2000" dirty="0"/>
              <a:t>Hanna Lafranconi</a:t>
            </a:r>
            <a:r>
              <a:rPr lang="en-US" sz="2000" baseline="30000" dirty="0"/>
              <a:t>1</a:t>
            </a:r>
            <a:r>
              <a:rPr lang="en-US" sz="2000" dirty="0"/>
              <a:t>, Mike Lopez</a:t>
            </a:r>
            <a:r>
              <a:rPr lang="en-US" sz="2000" baseline="30000" dirty="0"/>
              <a:t>1</a:t>
            </a:r>
            <a:r>
              <a:rPr lang="en-US" sz="2000" dirty="0"/>
              <a:t>, and Dr. Andrew Heckler</a:t>
            </a:r>
            <a:r>
              <a:rPr lang="en-US" sz="2000" baseline="30000" dirty="0"/>
              <a:t>1</a:t>
            </a:r>
            <a:endParaRPr lang="en-US" sz="2000" dirty="0"/>
          </a:p>
          <a:p>
            <a:r>
              <a:rPr lang="en-US" sz="2000" dirty="0"/>
              <a:t>Department of Physics</a:t>
            </a:r>
            <a:r>
              <a:rPr lang="en-US" sz="2000" baseline="30000" dirty="0"/>
              <a:t>1</a:t>
            </a:r>
            <a:r>
              <a:rPr lang="en-US" sz="2000" dirty="0"/>
              <a:t>, Department of Educational Studies</a:t>
            </a:r>
            <a:r>
              <a:rPr lang="en-US" sz="2000" baseline="30000" dirty="0"/>
              <a:t>2</a:t>
            </a:r>
          </a:p>
          <a:p>
            <a:r>
              <a:rPr lang="en-US" sz="2000" dirty="0"/>
              <a:t>The Ohio State University</a:t>
            </a:r>
          </a:p>
        </p:txBody>
      </p:sp>
      <p:pic>
        <p:nvPicPr>
          <p:cNvPr id="1028" name="Picture 4" descr="Image result for nsf"/>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41400" y="4884234"/>
            <a:ext cx="941593" cy="941593"/>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Image result for osu cem"/>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5410" y="4884234"/>
            <a:ext cx="941593" cy="94159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84477403"/>
      </p:ext>
    </p:extLst>
  </p:cSld>
  <p:clrMapOvr>
    <a:masterClrMapping/>
  </p:clrMapOvr>
  <p:transition spd="slow">
    <p:fad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5"/>
          </p:nvPr>
        </p:nvSpPr>
        <p:spPr/>
        <p:txBody>
          <a:bodyPr/>
          <a:lstStyle/>
          <a:p>
            <a:r>
              <a:rPr lang="en-US" sz="1800" dirty="0"/>
              <a:t>Cost, PopB</a:t>
            </a:r>
          </a:p>
        </p:txBody>
      </p:sp>
      <mc:AlternateContent xmlns:mc="http://schemas.openxmlformats.org/markup-compatibility/2006">
        <mc:Choice xmlns:a14="http://schemas.microsoft.com/office/drawing/2010/main" Requires="a14">
          <p:graphicFrame>
            <p:nvGraphicFramePr>
              <p:cNvPr id="5" name="Table 4"/>
              <p:cNvGraphicFramePr>
                <a:graphicFrameLocks noGrp="1"/>
              </p:cNvGraphicFramePr>
              <p:nvPr>
                <p:extLst>
                  <p:ext uri="{D42A27DB-BD31-4B8C-83A1-F6EECF244321}">
                    <p14:modId xmlns:p14="http://schemas.microsoft.com/office/powerpoint/2010/main" val="447732102"/>
                  </p:ext>
                </p:extLst>
              </p:nvPr>
            </p:nvGraphicFramePr>
            <p:xfrm>
              <a:off x="2706776" y="5183691"/>
              <a:ext cx="3876904" cy="1499277"/>
            </p:xfrm>
            <a:graphic>
              <a:graphicData uri="http://schemas.openxmlformats.org/drawingml/2006/table">
                <a:tbl>
                  <a:tblPr firstRow="1" bandRow="1">
                    <a:tableStyleId>{5C22544A-7EE6-4342-B048-85BDC9FD1C3A}</a:tableStyleId>
                  </a:tblPr>
                  <a:tblGrid>
                    <a:gridCol w="1517981">
                      <a:extLst>
                        <a:ext uri="{9D8B030D-6E8A-4147-A177-3AD203B41FA5}">
                          <a16:colId xmlns:a16="http://schemas.microsoft.com/office/drawing/2014/main" val="1698381574"/>
                        </a:ext>
                      </a:extLst>
                    </a:gridCol>
                    <a:gridCol w="1212875">
                      <a:extLst>
                        <a:ext uri="{9D8B030D-6E8A-4147-A177-3AD203B41FA5}">
                          <a16:colId xmlns:a16="http://schemas.microsoft.com/office/drawing/2014/main" val="3935234831"/>
                        </a:ext>
                      </a:extLst>
                    </a:gridCol>
                    <a:gridCol w="1146048">
                      <a:extLst>
                        <a:ext uri="{9D8B030D-6E8A-4147-A177-3AD203B41FA5}">
                          <a16:colId xmlns:a16="http://schemas.microsoft.com/office/drawing/2014/main" val="66851118"/>
                        </a:ext>
                      </a:extLst>
                    </a:gridCol>
                  </a:tblGrid>
                  <a:tr h="462957">
                    <a:tc>
                      <a:txBody>
                        <a:bodyPr/>
                        <a:lstStyle/>
                        <a:p>
                          <a:pPr algn="ctr"/>
                          <a:endParaRPr lang="en-US" sz="1400" dirty="0">
                            <a:latin typeface="Arial" panose="020B0604020202020204" pitchFamily="34" charset="0"/>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1400" dirty="0">
                              <a:solidFill>
                                <a:schemeClr val="tx1"/>
                              </a:solidFill>
                              <a:latin typeface="Arial" panose="020B0604020202020204" pitchFamily="34" charset="0"/>
                              <a:cs typeface="Arial" panose="020B0604020202020204" pitchFamily="34" charset="0"/>
                            </a:rPr>
                            <a:t>Male </a:t>
                          </a:r>
                        </a:p>
                        <a:p>
                          <a:pPr algn="ctr"/>
                          <a:r>
                            <a:rPr lang="en-US" sz="1400" dirty="0">
                              <a:solidFill>
                                <a:schemeClr val="tx1"/>
                              </a:solidFill>
                              <a:latin typeface="Arial" panose="020B0604020202020204" pitchFamily="34" charset="0"/>
                              <a:cs typeface="Arial" panose="020B0604020202020204" pitchFamily="34" charset="0"/>
                            </a:rPr>
                            <a:t>(N=14)</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1400" dirty="0">
                              <a:solidFill>
                                <a:schemeClr val="tx1"/>
                              </a:solidFill>
                              <a:latin typeface="Arial" panose="020B0604020202020204" pitchFamily="34" charset="0"/>
                              <a:cs typeface="Arial" panose="020B0604020202020204" pitchFamily="34" charset="0"/>
                            </a:rPr>
                            <a:t>Female (N=7)</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477959384"/>
                      </a:ext>
                    </a:extLst>
                  </a:tr>
                  <a:tr h="462957">
                    <a:tc>
                      <a:txBody>
                        <a:bodyPr/>
                        <a:lstStyle/>
                        <a:p>
                          <a:pPr algn="ctr"/>
                          <a:r>
                            <a:rPr lang="en-US" sz="1400" b="1" dirty="0">
                              <a:latin typeface="Arial" panose="020B0604020202020204" pitchFamily="34" charset="0"/>
                              <a:cs typeface="Arial" panose="020B0604020202020204" pitchFamily="34" charset="0"/>
                            </a:rPr>
                            <a:t>Mean </a:t>
                          </a:r>
                          <a14:m>
                            <m:oMath xmlns:m="http://schemas.openxmlformats.org/officeDocument/2006/math">
                              <m:r>
                                <a:rPr lang="en-US" sz="1400" b="0" i="1" smtClean="0">
                                  <a:latin typeface="Cambria Math" panose="02040503050406030204" pitchFamily="18" charset="0"/>
                                  <a:cs typeface="Arial" panose="020B0604020202020204" pitchFamily="34" charset="0"/>
                                </a:rPr>
                                <m:t>±</m:t>
                              </m:r>
                            </m:oMath>
                          </a14:m>
                          <a:r>
                            <a:rPr lang="en-US" sz="1400" b="1" dirty="0">
                              <a:latin typeface="Arial" panose="020B0604020202020204" pitchFamily="34" charset="0"/>
                              <a:cs typeface="Arial" panose="020B0604020202020204" pitchFamily="34" charset="0"/>
                            </a:rPr>
                            <a:t> SE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1400" dirty="0">
                              <a:latin typeface="Arial" panose="020B0604020202020204" pitchFamily="34" charset="0"/>
                              <a:cs typeface="Arial" panose="020B0604020202020204" pitchFamily="34" charset="0"/>
                            </a:rPr>
                            <a:t>-0.31</a:t>
                          </a:r>
                          <a14:m>
                            <m:oMath xmlns:m="http://schemas.openxmlformats.org/officeDocument/2006/math">
                              <m:r>
                                <a:rPr lang="en-US" sz="1400" b="0" i="0" smtClean="0">
                                  <a:latin typeface="Cambria Math" panose="02040503050406030204" pitchFamily="18" charset="0"/>
                                  <a:cs typeface="Arial" panose="020B0604020202020204" pitchFamily="34" charset="0"/>
                                </a:rPr>
                                <m:t> </m:t>
                              </m:r>
                              <m:r>
                                <a:rPr lang="en-US" sz="1400" b="0" i="1" smtClean="0">
                                  <a:latin typeface="Cambria Math" panose="02040503050406030204" pitchFamily="18" charset="0"/>
                                  <a:cs typeface="Arial" panose="020B0604020202020204" pitchFamily="34" charset="0"/>
                                </a:rPr>
                                <m:t>±</m:t>
                              </m:r>
                            </m:oMath>
                          </a14:m>
                          <a:r>
                            <a:rPr lang="en-US" sz="1400" dirty="0">
                              <a:latin typeface="Arial" panose="020B0604020202020204" pitchFamily="34" charset="0"/>
                              <a:cs typeface="Arial" panose="020B0604020202020204" pitchFamily="34" charset="0"/>
                            </a:rPr>
                            <a:t> 0.33</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1400" dirty="0">
                              <a:latin typeface="Arial" panose="020B0604020202020204" pitchFamily="34" charset="0"/>
                              <a:cs typeface="Arial" panose="020B0604020202020204" pitchFamily="34" charset="0"/>
                            </a:rPr>
                            <a:t>0.93 </a:t>
                          </a:r>
                          <a14:m>
                            <m:oMath xmlns:m="http://schemas.openxmlformats.org/officeDocument/2006/math">
                              <m:r>
                                <a:rPr lang="en-US" sz="1400" b="0" i="1" smtClean="0">
                                  <a:latin typeface="Cambria Math" panose="02040503050406030204" pitchFamily="18" charset="0"/>
                                  <a:cs typeface="Arial" panose="020B0604020202020204" pitchFamily="34" charset="0"/>
                                </a:rPr>
                                <m:t>± </m:t>
                              </m:r>
                            </m:oMath>
                          </a14:m>
                          <a:r>
                            <a:rPr lang="en-US" sz="1400" dirty="0">
                              <a:latin typeface="Arial" panose="020B0604020202020204" pitchFamily="34" charset="0"/>
                              <a:cs typeface="Arial" panose="020B0604020202020204" pitchFamily="34" charset="0"/>
                            </a:rPr>
                            <a:t>0.51</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026834104"/>
                      </a:ext>
                    </a:extLst>
                  </a:tr>
                  <a:tr h="462957">
                    <a:tc>
                      <a:txBody>
                        <a:bodyPr/>
                        <a:lstStyle/>
                        <a:p>
                          <a:pPr algn="ctr"/>
                          <a:r>
                            <a:rPr lang="en-US" sz="1400" b="1" dirty="0">
                              <a:latin typeface="Arial" panose="020B0604020202020204" pitchFamily="34" charset="0"/>
                              <a:cs typeface="Arial" panose="020B0604020202020204" pitchFamily="34" charset="0"/>
                            </a:rPr>
                            <a:t>Mann-Whitney p-value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2">
                      <a:txBody>
                        <a:bodyPr/>
                        <a:lstStyle/>
                        <a:p>
                          <a:pPr algn="ctr"/>
                          <a:r>
                            <a:rPr lang="en-US" sz="1400" dirty="0">
                              <a:latin typeface="Arial" panose="020B0604020202020204" pitchFamily="34" charset="0"/>
                              <a:cs typeface="Arial" panose="020B0604020202020204" pitchFamily="34" charset="0"/>
                            </a:rPr>
                            <a:t>0.04</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algn="ctr"/>
                          <a:endParaRPr lang="en-US" sz="1400" dirty="0">
                            <a:latin typeface="Arial" panose="020B0604020202020204" pitchFamily="34" charset="0"/>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503246289"/>
                      </a:ext>
                    </a:extLst>
                  </a:tr>
                </a:tbl>
              </a:graphicData>
            </a:graphic>
          </p:graphicFrame>
        </mc:Choice>
        <mc:Fallback>
          <p:graphicFrame>
            <p:nvGraphicFramePr>
              <p:cNvPr id="5" name="Table 4"/>
              <p:cNvGraphicFramePr>
                <a:graphicFrameLocks noGrp="1"/>
              </p:cNvGraphicFramePr>
              <p:nvPr>
                <p:extLst>
                  <p:ext uri="{D42A27DB-BD31-4B8C-83A1-F6EECF244321}">
                    <p14:modId xmlns:p14="http://schemas.microsoft.com/office/powerpoint/2010/main" val="447732102"/>
                  </p:ext>
                </p:extLst>
              </p:nvPr>
            </p:nvGraphicFramePr>
            <p:xfrm>
              <a:off x="2706776" y="5183691"/>
              <a:ext cx="3876904" cy="1499277"/>
            </p:xfrm>
            <a:graphic>
              <a:graphicData uri="http://schemas.openxmlformats.org/drawingml/2006/table">
                <a:tbl>
                  <a:tblPr firstRow="1" bandRow="1">
                    <a:tableStyleId>{5C22544A-7EE6-4342-B048-85BDC9FD1C3A}</a:tableStyleId>
                  </a:tblPr>
                  <a:tblGrid>
                    <a:gridCol w="1517981">
                      <a:extLst>
                        <a:ext uri="{9D8B030D-6E8A-4147-A177-3AD203B41FA5}">
                          <a16:colId xmlns:a16="http://schemas.microsoft.com/office/drawing/2014/main" val="1698381574"/>
                        </a:ext>
                      </a:extLst>
                    </a:gridCol>
                    <a:gridCol w="1212875">
                      <a:extLst>
                        <a:ext uri="{9D8B030D-6E8A-4147-A177-3AD203B41FA5}">
                          <a16:colId xmlns:a16="http://schemas.microsoft.com/office/drawing/2014/main" val="3935234831"/>
                        </a:ext>
                      </a:extLst>
                    </a:gridCol>
                    <a:gridCol w="1146048">
                      <a:extLst>
                        <a:ext uri="{9D8B030D-6E8A-4147-A177-3AD203B41FA5}">
                          <a16:colId xmlns:a16="http://schemas.microsoft.com/office/drawing/2014/main" val="66851118"/>
                        </a:ext>
                      </a:extLst>
                    </a:gridCol>
                  </a:tblGrid>
                  <a:tr h="518160">
                    <a:tc>
                      <a:txBody>
                        <a:bodyPr/>
                        <a:lstStyle/>
                        <a:p>
                          <a:pPr algn="ctr"/>
                          <a:endParaRPr lang="en-US" sz="1400" dirty="0">
                            <a:latin typeface="Arial" panose="020B0604020202020204" pitchFamily="34" charset="0"/>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1400" dirty="0">
                              <a:solidFill>
                                <a:schemeClr val="tx1"/>
                              </a:solidFill>
                              <a:latin typeface="Arial" panose="020B0604020202020204" pitchFamily="34" charset="0"/>
                              <a:cs typeface="Arial" panose="020B0604020202020204" pitchFamily="34" charset="0"/>
                            </a:rPr>
                            <a:t>Male </a:t>
                          </a:r>
                        </a:p>
                        <a:p>
                          <a:pPr algn="ctr"/>
                          <a:r>
                            <a:rPr lang="en-US" sz="1400" dirty="0">
                              <a:solidFill>
                                <a:schemeClr val="tx1"/>
                              </a:solidFill>
                              <a:latin typeface="Arial" panose="020B0604020202020204" pitchFamily="34" charset="0"/>
                              <a:cs typeface="Arial" panose="020B0604020202020204" pitchFamily="34" charset="0"/>
                            </a:rPr>
                            <a:t>(N=14)</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1400" dirty="0">
                              <a:solidFill>
                                <a:schemeClr val="tx1"/>
                              </a:solidFill>
                              <a:latin typeface="Arial" panose="020B0604020202020204" pitchFamily="34" charset="0"/>
                              <a:cs typeface="Arial" panose="020B0604020202020204" pitchFamily="34" charset="0"/>
                            </a:rPr>
                            <a:t>Female (N=7)</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477959384"/>
                      </a:ext>
                    </a:extLst>
                  </a:tr>
                  <a:tr h="462957">
                    <a:tc>
                      <a:txBody>
                        <a:bodyPr/>
                        <a:lstStyle/>
                        <a:p>
                          <a:endParaRPr lang="en-US"/>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blipFill>
                          <a:blip r:embed="rId3"/>
                          <a:stretch>
                            <a:fillRect l="-803" t="-111688" r="-156627" b="-123377"/>
                          </a:stretch>
                        </a:blipFill>
                      </a:tcPr>
                    </a:tc>
                    <a:tc>
                      <a:txBody>
                        <a:bodyPr/>
                        <a:lstStyle/>
                        <a:p>
                          <a:endParaRPr lang="en-US"/>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blipFill>
                          <a:blip r:embed="rId3"/>
                          <a:stretch>
                            <a:fillRect l="-126131" t="-111688" r="-95980" b="-123377"/>
                          </a:stretch>
                        </a:blipFill>
                      </a:tcPr>
                    </a:tc>
                    <a:tc>
                      <a:txBody>
                        <a:bodyPr/>
                        <a:lstStyle/>
                        <a:p>
                          <a:endParaRPr lang="en-US"/>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blipFill>
                          <a:blip r:embed="rId3"/>
                          <a:stretch>
                            <a:fillRect l="-239362" t="-111688" r="-1596" b="-123377"/>
                          </a:stretch>
                        </a:blipFill>
                      </a:tcPr>
                    </a:tc>
                    <a:extLst>
                      <a:ext uri="{0D108BD9-81ED-4DB2-BD59-A6C34878D82A}">
                        <a16:rowId xmlns:a16="http://schemas.microsoft.com/office/drawing/2014/main" val="4026834104"/>
                      </a:ext>
                    </a:extLst>
                  </a:tr>
                  <a:tr h="518160">
                    <a:tc>
                      <a:txBody>
                        <a:bodyPr/>
                        <a:lstStyle/>
                        <a:p>
                          <a:pPr algn="ctr"/>
                          <a:r>
                            <a:rPr lang="en-US" sz="1400" b="1" dirty="0">
                              <a:latin typeface="Arial" panose="020B0604020202020204" pitchFamily="34" charset="0"/>
                              <a:cs typeface="Arial" panose="020B0604020202020204" pitchFamily="34" charset="0"/>
                            </a:rPr>
                            <a:t>Mann-Whitney p-value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2">
                      <a:txBody>
                        <a:bodyPr/>
                        <a:lstStyle/>
                        <a:p>
                          <a:pPr algn="ctr"/>
                          <a:r>
                            <a:rPr lang="en-US" sz="1400" dirty="0">
                              <a:latin typeface="Arial" panose="020B0604020202020204" pitchFamily="34" charset="0"/>
                              <a:cs typeface="Arial" panose="020B0604020202020204" pitchFamily="34" charset="0"/>
                            </a:rPr>
                            <a:t>0.04</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algn="ctr"/>
                          <a:endParaRPr lang="en-US" sz="1400" dirty="0">
                            <a:latin typeface="Arial" panose="020B0604020202020204" pitchFamily="34" charset="0"/>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503246289"/>
                      </a:ext>
                    </a:extLst>
                  </a:tr>
                </a:tbl>
              </a:graphicData>
            </a:graphic>
          </p:graphicFrame>
        </mc:Fallback>
      </mc:AlternateContent>
      <p:graphicFrame>
        <p:nvGraphicFramePr>
          <p:cNvPr id="6" name="Chart 5">
            <a:extLst/>
          </p:cNvPr>
          <p:cNvGraphicFramePr>
            <a:graphicFrameLocks/>
          </p:cNvGraphicFramePr>
          <p:nvPr>
            <p:extLst>
              <p:ext uri="{D42A27DB-BD31-4B8C-83A1-F6EECF244321}">
                <p14:modId xmlns:p14="http://schemas.microsoft.com/office/powerpoint/2010/main" val="838736664"/>
              </p:ext>
            </p:extLst>
          </p:nvPr>
        </p:nvGraphicFramePr>
        <p:xfrm>
          <a:off x="0" y="898621"/>
          <a:ext cx="9144000" cy="3947701"/>
        </p:xfrm>
        <a:graphic>
          <a:graphicData uri="http://schemas.openxmlformats.org/drawingml/2006/chart">
            <c:chart xmlns:c="http://schemas.openxmlformats.org/drawingml/2006/chart" xmlns:r="http://schemas.openxmlformats.org/officeDocument/2006/relationships" r:id="rId4"/>
          </a:graphicData>
        </a:graphic>
      </p:graphicFrame>
      <p:sp>
        <p:nvSpPr>
          <p:cNvPr id="7" name="TextBox 6"/>
          <p:cNvSpPr txBox="1"/>
          <p:nvPr/>
        </p:nvSpPr>
        <p:spPr>
          <a:xfrm>
            <a:off x="809897" y="5200696"/>
            <a:ext cx="1580606" cy="369332"/>
          </a:xfrm>
          <a:prstGeom prst="rect">
            <a:avLst/>
          </a:prstGeom>
          <a:noFill/>
        </p:spPr>
        <p:txBody>
          <a:bodyPr wrap="square" rtlCol="0">
            <a:spAutoFit/>
          </a:bodyPr>
          <a:lstStyle/>
          <a:p>
            <a:r>
              <a:rPr lang="en-US" dirty="0"/>
              <a:t>Low cost</a:t>
            </a:r>
          </a:p>
        </p:txBody>
      </p:sp>
      <p:sp>
        <p:nvSpPr>
          <p:cNvPr id="8" name="TextBox 7"/>
          <p:cNvSpPr txBox="1"/>
          <p:nvPr/>
        </p:nvSpPr>
        <p:spPr>
          <a:xfrm>
            <a:off x="7385488" y="5200695"/>
            <a:ext cx="1580606" cy="369332"/>
          </a:xfrm>
          <a:prstGeom prst="rect">
            <a:avLst/>
          </a:prstGeom>
          <a:noFill/>
        </p:spPr>
        <p:txBody>
          <a:bodyPr wrap="square" rtlCol="0">
            <a:spAutoFit/>
          </a:bodyPr>
          <a:lstStyle/>
          <a:p>
            <a:pPr algn="ctr"/>
            <a:r>
              <a:rPr lang="en-US" dirty="0"/>
              <a:t>High cost</a:t>
            </a:r>
          </a:p>
        </p:txBody>
      </p:sp>
      <p:sp>
        <p:nvSpPr>
          <p:cNvPr id="9" name="Arrow: Right 8"/>
          <p:cNvSpPr/>
          <p:nvPr/>
        </p:nvSpPr>
        <p:spPr>
          <a:xfrm>
            <a:off x="809897" y="4846322"/>
            <a:ext cx="8156197" cy="235132"/>
          </a:xfrm>
          <a:prstGeom prs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75281133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5"/>
          </p:nvPr>
        </p:nvSpPr>
        <p:spPr/>
        <p:txBody>
          <a:bodyPr/>
          <a:lstStyle/>
          <a:p>
            <a:r>
              <a:rPr lang="en-US" sz="1800" dirty="0"/>
              <a:t>Belonging, PopB</a:t>
            </a:r>
          </a:p>
        </p:txBody>
      </p:sp>
      <mc:AlternateContent xmlns:mc="http://schemas.openxmlformats.org/markup-compatibility/2006">
        <mc:Choice xmlns:a14="http://schemas.microsoft.com/office/drawing/2010/main" Requires="a14">
          <p:graphicFrame>
            <p:nvGraphicFramePr>
              <p:cNvPr id="5" name="Table 4"/>
              <p:cNvGraphicFramePr>
                <a:graphicFrameLocks noGrp="1"/>
              </p:cNvGraphicFramePr>
              <p:nvPr>
                <p:extLst>
                  <p:ext uri="{D42A27DB-BD31-4B8C-83A1-F6EECF244321}">
                    <p14:modId xmlns:p14="http://schemas.microsoft.com/office/powerpoint/2010/main" val="3247584548"/>
                  </p:ext>
                </p:extLst>
              </p:nvPr>
            </p:nvGraphicFramePr>
            <p:xfrm>
              <a:off x="2702337" y="5189935"/>
              <a:ext cx="3739325" cy="1499277"/>
            </p:xfrm>
            <a:graphic>
              <a:graphicData uri="http://schemas.openxmlformats.org/drawingml/2006/table">
                <a:tbl>
                  <a:tblPr firstRow="1" bandRow="1">
                    <a:tableStyleId>{5C22544A-7EE6-4342-B048-85BDC9FD1C3A}</a:tableStyleId>
                  </a:tblPr>
                  <a:tblGrid>
                    <a:gridCol w="1468535">
                      <a:extLst>
                        <a:ext uri="{9D8B030D-6E8A-4147-A177-3AD203B41FA5}">
                          <a16:colId xmlns:a16="http://schemas.microsoft.com/office/drawing/2014/main" val="1698381574"/>
                        </a:ext>
                      </a:extLst>
                    </a:gridCol>
                    <a:gridCol w="1161318">
                      <a:extLst>
                        <a:ext uri="{9D8B030D-6E8A-4147-A177-3AD203B41FA5}">
                          <a16:colId xmlns:a16="http://schemas.microsoft.com/office/drawing/2014/main" val="3935234831"/>
                        </a:ext>
                      </a:extLst>
                    </a:gridCol>
                    <a:gridCol w="1109472">
                      <a:extLst>
                        <a:ext uri="{9D8B030D-6E8A-4147-A177-3AD203B41FA5}">
                          <a16:colId xmlns:a16="http://schemas.microsoft.com/office/drawing/2014/main" val="66851118"/>
                        </a:ext>
                      </a:extLst>
                    </a:gridCol>
                  </a:tblGrid>
                  <a:tr h="462957">
                    <a:tc>
                      <a:txBody>
                        <a:bodyPr/>
                        <a:lstStyle/>
                        <a:p>
                          <a:pPr algn="ctr"/>
                          <a:endParaRPr lang="en-US" sz="1400" dirty="0">
                            <a:latin typeface="Arial" panose="020B0604020202020204" pitchFamily="34" charset="0"/>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1400" dirty="0">
                              <a:solidFill>
                                <a:schemeClr val="tx1"/>
                              </a:solidFill>
                              <a:latin typeface="Arial" panose="020B0604020202020204" pitchFamily="34" charset="0"/>
                              <a:cs typeface="Arial" panose="020B0604020202020204" pitchFamily="34" charset="0"/>
                            </a:rPr>
                            <a:t>Male</a:t>
                          </a:r>
                        </a:p>
                        <a:p>
                          <a:pPr algn="ctr"/>
                          <a:r>
                            <a:rPr lang="en-US" sz="1400" dirty="0">
                              <a:solidFill>
                                <a:schemeClr val="tx1"/>
                              </a:solidFill>
                              <a:latin typeface="Arial" panose="020B0604020202020204" pitchFamily="34" charset="0"/>
                              <a:cs typeface="Arial" panose="020B0604020202020204" pitchFamily="34" charset="0"/>
                            </a:rPr>
                            <a:t>(N=14)</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1400" dirty="0">
                              <a:solidFill>
                                <a:schemeClr val="tx1"/>
                              </a:solidFill>
                              <a:latin typeface="Arial" panose="020B0604020202020204" pitchFamily="34" charset="0"/>
                              <a:cs typeface="Arial" panose="020B0604020202020204" pitchFamily="34" charset="0"/>
                            </a:rPr>
                            <a:t>Female (N=7)</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477959384"/>
                      </a:ext>
                    </a:extLst>
                  </a:tr>
                  <a:tr h="462957">
                    <a:tc>
                      <a:txBody>
                        <a:bodyPr/>
                        <a:lstStyle/>
                        <a:p>
                          <a:pPr algn="ctr"/>
                          <a:r>
                            <a:rPr lang="en-US" sz="1400" b="1" dirty="0">
                              <a:latin typeface="Arial" panose="020B0604020202020204" pitchFamily="34" charset="0"/>
                              <a:cs typeface="Arial" panose="020B0604020202020204" pitchFamily="34" charset="0"/>
                            </a:rPr>
                            <a:t>Mean </a:t>
                          </a:r>
                          <a14:m>
                            <m:oMath xmlns:m="http://schemas.openxmlformats.org/officeDocument/2006/math">
                              <m:r>
                                <a:rPr lang="en-US" sz="1400" b="0" i="1" smtClean="0">
                                  <a:latin typeface="Cambria Math" panose="02040503050406030204" pitchFamily="18" charset="0"/>
                                  <a:cs typeface="Arial" panose="020B0604020202020204" pitchFamily="34" charset="0"/>
                                </a:rPr>
                                <m:t>±</m:t>
                              </m:r>
                            </m:oMath>
                          </a14:m>
                          <a:r>
                            <a:rPr lang="en-US" sz="1400" b="1" dirty="0">
                              <a:latin typeface="Arial" panose="020B0604020202020204" pitchFamily="34" charset="0"/>
                              <a:cs typeface="Arial" panose="020B0604020202020204" pitchFamily="34" charset="0"/>
                            </a:rPr>
                            <a:t> SE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1400" dirty="0">
                              <a:latin typeface="Arial" panose="020B0604020202020204" pitchFamily="34" charset="0"/>
                              <a:cs typeface="Arial" panose="020B0604020202020204" pitchFamily="34" charset="0"/>
                            </a:rPr>
                            <a:t>1.38 </a:t>
                          </a:r>
                          <a14:m>
                            <m:oMath xmlns:m="http://schemas.openxmlformats.org/officeDocument/2006/math">
                              <m:r>
                                <a:rPr lang="en-US" sz="1400" b="0" i="1" smtClean="0">
                                  <a:latin typeface="Cambria Math" panose="02040503050406030204" pitchFamily="18" charset="0"/>
                                  <a:cs typeface="Arial" panose="020B0604020202020204" pitchFamily="34" charset="0"/>
                                </a:rPr>
                                <m:t>± 0.18</m:t>
                              </m:r>
                            </m:oMath>
                          </a14:m>
                          <a:endParaRPr lang="en-US" sz="1400" dirty="0">
                            <a:latin typeface="Arial" panose="020B0604020202020204" pitchFamily="34" charset="0"/>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1400" dirty="0">
                              <a:latin typeface="Arial" panose="020B0604020202020204" pitchFamily="34" charset="0"/>
                              <a:cs typeface="Arial" panose="020B0604020202020204" pitchFamily="34" charset="0"/>
                            </a:rPr>
                            <a:t>0.54 </a:t>
                          </a:r>
                          <a14:m>
                            <m:oMath xmlns:m="http://schemas.openxmlformats.org/officeDocument/2006/math">
                              <m:r>
                                <a:rPr lang="en-US" sz="1400" b="0" i="1" smtClean="0">
                                  <a:latin typeface="Cambria Math" panose="02040503050406030204" pitchFamily="18" charset="0"/>
                                  <a:cs typeface="Arial" panose="020B0604020202020204" pitchFamily="34" charset="0"/>
                                </a:rPr>
                                <m:t>± 0.3</m:t>
                              </m:r>
                            </m:oMath>
                          </a14:m>
                          <a:r>
                            <a:rPr lang="en-US" sz="1400" dirty="0">
                              <a:latin typeface="Arial" panose="020B0604020202020204" pitchFamily="34" charset="0"/>
                              <a:cs typeface="Arial" panose="020B0604020202020204" pitchFamily="34" charset="0"/>
                            </a:rPr>
                            <a:t>2</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026834104"/>
                      </a:ext>
                    </a:extLst>
                  </a:tr>
                  <a:tr h="462957">
                    <a:tc>
                      <a:txBody>
                        <a:bodyPr/>
                        <a:lstStyle/>
                        <a:p>
                          <a:pPr algn="ctr"/>
                          <a:r>
                            <a:rPr lang="en-US" sz="1400" b="1" dirty="0">
                              <a:latin typeface="Arial" panose="020B0604020202020204" pitchFamily="34" charset="0"/>
                              <a:cs typeface="Arial" panose="020B0604020202020204" pitchFamily="34" charset="0"/>
                            </a:rPr>
                            <a:t>Mann-Whitney</a:t>
                          </a:r>
                          <a:r>
                            <a:rPr lang="en-US" sz="1400" b="1" baseline="0" dirty="0">
                              <a:latin typeface="Arial" panose="020B0604020202020204" pitchFamily="34" charset="0"/>
                              <a:cs typeface="Arial" panose="020B0604020202020204" pitchFamily="34" charset="0"/>
                            </a:rPr>
                            <a:t> p-value</a:t>
                          </a:r>
                          <a:endParaRPr lang="en-US" sz="1400" b="1" dirty="0">
                            <a:latin typeface="Arial" panose="020B0604020202020204" pitchFamily="34" charset="0"/>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2">
                      <a:txBody>
                        <a:bodyPr/>
                        <a:lstStyle/>
                        <a:p>
                          <a:pPr algn="ctr"/>
                          <a:r>
                            <a:rPr lang="en-US" sz="1400" dirty="0">
                              <a:latin typeface="Arial" panose="020B0604020202020204" pitchFamily="34" charset="0"/>
                              <a:cs typeface="Arial" panose="020B0604020202020204" pitchFamily="34" charset="0"/>
                            </a:rPr>
                            <a:t>0.05</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algn="ctr"/>
                          <a:endParaRPr lang="en-US" sz="1400" dirty="0">
                            <a:latin typeface="Arial" panose="020B0604020202020204" pitchFamily="34" charset="0"/>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371480065"/>
                      </a:ext>
                    </a:extLst>
                  </a:tr>
                </a:tbl>
              </a:graphicData>
            </a:graphic>
          </p:graphicFrame>
        </mc:Choice>
        <mc:Fallback>
          <p:graphicFrame>
            <p:nvGraphicFramePr>
              <p:cNvPr id="5" name="Table 4"/>
              <p:cNvGraphicFramePr>
                <a:graphicFrameLocks noGrp="1"/>
              </p:cNvGraphicFramePr>
              <p:nvPr>
                <p:extLst>
                  <p:ext uri="{D42A27DB-BD31-4B8C-83A1-F6EECF244321}">
                    <p14:modId xmlns:p14="http://schemas.microsoft.com/office/powerpoint/2010/main" val="3247584548"/>
                  </p:ext>
                </p:extLst>
              </p:nvPr>
            </p:nvGraphicFramePr>
            <p:xfrm>
              <a:off x="2702337" y="5189935"/>
              <a:ext cx="3739325" cy="1499277"/>
            </p:xfrm>
            <a:graphic>
              <a:graphicData uri="http://schemas.openxmlformats.org/drawingml/2006/table">
                <a:tbl>
                  <a:tblPr firstRow="1" bandRow="1">
                    <a:tableStyleId>{5C22544A-7EE6-4342-B048-85BDC9FD1C3A}</a:tableStyleId>
                  </a:tblPr>
                  <a:tblGrid>
                    <a:gridCol w="1468535">
                      <a:extLst>
                        <a:ext uri="{9D8B030D-6E8A-4147-A177-3AD203B41FA5}">
                          <a16:colId xmlns:a16="http://schemas.microsoft.com/office/drawing/2014/main" val="1698381574"/>
                        </a:ext>
                      </a:extLst>
                    </a:gridCol>
                    <a:gridCol w="1161318">
                      <a:extLst>
                        <a:ext uri="{9D8B030D-6E8A-4147-A177-3AD203B41FA5}">
                          <a16:colId xmlns:a16="http://schemas.microsoft.com/office/drawing/2014/main" val="3935234831"/>
                        </a:ext>
                      </a:extLst>
                    </a:gridCol>
                    <a:gridCol w="1109472">
                      <a:extLst>
                        <a:ext uri="{9D8B030D-6E8A-4147-A177-3AD203B41FA5}">
                          <a16:colId xmlns:a16="http://schemas.microsoft.com/office/drawing/2014/main" val="66851118"/>
                        </a:ext>
                      </a:extLst>
                    </a:gridCol>
                  </a:tblGrid>
                  <a:tr h="518160">
                    <a:tc>
                      <a:txBody>
                        <a:bodyPr/>
                        <a:lstStyle/>
                        <a:p>
                          <a:pPr algn="ctr"/>
                          <a:endParaRPr lang="en-US" sz="1400" dirty="0">
                            <a:latin typeface="Arial" panose="020B0604020202020204" pitchFamily="34" charset="0"/>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1400" dirty="0">
                              <a:solidFill>
                                <a:schemeClr val="tx1"/>
                              </a:solidFill>
                              <a:latin typeface="Arial" panose="020B0604020202020204" pitchFamily="34" charset="0"/>
                              <a:cs typeface="Arial" panose="020B0604020202020204" pitchFamily="34" charset="0"/>
                            </a:rPr>
                            <a:t>Male</a:t>
                          </a:r>
                        </a:p>
                        <a:p>
                          <a:pPr algn="ctr"/>
                          <a:r>
                            <a:rPr lang="en-US" sz="1400" dirty="0">
                              <a:solidFill>
                                <a:schemeClr val="tx1"/>
                              </a:solidFill>
                              <a:latin typeface="Arial" panose="020B0604020202020204" pitchFamily="34" charset="0"/>
                              <a:cs typeface="Arial" panose="020B0604020202020204" pitchFamily="34" charset="0"/>
                            </a:rPr>
                            <a:t>(N=14)</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1400" dirty="0">
                              <a:solidFill>
                                <a:schemeClr val="tx1"/>
                              </a:solidFill>
                              <a:latin typeface="Arial" panose="020B0604020202020204" pitchFamily="34" charset="0"/>
                              <a:cs typeface="Arial" panose="020B0604020202020204" pitchFamily="34" charset="0"/>
                            </a:rPr>
                            <a:t>Female (N=7)</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477959384"/>
                      </a:ext>
                    </a:extLst>
                  </a:tr>
                  <a:tr h="462957">
                    <a:tc>
                      <a:txBody>
                        <a:bodyPr/>
                        <a:lstStyle/>
                        <a:p>
                          <a:endParaRPr lang="en-US"/>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blipFill>
                          <a:blip r:embed="rId3"/>
                          <a:stretch>
                            <a:fillRect l="-415" t="-111688" r="-155602" b="-123377"/>
                          </a:stretch>
                        </a:blipFill>
                      </a:tcPr>
                    </a:tc>
                    <a:tc>
                      <a:txBody>
                        <a:bodyPr/>
                        <a:lstStyle/>
                        <a:p>
                          <a:endParaRPr lang="en-US"/>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blipFill>
                          <a:blip r:embed="rId3"/>
                          <a:stretch>
                            <a:fillRect l="-126702" t="-111688" r="-96335" b="-123377"/>
                          </a:stretch>
                        </a:blipFill>
                      </a:tcPr>
                    </a:tc>
                    <a:tc>
                      <a:txBody>
                        <a:bodyPr/>
                        <a:lstStyle/>
                        <a:p>
                          <a:endParaRPr lang="en-US"/>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blipFill>
                          <a:blip r:embed="rId3"/>
                          <a:stretch>
                            <a:fillRect l="-237912" t="-111688" r="-1099" b="-123377"/>
                          </a:stretch>
                        </a:blipFill>
                      </a:tcPr>
                    </a:tc>
                    <a:extLst>
                      <a:ext uri="{0D108BD9-81ED-4DB2-BD59-A6C34878D82A}">
                        <a16:rowId xmlns:a16="http://schemas.microsoft.com/office/drawing/2014/main" val="4026834104"/>
                      </a:ext>
                    </a:extLst>
                  </a:tr>
                  <a:tr h="518160">
                    <a:tc>
                      <a:txBody>
                        <a:bodyPr/>
                        <a:lstStyle/>
                        <a:p>
                          <a:pPr algn="ctr"/>
                          <a:r>
                            <a:rPr lang="en-US" sz="1400" b="1" dirty="0">
                              <a:latin typeface="Arial" panose="020B0604020202020204" pitchFamily="34" charset="0"/>
                              <a:cs typeface="Arial" panose="020B0604020202020204" pitchFamily="34" charset="0"/>
                            </a:rPr>
                            <a:t>Mann-Whitney</a:t>
                          </a:r>
                          <a:r>
                            <a:rPr lang="en-US" sz="1400" b="1" baseline="0" dirty="0">
                              <a:latin typeface="Arial" panose="020B0604020202020204" pitchFamily="34" charset="0"/>
                              <a:cs typeface="Arial" panose="020B0604020202020204" pitchFamily="34" charset="0"/>
                            </a:rPr>
                            <a:t> p-value</a:t>
                          </a:r>
                          <a:endParaRPr lang="en-US" sz="1400" b="1" dirty="0">
                            <a:latin typeface="Arial" panose="020B0604020202020204" pitchFamily="34" charset="0"/>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2">
                      <a:txBody>
                        <a:bodyPr/>
                        <a:lstStyle/>
                        <a:p>
                          <a:pPr algn="ctr"/>
                          <a:r>
                            <a:rPr lang="en-US" sz="1400" dirty="0">
                              <a:latin typeface="Arial" panose="020B0604020202020204" pitchFamily="34" charset="0"/>
                              <a:cs typeface="Arial" panose="020B0604020202020204" pitchFamily="34" charset="0"/>
                            </a:rPr>
                            <a:t>0.05</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algn="ctr"/>
                          <a:endParaRPr lang="en-US" sz="1400" dirty="0">
                            <a:latin typeface="Arial" panose="020B0604020202020204" pitchFamily="34" charset="0"/>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371480065"/>
                      </a:ext>
                    </a:extLst>
                  </a:tr>
                </a:tbl>
              </a:graphicData>
            </a:graphic>
          </p:graphicFrame>
        </mc:Fallback>
      </mc:AlternateContent>
      <p:graphicFrame>
        <p:nvGraphicFramePr>
          <p:cNvPr id="7" name="Chart 6">
            <a:extLst/>
          </p:cNvPr>
          <p:cNvGraphicFramePr>
            <a:graphicFrameLocks/>
          </p:cNvGraphicFramePr>
          <p:nvPr>
            <p:extLst>
              <p:ext uri="{D42A27DB-BD31-4B8C-83A1-F6EECF244321}">
                <p14:modId xmlns:p14="http://schemas.microsoft.com/office/powerpoint/2010/main" val="2974349096"/>
              </p:ext>
            </p:extLst>
          </p:nvPr>
        </p:nvGraphicFramePr>
        <p:xfrm>
          <a:off x="0" y="898623"/>
          <a:ext cx="9144000" cy="3947700"/>
        </p:xfrm>
        <a:graphic>
          <a:graphicData uri="http://schemas.openxmlformats.org/drawingml/2006/chart">
            <c:chart xmlns:c="http://schemas.openxmlformats.org/drawingml/2006/chart" xmlns:r="http://schemas.openxmlformats.org/officeDocument/2006/relationships" r:id="rId4"/>
          </a:graphicData>
        </a:graphic>
      </p:graphicFrame>
      <p:sp>
        <p:nvSpPr>
          <p:cNvPr id="6" name="TextBox 5"/>
          <p:cNvSpPr txBox="1"/>
          <p:nvPr/>
        </p:nvSpPr>
        <p:spPr>
          <a:xfrm>
            <a:off x="809897" y="5200696"/>
            <a:ext cx="1580606" cy="646331"/>
          </a:xfrm>
          <a:prstGeom prst="rect">
            <a:avLst/>
          </a:prstGeom>
          <a:noFill/>
        </p:spPr>
        <p:txBody>
          <a:bodyPr wrap="square" rtlCol="0">
            <a:spAutoFit/>
          </a:bodyPr>
          <a:lstStyle/>
          <a:p>
            <a:r>
              <a:rPr lang="en-US" dirty="0"/>
              <a:t>Low sense of belonging</a:t>
            </a:r>
          </a:p>
        </p:txBody>
      </p:sp>
      <p:sp>
        <p:nvSpPr>
          <p:cNvPr id="8" name="TextBox 7"/>
          <p:cNvSpPr txBox="1"/>
          <p:nvPr/>
        </p:nvSpPr>
        <p:spPr>
          <a:xfrm>
            <a:off x="7385488" y="5200695"/>
            <a:ext cx="1580606" cy="646331"/>
          </a:xfrm>
          <a:prstGeom prst="rect">
            <a:avLst/>
          </a:prstGeom>
          <a:noFill/>
        </p:spPr>
        <p:txBody>
          <a:bodyPr wrap="square" rtlCol="0">
            <a:spAutoFit/>
          </a:bodyPr>
          <a:lstStyle/>
          <a:p>
            <a:r>
              <a:rPr lang="en-US" dirty="0"/>
              <a:t>High sense of belonging</a:t>
            </a:r>
          </a:p>
        </p:txBody>
      </p:sp>
      <p:sp>
        <p:nvSpPr>
          <p:cNvPr id="9" name="Arrow: Right 8"/>
          <p:cNvSpPr/>
          <p:nvPr/>
        </p:nvSpPr>
        <p:spPr>
          <a:xfrm>
            <a:off x="809897" y="4846322"/>
            <a:ext cx="8156197" cy="235132"/>
          </a:xfrm>
          <a:prstGeom prs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80499707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3"/>
          </p:nvPr>
        </p:nvSpPr>
        <p:spPr>
          <a:xfrm>
            <a:off x="381740" y="1366787"/>
            <a:ext cx="8271372" cy="4989564"/>
          </a:xfrm>
        </p:spPr>
        <p:txBody>
          <a:bodyPr/>
          <a:lstStyle/>
          <a:p>
            <a:r>
              <a:rPr lang="en-US" sz="3600" dirty="0"/>
              <a:t>Summary:</a:t>
            </a:r>
          </a:p>
          <a:p>
            <a:pPr marL="342900" lvl="1" indent="-342900">
              <a:buFont typeface="Arial" panose="020B0604020202020204" pitchFamily="34" charset="0"/>
              <a:buChar char="•"/>
            </a:pPr>
            <a:r>
              <a:rPr lang="en-US" sz="2800" dirty="0"/>
              <a:t>In initial stages of longitudinal study</a:t>
            </a:r>
          </a:p>
          <a:p>
            <a:pPr marL="342900" lvl="2" indent="-342900">
              <a:buFont typeface="Arial" panose="020B0604020202020204" pitchFamily="34" charset="0"/>
              <a:buChar char="•"/>
            </a:pPr>
            <a:r>
              <a:rPr lang="en-US" sz="2400" dirty="0">
                <a:solidFill>
                  <a:schemeClr val="accent6"/>
                </a:solidFill>
              </a:rPr>
              <a:t>We have found in preliminary data some problematic differences in men and women’s physics experiences</a:t>
            </a:r>
          </a:p>
          <a:p>
            <a:pPr marL="891540" lvl="3" indent="-342900">
              <a:buFont typeface="Arial" panose="020B0604020202020204" pitchFamily="34" charset="0"/>
              <a:buChar char="•"/>
            </a:pPr>
            <a:r>
              <a:rPr lang="en-US" sz="2400" dirty="0">
                <a:solidFill>
                  <a:schemeClr val="accent6"/>
                </a:solidFill>
              </a:rPr>
              <a:t>On average, males report higher satisfaction than females</a:t>
            </a:r>
          </a:p>
          <a:p>
            <a:pPr marL="891540" lvl="3" indent="-342900">
              <a:buFont typeface="Arial" panose="020B0604020202020204" pitchFamily="34" charset="0"/>
              <a:buChar char="•"/>
            </a:pPr>
            <a:r>
              <a:rPr lang="en-US" sz="2400" dirty="0">
                <a:solidFill>
                  <a:schemeClr val="accent6"/>
                </a:solidFill>
              </a:rPr>
              <a:t>Women report higher cost than men</a:t>
            </a:r>
          </a:p>
          <a:p>
            <a:pPr marL="891540" lvl="3" indent="-342900">
              <a:buFont typeface="Arial" panose="020B0604020202020204" pitchFamily="34" charset="0"/>
              <a:buChar char="•"/>
            </a:pPr>
            <a:r>
              <a:rPr lang="en-US" sz="2400" dirty="0">
                <a:solidFill>
                  <a:schemeClr val="accent6"/>
                </a:solidFill>
              </a:rPr>
              <a:t>Most men report a high average belonging, whereas most women average a neutral belonging</a:t>
            </a:r>
          </a:p>
          <a:p>
            <a:pPr lvl="2" indent="0">
              <a:buNone/>
            </a:pPr>
            <a:endParaRPr lang="en-US" sz="2400" dirty="0">
              <a:solidFill>
                <a:schemeClr val="accent6"/>
              </a:solidFill>
            </a:endParaRPr>
          </a:p>
          <a:p>
            <a:pPr marL="342900" lvl="2" indent="-342900">
              <a:buFont typeface="Arial" panose="020B0604020202020204" pitchFamily="34" charset="0"/>
              <a:buChar char="•"/>
            </a:pPr>
            <a:endParaRPr lang="en-US" sz="2800" dirty="0">
              <a:solidFill>
                <a:schemeClr val="accent6"/>
              </a:solidFill>
            </a:endParaRPr>
          </a:p>
          <a:p>
            <a:endParaRPr lang="en-US" sz="3600" dirty="0"/>
          </a:p>
        </p:txBody>
      </p:sp>
      <p:sp>
        <p:nvSpPr>
          <p:cNvPr id="4" name="Content Placeholder 3"/>
          <p:cNvSpPr>
            <a:spLocks noGrp="1"/>
          </p:cNvSpPr>
          <p:nvPr>
            <p:ph idx="15"/>
          </p:nvPr>
        </p:nvSpPr>
        <p:spPr/>
        <p:txBody>
          <a:bodyPr/>
          <a:lstStyle/>
          <a:p>
            <a:r>
              <a:rPr lang="en-US" sz="1800" dirty="0"/>
              <a:t>Summary</a:t>
            </a:r>
          </a:p>
        </p:txBody>
      </p:sp>
    </p:spTree>
    <p:extLst>
      <p:ext uri="{BB962C8B-B14F-4D97-AF65-F5344CB8AC3E}">
        <p14:creationId xmlns:p14="http://schemas.microsoft.com/office/powerpoint/2010/main" val="76173722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3"/>
          </p:nvPr>
        </p:nvSpPr>
        <p:spPr>
          <a:xfrm>
            <a:off x="381740" y="1366787"/>
            <a:ext cx="8271372" cy="4989564"/>
          </a:xfrm>
        </p:spPr>
        <p:txBody>
          <a:bodyPr/>
          <a:lstStyle/>
          <a:p>
            <a:r>
              <a:rPr lang="en-US" dirty="0"/>
              <a:t>Plans for future:</a:t>
            </a:r>
          </a:p>
          <a:p>
            <a:pPr marL="342900" lvl="1" indent="-342900">
              <a:buFont typeface="Arial" panose="020B0604020202020204" pitchFamily="34" charset="0"/>
              <a:buChar char="•"/>
            </a:pPr>
            <a:r>
              <a:rPr lang="en-US" dirty="0"/>
              <a:t>More years, more N</a:t>
            </a:r>
            <a:endParaRPr lang="en-US" sz="1400" dirty="0"/>
          </a:p>
          <a:p>
            <a:pPr marL="342900" lvl="1" indent="-342900">
              <a:buFont typeface="Arial" panose="020B0604020202020204" pitchFamily="34" charset="0"/>
              <a:buChar char="•"/>
            </a:pPr>
            <a:r>
              <a:rPr lang="en-US" dirty="0">
                <a:solidFill>
                  <a:schemeClr val="accent6"/>
                </a:solidFill>
              </a:rPr>
              <a:t>Examine underrepresented minority data</a:t>
            </a:r>
          </a:p>
          <a:p>
            <a:pPr marL="342900" lvl="1" indent="-342900">
              <a:buFont typeface="Arial" panose="020B0604020202020204" pitchFamily="34" charset="0"/>
              <a:buChar char="•"/>
            </a:pPr>
            <a:r>
              <a:rPr lang="en-US" dirty="0">
                <a:solidFill>
                  <a:schemeClr val="accent6"/>
                </a:solidFill>
              </a:rPr>
              <a:t>Track changes in individual student responses</a:t>
            </a:r>
          </a:p>
          <a:p>
            <a:pPr marL="342900" lvl="1" indent="-342900">
              <a:buFont typeface="Arial" panose="020B0604020202020204" pitchFamily="34" charset="0"/>
              <a:buChar char="•"/>
            </a:pPr>
            <a:r>
              <a:rPr lang="en-US" dirty="0">
                <a:solidFill>
                  <a:schemeClr val="accent6"/>
                </a:solidFill>
              </a:rPr>
              <a:t>Compare response patterns between populations</a:t>
            </a:r>
          </a:p>
          <a:p>
            <a:pPr marL="342900" lvl="1" indent="-342900">
              <a:buFont typeface="Arial" panose="020B0604020202020204" pitchFamily="34" charset="0"/>
              <a:buChar char="•"/>
            </a:pPr>
            <a:r>
              <a:rPr lang="en-US" dirty="0">
                <a:solidFill>
                  <a:schemeClr val="accent6"/>
                </a:solidFill>
              </a:rPr>
              <a:t>Analyze how population response patterns change over time</a:t>
            </a:r>
          </a:p>
          <a:p>
            <a:pPr marL="342900" lvl="1" indent="-342900">
              <a:buFont typeface="Arial" panose="020B0604020202020204" pitchFamily="34" charset="0"/>
              <a:buChar char="•"/>
            </a:pPr>
            <a:endParaRPr lang="en-US" sz="2800" dirty="0">
              <a:solidFill>
                <a:schemeClr val="accent6"/>
              </a:solidFill>
            </a:endParaRPr>
          </a:p>
          <a:p>
            <a:endParaRPr lang="en-US" dirty="0"/>
          </a:p>
        </p:txBody>
      </p:sp>
      <p:sp>
        <p:nvSpPr>
          <p:cNvPr id="4" name="Content Placeholder 3"/>
          <p:cNvSpPr>
            <a:spLocks noGrp="1"/>
          </p:cNvSpPr>
          <p:nvPr>
            <p:ph idx="15"/>
          </p:nvPr>
        </p:nvSpPr>
        <p:spPr/>
        <p:txBody>
          <a:bodyPr/>
          <a:lstStyle/>
          <a:p>
            <a:r>
              <a:rPr lang="en-US" sz="1800" dirty="0"/>
              <a:t>Future Work</a:t>
            </a:r>
          </a:p>
        </p:txBody>
      </p:sp>
    </p:spTree>
    <p:extLst>
      <p:ext uri="{BB962C8B-B14F-4D97-AF65-F5344CB8AC3E}">
        <p14:creationId xmlns:p14="http://schemas.microsoft.com/office/powerpoint/2010/main" val="98095217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3"/>
          </p:nvPr>
        </p:nvSpPr>
        <p:spPr>
          <a:xfrm>
            <a:off x="143690" y="1031966"/>
            <a:ext cx="8822403" cy="5369705"/>
          </a:xfrm>
        </p:spPr>
        <p:txBody>
          <a:bodyPr/>
          <a:lstStyle/>
          <a:p>
            <a:r>
              <a:rPr lang="en-US" sz="1300" dirty="0"/>
              <a:t>[1] Perez, </a:t>
            </a:r>
            <a:r>
              <a:rPr lang="en-US" sz="1300" dirty="0" err="1"/>
              <a:t>Cromley</a:t>
            </a:r>
            <a:r>
              <a:rPr lang="en-US" sz="1300" dirty="0"/>
              <a:t>, &amp; Kaplan. (2014). Journal of Educational Psychology, 106: 315–329. doi:10.1037/a0034027</a:t>
            </a:r>
          </a:p>
          <a:p>
            <a:r>
              <a:rPr lang="en-US" sz="1300" dirty="0"/>
              <a:t>[2] https://www.nsf.gov/statistics/srvydoctorates/</a:t>
            </a:r>
          </a:p>
          <a:p>
            <a:r>
              <a:rPr lang="en-US" sz="1300" dirty="0"/>
              <a:t>[3] </a:t>
            </a:r>
            <a:r>
              <a:rPr lang="en-US" sz="1300" dirty="0" err="1"/>
              <a:t>Hyater</a:t>
            </a:r>
            <a:r>
              <a:rPr lang="en-US" sz="1300" dirty="0"/>
              <a:t>-Adams, </a:t>
            </a:r>
            <a:r>
              <a:rPr lang="en-US" sz="1300" dirty="0" err="1"/>
              <a:t>Hinko</a:t>
            </a:r>
            <a:r>
              <a:rPr lang="en-US" sz="1300" dirty="0"/>
              <a:t>, &amp; Finkelstein. 2015 PERC Proceedings, edited by </a:t>
            </a:r>
          </a:p>
          <a:p>
            <a:r>
              <a:rPr lang="en-US" sz="1300" dirty="0" err="1"/>
              <a:t>Churukian</a:t>
            </a:r>
            <a:r>
              <a:rPr lang="en-US" sz="1300" dirty="0"/>
              <a:t>, Jones, and Ding; Peer-reviewed, doi:10.1119/perc.2015.pr.033</a:t>
            </a:r>
          </a:p>
          <a:p>
            <a:r>
              <a:rPr lang="en-US" sz="1300" dirty="0"/>
              <a:t>[4] Dabney &amp; Tai. (2013) Phys. Rev. ST Phys. Educ. Res. 9, 010115, doi:10.1103/PhysRevSTPER.9.010115</a:t>
            </a:r>
          </a:p>
          <a:p>
            <a:r>
              <a:rPr lang="en-US" sz="1300" dirty="0"/>
              <a:t>[5]</a:t>
            </a:r>
            <a:r>
              <a:rPr lang="en-US" sz="1300" dirty="0" err="1"/>
              <a:t>Gonsalves</a:t>
            </a:r>
            <a:r>
              <a:rPr lang="en-US" sz="1300" dirty="0"/>
              <a:t>, </a:t>
            </a:r>
            <a:r>
              <a:rPr lang="en-US" sz="1300" dirty="0" err="1"/>
              <a:t>Danielsson</a:t>
            </a:r>
            <a:r>
              <a:rPr lang="en-US" sz="1300" dirty="0"/>
              <a:t>,&amp; </a:t>
            </a:r>
            <a:r>
              <a:rPr lang="en-US" sz="1300" dirty="0" err="1"/>
              <a:t>Pettersson</a:t>
            </a:r>
            <a:r>
              <a:rPr lang="en-US" sz="1300" dirty="0"/>
              <a:t>. (2016) Phys. Rev. Phys. Educ. Res.</a:t>
            </a:r>
          </a:p>
          <a:p>
            <a:r>
              <a:rPr lang="en-US" sz="1300" dirty="0"/>
              <a:t>12, 020120. doi:10.1103/PhysRevPhysEducRes.12.020120 </a:t>
            </a:r>
          </a:p>
          <a:p>
            <a:r>
              <a:rPr lang="en-US" sz="1300" dirty="0"/>
              <a:t>[6] </a:t>
            </a:r>
            <a:r>
              <a:rPr lang="en-US" sz="1300" dirty="0" err="1"/>
              <a:t>Goodenow</a:t>
            </a:r>
            <a:r>
              <a:rPr lang="en-US" sz="1300" dirty="0"/>
              <a:t>, C. (1993), Psychol. </a:t>
            </a:r>
            <a:r>
              <a:rPr lang="en-US" sz="1300" dirty="0" err="1"/>
              <a:t>Schs</a:t>
            </a:r>
            <a:r>
              <a:rPr lang="en-US" sz="1300" dirty="0"/>
              <a:t>., 30 : 79–90. doi:10.1002/1520-6807(199301)30:1&lt;79::AID-PITS2310300113&gt;3.0.CO;2-X</a:t>
            </a:r>
          </a:p>
          <a:p>
            <a:r>
              <a:rPr lang="en-US" sz="1300" dirty="0"/>
              <a:t>[7] Kaplan, A., &amp; </a:t>
            </a:r>
            <a:r>
              <a:rPr lang="en-US" sz="1300" dirty="0" err="1"/>
              <a:t>Midgley</a:t>
            </a:r>
            <a:r>
              <a:rPr lang="en-US" sz="1300" dirty="0"/>
              <a:t>, C. (1997). Contemporary Educational Psychology, 22: 415-435. doi:10.1006/ceps.1997.0943</a:t>
            </a:r>
          </a:p>
          <a:p>
            <a:r>
              <a:rPr lang="en-US" sz="1300" dirty="0"/>
              <a:t>[8]Blackwell, L. S., </a:t>
            </a:r>
            <a:r>
              <a:rPr lang="en-US" sz="1300" dirty="0" err="1"/>
              <a:t>Trzesniewski</a:t>
            </a:r>
            <a:r>
              <a:rPr lang="en-US" sz="1300" dirty="0"/>
              <a:t>, K. H. and </a:t>
            </a:r>
            <a:r>
              <a:rPr lang="en-US" sz="1300" dirty="0" err="1"/>
              <a:t>Dweck</a:t>
            </a:r>
            <a:r>
              <a:rPr lang="en-US" sz="1300" dirty="0"/>
              <a:t>, C. S. (2007). Child Development, 78 : 246–263. doi:10.1111/j.1467-8624.2007.00995.x</a:t>
            </a:r>
          </a:p>
          <a:p>
            <a:r>
              <a:rPr lang="en-US" sz="1300" dirty="0"/>
              <a:t>[9]</a:t>
            </a:r>
            <a:r>
              <a:rPr lang="en-US" sz="1300" dirty="0" err="1"/>
              <a:t>Midgley</a:t>
            </a:r>
            <a:r>
              <a:rPr lang="en-US" sz="1300" dirty="0"/>
              <a:t>, Kaplan, Middleton, </a:t>
            </a:r>
            <a:r>
              <a:rPr lang="en-US" sz="1300" dirty="0" err="1"/>
              <a:t>Urdan</a:t>
            </a:r>
            <a:r>
              <a:rPr lang="en-US" sz="1300" dirty="0"/>
              <a:t>, </a:t>
            </a:r>
            <a:r>
              <a:rPr lang="en-US" sz="1300" dirty="0" err="1"/>
              <a:t>Maehr</a:t>
            </a:r>
            <a:r>
              <a:rPr lang="en-US" sz="1300" dirty="0"/>
              <a:t>, Hicks, Anderman, &amp; </a:t>
            </a:r>
            <a:r>
              <a:rPr lang="en-US" sz="1300" dirty="0" err="1"/>
              <a:t>Roeser</a:t>
            </a:r>
            <a:r>
              <a:rPr lang="en-US" sz="1300" dirty="0"/>
              <a:t>. (1998). Contemporary Educational Psychology, 23: 113–131. doi:10.1006/ceps.1998.0965</a:t>
            </a:r>
          </a:p>
          <a:p>
            <a:r>
              <a:rPr lang="en-US" sz="1300" dirty="0"/>
              <a:t>[10] Battle &amp; </a:t>
            </a:r>
            <a:r>
              <a:rPr lang="en-US" sz="1300" dirty="0" err="1"/>
              <a:t>Wigfield</a:t>
            </a:r>
            <a:r>
              <a:rPr lang="en-US" sz="1300" dirty="0"/>
              <a:t>. (2003). Journal of Vocational Behavior, 62: 56-75 doi:10.1016/S0001-8791(02)00037-4</a:t>
            </a:r>
          </a:p>
          <a:p>
            <a:r>
              <a:rPr lang="en-US" sz="1300" dirty="0"/>
              <a:t>[11] </a:t>
            </a:r>
            <a:r>
              <a:rPr lang="en-US" sz="1300" dirty="0" err="1"/>
              <a:t>Vaez</a:t>
            </a:r>
            <a:r>
              <a:rPr lang="en-US" sz="1300" dirty="0"/>
              <a:t>, PhD, M., &amp; </a:t>
            </a:r>
            <a:r>
              <a:rPr lang="en-US" sz="1300" dirty="0" err="1"/>
              <a:t>Laflamme</a:t>
            </a:r>
            <a:r>
              <a:rPr lang="en-US" sz="1300" dirty="0"/>
              <a:t>, L. (2008). Social Behavior and Personality: An international journal, 36: 183-196. </a:t>
            </a:r>
            <a:r>
              <a:rPr lang="en-US" sz="1300" dirty="0" err="1"/>
              <a:t>doi</a:t>
            </a:r>
            <a:r>
              <a:rPr lang="en-US" sz="1300" dirty="0"/>
              <a:t>: 10.2224/sbp.2008.36.2.183</a:t>
            </a:r>
          </a:p>
          <a:p>
            <a:r>
              <a:rPr lang="en-US" sz="1300" dirty="0"/>
              <a:t>[12] Eccles &amp; </a:t>
            </a:r>
            <a:r>
              <a:rPr lang="en-US" sz="1300" dirty="0" err="1"/>
              <a:t>Wigfield</a:t>
            </a:r>
            <a:r>
              <a:rPr lang="en-US" sz="1300" dirty="0"/>
              <a:t>. (2000). Contemporary Educational Psychology, 25: 68–81 doi:10.1006/ceps.1999.1015</a:t>
            </a:r>
          </a:p>
          <a:p>
            <a:r>
              <a:rPr lang="en-US" sz="1300" dirty="0"/>
              <a:t>[13]Larsen, RJ, </a:t>
            </a:r>
            <a:r>
              <a:rPr lang="en-US" sz="1300" dirty="0" err="1"/>
              <a:t>Diener</a:t>
            </a:r>
            <a:r>
              <a:rPr lang="en-US" sz="1300" dirty="0"/>
              <a:t>, E and Emmons, RA. (1985). Social Indicators Research, 17:1–18.doi: 0303-8300/85.10</a:t>
            </a:r>
          </a:p>
          <a:p>
            <a:r>
              <a:rPr lang="en-US" sz="1300" dirty="0"/>
              <a:t>[14]Lock, R., </a:t>
            </a:r>
            <a:r>
              <a:rPr lang="en-US" sz="1300" dirty="0" err="1"/>
              <a:t>Hazari</a:t>
            </a:r>
            <a:r>
              <a:rPr lang="en-US" sz="1300" dirty="0"/>
              <a:t>, Z., &amp; Potvin, G. (2012). 2012 PERC Proceedings, Philadelphia, PA. doi:10.1063/1.4789702</a:t>
            </a:r>
          </a:p>
          <a:p>
            <a:endParaRPr lang="en-US" sz="1300" dirty="0"/>
          </a:p>
        </p:txBody>
      </p:sp>
      <p:sp>
        <p:nvSpPr>
          <p:cNvPr id="4" name="Content Placeholder 3"/>
          <p:cNvSpPr>
            <a:spLocks noGrp="1"/>
          </p:cNvSpPr>
          <p:nvPr>
            <p:ph idx="15"/>
          </p:nvPr>
        </p:nvSpPr>
        <p:spPr/>
        <p:txBody>
          <a:bodyPr/>
          <a:lstStyle/>
          <a:p>
            <a:r>
              <a:rPr lang="en-US" sz="1800" dirty="0"/>
              <a:t>Bibliography</a:t>
            </a:r>
          </a:p>
        </p:txBody>
      </p:sp>
    </p:spTree>
    <p:extLst>
      <p:ext uri="{BB962C8B-B14F-4D97-AF65-F5344CB8AC3E}">
        <p14:creationId xmlns:p14="http://schemas.microsoft.com/office/powerpoint/2010/main" val="14388918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3"/>
          </p:nvPr>
        </p:nvSpPr>
        <p:spPr>
          <a:xfrm>
            <a:off x="746930" y="1412107"/>
            <a:ext cx="7906182" cy="4989564"/>
          </a:xfrm>
        </p:spPr>
        <p:txBody>
          <a:bodyPr/>
          <a:lstStyle/>
          <a:p>
            <a:r>
              <a:rPr lang="en-US" sz="2400" dirty="0"/>
              <a:t>Funding for this research was provided by the Center for Emergent Materials: an NSF MRSEC under award number DMR-1420451</a:t>
            </a:r>
          </a:p>
          <a:p>
            <a:pPr marL="457200" indent="-457200">
              <a:buFont typeface="Arial" panose="020B0604020202020204" pitchFamily="34" charset="0"/>
              <a:buChar char="•"/>
            </a:pPr>
            <a:endParaRPr lang="en-US" sz="2400" dirty="0"/>
          </a:p>
          <a:p>
            <a:pPr marL="457200" indent="-457200">
              <a:buFont typeface="Arial" panose="020B0604020202020204" pitchFamily="34" charset="0"/>
              <a:buChar char="•"/>
            </a:pPr>
            <a:endParaRPr lang="en-US" sz="2400" dirty="0"/>
          </a:p>
          <a:p>
            <a:pPr marL="457200" indent="-457200">
              <a:buFont typeface="Arial" panose="020B0604020202020204" pitchFamily="34" charset="0"/>
              <a:buChar char="•"/>
            </a:pPr>
            <a:endParaRPr lang="en-US" sz="2400" dirty="0"/>
          </a:p>
          <a:p>
            <a:pPr marL="457200" indent="-457200">
              <a:buFont typeface="Arial" panose="020B0604020202020204" pitchFamily="34" charset="0"/>
              <a:buChar char="•"/>
            </a:pPr>
            <a:endParaRPr lang="en-US" sz="2400" dirty="0"/>
          </a:p>
          <a:p>
            <a:pPr marL="457200" indent="-457200">
              <a:buFont typeface="Arial" panose="020B0604020202020204" pitchFamily="34" charset="0"/>
              <a:buChar char="•"/>
            </a:pPr>
            <a:endParaRPr lang="en-US" sz="2400" dirty="0"/>
          </a:p>
          <a:p>
            <a:pPr marL="457200" indent="-457200">
              <a:buFont typeface="Arial" panose="020B0604020202020204" pitchFamily="34" charset="0"/>
              <a:buChar char="•"/>
            </a:pPr>
            <a:endParaRPr lang="en-US" sz="2400" dirty="0"/>
          </a:p>
          <a:p>
            <a:r>
              <a:rPr lang="en-US" sz="2800" dirty="0"/>
              <a:t>Want to hear more about physics retention?</a:t>
            </a:r>
          </a:p>
          <a:p>
            <a:r>
              <a:rPr lang="en-US" sz="2800" dirty="0"/>
              <a:t>PERC Contributed posters: Byrum A11, Mueller A45, </a:t>
            </a:r>
            <a:r>
              <a:rPr lang="en-US" sz="2800" dirty="0" err="1"/>
              <a:t>Lafranconi</a:t>
            </a:r>
            <a:r>
              <a:rPr lang="en-US" sz="2800" dirty="0"/>
              <a:t> B32</a:t>
            </a:r>
          </a:p>
          <a:p>
            <a:pPr marL="457200" indent="-457200">
              <a:buFont typeface="Arial" panose="020B0604020202020204" pitchFamily="34" charset="0"/>
              <a:buChar char="•"/>
            </a:pPr>
            <a:endParaRPr lang="en-US" sz="2000" dirty="0"/>
          </a:p>
        </p:txBody>
      </p:sp>
      <p:sp>
        <p:nvSpPr>
          <p:cNvPr id="4" name="Content Placeholder 3"/>
          <p:cNvSpPr>
            <a:spLocks noGrp="1"/>
          </p:cNvSpPr>
          <p:nvPr>
            <p:ph idx="15"/>
          </p:nvPr>
        </p:nvSpPr>
        <p:spPr/>
        <p:txBody>
          <a:bodyPr/>
          <a:lstStyle/>
          <a:p>
            <a:r>
              <a:rPr lang="en-US" sz="1800" dirty="0"/>
              <a:t>Acknowledgements</a:t>
            </a:r>
          </a:p>
        </p:txBody>
      </p:sp>
      <p:pic>
        <p:nvPicPr>
          <p:cNvPr id="2050" name="Picture 2" descr="Image result for ns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81832" y="2625423"/>
            <a:ext cx="2176318" cy="2176318"/>
          </a:xfrm>
          <a:prstGeom prst="rect">
            <a:avLst/>
          </a:prstGeom>
          <a:noFill/>
          <a:extLst>
            <a:ext uri="{909E8E84-426E-40DD-AFC4-6F175D3DCCD1}">
              <a14:hiddenFill xmlns:a14="http://schemas.microsoft.com/office/drawing/2010/main">
                <a:solidFill>
                  <a:srgbClr val="FFFFFF"/>
                </a:solidFill>
              </a14:hiddenFill>
            </a:ext>
          </a:extLst>
        </p:spPr>
      </p:pic>
      <p:pic>
        <p:nvPicPr>
          <p:cNvPr id="3" name="Picture 2"/>
          <p:cNvPicPr>
            <a:picLocks noChangeAspect="1"/>
          </p:cNvPicPr>
          <p:nvPr/>
        </p:nvPicPr>
        <p:blipFill>
          <a:blip r:embed="rId3"/>
          <a:stretch>
            <a:fillRect/>
          </a:stretch>
        </p:blipFill>
        <p:spPr>
          <a:xfrm>
            <a:off x="1387010" y="2628558"/>
            <a:ext cx="2173183" cy="2173183"/>
          </a:xfrm>
          <a:prstGeom prst="rect">
            <a:avLst/>
          </a:prstGeom>
        </p:spPr>
      </p:pic>
    </p:spTree>
    <p:extLst>
      <p:ext uri="{BB962C8B-B14F-4D97-AF65-F5344CB8AC3E}">
        <p14:creationId xmlns:p14="http://schemas.microsoft.com/office/powerpoint/2010/main" val="6253316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3"/>
          </p:nvPr>
        </p:nvSpPr>
        <p:spPr>
          <a:xfrm>
            <a:off x="381740" y="1366787"/>
            <a:ext cx="8271372" cy="4989564"/>
          </a:xfrm>
        </p:spPr>
        <p:txBody>
          <a:bodyPr/>
          <a:lstStyle/>
          <a:p>
            <a:r>
              <a:rPr lang="en-US" sz="2800" dirty="0"/>
              <a:t>Goal: </a:t>
            </a:r>
          </a:p>
          <a:p>
            <a:pPr marL="342900" indent="-342900">
              <a:buFont typeface="Arial" panose="020B0604020202020204" pitchFamily="34" charset="0"/>
              <a:buChar char="•"/>
            </a:pPr>
            <a:r>
              <a:rPr lang="en-US" sz="2000" dirty="0">
                <a:solidFill>
                  <a:schemeClr val="tx1">
                    <a:lumMod val="65000"/>
                    <a:lumOff val="35000"/>
                  </a:schemeClr>
                </a:solidFill>
              </a:rPr>
              <a:t>Improve diversity, retention, and student experience in graduate physics</a:t>
            </a:r>
          </a:p>
          <a:p>
            <a:r>
              <a:rPr lang="en-US" sz="2800" dirty="0"/>
              <a:t>Longitudinally examine:</a:t>
            </a:r>
          </a:p>
          <a:p>
            <a:pPr marL="342900" lvl="1" indent="-342900">
              <a:buFont typeface="Arial" panose="020B0604020202020204" pitchFamily="34" charset="0"/>
              <a:buChar char="•"/>
            </a:pPr>
            <a:r>
              <a:rPr lang="en-US" sz="2000" dirty="0"/>
              <a:t>Cognitive and motivational factors </a:t>
            </a:r>
          </a:p>
          <a:p>
            <a:pPr marL="342900" lvl="1" indent="-342900">
              <a:buFont typeface="Arial" panose="020B0604020202020204" pitchFamily="34" charset="0"/>
              <a:buChar char="•"/>
            </a:pPr>
            <a:r>
              <a:rPr lang="en-US" sz="2000" dirty="0"/>
              <a:t>How academic achievement, gender, and ethnicity relate to student success, retention, and student experience</a:t>
            </a:r>
          </a:p>
          <a:p>
            <a:endParaRPr lang="en-US" sz="2800" dirty="0"/>
          </a:p>
        </p:txBody>
      </p:sp>
      <p:sp>
        <p:nvSpPr>
          <p:cNvPr id="4" name="Content Placeholder 3"/>
          <p:cNvSpPr>
            <a:spLocks noGrp="1"/>
          </p:cNvSpPr>
          <p:nvPr>
            <p:ph idx="15"/>
          </p:nvPr>
        </p:nvSpPr>
        <p:spPr/>
        <p:txBody>
          <a:bodyPr/>
          <a:lstStyle/>
          <a:p>
            <a:r>
              <a:rPr lang="en-US" sz="1800" dirty="0"/>
              <a:t>Background</a:t>
            </a:r>
          </a:p>
        </p:txBody>
      </p:sp>
    </p:spTree>
    <p:extLst>
      <p:ext uri="{BB962C8B-B14F-4D97-AF65-F5344CB8AC3E}">
        <p14:creationId xmlns:p14="http://schemas.microsoft.com/office/powerpoint/2010/main" val="32931569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icture Placeholder 1"/>
          <p:cNvSpPr>
            <a:spLocks noGrp="1"/>
          </p:cNvSpPr>
          <p:nvPr>
            <p:ph type="pic" sz="quarter" idx="13"/>
          </p:nvPr>
        </p:nvSpPr>
        <p:spPr/>
      </p:sp>
      <p:sp>
        <p:nvSpPr>
          <p:cNvPr id="3" name="Content Placeholder 2"/>
          <p:cNvSpPr>
            <a:spLocks noGrp="1"/>
          </p:cNvSpPr>
          <p:nvPr>
            <p:ph idx="15"/>
          </p:nvPr>
        </p:nvSpPr>
        <p:spPr/>
        <p:txBody>
          <a:bodyPr/>
          <a:lstStyle/>
          <a:p>
            <a:r>
              <a:rPr lang="en-US" sz="1800" dirty="0"/>
              <a:t>Physics Graduate Populations</a:t>
            </a:r>
          </a:p>
        </p:txBody>
      </p:sp>
      <p:sp>
        <p:nvSpPr>
          <p:cNvPr id="4" name="Content Placeholder 1"/>
          <p:cNvSpPr>
            <a:spLocks noGrp="1"/>
          </p:cNvSpPr>
          <p:nvPr>
            <p:ph idx="13"/>
          </p:nvPr>
        </p:nvSpPr>
        <p:spPr>
          <a:xfrm>
            <a:off x="67377" y="4687408"/>
            <a:ext cx="8898717" cy="1740023"/>
          </a:xfrm>
        </p:spPr>
        <p:txBody>
          <a:bodyPr numCol="3" spcCol="137160"/>
          <a:lstStyle/>
          <a:p>
            <a:pPr marL="514350" indent="-514350">
              <a:buFont typeface="+mj-lt"/>
              <a:buAutoNum type="alphaUcPeriod"/>
            </a:pPr>
            <a:r>
              <a:rPr lang="en-US" sz="1800" dirty="0">
                <a:solidFill>
                  <a:srgbClr val="BB0000"/>
                </a:solidFill>
              </a:rPr>
              <a:t>First Year    </a:t>
            </a:r>
          </a:p>
          <a:p>
            <a:pPr marL="742950" lvl="1" indent="-285750">
              <a:buFont typeface="Arial" panose="020B0604020202020204" pitchFamily="34" charset="0"/>
              <a:buChar char="•"/>
            </a:pPr>
            <a:r>
              <a:rPr lang="en-US" sz="1600" dirty="0">
                <a:solidFill>
                  <a:schemeClr val="accent6"/>
                </a:solidFill>
              </a:rPr>
              <a:t>Core coursework</a:t>
            </a:r>
          </a:p>
          <a:p>
            <a:pPr marL="742950" lvl="1" indent="-285750">
              <a:buFont typeface="Arial" panose="020B0604020202020204" pitchFamily="34" charset="0"/>
              <a:buChar char="•"/>
            </a:pPr>
            <a:r>
              <a:rPr lang="en-US" sz="1600" dirty="0">
                <a:solidFill>
                  <a:schemeClr val="accent6"/>
                </a:solidFill>
              </a:rPr>
              <a:t>Teaching</a:t>
            </a:r>
          </a:p>
          <a:p>
            <a:pPr marL="742950" lvl="1" indent="-285750">
              <a:buFont typeface="Arial" panose="020B0604020202020204" pitchFamily="34" charset="0"/>
              <a:buChar char="•"/>
            </a:pPr>
            <a:r>
              <a:rPr lang="en-US" sz="1600" dirty="0">
                <a:solidFill>
                  <a:schemeClr val="accent6"/>
                </a:solidFill>
              </a:rPr>
              <a:t>At most, loose affiliation with research group</a:t>
            </a:r>
            <a:endParaRPr lang="en-US" sz="1800" dirty="0">
              <a:solidFill>
                <a:schemeClr val="accent6"/>
              </a:solidFill>
            </a:endParaRPr>
          </a:p>
          <a:p>
            <a:endParaRPr lang="en-US" sz="2000" dirty="0">
              <a:solidFill>
                <a:schemeClr val="tx1"/>
              </a:solidFill>
            </a:endParaRPr>
          </a:p>
        </p:txBody>
      </p:sp>
      <p:pic>
        <p:nvPicPr>
          <p:cNvPr id="5" name="Picture 4"/>
          <p:cNvPicPr>
            <a:picLocks noChangeAspect="1"/>
          </p:cNvPicPr>
          <p:nvPr/>
        </p:nvPicPr>
        <p:blipFill>
          <a:blip r:embed="rId3"/>
          <a:stretch>
            <a:fillRect/>
          </a:stretch>
        </p:blipFill>
        <p:spPr>
          <a:xfrm>
            <a:off x="0" y="1027964"/>
            <a:ext cx="9144000" cy="3531535"/>
          </a:xfrm>
          <a:prstGeom prst="rect">
            <a:avLst/>
          </a:prstGeom>
        </p:spPr>
      </p:pic>
      <p:pic>
        <p:nvPicPr>
          <p:cNvPr id="6" name="Picture 5"/>
          <p:cNvPicPr>
            <a:picLocks noChangeAspect="1"/>
          </p:cNvPicPr>
          <p:nvPr/>
        </p:nvPicPr>
        <p:blipFill>
          <a:blip r:embed="rId4"/>
          <a:stretch>
            <a:fillRect/>
          </a:stretch>
        </p:blipFill>
        <p:spPr>
          <a:xfrm>
            <a:off x="0" y="923936"/>
            <a:ext cx="9144000" cy="3635563"/>
          </a:xfrm>
          <a:prstGeom prst="rect">
            <a:avLst/>
          </a:prstGeom>
        </p:spPr>
      </p:pic>
    </p:spTree>
    <p:extLst>
      <p:ext uri="{BB962C8B-B14F-4D97-AF65-F5344CB8AC3E}">
        <p14:creationId xmlns:p14="http://schemas.microsoft.com/office/powerpoint/2010/main" val="23740924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icture Placeholder 1"/>
          <p:cNvSpPr>
            <a:spLocks noGrp="1"/>
          </p:cNvSpPr>
          <p:nvPr>
            <p:ph type="pic" sz="quarter" idx="13"/>
          </p:nvPr>
        </p:nvSpPr>
        <p:spPr/>
      </p:sp>
      <p:sp>
        <p:nvSpPr>
          <p:cNvPr id="3" name="Content Placeholder 2"/>
          <p:cNvSpPr>
            <a:spLocks noGrp="1"/>
          </p:cNvSpPr>
          <p:nvPr>
            <p:ph idx="15"/>
          </p:nvPr>
        </p:nvSpPr>
        <p:spPr/>
        <p:txBody>
          <a:bodyPr/>
          <a:lstStyle/>
          <a:p>
            <a:r>
              <a:rPr lang="en-US" sz="1800" dirty="0"/>
              <a:t>Physics Graduate Populations</a:t>
            </a:r>
          </a:p>
        </p:txBody>
      </p:sp>
      <p:sp>
        <p:nvSpPr>
          <p:cNvPr id="4" name="Content Placeholder 1"/>
          <p:cNvSpPr>
            <a:spLocks noGrp="1"/>
          </p:cNvSpPr>
          <p:nvPr>
            <p:ph idx="13"/>
          </p:nvPr>
        </p:nvSpPr>
        <p:spPr>
          <a:xfrm>
            <a:off x="67377" y="4687408"/>
            <a:ext cx="8898717" cy="1740023"/>
          </a:xfrm>
        </p:spPr>
        <p:txBody>
          <a:bodyPr numCol="3" spcCol="137160"/>
          <a:lstStyle/>
          <a:p>
            <a:pPr marL="514350" indent="-514350">
              <a:buFont typeface="+mj-lt"/>
              <a:buAutoNum type="alphaUcPeriod"/>
            </a:pPr>
            <a:r>
              <a:rPr lang="en-US" sz="1800" dirty="0">
                <a:solidFill>
                  <a:srgbClr val="BB0000"/>
                </a:solidFill>
              </a:rPr>
              <a:t>First Year    </a:t>
            </a:r>
          </a:p>
          <a:p>
            <a:pPr marL="742950" lvl="1" indent="-285750">
              <a:buFont typeface="Arial" panose="020B0604020202020204" pitchFamily="34" charset="0"/>
              <a:buChar char="•"/>
            </a:pPr>
            <a:r>
              <a:rPr lang="en-US" sz="1600" dirty="0">
                <a:solidFill>
                  <a:schemeClr val="accent6"/>
                </a:solidFill>
              </a:rPr>
              <a:t>Core coursework</a:t>
            </a:r>
          </a:p>
          <a:p>
            <a:pPr marL="742950" lvl="1" indent="-285750">
              <a:buFont typeface="Arial" panose="020B0604020202020204" pitchFamily="34" charset="0"/>
              <a:buChar char="•"/>
            </a:pPr>
            <a:r>
              <a:rPr lang="en-US" sz="1600" dirty="0">
                <a:solidFill>
                  <a:schemeClr val="accent6"/>
                </a:solidFill>
              </a:rPr>
              <a:t>Teaching</a:t>
            </a:r>
          </a:p>
          <a:p>
            <a:pPr marL="742950" lvl="1" indent="-285750">
              <a:buFont typeface="Arial" panose="020B0604020202020204" pitchFamily="34" charset="0"/>
              <a:buChar char="•"/>
            </a:pPr>
            <a:r>
              <a:rPr lang="en-US" sz="1600" dirty="0">
                <a:solidFill>
                  <a:schemeClr val="accent6"/>
                </a:solidFill>
              </a:rPr>
              <a:t>At most, loose affiliation with research group</a:t>
            </a:r>
            <a:endParaRPr lang="en-US" sz="1800" dirty="0">
              <a:solidFill>
                <a:schemeClr val="accent6"/>
              </a:solidFill>
            </a:endParaRPr>
          </a:p>
          <a:p>
            <a:pPr marL="514350" indent="-514350">
              <a:buAutoNum type="alphaUcPeriod"/>
            </a:pPr>
            <a:r>
              <a:rPr lang="en-US" sz="1800" dirty="0">
                <a:solidFill>
                  <a:srgbClr val="BB0000"/>
                </a:solidFill>
              </a:rPr>
              <a:t>Pre-candidacy </a:t>
            </a:r>
          </a:p>
          <a:p>
            <a:pPr marL="742950" lvl="1" indent="-285750">
              <a:buFont typeface="Arial" panose="020B0604020202020204" pitchFamily="34" charset="0"/>
              <a:buChar char="•"/>
            </a:pPr>
            <a:r>
              <a:rPr lang="en-US" sz="1600" dirty="0">
                <a:solidFill>
                  <a:schemeClr val="accent6"/>
                </a:solidFill>
              </a:rPr>
              <a:t>Less coursework</a:t>
            </a:r>
          </a:p>
          <a:p>
            <a:pPr marL="742950" lvl="1" indent="-285750">
              <a:buFont typeface="Arial" panose="020B0604020202020204" pitchFamily="34" charset="0"/>
              <a:buChar char="•"/>
            </a:pPr>
            <a:r>
              <a:rPr lang="en-US" sz="1600" dirty="0">
                <a:solidFill>
                  <a:schemeClr val="accent6"/>
                </a:solidFill>
              </a:rPr>
              <a:t>Affiliated with research group</a:t>
            </a:r>
          </a:p>
          <a:p>
            <a:pPr marL="742950" lvl="1" indent="-285750">
              <a:buFont typeface="Arial" panose="020B0604020202020204" pitchFamily="34" charset="0"/>
              <a:buChar char="•"/>
            </a:pPr>
            <a:r>
              <a:rPr lang="en-US" sz="1600" dirty="0">
                <a:solidFill>
                  <a:schemeClr val="accent6"/>
                </a:solidFill>
              </a:rPr>
              <a:t>Likely still teaching</a:t>
            </a:r>
          </a:p>
          <a:p>
            <a:endParaRPr lang="en-US" sz="2000" dirty="0">
              <a:solidFill>
                <a:schemeClr val="tx1"/>
              </a:solidFill>
            </a:endParaRPr>
          </a:p>
        </p:txBody>
      </p:sp>
      <p:pic>
        <p:nvPicPr>
          <p:cNvPr id="5" name="Picture 4"/>
          <p:cNvPicPr>
            <a:picLocks noChangeAspect="1"/>
          </p:cNvPicPr>
          <p:nvPr/>
        </p:nvPicPr>
        <p:blipFill>
          <a:blip r:embed="rId3"/>
          <a:stretch>
            <a:fillRect/>
          </a:stretch>
        </p:blipFill>
        <p:spPr>
          <a:xfrm>
            <a:off x="0" y="1027964"/>
            <a:ext cx="9144000" cy="3531535"/>
          </a:xfrm>
          <a:prstGeom prst="rect">
            <a:avLst/>
          </a:prstGeom>
        </p:spPr>
      </p:pic>
      <p:pic>
        <p:nvPicPr>
          <p:cNvPr id="6" name="Picture 5"/>
          <p:cNvPicPr>
            <a:picLocks noChangeAspect="1"/>
          </p:cNvPicPr>
          <p:nvPr/>
        </p:nvPicPr>
        <p:blipFill>
          <a:blip r:embed="rId4"/>
          <a:stretch>
            <a:fillRect/>
          </a:stretch>
        </p:blipFill>
        <p:spPr>
          <a:xfrm>
            <a:off x="0" y="923936"/>
            <a:ext cx="9144000" cy="3635563"/>
          </a:xfrm>
          <a:prstGeom prst="rect">
            <a:avLst/>
          </a:prstGeom>
        </p:spPr>
      </p:pic>
    </p:spTree>
    <p:extLst>
      <p:ext uri="{BB962C8B-B14F-4D97-AF65-F5344CB8AC3E}">
        <p14:creationId xmlns:p14="http://schemas.microsoft.com/office/powerpoint/2010/main" val="37230834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icture Placeholder 1"/>
          <p:cNvSpPr>
            <a:spLocks noGrp="1"/>
          </p:cNvSpPr>
          <p:nvPr>
            <p:ph type="pic" sz="quarter" idx="13"/>
          </p:nvPr>
        </p:nvSpPr>
        <p:spPr/>
      </p:sp>
      <p:sp>
        <p:nvSpPr>
          <p:cNvPr id="3" name="Content Placeholder 2"/>
          <p:cNvSpPr>
            <a:spLocks noGrp="1"/>
          </p:cNvSpPr>
          <p:nvPr>
            <p:ph idx="15"/>
          </p:nvPr>
        </p:nvSpPr>
        <p:spPr/>
        <p:txBody>
          <a:bodyPr/>
          <a:lstStyle/>
          <a:p>
            <a:r>
              <a:rPr lang="en-US" sz="1800" dirty="0"/>
              <a:t>Physics Graduate Populations</a:t>
            </a:r>
          </a:p>
        </p:txBody>
      </p:sp>
      <p:sp>
        <p:nvSpPr>
          <p:cNvPr id="4" name="Content Placeholder 1"/>
          <p:cNvSpPr>
            <a:spLocks noGrp="1"/>
          </p:cNvSpPr>
          <p:nvPr>
            <p:ph idx="13"/>
          </p:nvPr>
        </p:nvSpPr>
        <p:spPr>
          <a:xfrm>
            <a:off x="67377" y="4687408"/>
            <a:ext cx="8898717" cy="1740023"/>
          </a:xfrm>
        </p:spPr>
        <p:txBody>
          <a:bodyPr numCol="3" spcCol="137160"/>
          <a:lstStyle/>
          <a:p>
            <a:pPr marL="514350" indent="-514350">
              <a:buFont typeface="+mj-lt"/>
              <a:buAutoNum type="alphaUcPeriod"/>
            </a:pPr>
            <a:r>
              <a:rPr lang="en-US" sz="1800" dirty="0">
                <a:solidFill>
                  <a:srgbClr val="BB0000"/>
                </a:solidFill>
              </a:rPr>
              <a:t>First Year    </a:t>
            </a:r>
          </a:p>
          <a:p>
            <a:pPr marL="742950" lvl="1" indent="-285750">
              <a:buFont typeface="Arial" panose="020B0604020202020204" pitchFamily="34" charset="0"/>
              <a:buChar char="•"/>
            </a:pPr>
            <a:r>
              <a:rPr lang="en-US" sz="1600" dirty="0">
                <a:solidFill>
                  <a:schemeClr val="accent6"/>
                </a:solidFill>
              </a:rPr>
              <a:t>Core coursework</a:t>
            </a:r>
          </a:p>
          <a:p>
            <a:pPr marL="742950" lvl="1" indent="-285750">
              <a:buFont typeface="Arial" panose="020B0604020202020204" pitchFamily="34" charset="0"/>
              <a:buChar char="•"/>
            </a:pPr>
            <a:r>
              <a:rPr lang="en-US" sz="1600" dirty="0">
                <a:solidFill>
                  <a:schemeClr val="accent6"/>
                </a:solidFill>
              </a:rPr>
              <a:t>Teaching</a:t>
            </a:r>
          </a:p>
          <a:p>
            <a:pPr marL="742950" lvl="1" indent="-285750">
              <a:buFont typeface="Arial" panose="020B0604020202020204" pitchFamily="34" charset="0"/>
              <a:buChar char="•"/>
            </a:pPr>
            <a:r>
              <a:rPr lang="en-US" sz="1600" dirty="0">
                <a:solidFill>
                  <a:schemeClr val="accent6"/>
                </a:solidFill>
              </a:rPr>
              <a:t>At most, loose affiliation with research group</a:t>
            </a:r>
            <a:endParaRPr lang="en-US" sz="1800" dirty="0">
              <a:solidFill>
                <a:schemeClr val="accent6"/>
              </a:solidFill>
            </a:endParaRPr>
          </a:p>
          <a:p>
            <a:pPr marL="514350" indent="-514350">
              <a:buAutoNum type="alphaUcPeriod"/>
            </a:pPr>
            <a:r>
              <a:rPr lang="en-US" sz="1800" dirty="0">
                <a:solidFill>
                  <a:srgbClr val="BB0000"/>
                </a:solidFill>
              </a:rPr>
              <a:t>Pre-candidacy </a:t>
            </a:r>
          </a:p>
          <a:p>
            <a:pPr marL="742950" lvl="1" indent="-285750">
              <a:buFont typeface="Arial" panose="020B0604020202020204" pitchFamily="34" charset="0"/>
              <a:buChar char="•"/>
            </a:pPr>
            <a:r>
              <a:rPr lang="en-US" sz="1600" dirty="0">
                <a:solidFill>
                  <a:schemeClr val="accent6"/>
                </a:solidFill>
              </a:rPr>
              <a:t>Less coursework</a:t>
            </a:r>
          </a:p>
          <a:p>
            <a:pPr marL="742950" lvl="1" indent="-285750">
              <a:buFont typeface="Arial" panose="020B0604020202020204" pitchFamily="34" charset="0"/>
              <a:buChar char="•"/>
            </a:pPr>
            <a:r>
              <a:rPr lang="en-US" sz="1600" dirty="0">
                <a:solidFill>
                  <a:schemeClr val="accent6"/>
                </a:solidFill>
              </a:rPr>
              <a:t>Affiliated with research group</a:t>
            </a:r>
          </a:p>
          <a:p>
            <a:pPr marL="742950" lvl="1" indent="-285750">
              <a:buFont typeface="Arial" panose="020B0604020202020204" pitchFamily="34" charset="0"/>
              <a:buChar char="•"/>
            </a:pPr>
            <a:r>
              <a:rPr lang="en-US" sz="1600" dirty="0">
                <a:solidFill>
                  <a:schemeClr val="accent6"/>
                </a:solidFill>
              </a:rPr>
              <a:t>Likely still teaching</a:t>
            </a:r>
          </a:p>
          <a:p>
            <a:pPr marL="514350" indent="-514350">
              <a:buAutoNum type="alphaUcPeriod"/>
            </a:pPr>
            <a:r>
              <a:rPr lang="en-US" sz="1800" dirty="0">
                <a:solidFill>
                  <a:srgbClr val="BB0000"/>
                </a:solidFill>
              </a:rPr>
              <a:t>Post-candidacy</a:t>
            </a:r>
          </a:p>
          <a:p>
            <a:pPr marL="742950" lvl="1" indent="-285750">
              <a:buFont typeface="Arial" panose="020B0604020202020204" pitchFamily="34" charset="0"/>
              <a:buChar char="•"/>
            </a:pPr>
            <a:r>
              <a:rPr lang="en-US" sz="1600" dirty="0">
                <a:solidFill>
                  <a:schemeClr val="accent6"/>
                </a:solidFill>
              </a:rPr>
              <a:t>Primary function as research assistant</a:t>
            </a:r>
          </a:p>
          <a:p>
            <a:endParaRPr lang="en-US" sz="2000" dirty="0">
              <a:solidFill>
                <a:schemeClr val="tx1"/>
              </a:solidFill>
            </a:endParaRPr>
          </a:p>
        </p:txBody>
      </p:sp>
      <p:pic>
        <p:nvPicPr>
          <p:cNvPr id="5" name="Picture 4"/>
          <p:cNvPicPr>
            <a:picLocks noChangeAspect="1"/>
          </p:cNvPicPr>
          <p:nvPr/>
        </p:nvPicPr>
        <p:blipFill>
          <a:blip r:embed="rId3"/>
          <a:stretch>
            <a:fillRect/>
          </a:stretch>
        </p:blipFill>
        <p:spPr>
          <a:xfrm>
            <a:off x="0" y="1027964"/>
            <a:ext cx="9144000" cy="3531535"/>
          </a:xfrm>
          <a:prstGeom prst="rect">
            <a:avLst/>
          </a:prstGeom>
        </p:spPr>
      </p:pic>
      <p:pic>
        <p:nvPicPr>
          <p:cNvPr id="6" name="Picture 5"/>
          <p:cNvPicPr>
            <a:picLocks noChangeAspect="1"/>
          </p:cNvPicPr>
          <p:nvPr/>
        </p:nvPicPr>
        <p:blipFill>
          <a:blip r:embed="rId4"/>
          <a:stretch>
            <a:fillRect/>
          </a:stretch>
        </p:blipFill>
        <p:spPr>
          <a:xfrm>
            <a:off x="0" y="923936"/>
            <a:ext cx="9144000" cy="3635563"/>
          </a:xfrm>
          <a:prstGeom prst="rect">
            <a:avLst/>
          </a:prstGeom>
        </p:spPr>
      </p:pic>
    </p:spTree>
    <p:extLst>
      <p:ext uri="{BB962C8B-B14F-4D97-AF65-F5344CB8AC3E}">
        <p14:creationId xmlns:p14="http://schemas.microsoft.com/office/powerpoint/2010/main" val="31687461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3"/>
          </p:nvPr>
        </p:nvSpPr>
        <p:spPr>
          <a:xfrm>
            <a:off x="381740" y="1366787"/>
            <a:ext cx="8271372" cy="4989564"/>
          </a:xfrm>
        </p:spPr>
        <p:txBody>
          <a:bodyPr/>
          <a:lstStyle/>
          <a:p>
            <a:r>
              <a:rPr lang="en-US" sz="2800" dirty="0"/>
              <a:t>Design:</a:t>
            </a:r>
          </a:p>
          <a:p>
            <a:pPr marL="342900" lvl="1" indent="-342900">
              <a:buFont typeface="Arial" panose="020B0604020202020204" pitchFamily="34" charset="0"/>
              <a:buChar char="•"/>
            </a:pPr>
            <a:r>
              <a:rPr lang="en-US" sz="2000" dirty="0"/>
              <a:t>Survey all graduate students every year</a:t>
            </a:r>
          </a:p>
          <a:p>
            <a:pPr marL="834390" lvl="3" indent="-285750">
              <a:buFont typeface="Arial" panose="020B0604020202020204" pitchFamily="34" charset="0"/>
              <a:buChar char="•"/>
            </a:pPr>
            <a:r>
              <a:rPr lang="en-US" sz="1800" dirty="0">
                <a:solidFill>
                  <a:schemeClr val="accent6"/>
                </a:solidFill>
              </a:rPr>
              <a:t>~200 total graduate students, divided into three populations</a:t>
            </a:r>
          </a:p>
          <a:p>
            <a:pPr marL="834390" lvl="3" indent="-285750">
              <a:buFont typeface="Arial" panose="020B0604020202020204" pitchFamily="34" charset="0"/>
              <a:buChar char="•"/>
            </a:pPr>
            <a:r>
              <a:rPr lang="en-US" sz="1800" dirty="0">
                <a:solidFill>
                  <a:schemeClr val="accent6"/>
                </a:solidFill>
              </a:rPr>
              <a:t>Students complete population-dependent version of survey</a:t>
            </a:r>
          </a:p>
          <a:p>
            <a:pPr marL="834390" lvl="3" indent="-285750">
              <a:buFont typeface="Arial" panose="020B0604020202020204" pitchFamily="34" charset="0"/>
              <a:buChar char="•"/>
            </a:pPr>
            <a:r>
              <a:rPr lang="en-US" sz="1800" dirty="0">
                <a:solidFill>
                  <a:schemeClr val="accent6"/>
                </a:solidFill>
              </a:rPr>
              <a:t>Likert scales used</a:t>
            </a:r>
          </a:p>
          <a:p>
            <a:pPr marL="285750" lvl="2" indent="-285750">
              <a:buFont typeface="Arial" panose="020B0604020202020204" pitchFamily="34" charset="0"/>
              <a:buChar char="•"/>
            </a:pPr>
            <a:r>
              <a:rPr lang="en-US" dirty="0">
                <a:solidFill>
                  <a:schemeClr val="accent6"/>
                </a:solidFill>
              </a:rPr>
              <a:t>Incentives</a:t>
            </a:r>
          </a:p>
          <a:p>
            <a:pPr marL="834390" lvl="3" indent="-285750">
              <a:buFont typeface="Arial" panose="020B0604020202020204" pitchFamily="34" charset="0"/>
              <a:buChar char="•"/>
            </a:pPr>
            <a:r>
              <a:rPr lang="en-US" sz="1800" dirty="0">
                <a:solidFill>
                  <a:schemeClr val="accent6"/>
                </a:solidFill>
              </a:rPr>
              <a:t>PopA (first year): first year course requirement, twice per year</a:t>
            </a:r>
          </a:p>
          <a:p>
            <a:pPr marL="834390" lvl="3" indent="-285750">
              <a:buFont typeface="Arial" panose="020B0604020202020204" pitchFamily="34" charset="0"/>
              <a:buChar char="•"/>
            </a:pPr>
            <a:r>
              <a:rPr lang="en-US" sz="1800" b="1" dirty="0">
                <a:solidFill>
                  <a:schemeClr val="accent6"/>
                </a:solidFill>
              </a:rPr>
              <a:t>PopB (pre-candidacy)</a:t>
            </a:r>
            <a:r>
              <a:rPr lang="en-US" sz="1800" dirty="0">
                <a:solidFill>
                  <a:schemeClr val="accent6"/>
                </a:solidFill>
              </a:rPr>
              <a:t>: voluntary twice per year (part of annual review in future)</a:t>
            </a:r>
          </a:p>
          <a:p>
            <a:pPr marL="834390" lvl="3" indent="-285750">
              <a:buFont typeface="Arial" panose="020B0604020202020204" pitchFamily="34" charset="0"/>
              <a:buChar char="•"/>
            </a:pPr>
            <a:r>
              <a:rPr lang="en-US" sz="1800" dirty="0">
                <a:solidFill>
                  <a:schemeClr val="accent6"/>
                </a:solidFill>
              </a:rPr>
              <a:t>PopC (post-candidacy): part of annual review, once per year</a:t>
            </a:r>
          </a:p>
          <a:p>
            <a:endParaRPr lang="en-US" sz="2800" dirty="0"/>
          </a:p>
        </p:txBody>
      </p:sp>
      <p:sp>
        <p:nvSpPr>
          <p:cNvPr id="4" name="Content Placeholder 3"/>
          <p:cNvSpPr>
            <a:spLocks noGrp="1"/>
          </p:cNvSpPr>
          <p:nvPr>
            <p:ph idx="15"/>
          </p:nvPr>
        </p:nvSpPr>
        <p:spPr/>
        <p:txBody>
          <a:bodyPr/>
          <a:lstStyle/>
          <a:p>
            <a:r>
              <a:rPr lang="en-US" sz="1800" dirty="0"/>
              <a:t>Design</a:t>
            </a:r>
          </a:p>
        </p:txBody>
      </p:sp>
    </p:spTree>
    <p:extLst>
      <p:ext uri="{BB962C8B-B14F-4D97-AF65-F5344CB8AC3E}">
        <p14:creationId xmlns:p14="http://schemas.microsoft.com/office/powerpoint/2010/main" val="278178539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3"/>
          </p:nvPr>
        </p:nvSpPr>
        <p:spPr>
          <a:xfrm>
            <a:off x="746930" y="1337911"/>
            <a:ext cx="7906182" cy="5018439"/>
          </a:xfrm>
        </p:spPr>
        <p:txBody>
          <a:bodyPr/>
          <a:lstStyle/>
          <a:p>
            <a:pPr lvl="1"/>
            <a:r>
              <a:rPr lang="en-US" sz="2800" dirty="0">
                <a:solidFill>
                  <a:srgbClr val="BB0000"/>
                </a:solidFill>
              </a:rPr>
              <a:t>Dimensions Measured</a:t>
            </a:r>
          </a:p>
        </p:txBody>
      </p:sp>
      <p:sp>
        <p:nvSpPr>
          <p:cNvPr id="4" name="Content Placeholder 3"/>
          <p:cNvSpPr>
            <a:spLocks noGrp="1"/>
          </p:cNvSpPr>
          <p:nvPr>
            <p:ph idx="15"/>
          </p:nvPr>
        </p:nvSpPr>
        <p:spPr/>
        <p:txBody>
          <a:bodyPr/>
          <a:lstStyle/>
          <a:p>
            <a:r>
              <a:rPr lang="en-US" sz="1800" dirty="0"/>
              <a:t>Measurement</a:t>
            </a:r>
          </a:p>
        </p:txBody>
      </p:sp>
      <p:graphicFrame>
        <p:nvGraphicFramePr>
          <p:cNvPr id="5" name="Table 4"/>
          <p:cNvGraphicFramePr>
            <a:graphicFrameLocks noGrp="1"/>
          </p:cNvGraphicFramePr>
          <p:nvPr>
            <p:extLst>
              <p:ext uri="{D42A27DB-BD31-4B8C-83A1-F6EECF244321}">
                <p14:modId xmlns:p14="http://schemas.microsoft.com/office/powerpoint/2010/main" val="833945190"/>
              </p:ext>
            </p:extLst>
          </p:nvPr>
        </p:nvGraphicFramePr>
        <p:xfrm>
          <a:off x="746930" y="1963671"/>
          <a:ext cx="6096000" cy="4079240"/>
        </p:xfrm>
        <a:graphic>
          <a:graphicData uri="http://schemas.openxmlformats.org/drawingml/2006/table">
            <a:tbl>
              <a:tblPr firstRow="1" bandRow="1">
                <a:tableStyleId>{5C22544A-7EE6-4342-B048-85BDC9FD1C3A}</a:tableStyleId>
              </a:tblPr>
              <a:tblGrid>
                <a:gridCol w="3048000">
                  <a:extLst>
                    <a:ext uri="{9D8B030D-6E8A-4147-A177-3AD203B41FA5}">
                      <a16:colId xmlns:a16="http://schemas.microsoft.com/office/drawing/2014/main" val="3746436391"/>
                    </a:ext>
                  </a:extLst>
                </a:gridCol>
                <a:gridCol w="3048000">
                  <a:extLst>
                    <a:ext uri="{9D8B030D-6E8A-4147-A177-3AD203B41FA5}">
                      <a16:colId xmlns:a16="http://schemas.microsoft.com/office/drawing/2014/main" val="353434802"/>
                    </a:ext>
                  </a:extLst>
                </a:gridCol>
              </a:tblGrid>
              <a:tr h="370840">
                <a:tc gridSpan="2">
                  <a:txBody>
                    <a:bodyPr/>
                    <a:lstStyle/>
                    <a:p>
                      <a:pPr algn="ctr"/>
                      <a:r>
                        <a:rPr lang="en-US" dirty="0">
                          <a:solidFill>
                            <a:schemeClr val="tx1"/>
                          </a:solidFill>
                        </a:rPr>
                        <a:t>Scales Used</a:t>
                      </a:r>
                    </a:p>
                  </a:txBody>
                  <a:tcPr>
                    <a:solidFill>
                      <a:schemeClr val="accent3"/>
                    </a:solidFill>
                  </a:tcPr>
                </a:tc>
                <a:tc hMerge="1">
                  <a:txBody>
                    <a:bodyPr/>
                    <a:lstStyle/>
                    <a:p>
                      <a:endParaRPr lang="en-US" dirty="0"/>
                    </a:p>
                  </a:txBody>
                  <a:tcPr/>
                </a:tc>
                <a:extLst>
                  <a:ext uri="{0D108BD9-81ED-4DB2-BD59-A6C34878D82A}">
                    <a16:rowId xmlns:a16="http://schemas.microsoft.com/office/drawing/2014/main" val="2820485953"/>
                  </a:ext>
                </a:extLst>
              </a:tr>
              <a:tr h="370840">
                <a:tc>
                  <a:txBody>
                    <a:bodyPr/>
                    <a:lstStyle/>
                    <a:p>
                      <a:pPr marL="0" algn="l" defTabSz="457200" rtl="0" eaLnBrk="1" latinLnBrk="0" hangingPunct="1"/>
                      <a:r>
                        <a:rPr lang="en-US" sz="1800" b="1" kern="1200" dirty="0">
                          <a:solidFill>
                            <a:schemeClr val="tx1"/>
                          </a:solidFill>
                          <a:latin typeface="+mn-lt"/>
                          <a:ea typeface="+mn-ea"/>
                          <a:cs typeface="+mn-cs"/>
                        </a:rPr>
                        <a:t>Validated</a:t>
                      </a:r>
                    </a:p>
                  </a:txBody>
                  <a:tcPr>
                    <a:solidFill>
                      <a:schemeClr val="accent3"/>
                    </a:solidFill>
                  </a:tcPr>
                </a:tc>
                <a:tc>
                  <a:txBody>
                    <a:bodyPr/>
                    <a:lstStyle/>
                    <a:p>
                      <a:pPr marL="0" algn="l" defTabSz="457200" rtl="0" eaLnBrk="1" latinLnBrk="0" hangingPunct="1"/>
                      <a:r>
                        <a:rPr lang="en-US" sz="1800" b="1" kern="1200" dirty="0">
                          <a:solidFill>
                            <a:schemeClr val="tx1"/>
                          </a:solidFill>
                          <a:latin typeface="+mn-lt"/>
                          <a:ea typeface="+mn-ea"/>
                          <a:cs typeface="+mn-cs"/>
                        </a:rPr>
                        <a:t>In Development</a:t>
                      </a:r>
                    </a:p>
                  </a:txBody>
                  <a:tcPr>
                    <a:solidFill>
                      <a:schemeClr val="accent3"/>
                    </a:solidFill>
                  </a:tcPr>
                </a:tc>
                <a:extLst>
                  <a:ext uri="{0D108BD9-81ED-4DB2-BD59-A6C34878D82A}">
                    <a16:rowId xmlns:a16="http://schemas.microsoft.com/office/drawing/2014/main" val="1466964741"/>
                  </a:ext>
                </a:extLst>
              </a:tr>
              <a:tr h="370840">
                <a:tc>
                  <a:txBody>
                    <a:bodyPr/>
                    <a:lstStyle/>
                    <a:p>
                      <a:r>
                        <a:rPr lang="en-US" dirty="0">
                          <a:solidFill>
                            <a:schemeClr val="tx1"/>
                          </a:solidFill>
                        </a:rPr>
                        <a:t>Value</a:t>
                      </a:r>
                    </a:p>
                  </a:txBody>
                  <a:tcPr/>
                </a:tc>
                <a:tc>
                  <a:txBody>
                    <a:bodyPr/>
                    <a:lstStyle/>
                    <a:p>
                      <a:r>
                        <a:rPr lang="en-US" dirty="0">
                          <a:solidFill>
                            <a:schemeClr val="tx1"/>
                          </a:solidFill>
                        </a:rPr>
                        <a:t>Student Experience</a:t>
                      </a:r>
                    </a:p>
                  </a:txBody>
                  <a:tcPr/>
                </a:tc>
                <a:extLst>
                  <a:ext uri="{0D108BD9-81ED-4DB2-BD59-A6C34878D82A}">
                    <a16:rowId xmlns:a16="http://schemas.microsoft.com/office/drawing/2014/main" val="1232802232"/>
                  </a:ext>
                </a:extLst>
              </a:tr>
              <a:tr h="370840">
                <a:tc>
                  <a:txBody>
                    <a:bodyPr/>
                    <a:lstStyle/>
                    <a:p>
                      <a:r>
                        <a:rPr lang="en-US" b="1" dirty="0">
                          <a:solidFill>
                            <a:schemeClr val="tx1"/>
                          </a:solidFill>
                        </a:rPr>
                        <a:t>Belonging</a:t>
                      </a:r>
                    </a:p>
                  </a:txBody>
                  <a:tcPr/>
                </a:tc>
                <a:tc>
                  <a:txBody>
                    <a:bodyPr/>
                    <a:lstStyle/>
                    <a:p>
                      <a:r>
                        <a:rPr lang="en-US" dirty="0">
                          <a:solidFill>
                            <a:schemeClr val="tx1"/>
                          </a:solidFill>
                        </a:rPr>
                        <a:t>Teaching</a:t>
                      </a:r>
                    </a:p>
                  </a:txBody>
                  <a:tcPr/>
                </a:tc>
                <a:extLst>
                  <a:ext uri="{0D108BD9-81ED-4DB2-BD59-A6C34878D82A}">
                    <a16:rowId xmlns:a16="http://schemas.microsoft.com/office/drawing/2014/main" val="2334987910"/>
                  </a:ext>
                </a:extLst>
              </a:tr>
              <a:tr h="370840">
                <a:tc>
                  <a:txBody>
                    <a:bodyPr/>
                    <a:lstStyle/>
                    <a:p>
                      <a:r>
                        <a:rPr lang="en-US" dirty="0">
                          <a:solidFill>
                            <a:schemeClr val="tx1"/>
                          </a:solidFill>
                        </a:rPr>
                        <a:t>Identity Development</a:t>
                      </a:r>
                    </a:p>
                  </a:txBody>
                  <a:tcPr/>
                </a:tc>
                <a:tc>
                  <a:txBody>
                    <a:bodyPr/>
                    <a:lstStyle/>
                    <a:p>
                      <a:endParaRPr lang="en-US" dirty="0">
                        <a:solidFill>
                          <a:schemeClr val="tx1"/>
                        </a:solidFill>
                      </a:endParaRPr>
                    </a:p>
                  </a:txBody>
                  <a:tcPr/>
                </a:tc>
                <a:extLst>
                  <a:ext uri="{0D108BD9-81ED-4DB2-BD59-A6C34878D82A}">
                    <a16:rowId xmlns:a16="http://schemas.microsoft.com/office/drawing/2014/main" val="2854254905"/>
                  </a:ext>
                </a:extLst>
              </a:tr>
              <a:tr h="370840">
                <a:tc>
                  <a:txBody>
                    <a:bodyPr/>
                    <a:lstStyle/>
                    <a:p>
                      <a:r>
                        <a:rPr lang="en-US" dirty="0">
                          <a:solidFill>
                            <a:schemeClr val="tx1"/>
                          </a:solidFill>
                        </a:rPr>
                        <a:t>Mindset</a:t>
                      </a:r>
                    </a:p>
                  </a:txBody>
                  <a:tcPr/>
                </a:tc>
                <a:tc>
                  <a:txBody>
                    <a:bodyPr/>
                    <a:lstStyle/>
                    <a:p>
                      <a:endParaRPr lang="en-US" dirty="0">
                        <a:solidFill>
                          <a:schemeClr val="tx1"/>
                        </a:solidFill>
                      </a:endParaRPr>
                    </a:p>
                  </a:txBody>
                  <a:tcPr/>
                </a:tc>
                <a:extLst>
                  <a:ext uri="{0D108BD9-81ED-4DB2-BD59-A6C34878D82A}">
                    <a16:rowId xmlns:a16="http://schemas.microsoft.com/office/drawing/2014/main" val="83934533"/>
                  </a:ext>
                </a:extLst>
              </a:tr>
              <a:tr h="370840">
                <a:tc>
                  <a:txBody>
                    <a:bodyPr/>
                    <a:lstStyle/>
                    <a:p>
                      <a:r>
                        <a:rPr lang="en-US" dirty="0">
                          <a:solidFill>
                            <a:schemeClr val="tx1"/>
                          </a:solidFill>
                        </a:rPr>
                        <a:t>Goal Orientation</a:t>
                      </a:r>
                    </a:p>
                  </a:txBody>
                  <a:tcPr/>
                </a:tc>
                <a:tc>
                  <a:txBody>
                    <a:bodyPr/>
                    <a:lstStyle/>
                    <a:p>
                      <a:endParaRPr lang="en-US" dirty="0">
                        <a:solidFill>
                          <a:schemeClr val="tx1"/>
                        </a:solidFill>
                      </a:endParaRPr>
                    </a:p>
                  </a:txBody>
                  <a:tcPr/>
                </a:tc>
                <a:extLst>
                  <a:ext uri="{0D108BD9-81ED-4DB2-BD59-A6C34878D82A}">
                    <a16:rowId xmlns:a16="http://schemas.microsoft.com/office/drawing/2014/main" val="1549178628"/>
                  </a:ext>
                </a:extLst>
              </a:tr>
              <a:tr h="370840">
                <a:tc>
                  <a:txBody>
                    <a:bodyPr/>
                    <a:lstStyle/>
                    <a:p>
                      <a:r>
                        <a:rPr lang="en-US" dirty="0">
                          <a:solidFill>
                            <a:schemeClr val="tx1"/>
                          </a:solidFill>
                        </a:rPr>
                        <a:t>Anxiety/Stress</a:t>
                      </a:r>
                    </a:p>
                  </a:txBody>
                  <a:tcPr/>
                </a:tc>
                <a:tc>
                  <a:txBody>
                    <a:bodyPr/>
                    <a:lstStyle/>
                    <a:p>
                      <a:endParaRPr lang="en-US" dirty="0">
                        <a:solidFill>
                          <a:schemeClr val="tx1"/>
                        </a:solidFill>
                      </a:endParaRPr>
                    </a:p>
                  </a:txBody>
                  <a:tcPr/>
                </a:tc>
                <a:extLst>
                  <a:ext uri="{0D108BD9-81ED-4DB2-BD59-A6C34878D82A}">
                    <a16:rowId xmlns:a16="http://schemas.microsoft.com/office/drawing/2014/main" val="1107903315"/>
                  </a:ext>
                </a:extLst>
              </a:tr>
              <a:tr h="370840">
                <a:tc>
                  <a:txBody>
                    <a:bodyPr/>
                    <a:lstStyle/>
                    <a:p>
                      <a:r>
                        <a:rPr lang="en-US" b="1" dirty="0">
                          <a:solidFill>
                            <a:schemeClr val="tx1"/>
                          </a:solidFill>
                        </a:rPr>
                        <a:t>Satisfaction</a:t>
                      </a:r>
                    </a:p>
                  </a:txBody>
                  <a:tcPr/>
                </a:tc>
                <a:tc>
                  <a:txBody>
                    <a:bodyPr/>
                    <a:lstStyle/>
                    <a:p>
                      <a:endParaRPr lang="en-US" dirty="0">
                        <a:solidFill>
                          <a:schemeClr val="tx1"/>
                        </a:solidFill>
                      </a:endParaRPr>
                    </a:p>
                  </a:txBody>
                  <a:tcPr/>
                </a:tc>
                <a:extLst>
                  <a:ext uri="{0D108BD9-81ED-4DB2-BD59-A6C34878D82A}">
                    <a16:rowId xmlns:a16="http://schemas.microsoft.com/office/drawing/2014/main" val="3955195494"/>
                  </a:ext>
                </a:extLst>
              </a:tr>
              <a:tr h="370840">
                <a:tc>
                  <a:txBody>
                    <a:bodyPr/>
                    <a:lstStyle/>
                    <a:p>
                      <a:r>
                        <a:rPr lang="en-US" dirty="0">
                          <a:solidFill>
                            <a:schemeClr val="tx1"/>
                          </a:solidFill>
                        </a:rPr>
                        <a:t>Milestones</a:t>
                      </a:r>
                    </a:p>
                  </a:txBody>
                  <a:tcPr/>
                </a:tc>
                <a:tc>
                  <a:txBody>
                    <a:bodyPr/>
                    <a:lstStyle/>
                    <a:p>
                      <a:endParaRPr lang="en-US" dirty="0">
                        <a:solidFill>
                          <a:schemeClr val="tx1"/>
                        </a:solidFill>
                      </a:endParaRPr>
                    </a:p>
                  </a:txBody>
                  <a:tcPr/>
                </a:tc>
                <a:extLst>
                  <a:ext uri="{0D108BD9-81ED-4DB2-BD59-A6C34878D82A}">
                    <a16:rowId xmlns:a16="http://schemas.microsoft.com/office/drawing/2014/main" val="1903458823"/>
                  </a:ext>
                </a:extLst>
              </a:tr>
              <a:tr h="370840">
                <a:tc>
                  <a:txBody>
                    <a:bodyPr/>
                    <a:lstStyle/>
                    <a:p>
                      <a:r>
                        <a:rPr lang="en-US" b="1" dirty="0">
                          <a:solidFill>
                            <a:schemeClr val="tx1"/>
                          </a:solidFill>
                        </a:rPr>
                        <a:t>Cost</a:t>
                      </a:r>
                    </a:p>
                  </a:txBody>
                  <a:tcPr/>
                </a:tc>
                <a:tc>
                  <a:txBody>
                    <a:bodyPr/>
                    <a:lstStyle/>
                    <a:p>
                      <a:endParaRPr lang="en-US" dirty="0">
                        <a:solidFill>
                          <a:schemeClr val="tx1"/>
                        </a:solidFill>
                      </a:endParaRPr>
                    </a:p>
                  </a:txBody>
                  <a:tcPr/>
                </a:tc>
                <a:extLst>
                  <a:ext uri="{0D108BD9-81ED-4DB2-BD59-A6C34878D82A}">
                    <a16:rowId xmlns:a16="http://schemas.microsoft.com/office/drawing/2014/main" val="3621766806"/>
                  </a:ext>
                </a:extLst>
              </a:tr>
            </a:tbl>
          </a:graphicData>
        </a:graphic>
      </p:graphicFrame>
    </p:spTree>
    <p:extLst>
      <p:ext uri="{BB962C8B-B14F-4D97-AF65-F5344CB8AC3E}">
        <p14:creationId xmlns:p14="http://schemas.microsoft.com/office/powerpoint/2010/main" val="316018087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3"/>
          </p:nvPr>
        </p:nvSpPr>
        <p:spPr>
          <a:xfrm>
            <a:off x="746930" y="1366787"/>
            <a:ext cx="7906182" cy="4989564"/>
          </a:xfrm>
        </p:spPr>
        <p:txBody>
          <a:bodyPr/>
          <a:lstStyle/>
          <a:p>
            <a:pPr lvl="1"/>
            <a:r>
              <a:rPr lang="en-US" b="1" dirty="0">
                <a:solidFill>
                  <a:srgbClr val="BB0000"/>
                </a:solidFill>
              </a:rPr>
              <a:t>Example Questions</a:t>
            </a:r>
          </a:p>
          <a:p>
            <a:pPr marL="342900" lvl="1" indent="-342900">
              <a:buFont typeface="Arial" panose="020B0604020202020204" pitchFamily="34" charset="0"/>
              <a:buChar char="•"/>
            </a:pPr>
            <a:r>
              <a:rPr lang="en-US" b="1" dirty="0"/>
              <a:t>Belonging (22)</a:t>
            </a:r>
          </a:p>
          <a:p>
            <a:pPr marL="891540" lvl="3" indent="-342900">
              <a:buFont typeface="Arial" panose="020B0604020202020204" pitchFamily="34" charset="0"/>
              <a:buChar char="•"/>
            </a:pPr>
            <a:r>
              <a:rPr lang="en-US" dirty="0"/>
              <a:t>“I have found other graduate students in this graduate physics program with whom I relate.”</a:t>
            </a:r>
          </a:p>
          <a:p>
            <a:pPr marL="342900" lvl="1" indent="-342900">
              <a:buFont typeface="Arial" panose="020B0604020202020204" pitchFamily="34" charset="0"/>
              <a:buChar char="•"/>
            </a:pPr>
            <a:r>
              <a:rPr lang="en-US" b="1" dirty="0"/>
              <a:t>Satisfaction (15)</a:t>
            </a:r>
          </a:p>
          <a:p>
            <a:pPr marL="891540" lvl="3" indent="-342900">
              <a:buFont typeface="Arial" panose="020B0604020202020204" pitchFamily="34" charset="0"/>
              <a:buChar char="•"/>
            </a:pPr>
            <a:r>
              <a:rPr lang="en-US" dirty="0"/>
              <a:t>“In most ways my graduate experience in physics is close to my ideal.”</a:t>
            </a:r>
          </a:p>
          <a:p>
            <a:pPr marL="342900" lvl="1" indent="-342900">
              <a:buFont typeface="Arial" panose="020B0604020202020204" pitchFamily="34" charset="0"/>
              <a:buChar char="•"/>
            </a:pPr>
            <a:r>
              <a:rPr lang="en-US" b="1" dirty="0"/>
              <a:t>Cost (19)</a:t>
            </a:r>
          </a:p>
          <a:p>
            <a:pPr marL="891540" lvl="3" indent="-342900">
              <a:buFont typeface="Arial" panose="020B0604020202020204" pitchFamily="34" charset="0"/>
              <a:buChar char="•"/>
            </a:pPr>
            <a:r>
              <a:rPr lang="en-US" dirty="0"/>
              <a:t>“I have to sacrifice too much to be in this physics graduate program.”</a:t>
            </a:r>
          </a:p>
        </p:txBody>
      </p:sp>
      <p:sp>
        <p:nvSpPr>
          <p:cNvPr id="4" name="Content Placeholder 3"/>
          <p:cNvSpPr>
            <a:spLocks noGrp="1"/>
          </p:cNvSpPr>
          <p:nvPr>
            <p:ph idx="15"/>
          </p:nvPr>
        </p:nvSpPr>
        <p:spPr/>
        <p:txBody>
          <a:bodyPr/>
          <a:lstStyle/>
          <a:p>
            <a:r>
              <a:rPr lang="en-US" sz="1800" dirty="0"/>
              <a:t>Measurement</a:t>
            </a:r>
          </a:p>
        </p:txBody>
      </p:sp>
    </p:spTree>
    <p:extLst>
      <p:ext uri="{BB962C8B-B14F-4D97-AF65-F5344CB8AC3E}">
        <p14:creationId xmlns:p14="http://schemas.microsoft.com/office/powerpoint/2010/main" val="190170571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5"/>
          </p:nvPr>
        </p:nvSpPr>
        <p:spPr/>
        <p:txBody>
          <a:bodyPr/>
          <a:lstStyle/>
          <a:p>
            <a:r>
              <a:rPr lang="en-US" sz="1800" dirty="0"/>
              <a:t>Satisfaction, PopB</a:t>
            </a:r>
          </a:p>
        </p:txBody>
      </p:sp>
      <p:graphicFrame>
        <p:nvGraphicFramePr>
          <p:cNvPr id="4" name="Chart 3">
            <a:extLst/>
          </p:cNvPr>
          <p:cNvGraphicFramePr>
            <a:graphicFrameLocks/>
          </p:cNvGraphicFramePr>
          <p:nvPr>
            <p:extLst>
              <p:ext uri="{D42A27DB-BD31-4B8C-83A1-F6EECF244321}">
                <p14:modId xmlns:p14="http://schemas.microsoft.com/office/powerpoint/2010/main" val="2087229811"/>
              </p:ext>
            </p:extLst>
          </p:nvPr>
        </p:nvGraphicFramePr>
        <p:xfrm>
          <a:off x="0" y="898622"/>
          <a:ext cx="9143999" cy="4039138"/>
        </p:xfrm>
        <a:graphic>
          <a:graphicData uri="http://schemas.openxmlformats.org/drawingml/2006/chart">
            <c:chart xmlns:c="http://schemas.openxmlformats.org/drawingml/2006/chart" xmlns:r="http://schemas.openxmlformats.org/officeDocument/2006/relationships" r:id="rId3"/>
          </a:graphicData>
        </a:graphic>
      </p:graphicFrame>
      <mc:AlternateContent xmlns:mc="http://schemas.openxmlformats.org/markup-compatibility/2006">
        <mc:Choice xmlns:a14="http://schemas.microsoft.com/office/drawing/2010/main" Requires="a14">
          <p:graphicFrame>
            <p:nvGraphicFramePr>
              <p:cNvPr id="5" name="Table 4"/>
              <p:cNvGraphicFramePr>
                <a:graphicFrameLocks noGrp="1"/>
              </p:cNvGraphicFramePr>
              <p:nvPr>
                <p:extLst>
                  <p:ext uri="{D42A27DB-BD31-4B8C-83A1-F6EECF244321}">
                    <p14:modId xmlns:p14="http://schemas.microsoft.com/office/powerpoint/2010/main" val="3255963093"/>
                  </p:ext>
                </p:extLst>
              </p:nvPr>
            </p:nvGraphicFramePr>
            <p:xfrm>
              <a:off x="2740240" y="5200696"/>
              <a:ext cx="3770288" cy="1499277"/>
            </p:xfrm>
            <a:graphic>
              <a:graphicData uri="http://schemas.openxmlformats.org/drawingml/2006/table">
                <a:tbl>
                  <a:tblPr firstRow="1" bandRow="1">
                    <a:tableStyleId>{5C22544A-7EE6-4342-B048-85BDC9FD1C3A}</a:tableStyleId>
                  </a:tblPr>
                  <a:tblGrid>
                    <a:gridCol w="1471083">
                      <a:extLst>
                        <a:ext uri="{9D8B030D-6E8A-4147-A177-3AD203B41FA5}">
                          <a16:colId xmlns:a16="http://schemas.microsoft.com/office/drawing/2014/main" val="1698381574"/>
                        </a:ext>
                      </a:extLst>
                    </a:gridCol>
                    <a:gridCol w="1092197">
                      <a:extLst>
                        <a:ext uri="{9D8B030D-6E8A-4147-A177-3AD203B41FA5}">
                          <a16:colId xmlns:a16="http://schemas.microsoft.com/office/drawing/2014/main" val="3935234831"/>
                        </a:ext>
                      </a:extLst>
                    </a:gridCol>
                    <a:gridCol w="1207008">
                      <a:extLst>
                        <a:ext uri="{9D8B030D-6E8A-4147-A177-3AD203B41FA5}">
                          <a16:colId xmlns:a16="http://schemas.microsoft.com/office/drawing/2014/main" val="66851118"/>
                        </a:ext>
                      </a:extLst>
                    </a:gridCol>
                  </a:tblGrid>
                  <a:tr h="462957">
                    <a:tc>
                      <a:txBody>
                        <a:bodyPr/>
                        <a:lstStyle/>
                        <a:p>
                          <a:pPr algn="ctr"/>
                          <a:endParaRPr lang="en-US" sz="1400" dirty="0">
                            <a:latin typeface="Arial" panose="020B0604020202020204" pitchFamily="34" charset="0"/>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1400" dirty="0">
                              <a:solidFill>
                                <a:schemeClr val="tx1"/>
                              </a:solidFill>
                              <a:latin typeface="Arial" panose="020B0604020202020204" pitchFamily="34" charset="0"/>
                              <a:cs typeface="Arial" panose="020B0604020202020204" pitchFamily="34" charset="0"/>
                            </a:rPr>
                            <a:t>Male</a:t>
                          </a:r>
                        </a:p>
                        <a:p>
                          <a:pPr algn="ctr"/>
                          <a:r>
                            <a:rPr lang="en-US" sz="1400" dirty="0">
                              <a:solidFill>
                                <a:schemeClr val="tx1"/>
                              </a:solidFill>
                              <a:latin typeface="Arial" panose="020B0604020202020204" pitchFamily="34" charset="0"/>
                              <a:cs typeface="Arial" panose="020B0604020202020204" pitchFamily="34" charset="0"/>
                            </a:rPr>
                            <a:t>(N=14)</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1400" dirty="0">
                              <a:solidFill>
                                <a:schemeClr val="tx1"/>
                              </a:solidFill>
                              <a:latin typeface="Arial" panose="020B0604020202020204" pitchFamily="34" charset="0"/>
                              <a:cs typeface="Arial" panose="020B0604020202020204" pitchFamily="34" charset="0"/>
                            </a:rPr>
                            <a:t>Female (N=7)</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477959384"/>
                      </a:ext>
                    </a:extLst>
                  </a:tr>
                  <a:tr h="462957">
                    <a:tc>
                      <a:txBody>
                        <a:bodyPr/>
                        <a:lstStyle/>
                        <a:p>
                          <a:pPr algn="ctr"/>
                          <a:r>
                            <a:rPr lang="en-US" sz="1400" b="1" dirty="0">
                              <a:latin typeface="Arial" panose="020B0604020202020204" pitchFamily="34" charset="0"/>
                              <a:cs typeface="Arial" panose="020B0604020202020204" pitchFamily="34" charset="0"/>
                            </a:rPr>
                            <a:t>Mean </a:t>
                          </a:r>
                          <a14:m>
                            <m:oMath xmlns:m="http://schemas.openxmlformats.org/officeDocument/2006/math">
                              <m:r>
                                <a:rPr lang="en-US" sz="1400" b="0" i="1" smtClean="0">
                                  <a:latin typeface="Cambria Math" panose="02040503050406030204" pitchFamily="18" charset="0"/>
                                  <a:cs typeface="Arial" panose="020B0604020202020204" pitchFamily="34" charset="0"/>
                                </a:rPr>
                                <m:t>±</m:t>
                              </m:r>
                            </m:oMath>
                          </a14:m>
                          <a:r>
                            <a:rPr lang="en-US" sz="1400" b="1" dirty="0">
                              <a:latin typeface="Arial" panose="020B0604020202020204" pitchFamily="34" charset="0"/>
                              <a:cs typeface="Arial" panose="020B0604020202020204" pitchFamily="34" charset="0"/>
                            </a:rPr>
                            <a:t> SE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1400" dirty="0">
                              <a:latin typeface="Arial" panose="020B0604020202020204" pitchFamily="34" charset="0"/>
                              <a:cs typeface="Arial" panose="020B0604020202020204" pitchFamily="34" charset="0"/>
                            </a:rPr>
                            <a:t>0.82</a:t>
                          </a:r>
                          <a:r>
                            <a:rPr lang="en-US" sz="1400" baseline="0" dirty="0">
                              <a:latin typeface="Arial" panose="020B0604020202020204" pitchFamily="34" charset="0"/>
                              <a:cs typeface="Arial" panose="020B0604020202020204" pitchFamily="34" charset="0"/>
                            </a:rPr>
                            <a:t> </a:t>
                          </a:r>
                          <a14:m>
                            <m:oMath xmlns:m="http://schemas.openxmlformats.org/officeDocument/2006/math">
                              <m:r>
                                <a:rPr lang="en-US" sz="1400" b="0" i="1" smtClean="0">
                                  <a:latin typeface="Cambria Math" panose="02040503050406030204" pitchFamily="18" charset="0"/>
                                  <a:cs typeface="Arial" panose="020B0604020202020204" pitchFamily="34" charset="0"/>
                                </a:rPr>
                                <m:t>±0.27 </m:t>
                              </m:r>
                            </m:oMath>
                          </a14:m>
                          <a:endParaRPr lang="en-US" sz="1400" dirty="0">
                            <a:latin typeface="Arial" panose="020B0604020202020204" pitchFamily="34" charset="0"/>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1400" dirty="0">
                              <a:latin typeface="Arial" panose="020B0604020202020204" pitchFamily="34" charset="0"/>
                              <a:cs typeface="Arial" panose="020B0604020202020204" pitchFamily="34" charset="0"/>
                            </a:rPr>
                            <a:t>-0.36 </a:t>
                          </a:r>
                          <a14:m>
                            <m:oMath xmlns:m="http://schemas.openxmlformats.org/officeDocument/2006/math">
                              <m:r>
                                <a:rPr lang="en-US" sz="1400" b="0" i="1" smtClean="0">
                                  <a:latin typeface="Cambria Math" panose="02040503050406030204" pitchFamily="18" charset="0"/>
                                  <a:cs typeface="Arial" panose="020B0604020202020204" pitchFamily="34" charset="0"/>
                                </a:rPr>
                                <m:t>±0.31 </m:t>
                              </m:r>
                            </m:oMath>
                          </a14:m>
                          <a:endParaRPr lang="en-US" sz="1400" dirty="0">
                            <a:latin typeface="Arial" panose="020B0604020202020204" pitchFamily="34" charset="0"/>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026834104"/>
                      </a:ext>
                    </a:extLst>
                  </a:tr>
                  <a:tr h="462957">
                    <a:tc>
                      <a:txBody>
                        <a:bodyPr/>
                        <a:lstStyle/>
                        <a:p>
                          <a:pPr algn="ctr"/>
                          <a:r>
                            <a:rPr lang="en-US" sz="1400" b="1" dirty="0">
                              <a:latin typeface="Arial" panose="020B0604020202020204" pitchFamily="34" charset="0"/>
                              <a:cs typeface="Arial" panose="020B0604020202020204" pitchFamily="34" charset="0"/>
                            </a:rPr>
                            <a:t>Mann-Whitney p-value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2">
                      <a:txBody>
                        <a:bodyPr/>
                        <a:lstStyle/>
                        <a:p>
                          <a:pPr algn="ctr"/>
                          <a:r>
                            <a:rPr lang="en-US" sz="1400" dirty="0">
                              <a:latin typeface="Arial" panose="020B0604020202020204" pitchFamily="34" charset="0"/>
                              <a:cs typeface="Arial" panose="020B0604020202020204" pitchFamily="34" charset="0"/>
                            </a:rPr>
                            <a:t>0.02</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algn="ctr"/>
                          <a:endParaRPr lang="en-US" sz="1400" dirty="0">
                            <a:latin typeface="Arial" panose="020B0604020202020204" pitchFamily="34" charset="0"/>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8837146"/>
                      </a:ext>
                    </a:extLst>
                  </a:tr>
                </a:tbl>
              </a:graphicData>
            </a:graphic>
          </p:graphicFrame>
        </mc:Choice>
        <mc:Fallback>
          <p:graphicFrame>
            <p:nvGraphicFramePr>
              <p:cNvPr id="5" name="Table 4"/>
              <p:cNvGraphicFramePr>
                <a:graphicFrameLocks noGrp="1"/>
              </p:cNvGraphicFramePr>
              <p:nvPr>
                <p:extLst>
                  <p:ext uri="{D42A27DB-BD31-4B8C-83A1-F6EECF244321}">
                    <p14:modId xmlns:p14="http://schemas.microsoft.com/office/powerpoint/2010/main" val="3255963093"/>
                  </p:ext>
                </p:extLst>
              </p:nvPr>
            </p:nvGraphicFramePr>
            <p:xfrm>
              <a:off x="2740240" y="5200696"/>
              <a:ext cx="3770288" cy="1499277"/>
            </p:xfrm>
            <a:graphic>
              <a:graphicData uri="http://schemas.openxmlformats.org/drawingml/2006/table">
                <a:tbl>
                  <a:tblPr firstRow="1" bandRow="1">
                    <a:tableStyleId>{5C22544A-7EE6-4342-B048-85BDC9FD1C3A}</a:tableStyleId>
                  </a:tblPr>
                  <a:tblGrid>
                    <a:gridCol w="1471083">
                      <a:extLst>
                        <a:ext uri="{9D8B030D-6E8A-4147-A177-3AD203B41FA5}">
                          <a16:colId xmlns:a16="http://schemas.microsoft.com/office/drawing/2014/main" val="1698381574"/>
                        </a:ext>
                      </a:extLst>
                    </a:gridCol>
                    <a:gridCol w="1092197">
                      <a:extLst>
                        <a:ext uri="{9D8B030D-6E8A-4147-A177-3AD203B41FA5}">
                          <a16:colId xmlns:a16="http://schemas.microsoft.com/office/drawing/2014/main" val="3935234831"/>
                        </a:ext>
                      </a:extLst>
                    </a:gridCol>
                    <a:gridCol w="1207008">
                      <a:extLst>
                        <a:ext uri="{9D8B030D-6E8A-4147-A177-3AD203B41FA5}">
                          <a16:colId xmlns:a16="http://schemas.microsoft.com/office/drawing/2014/main" val="66851118"/>
                        </a:ext>
                      </a:extLst>
                    </a:gridCol>
                  </a:tblGrid>
                  <a:tr h="518160">
                    <a:tc>
                      <a:txBody>
                        <a:bodyPr/>
                        <a:lstStyle/>
                        <a:p>
                          <a:pPr algn="ctr"/>
                          <a:endParaRPr lang="en-US" sz="1400" dirty="0">
                            <a:latin typeface="Arial" panose="020B0604020202020204" pitchFamily="34" charset="0"/>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1400" dirty="0">
                              <a:solidFill>
                                <a:schemeClr val="tx1"/>
                              </a:solidFill>
                              <a:latin typeface="Arial" panose="020B0604020202020204" pitchFamily="34" charset="0"/>
                              <a:cs typeface="Arial" panose="020B0604020202020204" pitchFamily="34" charset="0"/>
                            </a:rPr>
                            <a:t>Male</a:t>
                          </a:r>
                        </a:p>
                        <a:p>
                          <a:pPr algn="ctr"/>
                          <a:r>
                            <a:rPr lang="en-US" sz="1400" dirty="0">
                              <a:solidFill>
                                <a:schemeClr val="tx1"/>
                              </a:solidFill>
                              <a:latin typeface="Arial" panose="020B0604020202020204" pitchFamily="34" charset="0"/>
                              <a:cs typeface="Arial" panose="020B0604020202020204" pitchFamily="34" charset="0"/>
                            </a:rPr>
                            <a:t>(N=14)</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1400" dirty="0">
                              <a:solidFill>
                                <a:schemeClr val="tx1"/>
                              </a:solidFill>
                              <a:latin typeface="Arial" panose="020B0604020202020204" pitchFamily="34" charset="0"/>
                              <a:cs typeface="Arial" panose="020B0604020202020204" pitchFamily="34" charset="0"/>
                            </a:rPr>
                            <a:t>Female (N=7)</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477959384"/>
                      </a:ext>
                    </a:extLst>
                  </a:tr>
                  <a:tr h="462957">
                    <a:tc>
                      <a:txBody>
                        <a:bodyPr/>
                        <a:lstStyle/>
                        <a:p>
                          <a:endParaRPr lang="en-US"/>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blipFill>
                          <a:blip r:embed="rId4"/>
                          <a:stretch>
                            <a:fillRect l="-413" t="-112987" r="-157025" b="-123377"/>
                          </a:stretch>
                        </a:blipFill>
                      </a:tcPr>
                    </a:tc>
                    <a:tc>
                      <a:txBody>
                        <a:bodyPr/>
                        <a:lstStyle/>
                        <a:p>
                          <a:endParaRPr lang="en-US"/>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blipFill>
                          <a:blip r:embed="rId4"/>
                          <a:stretch>
                            <a:fillRect l="-135754" t="-112987" r="-112291" b="-123377"/>
                          </a:stretch>
                        </a:blipFill>
                      </a:tcPr>
                    </a:tc>
                    <a:tc>
                      <a:txBody>
                        <a:bodyPr/>
                        <a:lstStyle/>
                        <a:p>
                          <a:endParaRPr lang="en-US"/>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blipFill>
                          <a:blip r:embed="rId4"/>
                          <a:stretch>
                            <a:fillRect l="-213131" t="-112987" r="-1515" b="-123377"/>
                          </a:stretch>
                        </a:blipFill>
                      </a:tcPr>
                    </a:tc>
                    <a:extLst>
                      <a:ext uri="{0D108BD9-81ED-4DB2-BD59-A6C34878D82A}">
                        <a16:rowId xmlns:a16="http://schemas.microsoft.com/office/drawing/2014/main" val="4026834104"/>
                      </a:ext>
                    </a:extLst>
                  </a:tr>
                  <a:tr h="518160">
                    <a:tc>
                      <a:txBody>
                        <a:bodyPr/>
                        <a:lstStyle/>
                        <a:p>
                          <a:pPr algn="ctr"/>
                          <a:r>
                            <a:rPr lang="en-US" sz="1400" b="1" dirty="0">
                              <a:latin typeface="Arial" panose="020B0604020202020204" pitchFamily="34" charset="0"/>
                              <a:cs typeface="Arial" panose="020B0604020202020204" pitchFamily="34" charset="0"/>
                            </a:rPr>
                            <a:t>Mann-Whitney p-value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2">
                      <a:txBody>
                        <a:bodyPr/>
                        <a:lstStyle/>
                        <a:p>
                          <a:pPr algn="ctr"/>
                          <a:r>
                            <a:rPr lang="en-US" sz="1400" dirty="0">
                              <a:latin typeface="Arial" panose="020B0604020202020204" pitchFamily="34" charset="0"/>
                              <a:cs typeface="Arial" panose="020B0604020202020204" pitchFamily="34" charset="0"/>
                            </a:rPr>
                            <a:t>0.02</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algn="ctr"/>
                          <a:endParaRPr lang="en-US" sz="1400" dirty="0">
                            <a:latin typeface="Arial" panose="020B0604020202020204" pitchFamily="34" charset="0"/>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8837146"/>
                      </a:ext>
                    </a:extLst>
                  </a:tr>
                </a:tbl>
              </a:graphicData>
            </a:graphic>
          </p:graphicFrame>
        </mc:Fallback>
      </mc:AlternateContent>
      <p:sp>
        <p:nvSpPr>
          <p:cNvPr id="8" name="Arrow: Right 7"/>
          <p:cNvSpPr/>
          <p:nvPr/>
        </p:nvSpPr>
        <p:spPr>
          <a:xfrm>
            <a:off x="809897" y="4846322"/>
            <a:ext cx="8156197" cy="235132"/>
          </a:xfrm>
          <a:prstGeom prs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 name="TextBox 8"/>
          <p:cNvSpPr txBox="1"/>
          <p:nvPr/>
        </p:nvSpPr>
        <p:spPr>
          <a:xfrm>
            <a:off x="809897" y="5200696"/>
            <a:ext cx="1580606" cy="646331"/>
          </a:xfrm>
          <a:prstGeom prst="rect">
            <a:avLst/>
          </a:prstGeom>
          <a:noFill/>
        </p:spPr>
        <p:txBody>
          <a:bodyPr wrap="square" rtlCol="0">
            <a:spAutoFit/>
          </a:bodyPr>
          <a:lstStyle/>
          <a:p>
            <a:r>
              <a:rPr lang="en-US" dirty="0"/>
              <a:t>Low satisfaction</a:t>
            </a:r>
          </a:p>
        </p:txBody>
      </p:sp>
      <p:sp>
        <p:nvSpPr>
          <p:cNvPr id="10" name="TextBox 9"/>
          <p:cNvSpPr txBox="1"/>
          <p:nvPr/>
        </p:nvSpPr>
        <p:spPr>
          <a:xfrm>
            <a:off x="7628708" y="5200695"/>
            <a:ext cx="1337385" cy="646331"/>
          </a:xfrm>
          <a:prstGeom prst="rect">
            <a:avLst/>
          </a:prstGeom>
          <a:noFill/>
        </p:spPr>
        <p:txBody>
          <a:bodyPr wrap="square" rtlCol="0">
            <a:spAutoFit/>
          </a:bodyPr>
          <a:lstStyle/>
          <a:p>
            <a:r>
              <a:rPr lang="en-US" dirty="0"/>
              <a:t>High satisfaction</a:t>
            </a:r>
          </a:p>
        </p:txBody>
      </p:sp>
    </p:spTree>
    <p:extLst>
      <p:ext uri="{BB962C8B-B14F-4D97-AF65-F5344CB8AC3E}">
        <p14:creationId xmlns:p14="http://schemas.microsoft.com/office/powerpoint/2010/main" val="680763570"/>
      </p:ext>
    </p:extLst>
  </p:cSld>
  <p:clrMapOvr>
    <a:masterClrMapping/>
  </p:clrMapOvr>
</p:sld>
</file>

<file path=ppt/theme/theme1.xml><?xml version="1.0" encoding="utf-8"?>
<a:theme xmlns:a="http://schemas.openxmlformats.org/drawingml/2006/main" name="2_Title Slide">
  <a:themeElements>
    <a:clrScheme name="Grayscale">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Content Slide">
  <a:themeElements>
    <a:clrScheme name="Grayscale">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Default Theme.thmx</Template>
  <TotalTime>18764</TotalTime>
  <Words>2180</Words>
  <Application>Microsoft Office PowerPoint</Application>
  <PresentationFormat>On-screen Show (4:3)</PresentationFormat>
  <Paragraphs>209</Paragraphs>
  <Slides>15</Slides>
  <Notes>13</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15</vt:i4>
      </vt:variant>
    </vt:vector>
  </HeadingPairs>
  <TitlesOfParts>
    <vt:vector size="20" baseType="lpstr">
      <vt:lpstr>Arial</vt:lpstr>
      <vt:lpstr>Calibri</vt:lpstr>
      <vt:lpstr>Cambria Math</vt:lpstr>
      <vt:lpstr>2_Title Slide</vt:lpstr>
      <vt:lpstr>Content Slide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OSU</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Jacquie Aberegg</dc:creator>
  <cp:lastModifiedBy>Amber Byrum</cp:lastModifiedBy>
  <cp:revision>95</cp:revision>
  <cp:lastPrinted>2013-08-13T14:25:08Z</cp:lastPrinted>
  <dcterms:created xsi:type="dcterms:W3CDTF">2013-05-24T18:55:25Z</dcterms:created>
  <dcterms:modified xsi:type="dcterms:W3CDTF">2017-07-25T03:51:47Z</dcterms:modified>
</cp:coreProperties>
</file>