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9" r:id="rId2"/>
    <p:sldId id="258" r:id="rId3"/>
    <p:sldId id="266" r:id="rId4"/>
    <p:sldId id="261" r:id="rId5"/>
    <p:sldId id="291" r:id="rId6"/>
    <p:sldId id="292" r:id="rId7"/>
    <p:sldId id="293" r:id="rId8"/>
    <p:sldId id="294" r:id="rId9"/>
    <p:sldId id="271" r:id="rId10"/>
    <p:sldId id="262" r:id="rId11"/>
    <p:sldId id="275" r:id="rId12"/>
    <p:sldId id="272" r:id="rId13"/>
    <p:sldId id="264" r:id="rId14"/>
    <p:sldId id="263" r:id="rId15"/>
    <p:sldId id="274" r:id="rId16"/>
    <p:sldId id="276" r:id="rId17"/>
    <p:sldId id="283" r:id="rId18"/>
    <p:sldId id="278" r:id="rId19"/>
    <p:sldId id="279" r:id="rId20"/>
    <p:sldId id="277" r:id="rId21"/>
    <p:sldId id="288" r:id="rId22"/>
    <p:sldId id="268" r:id="rId23"/>
    <p:sldId id="289" r:id="rId24"/>
    <p:sldId id="280" r:id="rId25"/>
    <p:sldId id="281" r:id="rId26"/>
    <p:sldId id="265" r:id="rId27"/>
    <p:sldId id="269" r:id="rId28"/>
    <p:sldId id="270" r:id="rId29"/>
    <p:sldId id="29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923" autoAdjust="0"/>
  </p:normalViewPr>
  <p:slideViewPr>
    <p:cSldViewPr>
      <p:cViewPr varScale="1">
        <p:scale>
          <a:sx n="49" d="100"/>
          <a:sy n="49" d="100"/>
        </p:scale>
        <p:origin x="170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F5615-C04C-4E2B-AF39-D8CC260580AA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47C3F-5FF7-49F6-8D7C-591DB5C2D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30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BA257-48EC-4E79-85A4-773FC6CDE8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81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47C3F-5FF7-49F6-8D7C-591DB5C2D3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05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Ranges because</a:t>
            </a:r>
            <a:r>
              <a:rPr lang="en-US" baseline="0" dirty="0"/>
              <a:t> of variability due to instructor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47C3F-5FF7-49F6-8D7C-591DB5C2D3D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37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Ranges because</a:t>
            </a:r>
            <a:r>
              <a:rPr lang="en-US" baseline="0" dirty="0"/>
              <a:t> of variability due to instructor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47C3F-5FF7-49F6-8D7C-591DB5C2D3D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96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Ranges because</a:t>
            </a:r>
            <a:r>
              <a:rPr lang="en-US" baseline="0" dirty="0"/>
              <a:t> of variability due to instructor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47C3F-5FF7-49F6-8D7C-591DB5C2D3D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7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Ranges because</a:t>
            </a:r>
            <a:r>
              <a:rPr lang="en-US" baseline="0" dirty="0"/>
              <a:t> of variability due to instructor</a:t>
            </a:r>
          </a:p>
          <a:p>
            <a:r>
              <a:rPr lang="en-US" baseline="0" dirty="0"/>
              <a:t>Magnitude = 2-4% stronger for -1 SD HS GPA</a:t>
            </a:r>
          </a:p>
          <a:p>
            <a:r>
              <a:rPr lang="en-US" baseline="0" dirty="0"/>
              <a:t>Magnitude = 2-3% weaker for +1 SD HS GPA</a:t>
            </a:r>
          </a:p>
          <a:p>
            <a:r>
              <a:rPr lang="en-US" dirty="0"/>
              <a:t>NW FG Males: 6-9%</a:t>
            </a:r>
          </a:p>
          <a:p>
            <a:r>
              <a:rPr lang="en-US" dirty="0"/>
              <a:t>NW FG Females: 10-14%</a:t>
            </a:r>
          </a:p>
          <a:p>
            <a:r>
              <a:rPr lang="en-US" dirty="0"/>
              <a:t>5% multi racial; 11% </a:t>
            </a:r>
            <a:r>
              <a:rPr lang="en-US" dirty="0" err="1"/>
              <a:t>hisp</a:t>
            </a:r>
            <a:r>
              <a:rPr lang="en-US" dirty="0"/>
              <a:t>; 2% AA;</a:t>
            </a:r>
            <a:r>
              <a:rPr lang="en-US" baseline="0" dirty="0"/>
              <a:t> 5% Asian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47C3F-5FF7-49F6-8D7C-591DB5C2D3D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50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47C3F-5FF7-49F6-8D7C-591DB5C2D3D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88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“Can be” little interaction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47C3F-5FF7-49F6-8D7C-591DB5C2D3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05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differences between the LA Model and other peer instruction models such as Peer-Led Team Learning (PLTL) and Supplemental Instruction (SI):</a:t>
            </a:r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PLTL is more specific (usually) in terms of how peers interact with students (80-minute “workshops” involving one PLTL leader and 8-10 students). LA model is more flexible in terms of how peers are used to transform courses. LAs might work with students during class, in recitation / tutorial settings, in lab, and in other roles. Typically, one LA might work closely with 60 students during the week.</a:t>
            </a:r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meet weekly with faculty teaching the course as well as participate in a weekly math and science teaching seminar (see next slide)</a:t>
            </a:r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Teacher recruitment and preparation is an explicit goal of the LA Model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11/01/11</a:t>
            </a:r>
          </a:p>
        </p:txBody>
      </p:sp>
    </p:spTree>
    <p:extLst>
      <p:ext uri="{BB962C8B-B14F-4D97-AF65-F5344CB8AC3E}">
        <p14:creationId xmlns:p14="http://schemas.microsoft.com/office/powerpoint/2010/main" val="4132210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</a:t>
            </a:r>
            <a:r>
              <a:rPr lang="en-US" baseline="0" dirty="0"/>
              <a:t> LAs engage in these three key experiences.</a:t>
            </a:r>
          </a:p>
          <a:p>
            <a:r>
              <a:rPr lang="en-US" baseline="0" dirty="0"/>
              <a:t>Work with small groups of students on challenging activities.</a:t>
            </a:r>
          </a:p>
          <a:p>
            <a:r>
              <a:rPr lang="en-US" baseline="0" dirty="0"/>
              <a:t>Meet weekly with instructors to prepare for next week.</a:t>
            </a:r>
          </a:p>
          <a:p>
            <a:r>
              <a:rPr lang="en-US" baseline="0" dirty="0"/>
              <a:t>New LAs take pedagogy course.</a:t>
            </a:r>
          </a:p>
          <a:p>
            <a:endParaRPr lang="en-US" dirty="0"/>
          </a:p>
          <a:p>
            <a:pPr marL="0" indent="0" eaLnBrk="1" hangingPunct="1">
              <a:buFont typeface="Arial"/>
              <a:buNone/>
            </a:pPr>
            <a:endParaRPr lang="en-US" dirty="0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BAAB1-1CEA-9A4B-BF14-63439916984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08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Context: Use</a:t>
            </a:r>
            <a:r>
              <a:rPr lang="en-US" baseline="0" dirty="0"/>
              <a:t> of LAs in physics at CU is in conjunction with University of Washington tutorials</a:t>
            </a:r>
          </a:p>
          <a:p>
            <a:r>
              <a:rPr lang="en-US" baseline="0" dirty="0"/>
              <a:t>The tutorials provide the content</a:t>
            </a:r>
          </a:p>
          <a:p>
            <a:r>
              <a:rPr lang="en-US" baseline="0" dirty="0"/>
              <a:t>LAs provide the instructional strategies for active student engagement</a:t>
            </a:r>
          </a:p>
          <a:p>
            <a:r>
              <a:rPr lang="en-US" baseline="0" dirty="0"/>
              <a:t>Results presented here are representative of the use of LAs in conjunction with the tutorials, and we cannot separate the two</a:t>
            </a:r>
          </a:p>
          <a:p>
            <a:r>
              <a:rPr lang="en-US" baseline="0" dirty="0"/>
              <a:t>However, we’ve done similar analysis in another department without tutorials and see similar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47C3F-5FF7-49F6-8D7C-591DB5C2D3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84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</a:t>
            </a:r>
            <a:r>
              <a:rPr lang="en-US" baseline="0" dirty="0"/>
              <a:t> Physics from 2001-2014</a:t>
            </a:r>
          </a:p>
          <a:p>
            <a:r>
              <a:rPr lang="en-US" baseline="0" dirty="0"/>
              <a:t>Limited to these cohorts because of timing of LA-supported courses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47C3F-5FF7-49F6-8D7C-591DB5C2D3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44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SLOW</a:t>
            </a:r>
          </a:p>
          <a:p>
            <a:r>
              <a:rPr lang="en-US" dirty="0"/>
              <a:t>Emphasize</a:t>
            </a:r>
            <a:r>
              <a:rPr lang="en-US" baseline="0" dirty="0"/>
              <a:t> this is data we have</a:t>
            </a:r>
          </a:p>
          <a:p>
            <a:r>
              <a:rPr lang="en-US" baseline="0" dirty="0"/>
              <a:t>Lots of other differences, but this is what we can control for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47C3F-5FF7-49F6-8D7C-591DB5C2D3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80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47C3F-5FF7-49F6-8D7C-591DB5C2D3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2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this includes Physics I &amp; II</a:t>
            </a:r>
            <a:r>
              <a:rPr lang="en-US" baseline="0" dirty="0"/>
              <a:t> so students are double-counted if they took both courses. That’s why enrollment doesn’t look the same as on the previous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47C3F-5FF7-49F6-8D7C-591DB5C2D3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5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BF62-7566-4965-BBD4-C171F332713F}" type="datetime1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1A-6F8B-41AD-894E-C8A00D136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EB65-697F-4D42-856E-F18388CCBE8A}" type="datetime1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1A-6F8B-41AD-894E-C8A00D136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64D2-AF30-4358-B70F-D8FF700C9751}" type="datetime1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1A-6F8B-41AD-894E-C8A00D136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3FF6-1623-48EB-939E-6CC85BBF3AE8}" type="datetime1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1A-6F8B-41AD-894E-C8A00D136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FAFB-82CC-4279-8DFD-2ADC3E9F5CFF}" type="datetime1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1A-6F8B-41AD-894E-C8A00D136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0148-A75E-46B5-B1F3-A5AA679F46F5}" type="datetime1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1A-6F8B-41AD-894E-C8A00D136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6CF9-571C-408C-AEAE-FCA04B03BEB2}" type="datetime1">
              <a:rPr lang="en-US" smtClean="0"/>
              <a:t>7/25/2017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1A-6F8B-41AD-894E-C8A00D136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53FB-8645-43B0-A327-062FD7FA7D91}" type="datetime1">
              <a:rPr lang="en-US" smtClean="0"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1A-6F8B-41AD-894E-C8A00D136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0F31-9B49-4137-A90D-5E8847184CE0}" type="datetime1">
              <a:rPr lang="en-US" smtClean="0"/>
              <a:t>7/25/2017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1A-6F8B-41AD-894E-C8A00D136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3BA2-9E39-4112-A806-7144875F2DFB}" type="datetime1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1A-6F8B-41AD-894E-C8A00D136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F25E-08C6-4D09-8FBD-7388C724BF36}" type="datetime1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1A-6F8B-41AD-894E-C8A00D1362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228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37A95-2181-4B75-986C-DE491C979AA5}" type="datetime1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7171A-6F8B-41AD-894E-C8A00D1362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096000"/>
            <a:ext cx="8229600" cy="1588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oulder FL master.eps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2133600" cy="4310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314450" y="2000251"/>
            <a:ext cx="6515100" cy="14287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The Learning Assistant Model and DFW Rates in Introductory Physics Courses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Jessica L. Alzen, Laurie Langdon, and Valerie Otero</a:t>
            </a:r>
          </a:p>
          <a:p>
            <a:r>
              <a:rPr lang="en-US" sz="2000" dirty="0"/>
              <a:t>University of Colorado Boulder</a:t>
            </a:r>
          </a:p>
          <a:p>
            <a:r>
              <a:rPr lang="en-US" sz="2000" dirty="0"/>
              <a:t>American Association of Physics Teachers</a:t>
            </a:r>
          </a:p>
          <a:p>
            <a:r>
              <a:rPr lang="en-US" sz="2000" dirty="0"/>
              <a:t>Cincinnati, OH</a:t>
            </a:r>
          </a:p>
          <a:p>
            <a:r>
              <a:rPr lang="en-US" sz="2000" dirty="0"/>
              <a:t>25 July 2017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https://goo.gl/5gmoRu.q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466724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388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First-time freshman who enrolled at the university in fall 2001-2010 (10 cohorts)</a:t>
            </a:r>
          </a:p>
          <a:p>
            <a:r>
              <a:rPr lang="en-US" dirty="0"/>
              <a:t>4,941 students enrolled in Physics I and/or Physics II from 2001-2014</a:t>
            </a:r>
          </a:p>
          <a:p>
            <a:r>
              <a:rPr lang="en-US" dirty="0"/>
              <a:t>5 instructors who taught both LA and non-LA supported courses with at least 100 students in the sample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1A-6F8B-41AD-894E-C8A00D1362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4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1A-6F8B-41AD-894E-C8A00D1362ED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227138"/>
              </p:ext>
            </p:extLst>
          </p:nvPr>
        </p:nvGraphicFramePr>
        <p:xfrm>
          <a:off x="800100" y="1219200"/>
          <a:ext cx="7543799" cy="448437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118681248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259997470"/>
                    </a:ext>
                  </a:extLst>
                </a:gridCol>
                <a:gridCol w="2261528">
                  <a:extLst>
                    <a:ext uri="{9D8B030D-6E8A-4147-A177-3AD203B41FA5}">
                      <a16:colId xmlns:a16="http://schemas.microsoft.com/office/drawing/2014/main" val="2410879592"/>
                    </a:ext>
                  </a:extLst>
                </a:gridCol>
                <a:gridCol w="1510371">
                  <a:extLst>
                    <a:ext uri="{9D8B030D-6E8A-4147-A177-3AD203B41FA5}">
                      <a16:colId xmlns:a16="http://schemas.microsoft.com/office/drawing/2014/main" val="125532949"/>
                    </a:ext>
                  </a:extLst>
                </a:gridCol>
              </a:tblGrid>
              <a:tr h="332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2500" dirty="0">
                          <a:effectLst/>
                        </a:rPr>
                        <a:t> 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2500" b="1" dirty="0">
                          <a:effectLst/>
                        </a:rPr>
                        <a:t>LA support</a:t>
                      </a:r>
                      <a:endParaRPr lang="en-US" sz="25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2500" b="1" dirty="0">
                          <a:effectLst/>
                        </a:rPr>
                        <a:t>No LA support</a:t>
                      </a:r>
                      <a:endParaRPr lang="en-US" sz="25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2500" b="1" dirty="0">
                          <a:effectLst/>
                        </a:rPr>
                        <a:t>p-value</a:t>
                      </a:r>
                      <a:endParaRPr lang="en-US" sz="25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788858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2500" dirty="0">
                          <a:effectLst/>
                        </a:rPr>
                        <a:t> 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%</a:t>
                      </a:r>
                      <a:endParaRPr lang="en-US" sz="2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</a:rPr>
                        <a:t>%</a:t>
                      </a:r>
                      <a:endParaRPr lang="en-US" sz="2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 </a:t>
                      </a:r>
                      <a:endParaRPr lang="en-US" sz="2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99222433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Female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25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21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&lt;0.01*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5220669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Nonwhite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23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23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0.83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3612315"/>
                  </a:ext>
                </a:extLst>
              </a:tr>
              <a:tr h="45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First Gen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16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15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0.66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7325907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Financial aid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52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50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0.23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514186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2500" dirty="0">
                          <a:effectLst/>
                        </a:rPr>
                        <a:t> 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Mean (SD)</a:t>
                      </a:r>
                      <a:endParaRPr lang="en-US" sz="2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Mean (SD)</a:t>
                      </a:r>
                      <a:endParaRPr lang="en-US" sz="2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5889221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Credits at entry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9 (12)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7 (10)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&lt;0.01*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2923393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HS GPA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3.67 (0.33)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3.60 (0.35)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&lt;0.01*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6435356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Test Score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27.5 (3.4)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27.2 (3.2)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&lt;0.01*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7413393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N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3696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1289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 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263185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90600" y="2057400"/>
            <a:ext cx="7086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0100" y="5715000"/>
            <a:ext cx="754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*indicates statistically significant difference</a:t>
            </a:r>
          </a:p>
        </p:txBody>
      </p:sp>
    </p:spTree>
    <p:extLst>
      <p:ext uri="{BB962C8B-B14F-4D97-AF65-F5344CB8AC3E}">
        <p14:creationId xmlns:p14="http://schemas.microsoft.com/office/powerpoint/2010/main" val="232485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1A-6F8B-41AD-894E-C8A00D1362ED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889056"/>
              </p:ext>
            </p:extLst>
          </p:nvPr>
        </p:nvGraphicFramePr>
        <p:xfrm>
          <a:off x="800100" y="1154430"/>
          <a:ext cx="7543799" cy="448437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118681248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259997470"/>
                    </a:ext>
                  </a:extLst>
                </a:gridCol>
                <a:gridCol w="2261528">
                  <a:extLst>
                    <a:ext uri="{9D8B030D-6E8A-4147-A177-3AD203B41FA5}">
                      <a16:colId xmlns:a16="http://schemas.microsoft.com/office/drawing/2014/main" val="2410879592"/>
                    </a:ext>
                  </a:extLst>
                </a:gridCol>
                <a:gridCol w="1510371">
                  <a:extLst>
                    <a:ext uri="{9D8B030D-6E8A-4147-A177-3AD203B41FA5}">
                      <a16:colId xmlns:a16="http://schemas.microsoft.com/office/drawing/2014/main" val="125532949"/>
                    </a:ext>
                  </a:extLst>
                </a:gridCol>
              </a:tblGrid>
              <a:tr h="332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2500" dirty="0">
                          <a:effectLst/>
                        </a:rPr>
                        <a:t> 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2500" b="1" dirty="0">
                          <a:effectLst/>
                        </a:rPr>
                        <a:t>LA support</a:t>
                      </a:r>
                      <a:endParaRPr lang="en-US" sz="25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2500" b="1" dirty="0">
                          <a:effectLst/>
                        </a:rPr>
                        <a:t>No LA support</a:t>
                      </a:r>
                      <a:endParaRPr lang="en-US" sz="25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2500" b="1" dirty="0">
                          <a:effectLst/>
                        </a:rPr>
                        <a:t>p-value</a:t>
                      </a:r>
                      <a:endParaRPr lang="en-US" sz="25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788858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2500" dirty="0">
                          <a:effectLst/>
                        </a:rPr>
                        <a:t> 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%</a:t>
                      </a:r>
                      <a:endParaRPr lang="en-US" sz="2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%</a:t>
                      </a:r>
                      <a:endParaRPr lang="en-US" sz="2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 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99222433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Female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25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21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&lt;0.01*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5220669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Nonwhite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23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23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0.83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3612315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First Gen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16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15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0.66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7325907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Financial aid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52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50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0.23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514186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2500" dirty="0">
                          <a:effectLst/>
                        </a:rPr>
                        <a:t> 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Mean (SD)</a:t>
                      </a:r>
                      <a:endParaRPr lang="en-US" sz="2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Mean (SD)</a:t>
                      </a:r>
                      <a:endParaRPr lang="en-US" sz="2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5889221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Credits at entry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9 (12)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7 (10)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&lt;0.01*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2923393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HS GPA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3.67 (0.33)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3.60 (0.35)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&lt;0.01*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6435356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Test Score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27.5 (3.4)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27.2 (3.2)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&lt;0.01*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7413393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N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3696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1289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 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263185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00100" y="4038600"/>
            <a:ext cx="74295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0100" y="5715000"/>
            <a:ext cx="754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*indicates statistically significant difference</a:t>
            </a:r>
          </a:p>
        </p:txBody>
      </p:sp>
    </p:spTree>
    <p:extLst>
      <p:ext uri="{BB962C8B-B14F-4D97-AF65-F5344CB8AC3E}">
        <p14:creationId xmlns:p14="http://schemas.microsoft.com/office/powerpoint/2010/main" val="3308118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Raw failure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1A-6F8B-41AD-894E-C8A00D1362ED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251464"/>
              </p:ext>
            </p:extLst>
          </p:nvPr>
        </p:nvGraphicFramePr>
        <p:xfrm>
          <a:off x="380999" y="1219200"/>
          <a:ext cx="7924801" cy="208737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819401">
                  <a:extLst>
                    <a:ext uri="{9D8B030D-6E8A-4147-A177-3AD203B41FA5}">
                      <a16:colId xmlns:a16="http://schemas.microsoft.com/office/drawing/2014/main" val="334047018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44331312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202728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19752838"/>
                    </a:ext>
                  </a:extLst>
                </a:gridCol>
              </a:tblGrid>
              <a:tr h="410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3200" b="1" dirty="0">
                          <a:effectLst/>
                        </a:rPr>
                        <a:t># enrolled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3200" b="1" dirty="0">
                          <a:effectLst/>
                        </a:rPr>
                        <a:t># fail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3200" b="1" dirty="0">
                          <a:effectLst/>
                        </a:rPr>
                        <a:t>% fail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67241"/>
                  </a:ext>
                </a:extLst>
              </a:tr>
              <a:tr h="1327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LA Support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4419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372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8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80041884"/>
                  </a:ext>
                </a:extLst>
              </a:tr>
              <a:tr h="1327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No LA Support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1422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210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15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2189389"/>
                  </a:ext>
                </a:extLst>
              </a:tr>
              <a:tr h="2715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Difference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-7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0427445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382000" cy="2392363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A complication: </a:t>
            </a:r>
          </a:p>
          <a:p>
            <a:pPr lvl="1"/>
            <a:r>
              <a:rPr lang="en-US" sz="3200" dirty="0">
                <a:latin typeface="+mj-lt"/>
              </a:rPr>
              <a:t>Physics I without LAs only from Fall 2001 – Spring 2003 and Fall 2004 – Fall 2005</a:t>
            </a:r>
          </a:p>
          <a:p>
            <a:pPr lvl="1"/>
            <a:r>
              <a:rPr lang="en-US" sz="3200" dirty="0">
                <a:latin typeface="+mj-lt"/>
              </a:rPr>
              <a:t>Physics II without LAs only from Fall 2001 – Spring 2004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828800"/>
            <a:ext cx="4191000" cy="990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know at this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>
                <a:latin typeface="Cambria Math" panose="02040503050406030204" pitchFamily="18" charset="0"/>
              </a:rPr>
              <a:t>We see lower failure rates for students exposed to LAs</a:t>
            </a:r>
          </a:p>
          <a:p>
            <a:r>
              <a:rPr lang="en-US" dirty="0"/>
              <a:t>We know that students exposed to LAs are different from those who are not exposed</a:t>
            </a:r>
          </a:p>
          <a:p>
            <a:r>
              <a:rPr lang="en-US" dirty="0"/>
              <a:t>A logical following question:</a:t>
            </a:r>
          </a:p>
          <a:p>
            <a:pPr lvl="1"/>
            <a:r>
              <a:rPr lang="en-US" dirty="0"/>
              <a:t>Are the lower failure rates due to being exposed to LAs or something else?</a:t>
            </a:r>
          </a:p>
          <a:p>
            <a:pPr lvl="2"/>
            <a:r>
              <a:rPr lang="en-US" dirty="0"/>
              <a:t>Differences in the groups of students</a:t>
            </a:r>
          </a:p>
          <a:p>
            <a:pPr lvl="2"/>
            <a:r>
              <a:rPr lang="en-US" dirty="0"/>
              <a:t>Historical changes over time; other interventions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1A-6F8B-41AD-894E-C8A00D1362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2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+mj-lt"/>
              </a:rPr>
              <a:t>Ideal conditions for </a:t>
            </a:r>
            <a:r>
              <a:rPr lang="en-US" b="1" dirty="0">
                <a:latin typeface="+mj-lt"/>
              </a:rPr>
              <a:t>causal claims</a:t>
            </a:r>
            <a:r>
              <a:rPr lang="en-US" dirty="0">
                <a:latin typeface="+mj-lt"/>
              </a:rPr>
              <a:t>:</a:t>
            </a:r>
          </a:p>
          <a:p>
            <a:pPr lvl="1"/>
            <a:r>
              <a:rPr lang="en-US" dirty="0">
                <a:latin typeface="+mj-lt"/>
              </a:rPr>
              <a:t>Identical and contemporaneous Treatment and Control groups </a:t>
            </a:r>
            <a:r>
              <a:rPr lang="en-US" i="1" dirty="0">
                <a:latin typeface="+mj-lt"/>
              </a:rPr>
              <a:t>except </a:t>
            </a:r>
            <a:r>
              <a:rPr lang="en-US" dirty="0">
                <a:latin typeface="+mj-lt"/>
              </a:rPr>
              <a:t>exposure to LAs</a:t>
            </a:r>
          </a:p>
          <a:p>
            <a:r>
              <a:rPr lang="en-US" dirty="0">
                <a:latin typeface="+mj-lt"/>
              </a:rPr>
              <a:t>Necessary conditions for </a:t>
            </a:r>
            <a:r>
              <a:rPr lang="en-US" b="1" dirty="0">
                <a:latin typeface="+mj-lt"/>
              </a:rPr>
              <a:t>causal claims</a:t>
            </a:r>
            <a:r>
              <a:rPr lang="en-US" dirty="0">
                <a:latin typeface="+mj-lt"/>
              </a:rPr>
              <a:t>:</a:t>
            </a:r>
          </a:p>
          <a:p>
            <a:pPr lvl="1"/>
            <a:r>
              <a:rPr lang="en-US" dirty="0">
                <a:latin typeface="+mj-lt"/>
              </a:rPr>
              <a:t>Sufficient control variables to feel treatment and control groups are  close to identical </a:t>
            </a:r>
            <a:r>
              <a:rPr lang="en-US" i="1" dirty="0">
                <a:latin typeface="+mj-lt"/>
              </a:rPr>
              <a:t>except </a:t>
            </a:r>
            <a:r>
              <a:rPr lang="en-US" dirty="0">
                <a:latin typeface="+mj-lt"/>
              </a:rPr>
              <a:t>exposure to LAs</a:t>
            </a:r>
          </a:p>
          <a:p>
            <a:r>
              <a:rPr lang="en-US" dirty="0">
                <a:latin typeface="+mj-lt"/>
              </a:rPr>
              <a:t>Realistic conditions leaving us with a </a:t>
            </a:r>
            <a:r>
              <a:rPr lang="en-US" b="1" dirty="0">
                <a:latin typeface="+mj-lt"/>
              </a:rPr>
              <a:t>descriptive or correlational study</a:t>
            </a:r>
            <a:r>
              <a:rPr lang="en-US" dirty="0">
                <a:latin typeface="+mj-lt"/>
              </a:rPr>
              <a:t>:</a:t>
            </a:r>
          </a:p>
          <a:p>
            <a:pPr lvl="1"/>
            <a:r>
              <a:rPr lang="en-US" dirty="0">
                <a:latin typeface="+mj-lt"/>
              </a:rPr>
              <a:t>No contemporaneous control groups</a:t>
            </a:r>
          </a:p>
          <a:p>
            <a:pPr lvl="1"/>
            <a:r>
              <a:rPr lang="en-US" dirty="0">
                <a:latin typeface="+mj-lt"/>
              </a:rPr>
              <a:t>Limited control variables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1A-6F8B-41AD-894E-C8A00D1362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2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This study is an improvement over raw counts of failure rates because it disentangles some variables that might affect course failure</a:t>
            </a:r>
          </a:p>
          <a:p>
            <a:r>
              <a:rPr lang="en-US" dirty="0">
                <a:latin typeface="+mj-lt"/>
              </a:rPr>
              <a:t>We can identify that a relationship exists between exposure to LAs and course failure and how it might differ for particular groups of students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1A-6F8B-41AD-894E-C8A00D1362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1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Regression Analysis</a:t>
            </a:r>
          </a:p>
          <a:p>
            <a:pPr lvl="1"/>
            <a:r>
              <a:rPr lang="en-US" dirty="0">
                <a:latin typeface="+mj-lt"/>
              </a:rPr>
              <a:t>Identify the relationship between dependent and independent variables</a:t>
            </a:r>
          </a:p>
          <a:p>
            <a:pPr lvl="1"/>
            <a:r>
              <a:rPr lang="en-US" dirty="0">
                <a:latin typeface="+mj-lt"/>
              </a:rPr>
              <a:t>Provides information on how DFW rates change when exposure to LAs changes while the other independent variables are held constant</a:t>
            </a:r>
          </a:p>
          <a:p>
            <a:r>
              <a:rPr lang="en-US" dirty="0">
                <a:latin typeface="+mj-lt"/>
              </a:rPr>
              <a:t>Two general types of regression analysis</a:t>
            </a:r>
          </a:p>
          <a:p>
            <a:pPr lvl="1"/>
            <a:r>
              <a:rPr lang="en-US" dirty="0">
                <a:latin typeface="+mj-lt"/>
              </a:rPr>
              <a:t>Linear Regression—continuous outcome</a:t>
            </a:r>
          </a:p>
          <a:p>
            <a:pPr lvl="1"/>
            <a:r>
              <a:rPr lang="en-US" dirty="0">
                <a:latin typeface="+mj-lt"/>
              </a:rPr>
              <a:t>Logistic Regression—binary outcome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1A-6F8B-41AD-894E-C8A00D1362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3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757" y="410198"/>
            <a:ext cx="7476429" cy="55334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Linear Regression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1A-6F8B-41AD-894E-C8A00D1362ED}" type="slidenum">
              <a:rPr lang="en-US" smtClean="0"/>
              <a:t>18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438400" y="2057400"/>
            <a:ext cx="4596714" cy="229915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14400" y="1219200"/>
            <a:ext cx="762000" cy="38357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184" y="685800"/>
            <a:ext cx="7201016" cy="5329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Logistic Regression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1A-6F8B-41AD-894E-C8A00D1362ED}" type="slidenum">
              <a:rPr lang="en-US" smtClean="0"/>
              <a:t>19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362200" y="1676400"/>
            <a:ext cx="5181600" cy="2819400"/>
            <a:chOff x="2590800" y="1981200"/>
            <a:chExt cx="5181600" cy="2819400"/>
          </a:xfrm>
        </p:grpSpPr>
        <p:cxnSp>
          <p:nvCxnSpPr>
            <p:cNvPr id="13" name="Connector: Curved 12"/>
            <p:cNvCxnSpPr/>
            <p:nvPr/>
          </p:nvCxnSpPr>
          <p:spPr>
            <a:xfrm>
              <a:off x="2590800" y="1981200"/>
              <a:ext cx="5181600" cy="2819400"/>
            </a:xfrm>
            <a:prstGeom prst="curvedConnector3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381368" y="2248862"/>
              <a:ext cx="2200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Without LA support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5025933" y="2571011"/>
              <a:ext cx="652849" cy="286013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2171700" y="2057400"/>
            <a:ext cx="5181600" cy="2819400"/>
            <a:chOff x="2171700" y="2209800"/>
            <a:chExt cx="5181600" cy="2819400"/>
          </a:xfrm>
        </p:grpSpPr>
        <p:cxnSp>
          <p:nvCxnSpPr>
            <p:cNvPr id="14" name="Connector: Curved 13"/>
            <p:cNvCxnSpPr/>
            <p:nvPr/>
          </p:nvCxnSpPr>
          <p:spPr>
            <a:xfrm>
              <a:off x="2171700" y="2209800"/>
              <a:ext cx="5181600" cy="2819400"/>
            </a:xfrm>
            <a:prstGeom prst="curvedConnector3">
              <a:avLst/>
            </a:prstGeom>
            <a:ln w="571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590800" y="4095372"/>
              <a:ext cx="2305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With LA support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4229100" y="4256970"/>
              <a:ext cx="647700" cy="14056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1219200" y="1371600"/>
            <a:ext cx="762000" cy="3733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2294060" y="2057400"/>
            <a:ext cx="2305565" cy="1507529"/>
            <a:chOff x="2294060" y="2192636"/>
            <a:chExt cx="2305565" cy="1507529"/>
          </a:xfrm>
        </p:grpSpPr>
        <p:sp>
          <p:nvSpPr>
            <p:cNvPr id="41" name="TextBox 40"/>
            <p:cNvSpPr txBox="1"/>
            <p:nvPr/>
          </p:nvSpPr>
          <p:spPr>
            <a:xfrm>
              <a:off x="2294060" y="3053834"/>
              <a:ext cx="23055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Difference in probability of failure</a:t>
              </a:r>
            </a:p>
          </p:txBody>
        </p:sp>
        <p:sp>
          <p:nvSpPr>
            <p:cNvPr id="40" name="Left Brace 39"/>
            <p:cNvSpPr/>
            <p:nvPr/>
          </p:nvSpPr>
          <p:spPr>
            <a:xfrm>
              <a:off x="3505200" y="2192636"/>
              <a:ext cx="457200" cy="398164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3200400" y="2401447"/>
              <a:ext cx="492033" cy="65238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705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Large introductory courses are efficient and cost effective at the expense of interpersonal interactions among students and instructors </a:t>
            </a:r>
            <a:r>
              <a:rPr lang="en-US" sz="2000" dirty="0"/>
              <a:t>(Talbot, Hartley, Marzetta, &amp; Wee, 2015)</a:t>
            </a:r>
          </a:p>
          <a:p>
            <a:r>
              <a:rPr lang="en-US" dirty="0"/>
              <a:t>Failure in such courses leads many to switch majors or drop out of college </a:t>
            </a:r>
            <a:r>
              <a:rPr lang="en-US" sz="2000" dirty="0"/>
              <a:t>(Webb, Stade, &amp; Grover, 2014; Crisp, Nora, &amp; Taggart, 2009)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1A-6F8B-41AD-894E-C8A00D1362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7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906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latin typeface="+mj-lt"/>
                  </a:rPr>
                  <a:t>Logistic Regression</a:t>
                </a:r>
              </a:p>
              <a:p>
                <a:pPr marL="0" indent="0">
                  <a:buNone/>
                </a:pPr>
                <a:endParaRPr lang="en-US" dirty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𝑙𝑜𝑔𝑖𝑡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  <a:p>
                <a:pPr marL="0" indent="0">
                  <a:buNone/>
                </a:pPr>
                <a:endParaRPr lang="en-US" dirty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+mj-lt"/>
                  </a:rPr>
                  <a:t> = probability of failing the course</a:t>
                </a:r>
              </a:p>
              <a:p>
                <a:r>
                  <a:rPr lang="en-US" dirty="0">
                    <a:latin typeface="+mj-lt"/>
                  </a:rPr>
                  <a:t>Failing = receiving either a D or an F as a final course grade or withdrawal from the course </a:t>
                </a:r>
              </a:p>
              <a:p>
                <a:r>
                  <a:rPr lang="en-US" dirty="0">
                    <a:latin typeface="+mj-lt"/>
                  </a:rPr>
                  <a:t>X = matrix of student demographic and instructor effect variables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906963"/>
              </a:xfrm>
              <a:blipFill>
                <a:blip r:embed="rId2"/>
                <a:stretch>
                  <a:fillRect l="-1704" t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1A-6F8B-41AD-894E-C8A00D1362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16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Exposure to LAs</a:t>
            </a:r>
          </a:p>
          <a:p>
            <a:r>
              <a:rPr lang="en-US" dirty="0">
                <a:latin typeface="+mj-lt"/>
              </a:rPr>
              <a:t>Gender</a:t>
            </a:r>
          </a:p>
          <a:p>
            <a:r>
              <a:rPr lang="en-US" dirty="0">
                <a:latin typeface="+mj-lt"/>
              </a:rPr>
              <a:t>Race/ethnicity</a:t>
            </a:r>
          </a:p>
          <a:p>
            <a:r>
              <a:rPr lang="en-US" dirty="0">
                <a:latin typeface="+mj-lt"/>
              </a:rPr>
              <a:t>First-generation status</a:t>
            </a:r>
          </a:p>
          <a:p>
            <a:r>
              <a:rPr lang="en-US" dirty="0">
                <a:latin typeface="+mj-lt"/>
              </a:rPr>
              <a:t>Financial aid status</a:t>
            </a:r>
          </a:p>
          <a:p>
            <a:r>
              <a:rPr lang="en-US" dirty="0">
                <a:latin typeface="+mj-lt"/>
              </a:rPr>
              <a:t>Number of credits at entry</a:t>
            </a:r>
          </a:p>
          <a:p>
            <a:r>
              <a:rPr lang="en-US" dirty="0">
                <a:latin typeface="+mj-lt"/>
              </a:rPr>
              <a:t>High School GPA</a:t>
            </a:r>
          </a:p>
          <a:p>
            <a:r>
              <a:rPr lang="en-US" dirty="0">
                <a:latin typeface="+mj-lt"/>
              </a:rPr>
              <a:t>Admissions test scores</a:t>
            </a:r>
          </a:p>
          <a:p>
            <a:r>
              <a:rPr lang="en-US" dirty="0">
                <a:latin typeface="+mj-lt"/>
              </a:rPr>
              <a:t>Instructor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1A-6F8B-41AD-894E-C8A00D1362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92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Adjusted failure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1A-6F8B-41AD-894E-C8A00D1362ED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118928"/>
              </p:ext>
            </p:extLst>
          </p:nvPr>
        </p:nvGraphicFramePr>
        <p:xfrm>
          <a:off x="380999" y="1690497"/>
          <a:ext cx="8001000" cy="417474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648201">
                  <a:extLst>
                    <a:ext uri="{9D8B030D-6E8A-4147-A177-3AD203B41FA5}">
                      <a16:colId xmlns:a16="http://schemas.microsoft.com/office/drawing/2014/main" val="1632471462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1519572482"/>
                    </a:ext>
                  </a:extLst>
                </a:gridCol>
              </a:tblGrid>
              <a:tr h="293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Key contrast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% Difference with LA support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527724"/>
                  </a:ext>
                </a:extLst>
              </a:tr>
              <a:tr h="293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White males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-4 to -6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46826510"/>
                  </a:ext>
                </a:extLst>
              </a:tr>
              <a:tr h="293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White females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-7 to -11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5145111"/>
                  </a:ext>
                </a:extLst>
              </a:tr>
              <a:tr h="293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Nonwhite males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-4 to -6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255767"/>
                  </a:ext>
                </a:extLst>
              </a:tr>
              <a:tr h="293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</a:rPr>
                        <a:t>Nonwhite females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-7 to -11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5089964"/>
                  </a:ext>
                </a:extLst>
              </a:tr>
              <a:tr h="293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</a:rPr>
                        <a:t>First-generation males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-6 to -9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5217761"/>
                  </a:ext>
                </a:extLst>
              </a:tr>
              <a:tr h="4795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First-generation females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-10 to -14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85716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3352800"/>
            <a:ext cx="6781800" cy="193899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Male, white, non-first generation college students who do not receive financial aid, have mean credits at entry, HS GPA, and admissions test scores are 4-6% less likely to fail introductory physics if they receive LA support. </a:t>
            </a:r>
          </a:p>
        </p:txBody>
      </p:sp>
    </p:spTree>
    <p:extLst>
      <p:ext uri="{BB962C8B-B14F-4D97-AF65-F5344CB8AC3E}">
        <p14:creationId xmlns:p14="http://schemas.microsoft.com/office/powerpoint/2010/main" val="241844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Adjusted failure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1A-6F8B-41AD-894E-C8A00D1362ED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80999" y="1690497"/>
          <a:ext cx="8001000" cy="417474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648201">
                  <a:extLst>
                    <a:ext uri="{9D8B030D-6E8A-4147-A177-3AD203B41FA5}">
                      <a16:colId xmlns:a16="http://schemas.microsoft.com/office/drawing/2014/main" val="1632471462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1519572482"/>
                    </a:ext>
                  </a:extLst>
                </a:gridCol>
              </a:tblGrid>
              <a:tr h="293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Key contrast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% Difference with LA support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527724"/>
                  </a:ext>
                </a:extLst>
              </a:tr>
              <a:tr h="293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White males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-4 to -6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46826510"/>
                  </a:ext>
                </a:extLst>
              </a:tr>
              <a:tr h="293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White females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-7 to -11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5145111"/>
                  </a:ext>
                </a:extLst>
              </a:tr>
              <a:tr h="293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Nonwhite males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-4 to -6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255767"/>
                  </a:ext>
                </a:extLst>
              </a:tr>
              <a:tr h="293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</a:rPr>
                        <a:t>Nonwhite females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-7 to -11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5089964"/>
                  </a:ext>
                </a:extLst>
              </a:tr>
              <a:tr h="293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</a:rPr>
                        <a:t>First-generation males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-6 to -9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5217761"/>
                  </a:ext>
                </a:extLst>
              </a:tr>
              <a:tr h="4795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First-generation females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-10 to -14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85716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3886200"/>
            <a:ext cx="67818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Students who are the same except female are 7-11% less likely to fail with LA support.</a:t>
            </a:r>
          </a:p>
        </p:txBody>
      </p:sp>
    </p:spTree>
    <p:extLst>
      <p:ext uri="{BB962C8B-B14F-4D97-AF65-F5344CB8AC3E}">
        <p14:creationId xmlns:p14="http://schemas.microsoft.com/office/powerpoint/2010/main" val="52323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Adjusted failure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1A-6F8B-41AD-894E-C8A00D1362ED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341095"/>
              </p:ext>
            </p:extLst>
          </p:nvPr>
        </p:nvGraphicFramePr>
        <p:xfrm>
          <a:off x="380999" y="1690497"/>
          <a:ext cx="8001000" cy="417474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648201">
                  <a:extLst>
                    <a:ext uri="{9D8B030D-6E8A-4147-A177-3AD203B41FA5}">
                      <a16:colId xmlns:a16="http://schemas.microsoft.com/office/drawing/2014/main" val="1632471462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1519572482"/>
                    </a:ext>
                  </a:extLst>
                </a:gridCol>
              </a:tblGrid>
              <a:tr h="293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Key contrast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% Difference with LA support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527724"/>
                  </a:ext>
                </a:extLst>
              </a:tr>
              <a:tr h="293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White males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-4 to -6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46826510"/>
                  </a:ext>
                </a:extLst>
              </a:tr>
              <a:tr h="293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White females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-7 to -11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5145111"/>
                  </a:ext>
                </a:extLst>
              </a:tr>
              <a:tr h="293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Nonwhite males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-4 to -6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255767"/>
                  </a:ext>
                </a:extLst>
              </a:tr>
              <a:tr h="293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Nonwhite females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-7 to -11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5089964"/>
                  </a:ext>
                </a:extLst>
              </a:tr>
              <a:tr h="293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First-generation males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-6 to -9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5217761"/>
                  </a:ext>
                </a:extLst>
              </a:tr>
              <a:tr h="4795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First-generation females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-10 to -14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8571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81100" y="5029200"/>
            <a:ext cx="67818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Similar results for non-white students</a:t>
            </a:r>
          </a:p>
        </p:txBody>
      </p:sp>
    </p:spTree>
    <p:extLst>
      <p:ext uri="{BB962C8B-B14F-4D97-AF65-F5344CB8AC3E}">
        <p14:creationId xmlns:p14="http://schemas.microsoft.com/office/powerpoint/2010/main" val="327900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Adjusted failure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1A-6F8B-41AD-894E-C8A00D1362ED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80999" y="1690497"/>
          <a:ext cx="8001000" cy="401294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648201">
                  <a:extLst>
                    <a:ext uri="{9D8B030D-6E8A-4147-A177-3AD203B41FA5}">
                      <a16:colId xmlns:a16="http://schemas.microsoft.com/office/drawing/2014/main" val="1632471462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1519572482"/>
                    </a:ext>
                  </a:extLst>
                </a:gridCol>
              </a:tblGrid>
              <a:tr h="293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Key contrast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% Difference with LA support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527724"/>
                  </a:ext>
                </a:extLst>
              </a:tr>
              <a:tr h="293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White males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-4 to -6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46826510"/>
                  </a:ext>
                </a:extLst>
              </a:tr>
              <a:tr h="293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White females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-7 to -11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5145111"/>
                  </a:ext>
                </a:extLst>
              </a:tr>
              <a:tr h="293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Nonwhite males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-4 to -6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255767"/>
                  </a:ext>
                </a:extLst>
              </a:tr>
              <a:tr h="293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Nonwhite females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-7 to -11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5089964"/>
                  </a:ext>
                </a:extLst>
              </a:tr>
              <a:tr h="293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First-generation males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-6 to -9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5217761"/>
                  </a:ext>
                </a:extLst>
              </a:tr>
              <a:tr h="4795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First-generation females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-10 to -14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8571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1199388"/>
            <a:ext cx="4572000" cy="156966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Strongest relationship between LA exposure and lower failure rates for first-generation students, regardless of gender</a:t>
            </a:r>
          </a:p>
        </p:txBody>
      </p:sp>
    </p:spTree>
    <p:extLst>
      <p:ext uri="{BB962C8B-B14F-4D97-AF65-F5344CB8AC3E}">
        <p14:creationId xmlns:p14="http://schemas.microsoft.com/office/powerpoint/2010/main" val="270095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Petrona-Regular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1A-6F8B-41AD-894E-C8A00D1362ED}" type="slidenum">
              <a:rPr lang="en-US" smtClean="0"/>
              <a:t>26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524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  <a:cs typeface="Arial" panose="020B0604020202020204" pitchFamily="34" charset="0"/>
              </a:rPr>
              <a:t>Raw data analysis: 7% lower failure rates when exposed to LAs in Physics I &amp; II</a:t>
            </a:r>
          </a:p>
          <a:p>
            <a:pPr>
              <a:buFont typeface="Arial"/>
              <a:buChar char="•"/>
            </a:pPr>
            <a:r>
              <a:rPr lang="en-US" dirty="0">
                <a:latin typeface="+mj-lt"/>
                <a:cs typeface="Arial" panose="020B0604020202020204" pitchFamily="34" charset="0"/>
              </a:rPr>
              <a:t>Regression analysis: 4-14% lower failure rates when exposed to LAs in Physics I &amp; II</a:t>
            </a:r>
          </a:p>
          <a:p>
            <a:pPr>
              <a:buFont typeface="Arial"/>
              <a:buChar char="•"/>
            </a:pPr>
            <a:r>
              <a:rPr lang="en-US" dirty="0">
                <a:latin typeface="+mj-lt"/>
                <a:cs typeface="Arial" panose="020B0604020202020204" pitchFamily="34" charset="0"/>
              </a:rPr>
              <a:t>Regression analysis provides more nuanced information</a:t>
            </a:r>
          </a:p>
          <a:p>
            <a:pPr>
              <a:buFont typeface="Arial"/>
              <a:buChar char="•"/>
            </a:pPr>
            <a:r>
              <a:rPr lang="en-US" dirty="0">
                <a:latin typeface="+mj-lt"/>
                <a:cs typeface="Arial" panose="020B0604020202020204" pitchFamily="34" charset="0"/>
              </a:rPr>
              <a:t>Stronger relationship between exposure to LAs and lower course failure for traditionally under represented groups</a:t>
            </a:r>
          </a:p>
          <a:p>
            <a:pPr>
              <a:buFont typeface="Arial"/>
              <a:buChar char="•"/>
            </a:pPr>
            <a:endParaRPr lang="en-US" dirty="0">
              <a:latin typeface="Petrona-Regular"/>
              <a:cs typeface="Arial" panose="020B0604020202020204" pitchFamily="34" charset="0"/>
            </a:endParaRPr>
          </a:p>
          <a:p>
            <a:pPr>
              <a:buFont typeface="Arial"/>
              <a:buChar char="•"/>
            </a:pPr>
            <a:endParaRPr lang="en-US" dirty="0">
              <a:latin typeface="Petrona-Regular"/>
              <a:cs typeface="Arial" panose="020B0604020202020204" pitchFamily="34" charset="0"/>
            </a:endParaRPr>
          </a:p>
          <a:p>
            <a:endParaRPr lang="en-US" dirty="0">
              <a:latin typeface="Petrona-Regular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9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Qualitative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290" indent="-265290"/>
            <a:r>
              <a:rPr lang="en-US" dirty="0">
                <a:latin typeface="+mj-lt"/>
                <a:cs typeface="Arial" panose="020B0604020202020204" pitchFamily="34" charset="0"/>
              </a:rPr>
              <a:t>LAs facilitate conversation and activities that allow students to uncover their own misunderstandings</a:t>
            </a:r>
          </a:p>
          <a:p>
            <a:pPr marL="265290" indent="-265290"/>
            <a:r>
              <a:rPr lang="en-US" dirty="0">
                <a:latin typeface="+mj-lt"/>
                <a:cs typeface="Arial" panose="020B0604020202020204" pitchFamily="34" charset="0"/>
              </a:rPr>
              <a:t>Undergraduates are more comfortable revealing their current thinking to LAs than graduate TAs and instructors</a:t>
            </a:r>
          </a:p>
          <a:p>
            <a:pPr marL="265290" indent="-265290"/>
            <a:r>
              <a:rPr lang="en-US" dirty="0">
                <a:latin typeface="+mj-lt"/>
                <a:cs typeface="Arial" panose="020B0604020202020204" pitchFamily="34" charset="0"/>
              </a:rPr>
              <a:t>LAs help students navigate the sea of information in these introductory courses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1A-6F8B-41AD-894E-C8A00D1362E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Graduation Rate Teaser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 marL="265290" indent="-265290"/>
            <a:r>
              <a:rPr lang="en-US" dirty="0">
                <a:latin typeface="+mj-lt"/>
                <a:cs typeface="Arial" panose="020B0604020202020204" pitchFamily="34" charset="0"/>
              </a:rPr>
              <a:t>LA program associated with </a:t>
            </a:r>
            <a:r>
              <a:rPr lang="en-US" b="1" i="1" u="sng" dirty="0">
                <a:latin typeface="+mj-lt"/>
                <a:cs typeface="Arial" panose="020B0604020202020204" pitchFamily="34" charset="0"/>
              </a:rPr>
              <a:t>either an increase OR decrease</a:t>
            </a:r>
            <a:r>
              <a:rPr lang="en-US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>
                <a:latin typeface="+mj-lt"/>
                <a:cs typeface="Arial" panose="020B0604020202020204" pitchFamily="34" charset="0"/>
              </a:rPr>
              <a:t>in the probability of graduating</a:t>
            </a:r>
          </a:p>
          <a:p>
            <a:pPr marL="265290" indent="-265290"/>
            <a:r>
              <a:rPr lang="en-US" dirty="0">
                <a:latin typeface="+mj-lt"/>
                <a:cs typeface="Arial" panose="020B0604020202020204" pitchFamily="34" charset="0"/>
              </a:rPr>
              <a:t>Mechanism for assignment to LA support likely influences results</a:t>
            </a:r>
          </a:p>
          <a:p>
            <a:pPr marL="265290" indent="-265290"/>
            <a:r>
              <a:rPr lang="en-US" dirty="0">
                <a:latin typeface="+mj-lt"/>
                <a:cs typeface="Arial" panose="020B0604020202020204" pitchFamily="34" charset="0"/>
              </a:rPr>
              <a:t>Presentation EB05 this afternoon at 3:10</a:t>
            </a:r>
          </a:p>
          <a:p>
            <a:pPr marL="265290" indent="-265290"/>
            <a:r>
              <a:rPr lang="en-US" dirty="0">
                <a:latin typeface="+mj-lt"/>
                <a:cs typeface="Arial" panose="020B0604020202020204" pitchFamily="34" charset="0"/>
              </a:rPr>
              <a:t>PERC Poster Session for First-Time Attendees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1A-6F8B-41AD-894E-C8A00D1362ED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4200" y="5592762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Contact Info: jessica.alzen@colorado.edu</a:t>
            </a:r>
          </a:p>
        </p:txBody>
      </p:sp>
      <p:pic>
        <p:nvPicPr>
          <p:cNvPr id="6" name="Picture 2" descr="https://goo.gl/5gmoRu.q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25677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370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1A-6F8B-41AD-894E-C8A00D1362E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36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Learner-centered instruction lowers course failure rates </a:t>
            </a:r>
            <a:r>
              <a:rPr lang="en-US" sz="2000" dirty="0"/>
              <a:t>(Webb, Stade, &amp; Grover, 2014)</a:t>
            </a:r>
          </a:p>
          <a:p>
            <a:r>
              <a:rPr lang="en-US" dirty="0"/>
              <a:t>LAs facilitate research-based, learner-centered activities </a:t>
            </a:r>
            <a:r>
              <a:rPr lang="en-US" sz="2000" dirty="0"/>
              <a:t>(Otero, 2015)</a:t>
            </a:r>
          </a:p>
          <a:p>
            <a:r>
              <a:rPr lang="en-US" dirty="0"/>
              <a:t>Prior research indicates a positive relationship between exposure to LAs and learning gains on course assessments </a:t>
            </a:r>
            <a:r>
              <a:rPr lang="en-US" sz="2000" dirty="0"/>
              <a:t>(Pollock, 2009)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1A-6F8B-41AD-894E-C8A00D1362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failure rates compare for students who do and do not receive LA support in Physics I and Physics II at CU Boulder?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1A-6F8B-41AD-894E-C8A00D1362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51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995019" y="591431"/>
            <a:ext cx="5127600" cy="1495975"/>
            <a:chOff x="1970145" y="52185"/>
            <a:chExt cx="5127600" cy="1495975"/>
          </a:xfrm>
        </p:grpSpPr>
        <p:sp>
          <p:nvSpPr>
            <p:cNvPr id="10" name="Isosceles Triangle 9"/>
            <p:cNvSpPr/>
            <p:nvPr/>
          </p:nvSpPr>
          <p:spPr>
            <a:xfrm>
              <a:off x="1970145" y="52185"/>
              <a:ext cx="5127600" cy="1495975"/>
            </a:xfrm>
            <a:prstGeom prst="triangle">
              <a:avLst/>
            </a:prstGeom>
            <a:gradFill>
              <a:gsLst>
                <a:gs pos="0">
                  <a:srgbClr val="2160BB"/>
                </a:gs>
                <a:gs pos="100000">
                  <a:schemeClr val="tx1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Shape 74"/>
            <p:cNvSpPr txBox="1"/>
            <p:nvPr/>
          </p:nvSpPr>
          <p:spPr>
            <a:xfrm>
              <a:off x="2834400" y="410615"/>
              <a:ext cx="3456000" cy="946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22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Curriculum </a:t>
              </a:r>
              <a:endParaRPr lang="en-US" sz="2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22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and Course Transformation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00264" y="2678839"/>
            <a:ext cx="3800390" cy="1196100"/>
            <a:chOff x="5522144" y="2783209"/>
            <a:chExt cx="3800390" cy="1196100"/>
          </a:xfrm>
        </p:grpSpPr>
        <p:sp>
          <p:nvSpPr>
            <p:cNvPr id="18" name="Rectangle 17"/>
            <p:cNvSpPr/>
            <p:nvPr/>
          </p:nvSpPr>
          <p:spPr>
            <a:xfrm>
              <a:off x="5522144" y="2783209"/>
              <a:ext cx="3800389" cy="1196100"/>
            </a:xfrm>
            <a:prstGeom prst="rect">
              <a:avLst/>
            </a:prstGeom>
            <a:gradFill>
              <a:gsLst>
                <a:gs pos="0">
                  <a:srgbClr val="2160BB"/>
                </a:gs>
                <a:gs pos="100000">
                  <a:schemeClr val="tx1"/>
                </a:gs>
              </a:gsLst>
              <a:lin ang="9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Shape 75"/>
            <p:cNvSpPr txBox="1"/>
            <p:nvPr/>
          </p:nvSpPr>
          <p:spPr>
            <a:xfrm>
              <a:off x="6223834" y="3184568"/>
              <a:ext cx="30987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22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Institutional Change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7397" y="2678839"/>
            <a:ext cx="3952540" cy="1196100"/>
            <a:chOff x="292189" y="2783209"/>
            <a:chExt cx="3952540" cy="1196100"/>
          </a:xfrm>
        </p:grpSpPr>
        <p:sp>
          <p:nvSpPr>
            <p:cNvPr id="17" name="Rectangle 16"/>
            <p:cNvSpPr/>
            <p:nvPr/>
          </p:nvSpPr>
          <p:spPr>
            <a:xfrm>
              <a:off x="379169" y="2783209"/>
              <a:ext cx="3865560" cy="1196100"/>
            </a:xfrm>
            <a:prstGeom prst="rect">
              <a:avLst/>
            </a:prstGeom>
            <a:gradFill>
              <a:gsLst>
                <a:gs pos="0">
                  <a:srgbClr val="2160BB"/>
                </a:gs>
                <a:gs pos="100000">
                  <a:schemeClr val="tx1"/>
                </a:gs>
              </a:gsLst>
              <a:lin ang="1032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Shape 74"/>
            <p:cNvSpPr txBox="1"/>
            <p:nvPr/>
          </p:nvSpPr>
          <p:spPr>
            <a:xfrm>
              <a:off x="292189" y="2998319"/>
              <a:ext cx="3456000" cy="8111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2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Discipline-Based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2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Educational Research</a:t>
              </a:r>
              <a:endParaRPr lang="en" sz="2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87545" y="4527063"/>
            <a:ext cx="5127600" cy="1495975"/>
            <a:chOff x="2144109" y="4614038"/>
            <a:chExt cx="5127600" cy="1495975"/>
          </a:xfrm>
        </p:grpSpPr>
        <p:sp>
          <p:nvSpPr>
            <p:cNvPr id="11" name="Isosceles Triangle 10"/>
            <p:cNvSpPr/>
            <p:nvPr/>
          </p:nvSpPr>
          <p:spPr>
            <a:xfrm rot="10800000">
              <a:off x="2144109" y="4614038"/>
              <a:ext cx="5127600" cy="1495975"/>
            </a:xfrm>
            <a:prstGeom prst="triangle">
              <a:avLst/>
            </a:prstGeom>
            <a:gradFill>
              <a:gsLst>
                <a:gs pos="0">
                  <a:srgbClr val="2160BB"/>
                </a:gs>
                <a:gs pos="100000">
                  <a:schemeClr val="tx1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Shape 73"/>
            <p:cNvSpPr txBox="1"/>
            <p:nvPr/>
          </p:nvSpPr>
          <p:spPr>
            <a:xfrm>
              <a:off x="2688563" y="4721178"/>
              <a:ext cx="4262400" cy="946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22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Teacher Recruitment </a:t>
              </a:r>
              <a:endParaRPr lang="en-US" sz="2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22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&amp; Prepa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r>
                <a:rPr lang="en" sz="22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ation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334544" y="2004780"/>
            <a:ext cx="2580243" cy="2574468"/>
            <a:chOff x="3334544" y="2004780"/>
            <a:chExt cx="2580243" cy="2574468"/>
          </a:xfrm>
        </p:grpSpPr>
        <p:sp>
          <p:nvSpPr>
            <p:cNvPr id="28" name="Quad Arrow Callout 27"/>
            <p:cNvSpPr/>
            <p:nvPr/>
          </p:nvSpPr>
          <p:spPr>
            <a:xfrm>
              <a:off x="3334544" y="2004780"/>
              <a:ext cx="2580243" cy="2574468"/>
            </a:xfrm>
            <a:prstGeom prst="quadArrowCallout">
              <a:avLst>
                <a:gd name="adj1" fmla="val 11758"/>
                <a:gd name="adj2" fmla="val 18515"/>
                <a:gd name="adj3" fmla="val 18515"/>
                <a:gd name="adj4" fmla="val 48123"/>
              </a:avLst>
            </a:prstGeom>
            <a:gradFill flip="none" rotWithShape="1">
              <a:gsLst>
                <a:gs pos="0">
                  <a:srgbClr val="1CA214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66386" y="2702721"/>
              <a:ext cx="1409108" cy="10156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rial Black"/>
                  <a:cs typeface="Arial Black"/>
                </a:rPr>
                <a:t>LA</a:t>
              </a:r>
            </a:p>
          </p:txBody>
        </p:sp>
      </p:grpSp>
      <p:sp>
        <p:nvSpPr>
          <p:cNvPr id="32" name="Shape 279"/>
          <p:cNvSpPr txBox="1"/>
          <p:nvPr/>
        </p:nvSpPr>
        <p:spPr>
          <a:xfrm>
            <a:off x="920095" y="94781"/>
            <a:ext cx="7531629" cy="99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800" b="1" dirty="0">
                <a:latin typeface="Verdana"/>
                <a:ea typeface="Verdana"/>
                <a:cs typeface="Verdana"/>
                <a:sym typeface="Verdana"/>
              </a:rPr>
              <a:t>Learning Assistant Model Goals</a:t>
            </a:r>
            <a:endParaRPr lang="en" sz="28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7138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480583" y="6180734"/>
            <a:ext cx="548700" cy="525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grpSp>
        <p:nvGrpSpPr>
          <p:cNvPr id="18" name="Shape 99"/>
          <p:cNvGrpSpPr/>
          <p:nvPr/>
        </p:nvGrpSpPr>
        <p:grpSpPr>
          <a:xfrm>
            <a:off x="115278" y="558265"/>
            <a:ext cx="4563197" cy="4623335"/>
            <a:chOff x="132211" y="1440365"/>
            <a:chExt cx="4563197" cy="4623335"/>
          </a:xfrm>
        </p:grpSpPr>
        <p:sp>
          <p:nvSpPr>
            <p:cNvPr id="19" name="Shape 100"/>
            <p:cNvSpPr txBox="1"/>
            <p:nvPr/>
          </p:nvSpPr>
          <p:spPr>
            <a:xfrm>
              <a:off x="1265554" y="1440365"/>
              <a:ext cx="22965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3200" b="1" dirty="0">
                  <a:latin typeface=" Arial"/>
                  <a:cs typeface=" Arial"/>
                </a:rPr>
                <a:t>Traditional</a:t>
              </a:r>
            </a:p>
          </p:txBody>
        </p:sp>
        <p:sp>
          <p:nvSpPr>
            <p:cNvPr id="20" name="Shape 101"/>
            <p:cNvSpPr txBox="1"/>
            <p:nvPr/>
          </p:nvSpPr>
          <p:spPr>
            <a:xfrm>
              <a:off x="1543959" y="5538700"/>
              <a:ext cx="1739697" cy="525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 sz="2600" dirty="0">
                  <a:latin typeface="Verdana"/>
                  <a:ea typeface="Verdana"/>
                  <a:cs typeface="Verdana"/>
                  <a:sym typeface="Verdana"/>
                </a:rPr>
                <a:t>Students</a:t>
              </a:r>
            </a:p>
          </p:txBody>
        </p:sp>
        <p:pic>
          <p:nvPicPr>
            <p:cNvPr id="21" name="Shape 10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2211" y="2573826"/>
              <a:ext cx="4563197" cy="301986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" name="Shape 103"/>
          <p:cNvGrpSpPr/>
          <p:nvPr/>
        </p:nvGrpSpPr>
        <p:grpSpPr>
          <a:xfrm>
            <a:off x="4233333" y="533400"/>
            <a:ext cx="4731436" cy="4213315"/>
            <a:chOff x="4233333" y="914400"/>
            <a:chExt cx="4731436" cy="4213315"/>
          </a:xfrm>
        </p:grpSpPr>
        <p:sp>
          <p:nvSpPr>
            <p:cNvPr id="23" name="Shape 104"/>
            <p:cNvSpPr txBox="1"/>
            <p:nvPr/>
          </p:nvSpPr>
          <p:spPr>
            <a:xfrm>
              <a:off x="4233333" y="914400"/>
              <a:ext cx="4731436" cy="600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3200" b="1" i="0" u="none" strike="noStrike" cap="none" dirty="0">
                  <a:latin typeface="Arial"/>
                  <a:ea typeface="Arial"/>
                  <a:cs typeface="Arial"/>
                  <a:sym typeface="Arial"/>
                </a:rPr>
                <a:t>Transformed</a:t>
              </a:r>
              <a:r>
                <a:rPr lang="en-US" sz="3200" b="1" i="0" u="none" strike="noStrike" cap="none" dirty="0">
                  <a:latin typeface="Arial"/>
                  <a:ea typeface="Arial"/>
                  <a:cs typeface="Arial"/>
                  <a:sym typeface="Arial"/>
                </a:rPr>
                <a:t> with LAs</a:t>
              </a:r>
              <a:endParaRPr lang="en" sz="3200" b="1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" name="Shape 10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01570" y="2040665"/>
              <a:ext cx="4563199" cy="3087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oup 7"/>
          <p:cNvGrpSpPr/>
          <p:nvPr/>
        </p:nvGrpSpPr>
        <p:grpSpPr>
          <a:xfrm>
            <a:off x="4930627" y="4648200"/>
            <a:ext cx="1859641" cy="1271539"/>
            <a:chOff x="4930627" y="5003801"/>
            <a:chExt cx="1859641" cy="1271539"/>
          </a:xfrm>
        </p:grpSpPr>
        <p:sp>
          <p:nvSpPr>
            <p:cNvPr id="10" name="Shape 101"/>
            <p:cNvSpPr txBox="1"/>
            <p:nvPr/>
          </p:nvSpPr>
          <p:spPr>
            <a:xfrm>
              <a:off x="4930627" y="5337083"/>
              <a:ext cx="1859641" cy="93825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-US" sz="2600" dirty="0">
                  <a:latin typeface="Verdana"/>
                  <a:ea typeface="Verdana"/>
                  <a:cs typeface="Verdana"/>
                  <a:sym typeface="Verdana"/>
                </a:rPr>
                <a:t>Learning Teams</a:t>
              </a:r>
              <a:endParaRPr lang="en" sz="2600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V="1">
              <a:off x="5765800" y="5090170"/>
              <a:ext cx="381000" cy="3754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5337081" y="5003801"/>
              <a:ext cx="428719" cy="4618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96503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664" y="2113220"/>
            <a:ext cx="5884330" cy="342373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2595" y="279040"/>
            <a:ext cx="9031641" cy="67710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</a:rPr>
              <a:t>LAs and LA-Supported Courses </a:t>
            </a:r>
          </a:p>
        </p:txBody>
      </p:sp>
      <p:sp>
        <p:nvSpPr>
          <p:cNvPr id="3" name="Shape 88"/>
          <p:cNvSpPr txBox="1"/>
          <p:nvPr/>
        </p:nvSpPr>
        <p:spPr>
          <a:xfrm rot="21599224">
            <a:off x="59901" y="1067749"/>
            <a:ext cx="9031520" cy="12182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7150" marR="0">
              <a:spcBef>
                <a:spcPts val="0"/>
              </a:spcBef>
              <a:spcAft>
                <a:spcPts val="0"/>
              </a:spcAft>
            </a:pPr>
            <a:r>
              <a:rPr lang="en-US" b="1" u="sng" kern="1200" dirty="0">
                <a:solidFill>
                  <a:srgbClr val="FFBF35"/>
                </a:solidFill>
                <a:effectLst/>
                <a:latin typeface="Chalkboard"/>
                <a:ea typeface="ＭＳ 明朝"/>
                <a:cs typeface="Times New Roman"/>
              </a:rPr>
              <a:t>Learning Assistants (LAs)</a:t>
            </a:r>
            <a:r>
              <a:rPr lang="en-US" u="sng" kern="1200" dirty="0">
                <a:solidFill>
                  <a:srgbClr val="FFBF35"/>
                </a:solidFill>
                <a:effectLst/>
                <a:latin typeface="Chalkboard"/>
                <a:ea typeface="ＭＳ 明朝"/>
                <a:cs typeface="Times New Roman"/>
              </a:rPr>
              <a:t> </a:t>
            </a:r>
            <a:r>
              <a:rPr lang="en-US" kern="1200" dirty="0">
                <a:solidFill>
                  <a:srgbClr val="FFFFFF"/>
                </a:solidFill>
                <a:effectLst/>
                <a:latin typeface="Chalkboard"/>
                <a:ea typeface="ＭＳ 明朝"/>
                <a:cs typeface="Times New Roman"/>
              </a:rPr>
              <a:t>are undergraduate students who, through the guidance of course instructors and </a:t>
            </a:r>
            <a:r>
              <a:rPr lang="en-US" dirty="0">
                <a:solidFill>
                  <a:srgbClr val="FFFFFF"/>
                </a:solidFill>
                <a:latin typeface="Chalkboard"/>
                <a:ea typeface="ＭＳ 明朝"/>
                <a:cs typeface="Times New Roman"/>
              </a:rPr>
              <a:t>a special</a:t>
            </a:r>
            <a:r>
              <a:rPr lang="en-US" kern="1200" dirty="0">
                <a:solidFill>
                  <a:srgbClr val="FFFFFF"/>
                </a:solidFill>
                <a:effectLst/>
                <a:latin typeface="Chalkboard"/>
                <a:ea typeface="ＭＳ 明朝"/>
                <a:cs typeface="Times New Roman"/>
              </a:rPr>
              <a:t> pedagogy course, facilitate discussions among groups of students in a variety of classroom settings that encourage student engagement and responsibility for learning.</a:t>
            </a:r>
            <a:endParaRPr lang="en-US" dirty="0"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4" name="Shape 88"/>
          <p:cNvSpPr txBox="1"/>
          <p:nvPr/>
        </p:nvSpPr>
        <p:spPr>
          <a:xfrm rot="21599224">
            <a:off x="87303" y="5336433"/>
            <a:ext cx="9004068" cy="13250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softEdge rad="12700"/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57150" marR="0"/>
            <a:r>
              <a:rPr lang="en-US" b="1" u="sng" kern="1200" dirty="0">
                <a:solidFill>
                  <a:srgbClr val="FFBF35"/>
                </a:solidFill>
                <a:effectLst/>
                <a:latin typeface="Chalkboard"/>
                <a:ea typeface="ＭＳ 明朝"/>
                <a:cs typeface="Times New Roman"/>
              </a:rPr>
              <a:t>LA-Supported courses </a:t>
            </a:r>
            <a:r>
              <a:rPr lang="en-US" kern="1200" dirty="0">
                <a:solidFill>
                  <a:srgbClr val="FFFFFF"/>
                </a:solidFill>
                <a:effectLst/>
                <a:latin typeface="Chalkboard"/>
                <a:ea typeface="ＭＳ 明朝"/>
                <a:cs typeface="Times New Roman"/>
              </a:rPr>
              <a:t>involve opportunities for students to work in groups toward a learning goal, for students to articulate and defend their ideas, and for instructors to make instructional decisions based on what students say and do in class. </a:t>
            </a:r>
            <a:endParaRPr lang="en-US" dirty="0">
              <a:effectLst/>
              <a:latin typeface="Times"/>
              <a:ea typeface="ＭＳ 明朝"/>
              <a:cs typeface="Times New Roman"/>
            </a:endParaRPr>
          </a:p>
          <a:p>
            <a:pPr marL="5715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"/>
                <a:ea typeface="ＭＳ 明朝"/>
                <a:cs typeface="Times New Roman"/>
              </a:rPr>
              <a:t> </a:t>
            </a:r>
            <a:endParaRPr lang="en-US" sz="1000" dirty="0">
              <a:effectLst/>
              <a:latin typeface="Times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380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7719" y="3202998"/>
            <a:ext cx="3851336" cy="3829379"/>
            <a:chOff x="247719" y="3202998"/>
            <a:chExt cx="3851336" cy="3829379"/>
          </a:xfrm>
        </p:grpSpPr>
        <p:sp>
          <p:nvSpPr>
            <p:cNvPr id="23" name="Rounded Rectangle 22"/>
            <p:cNvSpPr/>
            <p:nvPr/>
          </p:nvSpPr>
          <p:spPr>
            <a:xfrm>
              <a:off x="247719" y="3202998"/>
              <a:ext cx="3718438" cy="3543241"/>
            </a:xfrm>
            <a:prstGeom prst="roundRect">
              <a:avLst/>
            </a:prstGeom>
            <a:gradFill flip="none" rotWithShape="1">
              <a:gsLst>
                <a:gs pos="0">
                  <a:srgbClr val="2160BB"/>
                </a:gs>
                <a:gs pos="100000">
                  <a:schemeClr val="tx1"/>
                </a:gs>
              </a:gsLst>
              <a:lin ang="16800000" scaled="0"/>
              <a:tileRect/>
            </a:gradFill>
            <a:ln>
              <a:solidFill>
                <a:srgbClr val="2160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334234" y="3246725"/>
              <a:ext cx="3764821" cy="3785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chemeClr val="bg1"/>
                  </a:solidFill>
                  <a:cs typeface="Arial" charset="0"/>
                </a:rPr>
                <a:t>Content </a:t>
              </a:r>
              <a:r>
                <a:rPr lang="en-US" dirty="0">
                  <a:solidFill>
                    <a:schemeClr val="bg1"/>
                  </a:solidFill>
                  <a:cs typeface="Arial" charset="0"/>
                </a:rPr>
                <a:t>Prep Meeting:</a:t>
              </a:r>
            </a:p>
            <a:p>
              <a:pPr marL="0" lvl="2"/>
              <a:r>
                <a:rPr lang="en-US" i="1" dirty="0">
                  <a:solidFill>
                    <a:srgbClr val="FFFFFF"/>
                  </a:solidFill>
                </a:rPr>
                <a:t>LAs and their lead instructor meet as a team at least once per week to prepare for future classes and exchange information about how students are interacting with the course</a:t>
              </a:r>
              <a:r>
                <a:rPr lang="en-US" i="1" dirty="0"/>
                <a:t>. </a:t>
              </a:r>
              <a:endParaRPr lang="en-US" dirty="0"/>
            </a:p>
            <a:p>
              <a:pPr eaLnBrk="1" hangingPunct="1"/>
              <a:endParaRPr lang="en-US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71853" y="537727"/>
            <a:ext cx="5952666" cy="1323439"/>
            <a:chOff x="2610850" y="537727"/>
            <a:chExt cx="4937055" cy="1211817"/>
          </a:xfrm>
        </p:grpSpPr>
        <p:sp>
          <p:nvSpPr>
            <p:cNvPr id="3" name="Rounded Rectangle 2"/>
            <p:cNvSpPr/>
            <p:nvPr/>
          </p:nvSpPr>
          <p:spPr>
            <a:xfrm>
              <a:off x="2610850" y="605498"/>
              <a:ext cx="4742744" cy="1132558"/>
            </a:xfrm>
            <a:prstGeom prst="roundRect">
              <a:avLst/>
            </a:prstGeom>
            <a:gradFill flip="none" rotWithShape="1">
              <a:gsLst>
                <a:gs pos="0">
                  <a:srgbClr val="2160BB"/>
                </a:gs>
                <a:gs pos="100000">
                  <a:schemeClr val="tx1"/>
                </a:gs>
              </a:gsLst>
              <a:lin ang="4740000" scaled="0"/>
              <a:tileRect/>
            </a:gra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2673440" y="537727"/>
              <a:ext cx="4874465" cy="1211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0"/>
                </a:spcBef>
              </a:pPr>
              <a:r>
                <a:rPr lang="en-US" sz="2000" b="1" dirty="0">
                  <a:solidFill>
                    <a:srgbClr val="FFFFFF"/>
                  </a:solidFill>
                  <a:cs typeface="Arial" charset="0"/>
                </a:rPr>
                <a:t>Practice: </a:t>
              </a:r>
              <a:r>
                <a:rPr lang="en-US" sz="2000" dirty="0">
                  <a:solidFill>
                    <a:srgbClr val="FFFFFF"/>
                  </a:solidFill>
                  <a:cs typeface="Arial" charset="0"/>
                </a:rPr>
                <a:t>LAs lead Learning Teams </a:t>
              </a:r>
              <a:r>
                <a:rPr lang="en-US" sz="2000" i="1" dirty="0">
                  <a:solidFill>
                    <a:srgbClr val="FFFFFF"/>
                  </a:solidFill>
                </a:rPr>
                <a:t>focusing </a:t>
              </a:r>
            </a:p>
            <a:p>
              <a:pPr eaLnBrk="1" hangingPunct="1">
                <a:spcBef>
                  <a:spcPts val="0"/>
                </a:spcBef>
              </a:pPr>
              <a:r>
                <a:rPr lang="en-US" sz="2000" i="1" dirty="0">
                  <a:solidFill>
                    <a:srgbClr val="FFFFFF"/>
                  </a:solidFill>
                </a:rPr>
                <a:t>mainly on eliciting student thinking and helping each group member participate in developing a shared understanding. </a:t>
              </a:r>
              <a:endParaRPr lang="en-US" sz="20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3" name="Line 4"/>
          <p:cNvSpPr>
            <a:spLocks noChangeShapeType="1"/>
          </p:cNvSpPr>
          <p:nvPr/>
        </p:nvSpPr>
        <p:spPr bwMode="auto">
          <a:xfrm rot="979076">
            <a:off x="5533829" y="2180613"/>
            <a:ext cx="1508125" cy="711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478222" y="3161961"/>
            <a:ext cx="3794124" cy="3118803"/>
            <a:chOff x="5478222" y="3161961"/>
            <a:chExt cx="3794124" cy="3118803"/>
          </a:xfrm>
        </p:grpSpPr>
        <p:sp>
          <p:nvSpPr>
            <p:cNvPr id="24" name="Rounded Rectangle 23"/>
            <p:cNvSpPr/>
            <p:nvPr/>
          </p:nvSpPr>
          <p:spPr>
            <a:xfrm>
              <a:off x="5478222" y="3161961"/>
              <a:ext cx="3718438" cy="3118803"/>
            </a:xfrm>
            <a:prstGeom prst="roundRect">
              <a:avLst/>
            </a:prstGeom>
            <a:gradFill flip="none" rotWithShape="1">
              <a:gsLst>
                <a:gs pos="0">
                  <a:srgbClr val="2160BB"/>
                </a:gs>
                <a:gs pos="100000">
                  <a:schemeClr val="tx1"/>
                </a:gs>
              </a:gsLst>
              <a:lin ang="15360000" scaled="0"/>
              <a:tileRect/>
            </a:gradFill>
            <a:ln>
              <a:solidFill>
                <a:srgbClr val="2160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5649436" y="3224204"/>
              <a:ext cx="3622910" cy="2862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lvl="2"/>
              <a:r>
                <a:rPr lang="en-US" sz="2000" b="1" dirty="0">
                  <a:solidFill>
                    <a:schemeClr val="bg1"/>
                  </a:solidFill>
                  <a:cs typeface="Arial" charset="0"/>
                </a:rPr>
                <a:t>Pedagogy Course </a:t>
              </a:r>
              <a:r>
                <a:rPr lang="en-US" sz="2000" i="1" dirty="0">
                  <a:solidFill>
                    <a:schemeClr val="bg1"/>
                  </a:solidFill>
                </a:rPr>
                <a:t>introduces LAs to research and strategies that support conceptual development by (1) eliciting student ideas, </a:t>
              </a:r>
            </a:p>
            <a:p>
              <a:pPr marL="0" lvl="2"/>
              <a:r>
                <a:rPr lang="en-US" sz="2000" i="1" dirty="0">
                  <a:solidFill>
                    <a:schemeClr val="bg1"/>
                  </a:solidFill>
                </a:rPr>
                <a:t>(2) listening and questioning; (3) building relationships; and (4) integrating learning theories with practice. 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Line 5"/>
          <p:cNvSpPr>
            <a:spLocks noChangeShapeType="1"/>
          </p:cNvSpPr>
          <p:nvPr/>
        </p:nvSpPr>
        <p:spPr bwMode="auto">
          <a:xfrm rot="11779076">
            <a:off x="5759779" y="1973831"/>
            <a:ext cx="1508125" cy="711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 rot="21044906">
            <a:off x="2494905" y="1915058"/>
            <a:ext cx="1595438" cy="1062836"/>
            <a:chOff x="3879850" y="3511551"/>
            <a:chExt cx="1595438" cy="1062836"/>
          </a:xfrm>
        </p:grpSpPr>
        <p:sp>
          <p:nvSpPr>
            <p:cNvPr id="16" name="Line 6"/>
            <p:cNvSpPr>
              <a:spLocks noChangeShapeType="1"/>
            </p:cNvSpPr>
            <p:nvPr/>
          </p:nvSpPr>
          <p:spPr bwMode="auto">
            <a:xfrm flipH="1">
              <a:off x="4052888" y="3688562"/>
              <a:ext cx="1422400" cy="8858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rot="10800000" flipH="1">
              <a:off x="3879850" y="3511551"/>
              <a:ext cx="1422400" cy="8858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 rot="1923924">
            <a:off x="4050993" y="3754761"/>
            <a:ext cx="1380349" cy="971339"/>
            <a:chOff x="3879851" y="3603049"/>
            <a:chExt cx="1380349" cy="971339"/>
          </a:xfrm>
        </p:grpSpPr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H="1">
              <a:off x="4052887" y="3828324"/>
              <a:ext cx="1207313" cy="74606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 rot="10800000" flipH="1">
              <a:off x="3879851" y="3603049"/>
              <a:ext cx="1239226" cy="79432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25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7285" y="1939321"/>
            <a:ext cx="5335000" cy="35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" descr="photo"/>
          <p:cNvPicPr>
            <a:picLocks noChangeAspect="1" noChangeArrowheads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55" y="1808956"/>
            <a:ext cx="1978532" cy="14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44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Shape 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8274" y="3287206"/>
            <a:ext cx="4915726" cy="32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 Box 43"/>
          <p:cNvSpPr txBox="1"/>
          <p:nvPr/>
        </p:nvSpPr>
        <p:spPr>
          <a:xfrm>
            <a:off x="685800" y="0"/>
            <a:ext cx="7772400" cy="53772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Gurmukhi Sangam MN"/>
                <a:ea typeface="ＭＳ 明朝"/>
                <a:cs typeface="Times New Roman"/>
              </a:rPr>
              <a:t>Learning Assistant Experience</a:t>
            </a:r>
            <a:endParaRPr lang="en-US" sz="1200" dirty="0">
              <a:solidFill>
                <a:schemeClr val="tx1"/>
              </a:solidFill>
              <a:effectLst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655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Physics Tutorials with LA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171A-6F8B-41AD-894E-C8A00D1362ED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8" descr="tutFig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832" y="1143000"/>
            <a:ext cx="770853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/>
          <a:srcRect l="4266"/>
          <a:stretch>
            <a:fillRect/>
          </a:stretch>
        </p:blipFill>
        <p:spPr bwMode="auto">
          <a:xfrm>
            <a:off x="6400800" y="3301255"/>
            <a:ext cx="2743200" cy="355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3758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3874</TotalTime>
  <Words>1863</Words>
  <Application>Microsoft Office PowerPoint</Application>
  <PresentationFormat>On-screen Show (4:3)</PresentationFormat>
  <Paragraphs>359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ＭＳ Ｐゴシック</vt:lpstr>
      <vt:lpstr> Arial</vt:lpstr>
      <vt:lpstr>Arial</vt:lpstr>
      <vt:lpstr>Arial Black</vt:lpstr>
      <vt:lpstr>Calibri</vt:lpstr>
      <vt:lpstr>Cambria Math</vt:lpstr>
      <vt:lpstr>Chalkboard</vt:lpstr>
      <vt:lpstr>Gurmukhi Sangam MN</vt:lpstr>
      <vt:lpstr>ＭＳ 明朝</vt:lpstr>
      <vt:lpstr>Petrona-Regular</vt:lpstr>
      <vt:lpstr>Times</vt:lpstr>
      <vt:lpstr>Times New Roman</vt:lpstr>
      <vt:lpstr>Verdana</vt:lpstr>
      <vt:lpstr>Office Theme</vt:lpstr>
      <vt:lpstr>The Learning Assistant Model and DFW Rates in Introductory Physics Courses</vt:lpstr>
      <vt:lpstr>Motivation</vt:lpstr>
      <vt:lpstr>Motivation</vt:lpstr>
      <vt:lpstr>Research Question</vt:lpstr>
      <vt:lpstr>PowerPoint Presentation</vt:lpstr>
      <vt:lpstr>PowerPoint Presentation</vt:lpstr>
      <vt:lpstr>PowerPoint Presentation</vt:lpstr>
      <vt:lpstr>PowerPoint Presentation</vt:lpstr>
      <vt:lpstr>Physics Tutorials with LA support</vt:lpstr>
      <vt:lpstr>Data</vt:lpstr>
      <vt:lpstr>Data</vt:lpstr>
      <vt:lpstr>Data</vt:lpstr>
      <vt:lpstr>Raw failure rates</vt:lpstr>
      <vt:lpstr>What we know at this point</vt:lpstr>
      <vt:lpstr>Methods</vt:lpstr>
      <vt:lpstr>Methods</vt:lpstr>
      <vt:lpstr>Methods</vt:lpstr>
      <vt:lpstr>Methods: Linear Regression</vt:lpstr>
      <vt:lpstr>Methods: Logistic Regression</vt:lpstr>
      <vt:lpstr>Methods</vt:lpstr>
      <vt:lpstr>Control Variables</vt:lpstr>
      <vt:lpstr>Results: Adjusted failure rates</vt:lpstr>
      <vt:lpstr>Results: Adjusted failure rates</vt:lpstr>
      <vt:lpstr>Results: Adjusted failure rates</vt:lpstr>
      <vt:lpstr>Results: Adjusted failure rates</vt:lpstr>
      <vt:lpstr>Summary of Results</vt:lpstr>
      <vt:lpstr>Preliminary Qualitative Findings</vt:lpstr>
      <vt:lpstr>Graduation Rate Teaser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</dc:creator>
  <cp:lastModifiedBy>Jessica Alzen</cp:lastModifiedBy>
  <cp:revision>81</cp:revision>
  <dcterms:created xsi:type="dcterms:W3CDTF">2013-04-17T19:37:15Z</dcterms:created>
  <dcterms:modified xsi:type="dcterms:W3CDTF">2017-07-25T13:27:38Z</dcterms:modified>
</cp:coreProperties>
</file>