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7" r:id="rId2"/>
    <p:sldId id="269" r:id="rId3"/>
    <p:sldId id="262" r:id="rId4"/>
    <p:sldId id="270" r:id="rId5"/>
    <p:sldId id="271" r:id="rId6"/>
    <p:sldId id="278" r:id="rId7"/>
    <p:sldId id="281" r:id="rId8"/>
    <p:sldId id="265" r:id="rId9"/>
    <p:sldId id="282" r:id="rId10"/>
    <p:sldId id="289" r:id="rId11"/>
    <p:sldId id="288" r:id="rId12"/>
    <p:sldId id="290" r:id="rId13"/>
    <p:sldId id="274" r:id="rId14"/>
    <p:sldId id="283" r:id="rId15"/>
    <p:sldId id="280" r:id="rId16"/>
    <p:sldId id="287" r:id="rId17"/>
    <p:sldId id="285" r:id="rId18"/>
    <p:sldId id="286" r:id="rId19"/>
    <p:sldId id="272" r:id="rId20"/>
    <p:sldId id="266" r:id="rId21"/>
  </p:sldIdLst>
  <p:sldSz cx="9144000" cy="6858000" type="screen4x3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3740" autoAdjust="0"/>
  </p:normalViewPr>
  <p:slideViewPr>
    <p:cSldViewPr>
      <p:cViewPr varScale="1">
        <p:scale>
          <a:sx n="47" d="100"/>
          <a:sy n="47" d="100"/>
        </p:scale>
        <p:origin x="1768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8DC2EE-6662-4F2A-AD79-D143B6690CAB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3D7444-C538-4943-98B1-BCEFD9EB3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8473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FF5615-C04C-4E2B-AF39-D8CC260580AA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24085"/>
            <a:ext cx="5486400" cy="4191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C47C3F-5FF7-49F6-8D7C-591DB5C2D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630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BA257-48EC-4E79-85A4-773FC6CDE87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763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C47C3F-5FF7-49F6-8D7C-591DB5C2D3D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61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C47C3F-5FF7-49F6-8D7C-591DB5C2D3D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8319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C47C3F-5FF7-49F6-8D7C-591DB5C2D3D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0509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Pooling departments together masks differences in results</a:t>
            </a:r>
            <a:r>
              <a:rPr lang="en-US" baseline="0" dirty="0"/>
              <a:t> between departments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C47C3F-5FF7-49F6-8D7C-591DB5C2D3D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1468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Applied math results on the</a:t>
            </a:r>
            <a:r>
              <a:rPr lang="en-US" baseline="0" dirty="0"/>
              <a:t> cusp of statistical significance. Likely sensitive to model specification.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C47C3F-5FF7-49F6-8D7C-591DB5C2D3D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4361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Applied math results on the</a:t>
            </a:r>
            <a:r>
              <a:rPr lang="en-US" baseline="0" dirty="0"/>
              <a:t> cusp of statistical significance. Likely sensitive to model specification.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C47C3F-5FF7-49F6-8D7C-591DB5C2D3D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0898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C47C3F-5FF7-49F6-8D7C-591DB5C2D3D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7679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Differences among the two groups in APPM</a:t>
            </a:r>
            <a:r>
              <a:rPr lang="en-US" baseline="0" dirty="0"/>
              <a:t> and CHEM that we aren’t able to control for</a:t>
            </a:r>
          </a:p>
          <a:p>
            <a:r>
              <a:rPr lang="en-US" baseline="0" dirty="0"/>
              <a:t>--self-confidence in APPM might under-estimate AAPM results</a:t>
            </a:r>
          </a:p>
          <a:p>
            <a:r>
              <a:rPr lang="en-US" baseline="0" dirty="0"/>
              <a:t>--reasons for being in “off-semester” CHEM courses might over-estimate CHEM results. Reasons include fail 1</a:t>
            </a:r>
            <a:r>
              <a:rPr lang="en-US" baseline="30000" dirty="0"/>
              <a:t>st</a:t>
            </a:r>
            <a:r>
              <a:rPr lang="en-US" baseline="0" dirty="0"/>
              <a:t> semester, not confident enough to jump in, or course overload.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C47C3F-5FF7-49F6-8D7C-591DB5C2D3D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999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6BF62-7566-4965-BBD4-C171F332713F}" type="datetime1">
              <a:rPr lang="en-US" smtClean="0"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7171A-6F8B-41AD-894E-C8A00D1362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EB65-697F-4D42-856E-F18388CCBE8A}" type="datetime1">
              <a:rPr lang="en-US" smtClean="0"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7171A-6F8B-41AD-894E-C8A00D1362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B64D2-AF30-4358-B70F-D8FF700C9751}" type="datetime1">
              <a:rPr lang="en-US" smtClean="0"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7171A-6F8B-41AD-894E-C8A00D1362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F3FF6-1623-48EB-939E-6CC85BBF3AE8}" type="datetime1">
              <a:rPr lang="en-US" smtClean="0"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7171A-6F8B-41AD-894E-C8A00D1362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BFAFB-82CC-4279-8DFD-2ADC3E9F5CFF}" type="datetime1">
              <a:rPr lang="en-US" smtClean="0"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7171A-6F8B-41AD-894E-C8A00D1362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B0148-A75E-46B5-B1F3-A5AA679F46F5}" type="datetime1">
              <a:rPr lang="en-US" smtClean="0"/>
              <a:t>7/25/2017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7171A-6F8B-41AD-894E-C8A00D1362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6CF9-571C-408C-AEAE-FCA04B03BEB2}" type="datetime1">
              <a:rPr lang="en-US" smtClean="0"/>
              <a:t>7/25/2017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7171A-6F8B-41AD-894E-C8A00D1362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653FB-8645-43B0-A327-062FD7FA7D91}" type="datetime1">
              <a:rPr lang="en-US" smtClean="0"/>
              <a:t>7/25/2017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7171A-6F8B-41AD-894E-C8A00D1362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0F31-9B49-4137-A90D-5E8847184CE0}" type="datetime1">
              <a:rPr lang="en-US" smtClean="0"/>
              <a:t>7/25/2017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7171A-6F8B-41AD-894E-C8A00D1362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43BA2-9E39-4112-A806-7144875F2DFB}" type="datetime1">
              <a:rPr lang="en-US" smtClean="0"/>
              <a:t>7/25/2017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7171A-6F8B-41AD-894E-C8A00D1362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1F25E-08C6-4D09-8FBD-7388C724BF36}" type="datetime1">
              <a:rPr lang="en-US" smtClean="0"/>
              <a:t>7/25/2017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7171A-6F8B-41AD-894E-C8A00D1362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0400" y="228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37A95-2181-4B75-986C-DE491C979AA5}" type="datetime1">
              <a:rPr lang="en-US" smtClean="0"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7171A-6F8B-41AD-894E-C8A00D1362E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6096000"/>
            <a:ext cx="8229600" cy="1588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Boulder FL master.eps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172200"/>
            <a:ext cx="2133600" cy="43103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314450" y="2000251"/>
            <a:ext cx="6686550" cy="142875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dirty="0"/>
              <a:t>Relationship between Learning Assistants and Persistence to Graduation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/>
              <a:t>Jessica L. Alzen, Laurie Langdon, and Valerie Otero</a:t>
            </a:r>
          </a:p>
          <a:p>
            <a:r>
              <a:rPr lang="en-US" sz="2000" dirty="0"/>
              <a:t>University of Colorado Boulder</a:t>
            </a:r>
          </a:p>
          <a:p>
            <a:r>
              <a:rPr lang="en-US" sz="2000" dirty="0"/>
              <a:t>American Association of Physics Teachers</a:t>
            </a:r>
          </a:p>
          <a:p>
            <a:r>
              <a:rPr lang="en-US" sz="2000" dirty="0"/>
              <a:t>Cincinnati, OH</a:t>
            </a:r>
          </a:p>
          <a:p>
            <a:r>
              <a:rPr lang="en-US" sz="2000" dirty="0"/>
              <a:t>25 July 2017</a:t>
            </a:r>
          </a:p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FB43-BEAF-4970-A06C-24B01B76FA99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1026" name="Picture 2" descr="https://goo.gl/xz45Aj.q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8050" y="4666112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1388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7171A-6F8B-41AD-894E-C8A00D1362ED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2417730"/>
              </p:ext>
            </p:extLst>
          </p:nvPr>
        </p:nvGraphicFramePr>
        <p:xfrm>
          <a:off x="457200" y="1397000"/>
          <a:ext cx="8001000" cy="274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0000">
                  <a:extLst>
                    <a:ext uri="{9D8B030D-6E8A-4147-A177-3AD203B41FA5}">
                      <a16:colId xmlns:a16="http://schemas.microsoft.com/office/drawing/2014/main" val="3270640741"/>
                    </a:ext>
                  </a:extLst>
                </a:gridCol>
                <a:gridCol w="4191000">
                  <a:extLst>
                    <a:ext uri="{9D8B030D-6E8A-4147-A177-3AD203B41FA5}">
                      <a16:colId xmlns:a16="http://schemas.microsoft.com/office/drawing/2014/main" val="33405262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/>
                        <a:t>Group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/>
                        <a:t>Change in probability of graduating in 6 years</a:t>
                      </a:r>
                      <a:r>
                        <a:rPr lang="en-US" sz="2600" b="1" baseline="0" dirty="0"/>
                        <a:t> or less when exposed to LAs</a:t>
                      </a:r>
                      <a:endParaRPr lang="en-US" sz="26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8878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>
                          <a:solidFill>
                            <a:schemeClr val="tx1"/>
                          </a:solidFill>
                        </a:rPr>
                        <a:t>All Departments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rgbClr val="00B050"/>
                          </a:solidFill>
                        </a:rPr>
                        <a:t>7</a:t>
                      </a:r>
                      <a:r>
                        <a:rPr lang="en-US" sz="2600" baseline="0" dirty="0">
                          <a:solidFill>
                            <a:srgbClr val="00B050"/>
                          </a:solidFill>
                        </a:rPr>
                        <a:t> to </a:t>
                      </a:r>
                      <a:r>
                        <a:rPr lang="en-US" sz="2600" dirty="0">
                          <a:solidFill>
                            <a:srgbClr val="00B050"/>
                          </a:solidFill>
                        </a:rPr>
                        <a:t>12% higher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18492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>
                          <a:solidFill>
                            <a:schemeClr val="tx1"/>
                          </a:solidFill>
                        </a:rPr>
                        <a:t>Chemistry only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rgbClr val="00B050"/>
                          </a:solidFill>
                        </a:rPr>
                        <a:t>6</a:t>
                      </a:r>
                      <a:r>
                        <a:rPr lang="en-US" sz="2600" baseline="0" dirty="0">
                          <a:solidFill>
                            <a:srgbClr val="00B050"/>
                          </a:solidFill>
                        </a:rPr>
                        <a:t> to </a:t>
                      </a:r>
                      <a:r>
                        <a:rPr lang="en-US" sz="2600" dirty="0">
                          <a:solidFill>
                            <a:srgbClr val="00B050"/>
                          </a:solidFill>
                        </a:rPr>
                        <a:t>14% higher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7924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>
                          <a:solidFill>
                            <a:schemeClr val="tx1"/>
                          </a:solidFill>
                        </a:rPr>
                        <a:t>Applied math only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en-US" sz="2600" baseline="0" dirty="0">
                          <a:solidFill>
                            <a:srgbClr val="FF0000"/>
                          </a:solidFill>
                        </a:rPr>
                        <a:t> to </a:t>
                      </a:r>
                      <a:r>
                        <a:rPr lang="en-US" sz="2600" dirty="0">
                          <a:solidFill>
                            <a:srgbClr val="FF0000"/>
                          </a:solidFill>
                        </a:rPr>
                        <a:t>7% </a:t>
                      </a:r>
                      <a:r>
                        <a:rPr lang="en-US" sz="2600" i="1" dirty="0">
                          <a:solidFill>
                            <a:srgbClr val="FF0000"/>
                          </a:solidFill>
                        </a:rPr>
                        <a:t>lower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713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6973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to LAs Likely Matters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Applied Math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Students who sign up to receive LA support are strongly encouraged based on</a:t>
            </a:r>
          </a:p>
          <a:p>
            <a:pPr lvl="1"/>
            <a:r>
              <a:rPr lang="en-US" dirty="0"/>
              <a:t>Self-confidence in math</a:t>
            </a:r>
          </a:p>
          <a:p>
            <a:pPr lvl="1"/>
            <a:r>
              <a:rPr lang="en-US" dirty="0"/>
              <a:t>Self-confidence in college generally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Chemistry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All students who receive LA support take the “On-Semester” Chemistry sequence</a:t>
            </a:r>
          </a:p>
          <a:p>
            <a:r>
              <a:rPr lang="en-US" dirty="0"/>
              <a:t>No LAs in the “Off-semester”. Taking this sequence often happens</a:t>
            </a:r>
          </a:p>
          <a:p>
            <a:pPr lvl="1"/>
            <a:r>
              <a:rPr lang="en-US" dirty="0"/>
              <a:t>When students fail CHEM I in the fall</a:t>
            </a:r>
          </a:p>
          <a:p>
            <a:pPr lvl="1"/>
            <a:r>
              <a:rPr lang="en-US" dirty="0"/>
              <a:t>When students don’t feel confident in their chemistry abilities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7171A-6F8B-41AD-894E-C8A00D1362E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910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  <p:bldP spid="8" grpId="0" build="p"/>
      <p:bldP spid="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Results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Relationship between exposure to LAs and graduation varies by context</a:t>
            </a:r>
          </a:p>
          <a:p>
            <a:r>
              <a:rPr lang="en-US" dirty="0"/>
              <a:t>Likely over and underestimation issues due to uncontrolled factors</a:t>
            </a:r>
          </a:p>
          <a:p>
            <a:r>
              <a:rPr lang="en-US" dirty="0"/>
              <a:t>More work is needed to gain a better understanding of these relationships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7171A-6F8B-41AD-894E-C8A00D1362E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3409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DFW Rate Teaser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7171A-6F8B-41AD-894E-C8A00D1362ED}" type="slidenum">
              <a:rPr lang="en-US" smtClean="0"/>
              <a:t>13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r>
              <a:rPr lang="en-US" dirty="0"/>
              <a:t>Students exposed to LAs have from 4 -14% lower failure rates in introductory physics</a:t>
            </a:r>
          </a:p>
          <a:p>
            <a:r>
              <a:rPr lang="en-US" dirty="0"/>
              <a:t>The relationship between exposure to LAs and lower failure rates in introductory physics is strongest for traditionally under represented groups</a:t>
            </a:r>
          </a:p>
          <a:p>
            <a:r>
              <a:rPr lang="en-US" dirty="0"/>
              <a:t>PERC Posters @4pm tomorrow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24200" y="5592762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Contact Info: jessica.alzen@colorado.edu</a:t>
            </a:r>
          </a:p>
        </p:txBody>
      </p:sp>
      <p:pic>
        <p:nvPicPr>
          <p:cNvPr id="2050" name="Picture 2" descr="https://goo.gl/xz45Aj.q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4164012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84461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7171A-6F8B-41AD-894E-C8A00D1362E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421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+mj-lt"/>
              </a:rPr>
              <a:t>Ideal conditions for </a:t>
            </a:r>
            <a:r>
              <a:rPr lang="en-US" b="1" dirty="0">
                <a:latin typeface="+mj-lt"/>
              </a:rPr>
              <a:t>causal claims</a:t>
            </a:r>
            <a:r>
              <a:rPr lang="en-US" dirty="0">
                <a:latin typeface="+mj-lt"/>
              </a:rPr>
              <a:t>:</a:t>
            </a:r>
          </a:p>
          <a:p>
            <a:pPr lvl="1"/>
            <a:r>
              <a:rPr lang="en-US" dirty="0">
                <a:latin typeface="+mj-lt"/>
              </a:rPr>
              <a:t>Identical and contemporaneous Treatment and Control groups </a:t>
            </a:r>
            <a:r>
              <a:rPr lang="en-US" i="1" dirty="0">
                <a:latin typeface="+mj-lt"/>
              </a:rPr>
              <a:t>except </a:t>
            </a:r>
            <a:r>
              <a:rPr lang="en-US" dirty="0">
                <a:latin typeface="+mj-lt"/>
              </a:rPr>
              <a:t>exposure to LAs</a:t>
            </a:r>
          </a:p>
          <a:p>
            <a:r>
              <a:rPr lang="en-US" dirty="0">
                <a:latin typeface="+mj-lt"/>
              </a:rPr>
              <a:t>Necessary conditions for </a:t>
            </a:r>
            <a:r>
              <a:rPr lang="en-US" b="1" dirty="0">
                <a:latin typeface="+mj-lt"/>
              </a:rPr>
              <a:t>causal claims</a:t>
            </a:r>
            <a:r>
              <a:rPr lang="en-US" dirty="0">
                <a:latin typeface="+mj-lt"/>
              </a:rPr>
              <a:t>:</a:t>
            </a:r>
          </a:p>
          <a:p>
            <a:pPr lvl="1"/>
            <a:r>
              <a:rPr lang="en-US" dirty="0">
                <a:latin typeface="+mj-lt"/>
              </a:rPr>
              <a:t>Sufficient control variables to feel treatment and control groups are  close to identical </a:t>
            </a:r>
            <a:r>
              <a:rPr lang="en-US" i="1" dirty="0">
                <a:latin typeface="+mj-lt"/>
              </a:rPr>
              <a:t>except </a:t>
            </a:r>
            <a:r>
              <a:rPr lang="en-US" dirty="0">
                <a:latin typeface="+mj-lt"/>
              </a:rPr>
              <a:t>exposure to LAs</a:t>
            </a:r>
          </a:p>
          <a:p>
            <a:r>
              <a:rPr lang="en-US" dirty="0">
                <a:latin typeface="+mj-lt"/>
              </a:rPr>
              <a:t>Realistic conditions leaving us with a </a:t>
            </a:r>
            <a:r>
              <a:rPr lang="en-US" b="1" dirty="0">
                <a:latin typeface="+mj-lt"/>
              </a:rPr>
              <a:t>descriptive or correlational study</a:t>
            </a:r>
            <a:r>
              <a:rPr lang="en-US" dirty="0">
                <a:latin typeface="+mj-lt"/>
              </a:rPr>
              <a:t>:</a:t>
            </a:r>
          </a:p>
          <a:p>
            <a:pPr lvl="1"/>
            <a:r>
              <a:rPr lang="en-US" dirty="0">
                <a:latin typeface="+mj-lt"/>
              </a:rPr>
              <a:t>Limited control variables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7171A-6F8B-41AD-894E-C8A00D1362E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121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This study is an improvement over raw counts of graduation rates because it disentangles some variables that might affect propensity to graduate</a:t>
            </a:r>
          </a:p>
          <a:p>
            <a:r>
              <a:rPr lang="en-US" dirty="0">
                <a:latin typeface="+mj-lt"/>
              </a:rPr>
              <a:t>We can identify that a relationship exists between exposure to LAs and graduation and how it might differ for particular groups of students</a:t>
            </a:r>
          </a:p>
          <a:p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7171A-6F8B-41AD-894E-C8A00D1362E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819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+mj-lt"/>
              </a:rPr>
              <a:t>Regression Analysis</a:t>
            </a:r>
          </a:p>
          <a:p>
            <a:pPr lvl="1"/>
            <a:r>
              <a:rPr lang="en-US" dirty="0">
                <a:latin typeface="+mj-lt"/>
              </a:rPr>
              <a:t>Identify the relationship between dependent and independent variables</a:t>
            </a:r>
          </a:p>
          <a:p>
            <a:pPr lvl="1"/>
            <a:r>
              <a:rPr lang="en-US" dirty="0">
                <a:latin typeface="+mj-lt"/>
              </a:rPr>
              <a:t>Provides information on how a typical dependent variable (i.e. DFW) changes when any one independent variable varies (i.e. LA exposure) while the other independent variables are held constant</a:t>
            </a:r>
          </a:p>
          <a:p>
            <a:r>
              <a:rPr lang="en-US" dirty="0">
                <a:latin typeface="+mj-lt"/>
              </a:rPr>
              <a:t>Two general types of regression analysis</a:t>
            </a:r>
          </a:p>
          <a:p>
            <a:pPr lvl="1"/>
            <a:r>
              <a:rPr lang="en-US" dirty="0">
                <a:latin typeface="+mj-lt"/>
              </a:rPr>
              <a:t>Linear Regression—continuous outcome</a:t>
            </a:r>
          </a:p>
          <a:p>
            <a:pPr lvl="1"/>
            <a:r>
              <a:rPr lang="en-US" dirty="0">
                <a:latin typeface="+mj-lt"/>
              </a:rPr>
              <a:t>Logistic Regression—binary outcome</a:t>
            </a:r>
          </a:p>
          <a:p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7171A-6F8B-41AD-894E-C8A00D1362E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930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757" y="410198"/>
            <a:ext cx="7476429" cy="553340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Methods: Linear Regression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7171A-6F8B-41AD-894E-C8A00D1362ED}" type="slidenum">
              <a:rPr lang="en-US" smtClean="0"/>
              <a:t>18</a:t>
            </a:fld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438400" y="2057400"/>
            <a:ext cx="4596714" cy="2299151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914400" y="1219200"/>
            <a:ext cx="762000" cy="383572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93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19200"/>
                <a:ext cx="8229600" cy="4906963"/>
              </a:xfrm>
            </p:spPr>
            <p:txBody>
              <a:bodyPr>
                <a:normAutofit/>
              </a:bodyPr>
              <a:lstStyle/>
              <a:p>
                <a:r>
                  <a:rPr lang="en-US" dirty="0">
                    <a:latin typeface="+mj-lt"/>
                  </a:rPr>
                  <a:t>Logistic Regression</a:t>
                </a:r>
              </a:p>
              <a:p>
                <a:pPr marL="0" indent="0">
                  <a:buNone/>
                </a:pPr>
                <a:endParaRPr lang="en-US" dirty="0">
                  <a:latin typeface="+mj-lt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𝑙𝑜𝑔𝑖𝑡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en-US" dirty="0">
                  <a:latin typeface="+mj-lt"/>
                </a:endParaRPr>
              </a:p>
              <a:p>
                <a:pPr marL="0" indent="0">
                  <a:buNone/>
                </a:pPr>
                <a:endParaRPr lang="en-US" dirty="0">
                  <a:latin typeface="+mj-lt"/>
                </a:endParaRP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dirty="0">
                    <a:latin typeface="+mj-lt"/>
                  </a:rPr>
                  <a:t> = probability of graduating in 6 years or less</a:t>
                </a:r>
              </a:p>
              <a:p>
                <a:r>
                  <a:rPr lang="en-US" i="1" dirty="0">
                    <a:latin typeface="+mj-lt"/>
                  </a:rPr>
                  <a:t>X</a:t>
                </a:r>
                <a:r>
                  <a:rPr lang="en-US" dirty="0">
                    <a:latin typeface="+mj-lt"/>
                  </a:rPr>
                  <a:t> = matrix of demographic variables and cohort dummy variables</a:t>
                </a:r>
              </a:p>
              <a:p>
                <a:endParaRPr lang="en-US" dirty="0">
                  <a:latin typeface="+mj-lt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19200"/>
                <a:ext cx="8229600" cy="4906963"/>
              </a:xfrm>
              <a:blipFill>
                <a:blip r:embed="rId2"/>
                <a:stretch>
                  <a:fillRect l="-1704" t="-1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7171A-6F8B-41AD-894E-C8A00D1362E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528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Large introductory courses are efficient and cost effective at the expense of interpersonal interactions among students and instructors </a:t>
            </a:r>
            <a:r>
              <a:rPr lang="en-US" sz="2000" dirty="0"/>
              <a:t>(Talbot, Hartley, Marzetta, &amp; Wee, 2015)</a:t>
            </a:r>
          </a:p>
          <a:p>
            <a:r>
              <a:rPr lang="en-US" dirty="0"/>
              <a:t>Failure in such courses leads many to switch majors or drop out of college </a:t>
            </a:r>
            <a:r>
              <a:rPr lang="en-US" sz="2000" dirty="0"/>
              <a:t>(Webb, Stade, &amp; Grover, 2014; Crisp, Nora, &amp; Taggart, 2009)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7171A-6F8B-41AD-894E-C8A00D1362E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674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7171A-6F8B-41AD-894E-C8A00D1362ED}" type="slidenum">
              <a:rPr lang="en-US" smtClean="0"/>
              <a:t>20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74679" y="420652"/>
            <a:ext cx="4148819" cy="1636748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38"/>
          <p:cNvSpPr txBox="1">
            <a:spLocks noChangeArrowheads="1"/>
          </p:cNvSpPr>
          <p:nvPr/>
        </p:nvSpPr>
        <p:spPr bwMode="auto">
          <a:xfrm>
            <a:off x="-73823" y="573052"/>
            <a:ext cx="4645823" cy="1150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2446" tIns="21223" rIns="42446" bIns="21223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565150" algn="ctr" eaLnBrk="1" hangingPunct="1"/>
            <a:r>
              <a:rPr lang="en-US" sz="2400" b="1" dirty="0">
                <a:latin typeface="+mj-lt"/>
              </a:rPr>
              <a:t>APPM: Calculus 1 and 2</a:t>
            </a:r>
          </a:p>
          <a:p>
            <a:pPr marL="565150" eaLnBrk="1" hangingPunct="1"/>
            <a:r>
              <a:rPr lang="en-US" sz="2400" dirty="0">
                <a:latin typeface="+mj-lt"/>
              </a:rPr>
              <a:t>All students enroll in lecture. </a:t>
            </a:r>
          </a:p>
          <a:p>
            <a:pPr marL="565150" eaLnBrk="1" hangingPunct="1"/>
            <a:r>
              <a:rPr lang="en-US" sz="2400" dirty="0">
                <a:latin typeface="+mj-lt"/>
              </a:rPr>
              <a:t>No LAs.</a:t>
            </a:r>
            <a:endParaRPr lang="en-US" sz="2400" dirty="0">
              <a:latin typeface="+mj-lt"/>
              <a:cs typeface="Petrona-Regular"/>
            </a:endParaRPr>
          </a:p>
        </p:txBody>
      </p:sp>
      <p:sp>
        <p:nvSpPr>
          <p:cNvPr id="11" name="TextBox 38"/>
          <p:cNvSpPr txBox="1">
            <a:spLocks noChangeArrowheads="1"/>
          </p:cNvSpPr>
          <p:nvPr/>
        </p:nvSpPr>
        <p:spPr bwMode="auto">
          <a:xfrm>
            <a:off x="4355582" y="511271"/>
            <a:ext cx="4505174" cy="152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2446" tIns="21223" rIns="42446" bIns="21223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565150" algn="ctr" eaLnBrk="1" hangingPunct="1"/>
            <a:r>
              <a:rPr lang="en-US" sz="2400" b="1" dirty="0">
                <a:latin typeface="+mj-lt"/>
              </a:rPr>
              <a:t>CHEM: Gen </a:t>
            </a:r>
            <a:r>
              <a:rPr lang="en-US" sz="2400" b="1" dirty="0" err="1">
                <a:latin typeface="+mj-lt"/>
              </a:rPr>
              <a:t>Chem</a:t>
            </a:r>
            <a:r>
              <a:rPr lang="en-US" sz="2400" b="1" dirty="0">
                <a:latin typeface="+mj-lt"/>
              </a:rPr>
              <a:t> 1 and 2</a:t>
            </a:r>
          </a:p>
          <a:p>
            <a:pPr marL="565150" eaLnBrk="1" hangingPunct="1"/>
            <a:r>
              <a:rPr lang="en-US" sz="2400" dirty="0">
                <a:latin typeface="+mj-lt"/>
              </a:rPr>
              <a:t>All students enroll in lecture. LAs work with students during “clicker questions.”</a:t>
            </a:r>
            <a:endParaRPr lang="en-US" sz="2400" dirty="0">
              <a:latin typeface="+mj-lt"/>
              <a:cs typeface="Petrona-Regular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11937" y="420652"/>
            <a:ext cx="4148819" cy="1636748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147683" y="3015807"/>
            <a:ext cx="751011" cy="54532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14056" y="3015807"/>
            <a:ext cx="751011" cy="54532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477000" y="3015807"/>
            <a:ext cx="751011" cy="54532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147683" y="3798078"/>
            <a:ext cx="751011" cy="54532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714056" y="3798078"/>
            <a:ext cx="751011" cy="54532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477000" y="3798078"/>
            <a:ext cx="751011" cy="54532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147683" y="2308340"/>
            <a:ext cx="751011" cy="54532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714056" y="2308340"/>
            <a:ext cx="751011" cy="54532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477000" y="2308340"/>
            <a:ext cx="751011" cy="54532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33400" y="2350278"/>
            <a:ext cx="751011" cy="54532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099773" y="2350278"/>
            <a:ext cx="751011" cy="54532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862717" y="2350278"/>
            <a:ext cx="751011" cy="54532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38"/>
          <p:cNvSpPr txBox="1">
            <a:spLocks noChangeArrowheads="1"/>
          </p:cNvSpPr>
          <p:nvPr/>
        </p:nvSpPr>
        <p:spPr bwMode="auto">
          <a:xfrm>
            <a:off x="112309" y="3212904"/>
            <a:ext cx="4211189" cy="2197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2446" tIns="21223" rIns="42446" bIns="21223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565150" eaLnBrk="1" hangingPunct="1"/>
            <a:r>
              <a:rPr lang="en-US" sz="2800" b="1" i="1" dirty="0">
                <a:latin typeface="+mj-lt"/>
              </a:rPr>
              <a:t>Some</a:t>
            </a:r>
            <a:r>
              <a:rPr lang="en-US" sz="2800" dirty="0">
                <a:latin typeface="+mj-lt"/>
              </a:rPr>
              <a:t> students enroll in 100-minute workgroup. Each workgroup facilitated by 1 TA and 2 LAs. </a:t>
            </a:r>
            <a:endParaRPr lang="en-US" sz="2800" dirty="0">
              <a:latin typeface="+mj-lt"/>
              <a:cs typeface="Petrona-Regular"/>
            </a:endParaRPr>
          </a:p>
        </p:txBody>
      </p:sp>
      <p:sp>
        <p:nvSpPr>
          <p:cNvPr id="26" name="TextBox 38"/>
          <p:cNvSpPr txBox="1">
            <a:spLocks noChangeArrowheads="1"/>
          </p:cNvSpPr>
          <p:nvPr/>
        </p:nvSpPr>
        <p:spPr bwMode="auto">
          <a:xfrm>
            <a:off x="4355582" y="4531878"/>
            <a:ext cx="4788418" cy="1335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2446" tIns="21223" rIns="42446" bIns="21223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565150" eaLnBrk="1" hangingPunct="1"/>
            <a:r>
              <a:rPr lang="en-US" sz="2800" b="1" i="1" dirty="0">
                <a:latin typeface="+mj-lt"/>
              </a:rPr>
              <a:t>All </a:t>
            </a:r>
            <a:r>
              <a:rPr lang="en-US" sz="2800" dirty="0">
                <a:latin typeface="+mj-lt"/>
              </a:rPr>
              <a:t>students also participate in 50-minute recitation facilitated by 1 TA and 1 LA.</a:t>
            </a:r>
            <a:endParaRPr lang="en-US" sz="2800" dirty="0">
              <a:latin typeface="+mj-lt"/>
              <a:cs typeface="Petrona-Regular"/>
            </a:endParaRPr>
          </a:p>
        </p:txBody>
      </p:sp>
    </p:spTree>
    <p:extLst>
      <p:ext uri="{BB962C8B-B14F-4D97-AF65-F5344CB8AC3E}">
        <p14:creationId xmlns:p14="http://schemas.microsoft.com/office/powerpoint/2010/main" val="2742850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graduation rates compare for students who do and do not take LA-supported introductory science courses?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7171A-6F8B-41AD-894E-C8A00D1362E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934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First-time freshman who enrolled in fall 2004-2010 (7 cohorts)</a:t>
            </a:r>
          </a:p>
          <a:p>
            <a:r>
              <a:rPr lang="en-US" dirty="0"/>
              <a:t>15,089 students enrolled in gateway courses in physics, math, applied math, &amp; chemistry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7171A-6F8B-41AD-894E-C8A00D1362E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149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7171A-6F8B-41AD-894E-C8A00D1362ED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481965"/>
              </p:ext>
            </p:extLst>
          </p:nvPr>
        </p:nvGraphicFramePr>
        <p:xfrm>
          <a:off x="457201" y="1143000"/>
          <a:ext cx="7886698" cy="4484370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2190750">
                  <a:extLst>
                    <a:ext uri="{9D8B030D-6E8A-4147-A177-3AD203B41FA5}">
                      <a16:colId xmlns:a16="http://schemas.microsoft.com/office/drawing/2014/main" val="1186812487"/>
                    </a:ext>
                  </a:extLst>
                </a:gridCol>
                <a:gridCol w="1924049">
                  <a:extLst>
                    <a:ext uri="{9D8B030D-6E8A-4147-A177-3AD203B41FA5}">
                      <a16:colId xmlns:a16="http://schemas.microsoft.com/office/drawing/2014/main" val="3259997470"/>
                    </a:ext>
                  </a:extLst>
                </a:gridCol>
                <a:gridCol w="2192875">
                  <a:extLst>
                    <a:ext uri="{9D8B030D-6E8A-4147-A177-3AD203B41FA5}">
                      <a16:colId xmlns:a16="http://schemas.microsoft.com/office/drawing/2014/main" val="2410879592"/>
                    </a:ext>
                  </a:extLst>
                </a:gridCol>
                <a:gridCol w="1579024">
                  <a:extLst>
                    <a:ext uri="{9D8B030D-6E8A-4147-A177-3AD203B41FA5}">
                      <a16:colId xmlns:a16="http://schemas.microsoft.com/office/drawing/2014/main" val="125532949"/>
                    </a:ext>
                  </a:extLst>
                </a:gridCol>
              </a:tblGrid>
              <a:tr h="3325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1450" algn="l"/>
                        </a:tabLst>
                      </a:pPr>
                      <a:r>
                        <a:rPr lang="en-US" sz="2500" dirty="0">
                          <a:effectLst/>
                        </a:rPr>
                        <a:t> </a:t>
                      </a:r>
                      <a:endParaRPr lang="en-US" sz="25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1450" algn="l"/>
                        </a:tabLst>
                      </a:pPr>
                      <a:r>
                        <a:rPr lang="en-US" sz="2500" b="1" dirty="0">
                          <a:effectLst/>
                        </a:rPr>
                        <a:t>LA Support</a:t>
                      </a:r>
                      <a:endParaRPr lang="en-US" sz="25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1450" algn="l"/>
                        </a:tabLst>
                      </a:pPr>
                      <a:r>
                        <a:rPr lang="en-US" sz="2500" b="1" dirty="0">
                          <a:effectLst/>
                        </a:rPr>
                        <a:t>No LA Support</a:t>
                      </a:r>
                      <a:endParaRPr lang="en-US" sz="25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1450" algn="l"/>
                        </a:tabLst>
                      </a:pPr>
                      <a:r>
                        <a:rPr lang="en-US" sz="2500" b="1" dirty="0">
                          <a:effectLst/>
                        </a:rPr>
                        <a:t>p-value</a:t>
                      </a:r>
                      <a:endParaRPr lang="en-US" sz="25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2788858"/>
                  </a:ext>
                </a:extLst>
              </a:tr>
              <a:tr h="3325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1450" algn="l"/>
                        </a:tabLst>
                      </a:pPr>
                      <a:r>
                        <a:rPr lang="en-US" sz="2500" dirty="0">
                          <a:effectLst/>
                        </a:rPr>
                        <a:t> </a:t>
                      </a:r>
                      <a:endParaRPr lang="en-US" sz="25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dirty="0">
                          <a:effectLst/>
                        </a:rPr>
                        <a:t>%</a:t>
                      </a:r>
                      <a:endParaRPr lang="en-US" sz="2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dirty="0">
                          <a:effectLst/>
                        </a:rPr>
                        <a:t>%</a:t>
                      </a:r>
                      <a:endParaRPr lang="en-US" sz="2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</a:rPr>
                        <a:t> </a:t>
                      </a:r>
                      <a:endParaRPr lang="en-US" sz="2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699222433"/>
                  </a:ext>
                </a:extLst>
              </a:tr>
              <a:tr h="3325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Female</a:t>
                      </a:r>
                      <a:endParaRPr lang="en-US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36</a:t>
                      </a:r>
                      <a:endParaRPr lang="en-US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50</a:t>
                      </a:r>
                      <a:endParaRPr lang="en-US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&lt;0.01*</a:t>
                      </a:r>
                      <a:endParaRPr lang="en-US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35220669"/>
                  </a:ext>
                </a:extLst>
              </a:tr>
              <a:tr h="3325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Nonwhite</a:t>
                      </a:r>
                      <a:endParaRPr lang="en-US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24</a:t>
                      </a:r>
                      <a:endParaRPr lang="en-US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24</a:t>
                      </a:r>
                      <a:endParaRPr lang="en-US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0.72</a:t>
                      </a:r>
                      <a:endParaRPr lang="en-US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3612315"/>
                  </a:ext>
                </a:extLst>
              </a:tr>
              <a:tr h="3325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First Gen</a:t>
                      </a:r>
                      <a:endParaRPr lang="en-US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17</a:t>
                      </a:r>
                      <a:endParaRPr lang="en-US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19</a:t>
                      </a:r>
                      <a:endParaRPr lang="en-US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&lt;0.01*</a:t>
                      </a:r>
                      <a:endParaRPr lang="en-US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7325907"/>
                  </a:ext>
                </a:extLst>
              </a:tr>
              <a:tr h="3325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Financial aid</a:t>
                      </a:r>
                      <a:endParaRPr lang="en-US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52</a:t>
                      </a:r>
                      <a:endParaRPr lang="en-US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50</a:t>
                      </a:r>
                      <a:endParaRPr lang="en-US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0.049*</a:t>
                      </a:r>
                      <a:endParaRPr lang="en-US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9514186"/>
                  </a:ext>
                </a:extLst>
              </a:tr>
              <a:tr h="3325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1450" algn="l"/>
                        </a:tabLst>
                      </a:pPr>
                      <a:r>
                        <a:rPr lang="en-US" sz="2500" dirty="0">
                          <a:effectLst/>
                        </a:rPr>
                        <a:t> </a:t>
                      </a:r>
                      <a:endParaRPr lang="en-US" sz="25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dirty="0">
                          <a:effectLst/>
                        </a:rPr>
                        <a:t>Mean (SD)</a:t>
                      </a:r>
                      <a:endParaRPr lang="en-US" sz="2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dirty="0">
                          <a:effectLst/>
                        </a:rPr>
                        <a:t>Mean (SD)</a:t>
                      </a:r>
                      <a:endParaRPr lang="en-US" sz="2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 </a:t>
                      </a:r>
                      <a:endParaRPr lang="en-US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5889221"/>
                  </a:ext>
                </a:extLst>
              </a:tr>
              <a:tr h="3325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Credits at entry</a:t>
                      </a:r>
                      <a:endParaRPr lang="en-US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8 (12)</a:t>
                      </a:r>
                      <a:endParaRPr lang="en-US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5 (10)</a:t>
                      </a:r>
                      <a:endParaRPr lang="en-US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&lt;0.01*</a:t>
                      </a:r>
                      <a:endParaRPr lang="en-US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2923393"/>
                  </a:ext>
                </a:extLst>
              </a:tr>
              <a:tr h="3325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HS GPA</a:t>
                      </a:r>
                      <a:endParaRPr lang="en-US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3.66 (0.33)</a:t>
                      </a:r>
                      <a:endParaRPr lang="en-US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3.55 (0.36)</a:t>
                      </a:r>
                      <a:endParaRPr lang="en-US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&lt;0.01*</a:t>
                      </a:r>
                      <a:endParaRPr lang="en-US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6435356"/>
                  </a:ext>
                </a:extLst>
              </a:tr>
              <a:tr h="3325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Test Score</a:t>
                      </a:r>
                      <a:endParaRPr lang="en-US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27 (4)</a:t>
                      </a:r>
                      <a:endParaRPr lang="en-US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25 (3)</a:t>
                      </a:r>
                      <a:endParaRPr lang="en-US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&lt;0.01*</a:t>
                      </a:r>
                      <a:endParaRPr lang="en-US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27413393"/>
                  </a:ext>
                </a:extLst>
              </a:tr>
              <a:tr h="3325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N</a:t>
                      </a:r>
                      <a:endParaRPr lang="en-US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10127</a:t>
                      </a:r>
                      <a:endParaRPr lang="en-US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4962</a:t>
                      </a:r>
                      <a:endParaRPr lang="en-US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</a:rPr>
                        <a:t> </a:t>
                      </a:r>
                      <a:endParaRPr lang="en-US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1263185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00100" y="5562600"/>
            <a:ext cx="7543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*indicates statistically significant difference</a:t>
            </a:r>
          </a:p>
        </p:txBody>
      </p:sp>
    </p:spTree>
    <p:extLst>
      <p:ext uri="{BB962C8B-B14F-4D97-AF65-F5344CB8AC3E}">
        <p14:creationId xmlns:p14="http://schemas.microsoft.com/office/powerpoint/2010/main" val="1075502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Raw Graduation Rates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7171A-6F8B-41AD-894E-C8A00D1362ED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291144"/>
              </p:ext>
            </p:extLst>
          </p:nvPr>
        </p:nvGraphicFramePr>
        <p:xfrm>
          <a:off x="380999" y="1371600"/>
          <a:ext cx="8305801" cy="2087372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2954949">
                  <a:extLst>
                    <a:ext uri="{9D8B030D-6E8A-4147-A177-3AD203B41FA5}">
                      <a16:colId xmlns:a16="http://schemas.microsoft.com/office/drawing/2014/main" val="3340470182"/>
                    </a:ext>
                  </a:extLst>
                </a:gridCol>
                <a:gridCol w="1916723">
                  <a:extLst>
                    <a:ext uri="{9D8B030D-6E8A-4147-A177-3AD203B41FA5}">
                      <a16:colId xmlns:a16="http://schemas.microsoft.com/office/drawing/2014/main" val="2443313121"/>
                    </a:ext>
                  </a:extLst>
                </a:gridCol>
                <a:gridCol w="1996587">
                  <a:extLst>
                    <a:ext uri="{9D8B030D-6E8A-4147-A177-3AD203B41FA5}">
                      <a16:colId xmlns:a16="http://schemas.microsoft.com/office/drawing/2014/main" val="2120272810"/>
                    </a:ext>
                  </a:extLst>
                </a:gridCol>
                <a:gridCol w="1437542">
                  <a:extLst>
                    <a:ext uri="{9D8B030D-6E8A-4147-A177-3AD203B41FA5}">
                      <a16:colId xmlns:a16="http://schemas.microsoft.com/office/drawing/2014/main" val="1619752838"/>
                    </a:ext>
                  </a:extLst>
                </a:gridCol>
              </a:tblGrid>
              <a:tr h="4104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1450" algn="l"/>
                        </a:tabLst>
                      </a:pPr>
                      <a:r>
                        <a:rPr lang="en-US" sz="3200" dirty="0">
                          <a:effectLst/>
                        </a:rPr>
                        <a:t> 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1450" algn="l"/>
                        </a:tabLst>
                      </a:pPr>
                      <a:r>
                        <a:rPr lang="en-US" sz="3200" b="1" dirty="0">
                          <a:effectLst/>
                        </a:rPr>
                        <a:t># enrolled</a:t>
                      </a:r>
                      <a:endParaRPr lang="en-US" sz="32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1450" algn="l"/>
                        </a:tabLst>
                      </a:pPr>
                      <a:r>
                        <a:rPr lang="en-US" sz="3200" b="1" dirty="0">
                          <a:effectLst/>
                        </a:rPr>
                        <a:t># graduate</a:t>
                      </a:r>
                      <a:endParaRPr lang="en-US" sz="32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1450" algn="l"/>
                        </a:tabLst>
                      </a:pPr>
                      <a:r>
                        <a:rPr lang="en-US" sz="3200" b="1" dirty="0">
                          <a:effectLst/>
                        </a:rPr>
                        <a:t>% grad</a:t>
                      </a:r>
                      <a:endParaRPr lang="en-US" sz="32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167241"/>
                  </a:ext>
                </a:extLst>
              </a:tr>
              <a:tr h="1327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LA Support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10127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7562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74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180041884"/>
                  </a:ext>
                </a:extLst>
              </a:tr>
              <a:tr h="1327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No LA Support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4962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3140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63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82189389"/>
                  </a:ext>
                </a:extLst>
              </a:tr>
              <a:tr h="2715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00B050"/>
                          </a:solidFill>
                          <a:effectLst/>
                        </a:rPr>
                        <a:t>Difference</a:t>
                      </a:r>
                      <a:endParaRPr lang="en-US" sz="32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00B050"/>
                          </a:solidFill>
                          <a:effectLst/>
                        </a:rPr>
                        <a:t> </a:t>
                      </a:r>
                      <a:endParaRPr lang="en-US" sz="32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00B050"/>
                          </a:solidFill>
                          <a:effectLst/>
                        </a:rPr>
                        <a:t> </a:t>
                      </a:r>
                      <a:endParaRPr lang="en-US" sz="32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US" sz="32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0427445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762000" y="3657601"/>
            <a:ext cx="7010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800" dirty="0"/>
              <a:t>Are the higher graduation rates due to being exposed to LAs or something else?</a:t>
            </a:r>
          </a:p>
          <a:p>
            <a:pPr lvl="2"/>
            <a:r>
              <a:rPr lang="en-US" sz="2800" dirty="0"/>
              <a:t>Lots of factors we can’t control for</a:t>
            </a:r>
          </a:p>
          <a:p>
            <a:pPr lvl="2"/>
            <a:r>
              <a:rPr lang="en-US" sz="2800" dirty="0"/>
              <a:t>Some factors can be controlled for</a:t>
            </a:r>
          </a:p>
        </p:txBody>
      </p:sp>
    </p:spTree>
    <p:extLst>
      <p:ext uri="{BB962C8B-B14F-4D97-AF65-F5344CB8AC3E}">
        <p14:creationId xmlns:p14="http://schemas.microsoft.com/office/powerpoint/2010/main" val="293574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685800"/>
            <a:ext cx="7257834" cy="53716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Methods: Logistic Regression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7171A-6F8B-41AD-894E-C8A00D1362ED}" type="slidenum">
              <a:rPr lang="en-US" smtClean="0"/>
              <a:t>7</a:t>
            </a:fld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1981200" y="1575689"/>
            <a:ext cx="5181600" cy="2920111"/>
            <a:chOff x="2209800" y="1880489"/>
            <a:chExt cx="5181600" cy="2920111"/>
          </a:xfrm>
        </p:grpSpPr>
        <p:cxnSp>
          <p:nvCxnSpPr>
            <p:cNvPr id="13" name="Connector: Curved 12"/>
            <p:cNvCxnSpPr/>
            <p:nvPr/>
          </p:nvCxnSpPr>
          <p:spPr>
            <a:xfrm flipV="1">
              <a:off x="2209800" y="1981200"/>
              <a:ext cx="5181600" cy="2819400"/>
            </a:xfrm>
            <a:prstGeom prst="curvedConnector3">
              <a:avLst/>
            </a:prstGeom>
            <a:ln w="5715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3698207" y="1880489"/>
              <a:ext cx="22005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With LA support</a:t>
              </a: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>
              <a:off x="4572000" y="2274332"/>
              <a:ext cx="453934" cy="582692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2171700" y="2057400"/>
            <a:ext cx="5181600" cy="2819400"/>
            <a:chOff x="2171700" y="2209800"/>
            <a:chExt cx="5181600" cy="2819400"/>
          </a:xfrm>
        </p:grpSpPr>
        <p:cxnSp>
          <p:nvCxnSpPr>
            <p:cNvPr id="14" name="Connector: Curved 13"/>
            <p:cNvCxnSpPr/>
            <p:nvPr/>
          </p:nvCxnSpPr>
          <p:spPr>
            <a:xfrm flipV="1">
              <a:off x="2171700" y="2209800"/>
              <a:ext cx="5181600" cy="2819400"/>
            </a:xfrm>
            <a:prstGeom prst="curvedConnector3">
              <a:avLst/>
            </a:prstGeom>
            <a:ln w="57150"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4876800" y="4243669"/>
              <a:ext cx="23055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Without LA support</a:t>
              </a:r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 flipH="1" flipV="1">
              <a:off x="4569873" y="4243669"/>
              <a:ext cx="916527" cy="9421"/>
            </a:xfrm>
            <a:prstGeom prst="straightConnector1">
              <a:avLst/>
            </a:prstGeom>
            <a:ln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ctangle 29"/>
          <p:cNvSpPr/>
          <p:nvPr/>
        </p:nvSpPr>
        <p:spPr>
          <a:xfrm>
            <a:off x="1219200" y="1371600"/>
            <a:ext cx="762000" cy="3733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5800982" y="1941222"/>
            <a:ext cx="2514600" cy="1716378"/>
            <a:chOff x="5800982" y="1905000"/>
            <a:chExt cx="2514600" cy="1716378"/>
          </a:xfrm>
        </p:grpSpPr>
        <p:sp>
          <p:nvSpPr>
            <p:cNvPr id="41" name="TextBox 40"/>
            <p:cNvSpPr txBox="1"/>
            <p:nvPr/>
          </p:nvSpPr>
          <p:spPr>
            <a:xfrm>
              <a:off x="6010017" y="2698048"/>
              <a:ext cx="230556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Difference in probability of graduating</a:t>
              </a:r>
            </a:p>
          </p:txBody>
        </p:sp>
        <p:sp>
          <p:nvSpPr>
            <p:cNvPr id="40" name="Left Brace 39"/>
            <p:cNvSpPr/>
            <p:nvPr/>
          </p:nvSpPr>
          <p:spPr>
            <a:xfrm flipH="1" flipV="1">
              <a:off x="5800982" y="1905000"/>
              <a:ext cx="457200" cy="398164"/>
            </a:xfrm>
            <a:prstGeom prst="leftBrac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 flipH="1" flipV="1">
              <a:off x="6258183" y="2168703"/>
              <a:ext cx="295017" cy="492303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87055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7171A-6F8B-41AD-894E-C8A00D1362ED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900521"/>
              </p:ext>
            </p:extLst>
          </p:nvPr>
        </p:nvGraphicFramePr>
        <p:xfrm>
          <a:off x="457200" y="1397000"/>
          <a:ext cx="8001000" cy="274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0000">
                  <a:extLst>
                    <a:ext uri="{9D8B030D-6E8A-4147-A177-3AD203B41FA5}">
                      <a16:colId xmlns:a16="http://schemas.microsoft.com/office/drawing/2014/main" val="3270640741"/>
                    </a:ext>
                  </a:extLst>
                </a:gridCol>
                <a:gridCol w="4191000">
                  <a:extLst>
                    <a:ext uri="{9D8B030D-6E8A-4147-A177-3AD203B41FA5}">
                      <a16:colId xmlns:a16="http://schemas.microsoft.com/office/drawing/2014/main" val="33405262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/>
                        <a:t>Group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/>
                        <a:t>Change in probability of graduating in 6 years</a:t>
                      </a:r>
                      <a:r>
                        <a:rPr lang="en-US" sz="2600" b="1" baseline="0" dirty="0"/>
                        <a:t> or less when exposed to LAs</a:t>
                      </a:r>
                      <a:endParaRPr lang="en-US" sz="26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8878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>
                          <a:solidFill>
                            <a:schemeClr val="tx1"/>
                          </a:solidFill>
                        </a:rPr>
                        <a:t>All Departments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rgbClr val="00B050"/>
                          </a:solidFill>
                        </a:rPr>
                        <a:t>7</a:t>
                      </a:r>
                      <a:r>
                        <a:rPr lang="en-US" sz="2600" baseline="0" dirty="0">
                          <a:solidFill>
                            <a:srgbClr val="00B050"/>
                          </a:solidFill>
                        </a:rPr>
                        <a:t> to </a:t>
                      </a:r>
                      <a:r>
                        <a:rPr lang="en-US" sz="2600" dirty="0">
                          <a:solidFill>
                            <a:srgbClr val="00B050"/>
                          </a:solidFill>
                        </a:rPr>
                        <a:t>12% higher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18492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>
                          <a:solidFill>
                            <a:schemeClr val="bg1"/>
                          </a:solidFill>
                        </a:rPr>
                        <a:t>Chemistry only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chemeClr val="bg1"/>
                          </a:solidFill>
                        </a:rPr>
                        <a:t>6</a:t>
                      </a:r>
                      <a:r>
                        <a:rPr lang="en-US" sz="2600" baseline="0" dirty="0">
                          <a:solidFill>
                            <a:schemeClr val="bg1"/>
                          </a:solidFill>
                        </a:rPr>
                        <a:t> to </a:t>
                      </a:r>
                      <a:r>
                        <a:rPr lang="en-US" sz="2600" dirty="0">
                          <a:solidFill>
                            <a:schemeClr val="bg1"/>
                          </a:solidFill>
                        </a:rPr>
                        <a:t>15% higher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7924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>
                          <a:solidFill>
                            <a:schemeClr val="bg1"/>
                          </a:solidFill>
                        </a:rPr>
                        <a:t>Applied math only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chemeClr val="bg1"/>
                          </a:solidFill>
                        </a:rPr>
                        <a:t>5</a:t>
                      </a:r>
                      <a:r>
                        <a:rPr lang="en-US" sz="2600" baseline="0" dirty="0">
                          <a:solidFill>
                            <a:schemeClr val="bg1"/>
                          </a:solidFill>
                        </a:rPr>
                        <a:t> to </a:t>
                      </a:r>
                      <a:r>
                        <a:rPr lang="en-US" sz="2600" dirty="0">
                          <a:solidFill>
                            <a:schemeClr val="bg1"/>
                          </a:solidFill>
                        </a:rPr>
                        <a:t>7% </a:t>
                      </a:r>
                      <a:r>
                        <a:rPr lang="en-US" sz="2600" i="1" dirty="0">
                          <a:solidFill>
                            <a:schemeClr val="bg1"/>
                          </a:solidFill>
                        </a:rPr>
                        <a:t>lower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71329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5800" y="4191000"/>
            <a:ext cx="7620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Students who receive LA support in at least one STEM gateway course are 7-12% more likely to graduate in six years or less than those students who take at least one STEM gateway course and receive no LA support in any of those courses. </a:t>
            </a:r>
          </a:p>
        </p:txBody>
      </p:sp>
    </p:spTree>
    <p:extLst>
      <p:ext uri="{BB962C8B-B14F-4D97-AF65-F5344CB8AC3E}">
        <p14:creationId xmlns:p14="http://schemas.microsoft.com/office/powerpoint/2010/main" val="3243076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7171A-6F8B-41AD-894E-C8A00D1362ED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8851692"/>
              </p:ext>
            </p:extLst>
          </p:nvPr>
        </p:nvGraphicFramePr>
        <p:xfrm>
          <a:off x="457200" y="1397000"/>
          <a:ext cx="8001000" cy="274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0000">
                  <a:extLst>
                    <a:ext uri="{9D8B030D-6E8A-4147-A177-3AD203B41FA5}">
                      <a16:colId xmlns:a16="http://schemas.microsoft.com/office/drawing/2014/main" val="3270640741"/>
                    </a:ext>
                  </a:extLst>
                </a:gridCol>
                <a:gridCol w="4191000">
                  <a:extLst>
                    <a:ext uri="{9D8B030D-6E8A-4147-A177-3AD203B41FA5}">
                      <a16:colId xmlns:a16="http://schemas.microsoft.com/office/drawing/2014/main" val="33405262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/>
                        <a:t>Group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/>
                        <a:t>Change in probability of graduating in 6 years</a:t>
                      </a:r>
                      <a:r>
                        <a:rPr lang="en-US" sz="2600" b="1" baseline="0" dirty="0"/>
                        <a:t> or less when exposed to LAs</a:t>
                      </a:r>
                      <a:endParaRPr lang="en-US" sz="26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8878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>
                          <a:solidFill>
                            <a:schemeClr val="tx1"/>
                          </a:solidFill>
                        </a:rPr>
                        <a:t>All Departments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rgbClr val="00B050"/>
                          </a:solidFill>
                        </a:rPr>
                        <a:t>7</a:t>
                      </a:r>
                      <a:r>
                        <a:rPr lang="en-US" sz="2600" baseline="0" dirty="0">
                          <a:solidFill>
                            <a:srgbClr val="00B050"/>
                          </a:solidFill>
                        </a:rPr>
                        <a:t> to </a:t>
                      </a:r>
                      <a:r>
                        <a:rPr lang="en-US" sz="2600" dirty="0">
                          <a:solidFill>
                            <a:srgbClr val="00B050"/>
                          </a:solidFill>
                        </a:rPr>
                        <a:t>12% higher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18492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>
                          <a:solidFill>
                            <a:schemeClr val="tx1"/>
                          </a:solidFill>
                        </a:rPr>
                        <a:t>Chemistry only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rgbClr val="00B050"/>
                          </a:solidFill>
                        </a:rPr>
                        <a:t>6</a:t>
                      </a:r>
                      <a:r>
                        <a:rPr lang="en-US" sz="2600" baseline="0" dirty="0">
                          <a:solidFill>
                            <a:srgbClr val="00B050"/>
                          </a:solidFill>
                        </a:rPr>
                        <a:t> to </a:t>
                      </a:r>
                      <a:r>
                        <a:rPr lang="en-US" sz="2600" dirty="0">
                          <a:solidFill>
                            <a:srgbClr val="00B050"/>
                          </a:solidFill>
                        </a:rPr>
                        <a:t>14% higher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7924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>
                          <a:solidFill>
                            <a:schemeClr val="bg1"/>
                          </a:solidFill>
                        </a:rPr>
                        <a:t>Applied math only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chemeClr val="bg1"/>
                          </a:solidFill>
                        </a:rPr>
                        <a:t>5</a:t>
                      </a:r>
                      <a:r>
                        <a:rPr lang="en-US" sz="2600" baseline="0" dirty="0">
                          <a:solidFill>
                            <a:schemeClr val="bg1"/>
                          </a:solidFill>
                        </a:rPr>
                        <a:t> to </a:t>
                      </a:r>
                      <a:r>
                        <a:rPr lang="en-US" sz="2600" dirty="0">
                          <a:solidFill>
                            <a:schemeClr val="bg1"/>
                          </a:solidFill>
                        </a:rPr>
                        <a:t>7% </a:t>
                      </a:r>
                      <a:r>
                        <a:rPr lang="en-US" sz="2600" i="1" dirty="0">
                          <a:solidFill>
                            <a:schemeClr val="bg1"/>
                          </a:solidFill>
                        </a:rPr>
                        <a:t>lower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713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1710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3207</TotalTime>
  <Words>1012</Words>
  <Application>Microsoft Office PowerPoint</Application>
  <PresentationFormat>On-screen Show (4:3)</PresentationFormat>
  <Paragraphs>198</Paragraphs>
  <Slides>20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ＭＳ Ｐゴシック</vt:lpstr>
      <vt:lpstr>Arial</vt:lpstr>
      <vt:lpstr>Calibri</vt:lpstr>
      <vt:lpstr>Cambria Math</vt:lpstr>
      <vt:lpstr>Petrona-Regular</vt:lpstr>
      <vt:lpstr>Times New Roman</vt:lpstr>
      <vt:lpstr>Office Theme</vt:lpstr>
      <vt:lpstr>Relationship between Learning Assistants and Persistence to Graduation</vt:lpstr>
      <vt:lpstr>Motivation</vt:lpstr>
      <vt:lpstr>Research Question</vt:lpstr>
      <vt:lpstr>Data</vt:lpstr>
      <vt:lpstr>Data</vt:lpstr>
      <vt:lpstr>Raw Graduation Rates</vt:lpstr>
      <vt:lpstr>Methods: Logistic Regression</vt:lpstr>
      <vt:lpstr>Results</vt:lpstr>
      <vt:lpstr>Results</vt:lpstr>
      <vt:lpstr>Results</vt:lpstr>
      <vt:lpstr>Assignment to LAs Likely Matters</vt:lpstr>
      <vt:lpstr>Summary of Results</vt:lpstr>
      <vt:lpstr>DFW Rate Teaser</vt:lpstr>
      <vt:lpstr>PowerPoint Presentation</vt:lpstr>
      <vt:lpstr>Methods</vt:lpstr>
      <vt:lpstr>Methods</vt:lpstr>
      <vt:lpstr>Methods</vt:lpstr>
      <vt:lpstr>Methods: Linear Regression</vt:lpstr>
      <vt:lpstr>Methods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ND</dc:creator>
  <cp:lastModifiedBy>Jessica Alzen</cp:lastModifiedBy>
  <cp:revision>39</cp:revision>
  <cp:lastPrinted>2017-06-23T20:40:48Z</cp:lastPrinted>
  <dcterms:created xsi:type="dcterms:W3CDTF">2013-04-17T19:37:15Z</dcterms:created>
  <dcterms:modified xsi:type="dcterms:W3CDTF">2017-07-25T18:59:45Z</dcterms:modified>
</cp:coreProperties>
</file>