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1"/>
  </p:notesMasterIdLst>
  <p:handoutMasterIdLst>
    <p:handoutMasterId r:id="rId22"/>
  </p:handoutMasterIdLst>
  <p:sldIdLst>
    <p:sldId id="712" r:id="rId2"/>
    <p:sldId id="1128" r:id="rId3"/>
    <p:sldId id="1571" r:id="rId4"/>
    <p:sldId id="670" r:id="rId5"/>
    <p:sldId id="1614" r:id="rId6"/>
    <p:sldId id="1619" r:id="rId7"/>
    <p:sldId id="1653" r:id="rId8"/>
    <p:sldId id="1654" r:id="rId9"/>
    <p:sldId id="1639" r:id="rId10"/>
    <p:sldId id="1658" r:id="rId11"/>
    <p:sldId id="1633" r:id="rId12"/>
    <p:sldId id="1637" r:id="rId13"/>
    <p:sldId id="1640" r:id="rId14"/>
    <p:sldId id="1641" r:id="rId15"/>
    <p:sldId id="1642" r:id="rId16"/>
    <p:sldId id="1643" r:id="rId17"/>
    <p:sldId id="1656" r:id="rId18"/>
    <p:sldId id="1645" r:id="rId19"/>
    <p:sldId id="1646" r:id="rId20"/>
  </p:sldIdLst>
  <p:sldSz cx="9144000" cy="6858000" type="screen4x3"/>
  <p:notesSz cx="6997700" cy="9271000"/>
  <p:defaultTextStyle>
    <a:defPPr>
      <a:defRPr lang="en-US"/>
    </a:defPPr>
    <a:lvl1pPr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1pPr>
    <a:lvl2pPr marL="4572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2pPr>
    <a:lvl3pPr marL="9144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3pPr>
    <a:lvl4pPr marL="13716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4pPr>
    <a:lvl5pPr marL="18288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5pPr>
    <a:lvl6pPr marL="22860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6pPr>
    <a:lvl7pPr marL="27432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7pPr>
    <a:lvl8pPr marL="32004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8pPr>
    <a:lvl9pPr marL="36576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401"/>
    <a:srgbClr val="0DB840"/>
    <a:srgbClr val="FE9911"/>
    <a:srgbClr val="15275C"/>
    <a:srgbClr val="000090"/>
    <a:srgbClr val="FE9900"/>
    <a:srgbClr val="F37E00"/>
    <a:srgbClr val="FF87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1218" autoAdjust="0"/>
  </p:normalViewPr>
  <p:slideViewPr>
    <p:cSldViewPr snapToGrid="0">
      <p:cViewPr varScale="1">
        <p:scale>
          <a:sx n="101" d="100"/>
          <a:sy n="101" d="100"/>
        </p:scale>
        <p:origin x="558" y="96"/>
      </p:cViewPr>
      <p:guideLst>
        <p:guide orient="horz" pos="2160"/>
        <p:guide pos="2880"/>
      </p:guideLst>
    </p:cSldViewPr>
  </p:slideViewPr>
  <p:outlineViewPr>
    <p:cViewPr>
      <p:scale>
        <a:sx n="33" d="100"/>
        <a:sy n="33" d="100"/>
      </p:scale>
      <p:origin x="0" y="-7284"/>
    </p:cViewPr>
    <p:sldLst>
      <p:sld r:id="rId1" collapse="1"/>
      <p:sld r:id="rId2" collapse="1"/>
    </p:sldLst>
  </p:outlineViewPr>
  <p:notesTextViewPr>
    <p:cViewPr>
      <p:scale>
        <a:sx n="100" d="100"/>
        <a:sy n="100" d="100"/>
      </p:scale>
      <p:origin x="0" y="0"/>
    </p:cViewPr>
  </p:notesTextViewPr>
  <p:sorterViewPr>
    <p:cViewPr>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prather:LSCI%20Study:IRT%20ANALYSIS:IRT%20ANALYSIS_JUNE%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prather:LSCI%20Study:IRT%20ANALYSIS:IRT%20ANALYSIS_JUNE%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prather:LSCI%20Study:IRT%20ANALYSIS:IRT%20ANALYSIS_JUNE%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prather:LSCI%20Study:IRT%20ANALYSIS:IRT%20ANALYSIS_JUNE%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i="0"/>
            </a:pPr>
            <a:r>
              <a:rPr lang="en-US" b="0" i="0"/>
              <a:t>Class</a:t>
            </a:r>
            <a:r>
              <a:rPr lang="en-US" b="0" i="0" baseline="0"/>
              <a:t> 280401</a:t>
            </a:r>
            <a:endParaRPr lang="en-US" b="0" i="0"/>
          </a:p>
        </c:rich>
      </c:tx>
      <c:layout>
        <c:manualLayout>
          <c:xMode val="edge"/>
          <c:yMode val="edge"/>
          <c:x val="0.338876202974628"/>
          <c:y val="1.6666666666666701E-2"/>
        </c:manualLayout>
      </c:layout>
      <c:overlay val="1"/>
    </c:title>
    <c:autoTitleDeleted val="0"/>
    <c:plotArea>
      <c:layout>
        <c:manualLayout>
          <c:layoutTarget val="inner"/>
          <c:xMode val="edge"/>
          <c:yMode val="edge"/>
          <c:x val="0.20679035103889601"/>
          <c:y val="6.0185185185185203E-2"/>
          <c:w val="0.75709846469860198"/>
          <c:h val="0.684798919049592"/>
        </c:manualLayout>
      </c:layout>
      <c:barChart>
        <c:barDir val="col"/>
        <c:grouping val="clustered"/>
        <c:varyColors val="0"/>
        <c:ser>
          <c:idx val="0"/>
          <c:order val="0"/>
          <c:tx>
            <c:v>pre</c:v>
          </c:tx>
          <c:spPr>
            <a:solidFill>
              <a:srgbClr val="0000FF"/>
            </a:solidFill>
            <a:ln>
              <a:solidFill>
                <a:srgbClr val="0000FF"/>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Histograms!$G$244:$G$268</c:f>
              <c:numCache>
                <c:formatCode>General</c:formatCode>
                <c:ptCount val="25"/>
                <c:pt idx="0">
                  <c:v>0</c:v>
                </c:pt>
                <c:pt idx="1">
                  <c:v>0</c:v>
                </c:pt>
                <c:pt idx="2">
                  <c:v>0</c:v>
                </c:pt>
                <c:pt idx="3">
                  <c:v>0</c:v>
                </c:pt>
                <c:pt idx="4">
                  <c:v>3</c:v>
                </c:pt>
                <c:pt idx="5">
                  <c:v>12</c:v>
                </c:pt>
                <c:pt idx="6">
                  <c:v>13</c:v>
                </c:pt>
                <c:pt idx="7">
                  <c:v>12</c:v>
                </c:pt>
                <c:pt idx="8">
                  <c:v>13</c:v>
                </c:pt>
                <c:pt idx="9">
                  <c:v>6</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54DF-4CF5-BC28-BDA65F8D2421}"/>
            </c:ext>
          </c:extLst>
        </c:ser>
        <c:ser>
          <c:idx val="1"/>
          <c:order val="1"/>
          <c:tx>
            <c:v>post</c:v>
          </c:tx>
          <c:spPr>
            <a:solidFill>
              <a:srgbClr val="FF6600"/>
            </a:solidFill>
            <a:ln>
              <a:solidFill>
                <a:srgbClr val="FF6600"/>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Histograms!$H$244:$H$268</c:f>
              <c:numCache>
                <c:formatCode>General</c:formatCode>
                <c:ptCount val="25"/>
                <c:pt idx="0">
                  <c:v>0</c:v>
                </c:pt>
                <c:pt idx="1">
                  <c:v>0</c:v>
                </c:pt>
                <c:pt idx="2">
                  <c:v>0</c:v>
                </c:pt>
                <c:pt idx="3">
                  <c:v>0</c:v>
                </c:pt>
                <c:pt idx="4">
                  <c:v>1</c:v>
                </c:pt>
                <c:pt idx="5">
                  <c:v>6</c:v>
                </c:pt>
                <c:pt idx="6">
                  <c:v>7</c:v>
                </c:pt>
                <c:pt idx="7">
                  <c:v>4</c:v>
                </c:pt>
                <c:pt idx="8">
                  <c:v>12</c:v>
                </c:pt>
                <c:pt idx="9">
                  <c:v>11</c:v>
                </c:pt>
                <c:pt idx="10">
                  <c:v>7</c:v>
                </c:pt>
                <c:pt idx="11">
                  <c:v>7</c:v>
                </c:pt>
                <c:pt idx="12">
                  <c:v>4</c:v>
                </c:pt>
                <c:pt idx="13">
                  <c:v>2</c:v>
                </c:pt>
                <c:pt idx="14">
                  <c:v>0</c:v>
                </c:pt>
                <c:pt idx="15">
                  <c:v>0</c:v>
                </c:pt>
                <c:pt idx="16">
                  <c:v>0</c:v>
                </c:pt>
                <c:pt idx="17">
                  <c:v>0</c:v>
                </c:pt>
                <c:pt idx="18">
                  <c:v>1</c:v>
                </c:pt>
                <c:pt idx="19">
                  <c:v>0</c:v>
                </c:pt>
                <c:pt idx="20">
                  <c:v>0</c:v>
                </c:pt>
                <c:pt idx="21">
                  <c:v>0</c:v>
                </c:pt>
                <c:pt idx="22">
                  <c:v>0</c:v>
                </c:pt>
                <c:pt idx="23">
                  <c:v>0</c:v>
                </c:pt>
                <c:pt idx="24">
                  <c:v>0</c:v>
                </c:pt>
              </c:numCache>
            </c:numRef>
          </c:val>
          <c:extLst>
            <c:ext xmlns:c16="http://schemas.microsoft.com/office/drawing/2014/chart" uri="{C3380CC4-5D6E-409C-BE32-E72D297353CC}">
              <c16:uniqueId val="{00000001-54DF-4CF5-BC28-BDA65F8D2421}"/>
            </c:ext>
          </c:extLst>
        </c:ser>
        <c:dLbls>
          <c:showLegendKey val="0"/>
          <c:showVal val="0"/>
          <c:showCatName val="0"/>
          <c:showSerName val="0"/>
          <c:showPercent val="0"/>
          <c:showBubbleSize val="0"/>
        </c:dLbls>
        <c:gapWidth val="150"/>
        <c:axId val="1849725736"/>
        <c:axId val="1850309528"/>
      </c:barChart>
      <c:catAx>
        <c:axId val="1849725736"/>
        <c:scaling>
          <c:orientation val="minMax"/>
        </c:scaling>
        <c:delete val="0"/>
        <c:axPos val="b"/>
        <c:title>
          <c:tx>
            <c:rich>
              <a:bodyPr/>
              <a:lstStyle/>
              <a:p>
                <a:pPr>
                  <a:defRPr b="0" i="0"/>
                </a:pPr>
                <a:r>
                  <a:rPr lang="en-US" b="0" i="0"/>
                  <a:t>ability (logits)</a:t>
                </a:r>
              </a:p>
            </c:rich>
          </c:tx>
          <c:layout>
            <c:manualLayout>
              <c:xMode val="edge"/>
              <c:yMode val="edge"/>
              <c:x val="0.423845581802275"/>
              <c:y val="0.89814814814814803"/>
            </c:manualLayout>
          </c:layout>
          <c:overlay val="0"/>
        </c:title>
        <c:numFmt formatCode="General" sourceLinked="1"/>
        <c:majorTickMark val="out"/>
        <c:minorTickMark val="none"/>
        <c:tickLblPos val="nextTo"/>
        <c:crossAx val="1850309528"/>
        <c:crosses val="autoZero"/>
        <c:auto val="1"/>
        <c:lblAlgn val="ctr"/>
        <c:lblOffset val="100"/>
        <c:noMultiLvlLbl val="0"/>
      </c:catAx>
      <c:valAx>
        <c:axId val="1850309528"/>
        <c:scaling>
          <c:orientation val="minMax"/>
        </c:scaling>
        <c:delete val="0"/>
        <c:axPos val="l"/>
        <c:majorGridlines>
          <c:spPr>
            <a:ln>
              <a:noFill/>
            </a:ln>
          </c:spPr>
        </c:majorGridlines>
        <c:title>
          <c:tx>
            <c:rich>
              <a:bodyPr rot="-5400000" vert="horz"/>
              <a:lstStyle/>
              <a:p>
                <a:pPr>
                  <a:defRPr b="0" i="0"/>
                </a:pPr>
                <a:r>
                  <a:rPr lang="en-US" b="0" i="0"/>
                  <a:t>number of students</a:t>
                </a:r>
              </a:p>
            </c:rich>
          </c:tx>
          <c:layout>
            <c:manualLayout>
              <c:xMode val="edge"/>
              <c:yMode val="edge"/>
              <c:x val="5.5183946488294297E-3"/>
              <c:y val="0.18345161624533801"/>
            </c:manualLayout>
          </c:layout>
          <c:overlay val="0"/>
        </c:title>
        <c:numFmt formatCode="General" sourceLinked="1"/>
        <c:majorTickMark val="out"/>
        <c:minorTickMark val="none"/>
        <c:tickLblPos val="nextTo"/>
        <c:crossAx val="1849725736"/>
        <c:crosses val="autoZero"/>
        <c:crossBetween val="between"/>
      </c:valAx>
    </c:plotArea>
    <c:legend>
      <c:legendPos val="r"/>
      <c:overlay val="1"/>
    </c:legend>
    <c:plotVisOnly val="1"/>
    <c:dispBlanksAs val="gap"/>
    <c:showDLblsOverMax val="0"/>
  </c:chart>
  <c:spPr>
    <a:solidFill>
      <a:srgbClr val="FFFFFF"/>
    </a:solidFill>
    <a:ln>
      <a:noFill/>
    </a:ln>
  </c:spPr>
  <c:txPr>
    <a:bodyPr/>
    <a:lstStyle/>
    <a:p>
      <a:pPr>
        <a:defRPr sz="1200" baseline="0">
          <a:latin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i="0"/>
            </a:pPr>
            <a:r>
              <a:rPr lang="en-US" b="0" i="0"/>
              <a:t>Class</a:t>
            </a:r>
            <a:r>
              <a:rPr lang="en-US" b="0" i="0" baseline="0"/>
              <a:t> 370401</a:t>
            </a:r>
            <a:endParaRPr lang="en-US" b="0" i="0"/>
          </a:p>
        </c:rich>
      </c:tx>
      <c:layout>
        <c:manualLayout>
          <c:xMode val="edge"/>
          <c:yMode val="edge"/>
          <c:x val="0.338876202974628"/>
          <c:y val="1.6666666666666701E-2"/>
        </c:manualLayout>
      </c:layout>
      <c:overlay val="1"/>
    </c:title>
    <c:autoTitleDeleted val="0"/>
    <c:plotArea>
      <c:layout>
        <c:manualLayout>
          <c:layoutTarget val="inner"/>
          <c:xMode val="edge"/>
          <c:yMode val="edge"/>
          <c:x val="0.20679035103889601"/>
          <c:y val="6.0185185185185203E-2"/>
          <c:w val="0.75709846469860198"/>
          <c:h val="0.684798919049592"/>
        </c:manualLayout>
      </c:layout>
      <c:barChart>
        <c:barDir val="col"/>
        <c:grouping val="clustered"/>
        <c:varyColors val="0"/>
        <c:ser>
          <c:idx val="0"/>
          <c:order val="0"/>
          <c:tx>
            <c:v>pre</c:v>
          </c:tx>
          <c:spPr>
            <a:solidFill>
              <a:srgbClr val="0000FF"/>
            </a:solidFill>
            <a:ln>
              <a:solidFill>
                <a:srgbClr val="0000FF"/>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Histograms!$G$1895:$G$1919</c:f>
              <c:numCache>
                <c:formatCode>General</c:formatCode>
                <c:ptCount val="25"/>
                <c:pt idx="0">
                  <c:v>0</c:v>
                </c:pt>
                <c:pt idx="1">
                  <c:v>0</c:v>
                </c:pt>
                <c:pt idx="2">
                  <c:v>0</c:v>
                </c:pt>
                <c:pt idx="3">
                  <c:v>0</c:v>
                </c:pt>
                <c:pt idx="4">
                  <c:v>1</c:v>
                </c:pt>
                <c:pt idx="5">
                  <c:v>3</c:v>
                </c:pt>
                <c:pt idx="6">
                  <c:v>0</c:v>
                </c:pt>
                <c:pt idx="7">
                  <c:v>1</c:v>
                </c:pt>
                <c:pt idx="8">
                  <c:v>8</c:v>
                </c:pt>
                <c:pt idx="9">
                  <c:v>5</c:v>
                </c:pt>
                <c:pt idx="10">
                  <c:v>7</c:v>
                </c:pt>
                <c:pt idx="11">
                  <c:v>13</c:v>
                </c:pt>
                <c:pt idx="12">
                  <c:v>7</c:v>
                </c:pt>
                <c:pt idx="13">
                  <c:v>3</c:v>
                </c:pt>
                <c:pt idx="14">
                  <c:v>10</c:v>
                </c:pt>
                <c:pt idx="15">
                  <c:v>3</c:v>
                </c:pt>
                <c:pt idx="16">
                  <c:v>2</c:v>
                </c:pt>
                <c:pt idx="17">
                  <c:v>2</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2CEA-4B53-9C50-5E1F81C35892}"/>
            </c:ext>
          </c:extLst>
        </c:ser>
        <c:ser>
          <c:idx val="1"/>
          <c:order val="1"/>
          <c:tx>
            <c:v>post</c:v>
          </c:tx>
          <c:spPr>
            <a:solidFill>
              <a:srgbClr val="FF6600"/>
            </a:solidFill>
            <a:ln>
              <a:solidFill>
                <a:srgbClr val="FF6600"/>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Histograms!$H$1895:$H$1919</c:f>
              <c:numCache>
                <c:formatCode>General</c:formatCode>
                <c:ptCount val="25"/>
                <c:pt idx="0">
                  <c:v>0</c:v>
                </c:pt>
                <c:pt idx="1">
                  <c:v>0</c:v>
                </c:pt>
                <c:pt idx="2">
                  <c:v>0</c:v>
                </c:pt>
                <c:pt idx="3">
                  <c:v>0</c:v>
                </c:pt>
                <c:pt idx="4">
                  <c:v>0</c:v>
                </c:pt>
                <c:pt idx="5">
                  <c:v>4</c:v>
                </c:pt>
                <c:pt idx="6">
                  <c:v>0</c:v>
                </c:pt>
                <c:pt idx="7">
                  <c:v>2</c:v>
                </c:pt>
                <c:pt idx="8">
                  <c:v>6</c:v>
                </c:pt>
                <c:pt idx="9">
                  <c:v>6</c:v>
                </c:pt>
                <c:pt idx="10">
                  <c:v>6</c:v>
                </c:pt>
                <c:pt idx="11">
                  <c:v>13</c:v>
                </c:pt>
                <c:pt idx="12">
                  <c:v>7</c:v>
                </c:pt>
                <c:pt idx="13">
                  <c:v>7</c:v>
                </c:pt>
                <c:pt idx="14">
                  <c:v>5</c:v>
                </c:pt>
                <c:pt idx="15">
                  <c:v>5</c:v>
                </c:pt>
                <c:pt idx="16">
                  <c:v>3</c:v>
                </c:pt>
                <c:pt idx="17">
                  <c:v>1</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1-2CEA-4B53-9C50-5E1F81C35892}"/>
            </c:ext>
          </c:extLst>
        </c:ser>
        <c:dLbls>
          <c:showLegendKey val="0"/>
          <c:showVal val="0"/>
          <c:showCatName val="0"/>
          <c:showSerName val="0"/>
          <c:showPercent val="0"/>
          <c:showBubbleSize val="0"/>
        </c:dLbls>
        <c:gapWidth val="150"/>
        <c:axId val="1845318216"/>
        <c:axId val="1845190104"/>
      </c:barChart>
      <c:catAx>
        <c:axId val="1845318216"/>
        <c:scaling>
          <c:orientation val="minMax"/>
        </c:scaling>
        <c:delete val="0"/>
        <c:axPos val="b"/>
        <c:title>
          <c:tx>
            <c:rich>
              <a:bodyPr/>
              <a:lstStyle/>
              <a:p>
                <a:pPr>
                  <a:defRPr b="0" i="0"/>
                </a:pPr>
                <a:r>
                  <a:rPr lang="en-US" b="0" i="0"/>
                  <a:t>ability (logits)</a:t>
                </a:r>
              </a:p>
            </c:rich>
          </c:tx>
          <c:layout>
            <c:manualLayout>
              <c:xMode val="edge"/>
              <c:yMode val="edge"/>
              <c:x val="0.423845581802275"/>
              <c:y val="0.89814814814814803"/>
            </c:manualLayout>
          </c:layout>
          <c:overlay val="0"/>
        </c:title>
        <c:numFmt formatCode="General" sourceLinked="1"/>
        <c:majorTickMark val="out"/>
        <c:minorTickMark val="none"/>
        <c:tickLblPos val="nextTo"/>
        <c:crossAx val="1845190104"/>
        <c:crosses val="autoZero"/>
        <c:auto val="1"/>
        <c:lblAlgn val="ctr"/>
        <c:lblOffset val="100"/>
        <c:noMultiLvlLbl val="0"/>
      </c:catAx>
      <c:valAx>
        <c:axId val="1845190104"/>
        <c:scaling>
          <c:orientation val="minMax"/>
        </c:scaling>
        <c:delete val="0"/>
        <c:axPos val="l"/>
        <c:majorGridlines>
          <c:spPr>
            <a:ln>
              <a:noFill/>
            </a:ln>
          </c:spPr>
        </c:majorGridlines>
        <c:title>
          <c:tx>
            <c:rich>
              <a:bodyPr rot="-5400000" vert="horz"/>
              <a:lstStyle/>
              <a:p>
                <a:pPr>
                  <a:defRPr b="0" i="0"/>
                </a:pPr>
                <a:r>
                  <a:rPr lang="en-US" b="0" i="0"/>
                  <a:t>number of students</a:t>
                </a:r>
              </a:p>
            </c:rich>
          </c:tx>
          <c:layout>
            <c:manualLayout>
              <c:xMode val="edge"/>
              <c:yMode val="edge"/>
              <c:x val="5.5183946488294297E-3"/>
              <c:y val="0.18345161624533801"/>
            </c:manualLayout>
          </c:layout>
          <c:overlay val="0"/>
        </c:title>
        <c:numFmt formatCode="General" sourceLinked="1"/>
        <c:majorTickMark val="out"/>
        <c:minorTickMark val="none"/>
        <c:tickLblPos val="nextTo"/>
        <c:crossAx val="1845318216"/>
        <c:crosses val="autoZero"/>
        <c:crossBetween val="between"/>
      </c:valAx>
    </c:plotArea>
    <c:legend>
      <c:legendPos val="r"/>
      <c:overlay val="1"/>
    </c:legend>
    <c:plotVisOnly val="1"/>
    <c:dispBlanksAs val="gap"/>
    <c:showDLblsOverMax val="0"/>
  </c:chart>
  <c:spPr>
    <a:solidFill>
      <a:srgbClr val="FFFFFF"/>
    </a:solidFill>
    <a:ln>
      <a:noFill/>
    </a:ln>
  </c:spPr>
  <c:txPr>
    <a:bodyPr/>
    <a:lstStyle/>
    <a:p>
      <a:pPr>
        <a:defRPr sz="1200" baseline="0">
          <a:latin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i="0"/>
            </a:pPr>
            <a:r>
              <a:rPr lang="en-US" b="0" i="0"/>
              <a:t>Class</a:t>
            </a:r>
            <a:r>
              <a:rPr lang="en-US" b="0" i="0" baseline="0"/>
              <a:t> 90301</a:t>
            </a:r>
            <a:endParaRPr lang="en-US" b="0" i="0"/>
          </a:p>
        </c:rich>
      </c:tx>
      <c:layout>
        <c:manualLayout>
          <c:xMode val="edge"/>
          <c:yMode val="edge"/>
          <c:x val="0.338876202974628"/>
          <c:y val="1.6666666666666701E-2"/>
        </c:manualLayout>
      </c:layout>
      <c:overlay val="1"/>
    </c:title>
    <c:autoTitleDeleted val="0"/>
    <c:plotArea>
      <c:layout>
        <c:manualLayout>
          <c:layoutTarget val="inner"/>
          <c:xMode val="edge"/>
          <c:yMode val="edge"/>
          <c:x val="0.20679035103889601"/>
          <c:y val="6.0185185185185203E-2"/>
          <c:w val="0.75709846469860198"/>
          <c:h val="0.684798919049592"/>
        </c:manualLayout>
      </c:layout>
      <c:barChart>
        <c:barDir val="col"/>
        <c:grouping val="clustered"/>
        <c:varyColors val="0"/>
        <c:ser>
          <c:idx val="0"/>
          <c:order val="0"/>
          <c:tx>
            <c:v>pre</c:v>
          </c:tx>
          <c:spPr>
            <a:solidFill>
              <a:srgbClr val="0000FF"/>
            </a:solidFill>
            <a:ln>
              <a:solidFill>
                <a:srgbClr val="0000FF"/>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Histograms!$G$2233:$G$2257</c:f>
              <c:numCache>
                <c:formatCode>General</c:formatCode>
                <c:ptCount val="25"/>
                <c:pt idx="0">
                  <c:v>0</c:v>
                </c:pt>
                <c:pt idx="1">
                  <c:v>0</c:v>
                </c:pt>
                <c:pt idx="2">
                  <c:v>0</c:v>
                </c:pt>
                <c:pt idx="3">
                  <c:v>4</c:v>
                </c:pt>
                <c:pt idx="4">
                  <c:v>16</c:v>
                </c:pt>
                <c:pt idx="5">
                  <c:v>15</c:v>
                </c:pt>
                <c:pt idx="6">
                  <c:v>12</c:v>
                </c:pt>
                <c:pt idx="7">
                  <c:v>15</c:v>
                </c:pt>
                <c:pt idx="8">
                  <c:v>12</c:v>
                </c:pt>
                <c:pt idx="9">
                  <c:v>9</c:v>
                </c:pt>
                <c:pt idx="10">
                  <c:v>5</c:v>
                </c:pt>
                <c:pt idx="11">
                  <c:v>1</c:v>
                </c:pt>
                <c:pt idx="12">
                  <c:v>2</c:v>
                </c:pt>
                <c:pt idx="13">
                  <c:v>1</c:v>
                </c:pt>
                <c:pt idx="14">
                  <c:v>0</c:v>
                </c:pt>
                <c:pt idx="15">
                  <c:v>0</c:v>
                </c:pt>
                <c:pt idx="16">
                  <c:v>0</c:v>
                </c:pt>
                <c:pt idx="17">
                  <c:v>1</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EEA0-48A4-9E1A-F90376BD9A12}"/>
            </c:ext>
          </c:extLst>
        </c:ser>
        <c:ser>
          <c:idx val="1"/>
          <c:order val="1"/>
          <c:tx>
            <c:v>post</c:v>
          </c:tx>
          <c:spPr>
            <a:solidFill>
              <a:srgbClr val="FF6600"/>
            </a:solidFill>
            <a:ln>
              <a:solidFill>
                <a:srgbClr val="FF6600"/>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Histograms!$H$2233:$H$2257</c:f>
              <c:numCache>
                <c:formatCode>General</c:formatCode>
                <c:ptCount val="25"/>
                <c:pt idx="0">
                  <c:v>0</c:v>
                </c:pt>
                <c:pt idx="1">
                  <c:v>0</c:v>
                </c:pt>
                <c:pt idx="2">
                  <c:v>0</c:v>
                </c:pt>
                <c:pt idx="3">
                  <c:v>0</c:v>
                </c:pt>
                <c:pt idx="4">
                  <c:v>0</c:v>
                </c:pt>
                <c:pt idx="5">
                  <c:v>0</c:v>
                </c:pt>
                <c:pt idx="6">
                  <c:v>0</c:v>
                </c:pt>
                <c:pt idx="7">
                  <c:v>1</c:v>
                </c:pt>
                <c:pt idx="8">
                  <c:v>0</c:v>
                </c:pt>
                <c:pt idx="9">
                  <c:v>2</c:v>
                </c:pt>
                <c:pt idx="10">
                  <c:v>5</c:v>
                </c:pt>
                <c:pt idx="11">
                  <c:v>4</c:v>
                </c:pt>
                <c:pt idx="12">
                  <c:v>9</c:v>
                </c:pt>
                <c:pt idx="13">
                  <c:v>5</c:v>
                </c:pt>
                <c:pt idx="14">
                  <c:v>5</c:v>
                </c:pt>
                <c:pt idx="15">
                  <c:v>10</c:v>
                </c:pt>
                <c:pt idx="16">
                  <c:v>11</c:v>
                </c:pt>
                <c:pt idx="17">
                  <c:v>8</c:v>
                </c:pt>
                <c:pt idx="18">
                  <c:v>7</c:v>
                </c:pt>
                <c:pt idx="19">
                  <c:v>11</c:v>
                </c:pt>
                <c:pt idx="20">
                  <c:v>6</c:v>
                </c:pt>
                <c:pt idx="21">
                  <c:v>3</c:v>
                </c:pt>
                <c:pt idx="22">
                  <c:v>3</c:v>
                </c:pt>
                <c:pt idx="23">
                  <c:v>3</c:v>
                </c:pt>
                <c:pt idx="24">
                  <c:v>0</c:v>
                </c:pt>
              </c:numCache>
            </c:numRef>
          </c:val>
          <c:extLst>
            <c:ext xmlns:c16="http://schemas.microsoft.com/office/drawing/2014/chart" uri="{C3380CC4-5D6E-409C-BE32-E72D297353CC}">
              <c16:uniqueId val="{00000001-EEA0-48A4-9E1A-F90376BD9A12}"/>
            </c:ext>
          </c:extLst>
        </c:ser>
        <c:dLbls>
          <c:showLegendKey val="0"/>
          <c:showVal val="0"/>
          <c:showCatName val="0"/>
          <c:showSerName val="0"/>
          <c:showPercent val="0"/>
          <c:showBubbleSize val="0"/>
        </c:dLbls>
        <c:gapWidth val="150"/>
        <c:axId val="1844105688"/>
        <c:axId val="1844311096"/>
      </c:barChart>
      <c:catAx>
        <c:axId val="1844105688"/>
        <c:scaling>
          <c:orientation val="minMax"/>
        </c:scaling>
        <c:delete val="0"/>
        <c:axPos val="b"/>
        <c:title>
          <c:tx>
            <c:rich>
              <a:bodyPr/>
              <a:lstStyle/>
              <a:p>
                <a:pPr>
                  <a:defRPr b="0" i="0"/>
                </a:pPr>
                <a:r>
                  <a:rPr lang="en-US" b="0" i="0"/>
                  <a:t>ability (logits)</a:t>
                </a:r>
              </a:p>
            </c:rich>
          </c:tx>
          <c:layout>
            <c:manualLayout>
              <c:xMode val="edge"/>
              <c:yMode val="edge"/>
              <c:x val="0.423845581802275"/>
              <c:y val="0.89814814814814803"/>
            </c:manualLayout>
          </c:layout>
          <c:overlay val="0"/>
        </c:title>
        <c:numFmt formatCode="General" sourceLinked="1"/>
        <c:majorTickMark val="out"/>
        <c:minorTickMark val="none"/>
        <c:tickLblPos val="nextTo"/>
        <c:crossAx val="1844311096"/>
        <c:crosses val="autoZero"/>
        <c:auto val="1"/>
        <c:lblAlgn val="ctr"/>
        <c:lblOffset val="100"/>
        <c:noMultiLvlLbl val="0"/>
      </c:catAx>
      <c:valAx>
        <c:axId val="1844311096"/>
        <c:scaling>
          <c:orientation val="minMax"/>
        </c:scaling>
        <c:delete val="0"/>
        <c:axPos val="l"/>
        <c:majorGridlines>
          <c:spPr>
            <a:ln>
              <a:noFill/>
            </a:ln>
          </c:spPr>
        </c:majorGridlines>
        <c:title>
          <c:tx>
            <c:rich>
              <a:bodyPr rot="-5400000" vert="horz"/>
              <a:lstStyle/>
              <a:p>
                <a:pPr>
                  <a:defRPr b="0" i="0"/>
                </a:pPr>
                <a:r>
                  <a:rPr lang="en-US" b="0" i="0"/>
                  <a:t>number of students</a:t>
                </a:r>
              </a:p>
            </c:rich>
          </c:tx>
          <c:layout>
            <c:manualLayout>
              <c:xMode val="edge"/>
              <c:yMode val="edge"/>
              <c:x val="5.5183946488294297E-3"/>
              <c:y val="0.18345161624533801"/>
            </c:manualLayout>
          </c:layout>
          <c:overlay val="0"/>
        </c:title>
        <c:numFmt formatCode="General" sourceLinked="1"/>
        <c:majorTickMark val="out"/>
        <c:minorTickMark val="none"/>
        <c:tickLblPos val="nextTo"/>
        <c:crossAx val="1844105688"/>
        <c:crosses val="autoZero"/>
        <c:crossBetween val="between"/>
      </c:valAx>
    </c:plotArea>
    <c:legend>
      <c:legendPos val="r"/>
      <c:overlay val="1"/>
    </c:legend>
    <c:plotVisOnly val="1"/>
    <c:dispBlanksAs val="gap"/>
    <c:showDLblsOverMax val="0"/>
  </c:chart>
  <c:spPr>
    <a:solidFill>
      <a:srgbClr val="FFFFFF"/>
    </a:solidFill>
    <a:ln>
      <a:noFill/>
    </a:ln>
  </c:spPr>
  <c:txPr>
    <a:bodyPr/>
    <a:lstStyle/>
    <a:p>
      <a:pPr>
        <a:defRPr sz="1200" baseline="0">
          <a:latin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i="0"/>
            </a:pPr>
            <a:r>
              <a:rPr lang="en-US" b="0" i="0"/>
              <a:t>Class</a:t>
            </a:r>
            <a:r>
              <a:rPr lang="en-US" b="0" i="0" baseline="0"/>
              <a:t> 30101</a:t>
            </a:r>
            <a:endParaRPr lang="en-US" b="0" i="0"/>
          </a:p>
        </c:rich>
      </c:tx>
      <c:layout>
        <c:manualLayout>
          <c:xMode val="edge"/>
          <c:yMode val="edge"/>
          <c:x val="0.338876202974628"/>
          <c:y val="1.6666666666666701E-2"/>
        </c:manualLayout>
      </c:layout>
      <c:overlay val="1"/>
    </c:title>
    <c:autoTitleDeleted val="0"/>
    <c:plotArea>
      <c:layout>
        <c:manualLayout>
          <c:layoutTarget val="inner"/>
          <c:xMode val="edge"/>
          <c:yMode val="edge"/>
          <c:x val="0.20679035103889601"/>
          <c:y val="6.0185185185185203E-2"/>
          <c:w val="0.75709846469860198"/>
          <c:h val="0.684798919049592"/>
        </c:manualLayout>
      </c:layout>
      <c:barChart>
        <c:barDir val="col"/>
        <c:grouping val="clustered"/>
        <c:varyColors val="0"/>
        <c:ser>
          <c:idx val="0"/>
          <c:order val="0"/>
          <c:tx>
            <c:v>pre</c:v>
          </c:tx>
          <c:spPr>
            <a:solidFill>
              <a:srgbClr val="0000FF"/>
            </a:solidFill>
            <a:ln>
              <a:solidFill>
                <a:srgbClr val="0000FF"/>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Histograms!$G$864:$G$888</c:f>
              <c:numCache>
                <c:formatCode>General</c:formatCode>
                <c:ptCount val="25"/>
                <c:pt idx="0">
                  <c:v>0</c:v>
                </c:pt>
                <c:pt idx="1">
                  <c:v>0</c:v>
                </c:pt>
                <c:pt idx="2">
                  <c:v>0</c:v>
                </c:pt>
                <c:pt idx="3">
                  <c:v>2</c:v>
                </c:pt>
                <c:pt idx="4">
                  <c:v>1</c:v>
                </c:pt>
                <c:pt idx="5">
                  <c:v>2</c:v>
                </c:pt>
                <c:pt idx="6">
                  <c:v>3</c:v>
                </c:pt>
                <c:pt idx="7">
                  <c:v>4</c:v>
                </c:pt>
                <c:pt idx="8">
                  <c:v>5</c:v>
                </c:pt>
                <c:pt idx="9">
                  <c:v>4</c:v>
                </c:pt>
                <c:pt idx="10">
                  <c:v>3</c:v>
                </c:pt>
                <c:pt idx="11">
                  <c:v>0</c:v>
                </c:pt>
                <c:pt idx="12">
                  <c:v>4</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AB55-4127-B297-E7E017BA1105}"/>
            </c:ext>
          </c:extLst>
        </c:ser>
        <c:ser>
          <c:idx val="1"/>
          <c:order val="1"/>
          <c:tx>
            <c:v>post</c:v>
          </c:tx>
          <c:spPr>
            <a:solidFill>
              <a:srgbClr val="FF6600"/>
            </a:solidFill>
            <a:ln>
              <a:solidFill>
                <a:srgbClr val="FF6600"/>
              </a:solidFill>
            </a:ln>
          </c:spPr>
          <c:invertIfNegative val="0"/>
          <c:cat>
            <c:numRef>
              <c:f>Histograms!$A$30:$A$54</c:f>
              <c:numCache>
                <c:formatCode>General</c:formatCode>
                <c:ptCount val="25"/>
                <c:pt idx="0">
                  <c:v>-2.4</c:v>
                </c:pt>
                <c:pt idx="1">
                  <c:v>-2.2000000000000002</c:v>
                </c:pt>
                <c:pt idx="2">
                  <c:v>-2</c:v>
                </c:pt>
                <c:pt idx="3">
                  <c:v>-1.8</c:v>
                </c:pt>
                <c:pt idx="4">
                  <c:v>-1.6</c:v>
                </c:pt>
                <c:pt idx="5">
                  <c:v>-1.4</c:v>
                </c:pt>
                <c:pt idx="6">
                  <c:v>-1.2</c:v>
                </c:pt>
                <c:pt idx="7">
                  <c:v>-1</c:v>
                </c:pt>
                <c:pt idx="8">
                  <c:v>-0.8</c:v>
                </c:pt>
                <c:pt idx="9">
                  <c:v>-0.6</c:v>
                </c:pt>
                <c:pt idx="10">
                  <c:v>-0.4</c:v>
                </c:pt>
                <c:pt idx="11">
                  <c:v>-0.2</c:v>
                </c:pt>
                <c:pt idx="12">
                  <c:v>0</c:v>
                </c:pt>
                <c:pt idx="13">
                  <c:v>0.2</c:v>
                </c:pt>
                <c:pt idx="14">
                  <c:v>0.4</c:v>
                </c:pt>
                <c:pt idx="15">
                  <c:v>0.6</c:v>
                </c:pt>
                <c:pt idx="16">
                  <c:v>0.8</c:v>
                </c:pt>
                <c:pt idx="17">
                  <c:v>1</c:v>
                </c:pt>
                <c:pt idx="18">
                  <c:v>1.2</c:v>
                </c:pt>
                <c:pt idx="19">
                  <c:v>1.4</c:v>
                </c:pt>
                <c:pt idx="20">
                  <c:v>1.6</c:v>
                </c:pt>
                <c:pt idx="21">
                  <c:v>1.8</c:v>
                </c:pt>
                <c:pt idx="22">
                  <c:v>2</c:v>
                </c:pt>
                <c:pt idx="23">
                  <c:v>2.2000000000000002</c:v>
                </c:pt>
                <c:pt idx="24">
                  <c:v>2.4</c:v>
                </c:pt>
              </c:numCache>
            </c:numRef>
          </c:cat>
          <c:val>
            <c:numRef>
              <c:f>Histograms!$H$864:$H$888</c:f>
              <c:numCache>
                <c:formatCode>General</c:formatCode>
                <c:ptCount val="25"/>
                <c:pt idx="0">
                  <c:v>0</c:v>
                </c:pt>
                <c:pt idx="1">
                  <c:v>0</c:v>
                </c:pt>
                <c:pt idx="2">
                  <c:v>0</c:v>
                </c:pt>
                <c:pt idx="3">
                  <c:v>0</c:v>
                </c:pt>
                <c:pt idx="4">
                  <c:v>0</c:v>
                </c:pt>
                <c:pt idx="5">
                  <c:v>0</c:v>
                </c:pt>
                <c:pt idx="6">
                  <c:v>2</c:v>
                </c:pt>
                <c:pt idx="7">
                  <c:v>1</c:v>
                </c:pt>
                <c:pt idx="8">
                  <c:v>3</c:v>
                </c:pt>
                <c:pt idx="9">
                  <c:v>3</c:v>
                </c:pt>
                <c:pt idx="10">
                  <c:v>3</c:v>
                </c:pt>
                <c:pt idx="11">
                  <c:v>5</c:v>
                </c:pt>
                <c:pt idx="12">
                  <c:v>2</c:v>
                </c:pt>
                <c:pt idx="13">
                  <c:v>5</c:v>
                </c:pt>
                <c:pt idx="14">
                  <c:v>4</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1-AB55-4127-B297-E7E017BA1105}"/>
            </c:ext>
          </c:extLst>
        </c:ser>
        <c:dLbls>
          <c:showLegendKey val="0"/>
          <c:showVal val="0"/>
          <c:showCatName val="0"/>
          <c:showSerName val="0"/>
          <c:showPercent val="0"/>
          <c:showBubbleSize val="0"/>
        </c:dLbls>
        <c:gapWidth val="150"/>
        <c:axId val="-2032971224"/>
        <c:axId val="-2032294904"/>
      </c:barChart>
      <c:catAx>
        <c:axId val="-2032971224"/>
        <c:scaling>
          <c:orientation val="minMax"/>
        </c:scaling>
        <c:delete val="0"/>
        <c:axPos val="b"/>
        <c:title>
          <c:tx>
            <c:rich>
              <a:bodyPr/>
              <a:lstStyle/>
              <a:p>
                <a:pPr>
                  <a:defRPr b="0" i="0"/>
                </a:pPr>
                <a:r>
                  <a:rPr lang="en-US" b="0" i="0"/>
                  <a:t>ability (logits)</a:t>
                </a:r>
              </a:p>
            </c:rich>
          </c:tx>
          <c:layout>
            <c:manualLayout>
              <c:xMode val="edge"/>
              <c:yMode val="edge"/>
              <c:x val="0.423845581802275"/>
              <c:y val="0.89814814814814803"/>
            </c:manualLayout>
          </c:layout>
          <c:overlay val="0"/>
        </c:title>
        <c:numFmt formatCode="General" sourceLinked="1"/>
        <c:majorTickMark val="out"/>
        <c:minorTickMark val="none"/>
        <c:tickLblPos val="nextTo"/>
        <c:crossAx val="-2032294904"/>
        <c:crosses val="autoZero"/>
        <c:auto val="1"/>
        <c:lblAlgn val="ctr"/>
        <c:lblOffset val="100"/>
        <c:noMultiLvlLbl val="0"/>
      </c:catAx>
      <c:valAx>
        <c:axId val="-2032294904"/>
        <c:scaling>
          <c:orientation val="minMax"/>
        </c:scaling>
        <c:delete val="0"/>
        <c:axPos val="l"/>
        <c:majorGridlines>
          <c:spPr>
            <a:ln>
              <a:noFill/>
            </a:ln>
          </c:spPr>
        </c:majorGridlines>
        <c:title>
          <c:tx>
            <c:rich>
              <a:bodyPr rot="-5400000" vert="horz"/>
              <a:lstStyle/>
              <a:p>
                <a:pPr>
                  <a:defRPr b="0" i="0"/>
                </a:pPr>
                <a:r>
                  <a:rPr lang="en-US" b="0" i="0"/>
                  <a:t>number of students</a:t>
                </a:r>
              </a:p>
            </c:rich>
          </c:tx>
          <c:layout>
            <c:manualLayout>
              <c:xMode val="edge"/>
              <c:yMode val="edge"/>
              <c:x val="5.5183946488294297E-3"/>
              <c:y val="0.18345161624533801"/>
            </c:manualLayout>
          </c:layout>
          <c:overlay val="0"/>
        </c:title>
        <c:numFmt formatCode="General" sourceLinked="1"/>
        <c:majorTickMark val="out"/>
        <c:minorTickMark val="none"/>
        <c:tickLblPos val="nextTo"/>
        <c:crossAx val="-2032971224"/>
        <c:crosses val="autoZero"/>
        <c:crossBetween val="between"/>
      </c:valAx>
    </c:plotArea>
    <c:legend>
      <c:legendPos val="r"/>
      <c:overlay val="1"/>
    </c:legend>
    <c:plotVisOnly val="1"/>
    <c:dispBlanksAs val="gap"/>
    <c:showDLblsOverMax val="0"/>
  </c:chart>
  <c:spPr>
    <a:solidFill>
      <a:srgbClr val="FFFFFF"/>
    </a:solidFill>
    <a:ln>
      <a:noFill/>
    </a:ln>
  </c:spPr>
  <c:txPr>
    <a:bodyPr/>
    <a:lstStyle/>
    <a:p>
      <a:pPr>
        <a:defRPr sz="1200" baseline="0">
          <a:latin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2"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3"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472C1A4B-3688-D34D-B053-076EE5C805D0}" type="slidenum">
              <a:rPr lang="en-US"/>
              <a:pPr>
                <a:defRPr/>
              </a:pPr>
              <a:t>‹#›</a:t>
            </a:fld>
            <a:endParaRPr lang="en-US" dirty="0"/>
          </a:p>
        </p:txBody>
      </p:sp>
    </p:spTree>
    <p:extLst>
      <p:ext uri="{BB962C8B-B14F-4D97-AF65-F5344CB8AC3E}">
        <p14:creationId xmlns:p14="http://schemas.microsoft.com/office/powerpoint/2010/main" val="117350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47"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903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9" name="Rectangle 5"/>
          <p:cNvSpPr>
            <a:spLocks noGrp="1" noChangeArrowheads="1"/>
          </p:cNvSpPr>
          <p:nvPr>
            <p:ph type="body" sz="quarter" idx="3"/>
          </p:nvPr>
        </p:nvSpPr>
        <p:spPr bwMode="auto">
          <a:xfrm>
            <a:off x="933450" y="4386263"/>
            <a:ext cx="5130800" cy="415607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51" name="Rectangle 7"/>
          <p:cNvSpPr>
            <a:spLocks noGrp="1" noChangeArrowheads="1"/>
          </p:cNvSpPr>
          <p:nvPr>
            <p:ph type="sldNum" sz="quarter" idx="5"/>
          </p:nvPr>
        </p:nvSpPr>
        <p:spPr bwMode="auto">
          <a:xfrm>
            <a:off x="3965575"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AB4F5358-6881-F74A-91C2-8E1C3AFFEB68}" type="slidenum">
              <a:rPr lang="en-US"/>
              <a:pPr>
                <a:defRPr/>
              </a:pPr>
              <a:t>‹#›</a:t>
            </a:fld>
            <a:endParaRPr lang="en-US" dirty="0"/>
          </a:p>
        </p:txBody>
      </p:sp>
    </p:spTree>
    <p:extLst>
      <p:ext uri="{BB962C8B-B14F-4D97-AF65-F5344CB8AC3E}">
        <p14:creationId xmlns:p14="http://schemas.microsoft.com/office/powerpoint/2010/main" val="216500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a:t>
            </a:fld>
            <a:endParaRPr lang="en-US" dirty="0"/>
          </a:p>
        </p:txBody>
      </p:sp>
    </p:spTree>
    <p:extLst>
      <p:ext uri="{BB962C8B-B14F-4D97-AF65-F5344CB8AC3E}">
        <p14:creationId xmlns:p14="http://schemas.microsoft.com/office/powerpoint/2010/main" val="304414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12</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This is fluency in our class.  We want</a:t>
            </a:r>
            <a:r>
              <a:rPr lang="en-US" baseline="0" dirty="0">
                <a:latin typeface="Times New Roman" charset="0"/>
                <a:ea typeface="ＭＳ Ｐゴシック" charset="0"/>
                <a:cs typeface="ＭＳ Ｐゴシック" charset="0"/>
              </a:rPr>
              <a:t> students to be able to do x given y.  And if you were wondering how intellectually rigorous this can be… you have 30 seconds, go.</a:t>
            </a:r>
          </a:p>
          <a:p>
            <a:pPr eaLnBrk="1" hangingPunct="1"/>
            <a:endParaRPr lang="en-US" baseline="0" dirty="0">
              <a:latin typeface="Times New Roman" charset="0"/>
              <a:ea typeface="ＭＳ Ｐゴシック" charset="0"/>
              <a:cs typeface="ＭＳ Ｐゴシック" charset="0"/>
            </a:endParaRPr>
          </a:p>
          <a:p>
            <a:pPr eaLnBrk="1" hangingPunct="1"/>
            <a:r>
              <a:rPr lang="en-US" baseline="0" dirty="0">
                <a:latin typeface="Times New Roman" charset="0"/>
                <a:ea typeface="ＭＳ Ｐゴシック" charset="0"/>
                <a:cs typeface="ＭＳ Ｐゴシック" charset="0"/>
              </a:rPr>
              <a:t>And that’s how we can do meaningful assessment as both teachers and researchers.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13</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MENTAL MODELS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14</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15</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16</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17</a:t>
            </a:fld>
            <a:endParaRPr lang="en-US" dirty="0"/>
          </a:p>
        </p:txBody>
      </p:sp>
    </p:spTree>
    <p:extLst>
      <p:ext uri="{BB962C8B-B14F-4D97-AF65-F5344CB8AC3E}">
        <p14:creationId xmlns:p14="http://schemas.microsoft.com/office/powerpoint/2010/main" val="62372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30 institutions,</a:t>
            </a:r>
            <a:r>
              <a:rPr lang="en-US" baseline="0" dirty="0"/>
              <a:t> </a:t>
            </a:r>
            <a:r>
              <a:rPr lang="en-US" baseline="0" dirty="0" err="1"/>
              <a:t>Appoximately</a:t>
            </a:r>
            <a:r>
              <a:rPr lang="en-US" baseline="0" dirty="0"/>
              <a:t> 70 classrooms, Over 4000 students</a:t>
            </a:r>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18</a:t>
            </a:fld>
            <a:endParaRPr lang="en-US" dirty="0"/>
          </a:p>
        </p:txBody>
      </p:sp>
    </p:spTree>
    <p:extLst>
      <p:ext uri="{BB962C8B-B14F-4D97-AF65-F5344CB8AC3E}">
        <p14:creationId xmlns:p14="http://schemas.microsoft.com/office/powerpoint/2010/main" val="75565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19</a:t>
            </a:fld>
            <a:endParaRPr lang="en-US" dirty="0"/>
          </a:p>
        </p:txBody>
      </p:sp>
    </p:spTree>
    <p:extLst>
      <p:ext uri="{BB962C8B-B14F-4D97-AF65-F5344CB8AC3E}">
        <p14:creationId xmlns:p14="http://schemas.microsoft.com/office/powerpoint/2010/main" val="75565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23EA640-5430-B247-8998-4683A19EE196}" type="slidenum">
              <a:rPr lang="en-US" sz="1200"/>
              <a:pPr eaLnBrk="1" hangingPunct="1"/>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21DE5F9-EEE3-A548-AAAD-4C2177309D09}" type="slidenum">
              <a:rPr lang="en-US" sz="1200"/>
              <a:pPr eaLnBrk="1" hangingPunct="1"/>
              <a:t>3</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of teaching is insufficient for getting our students to where we want them to go.</a:t>
            </a:r>
          </a:p>
          <a:p>
            <a:r>
              <a:rPr lang="en-US" dirty="0"/>
              <a:t>We want them to be able to X, Y Z – we want them to become fluent.</a:t>
            </a:r>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5</a:t>
            </a:fld>
            <a:endParaRPr lang="en-US" dirty="0"/>
          </a:p>
        </p:txBody>
      </p:sp>
    </p:spTree>
    <p:extLst>
      <p:ext uri="{BB962C8B-B14F-4D97-AF65-F5344CB8AC3E}">
        <p14:creationId xmlns:p14="http://schemas.microsoft.com/office/powerpoint/2010/main" val="345096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unpack a framework for understanding these ideas of learning</a:t>
            </a:r>
            <a:r>
              <a:rPr lang="en-US" baseline="0" dirty="0"/>
              <a:t> and fluency.  For the teachers in the room, (practice, helping students </a:t>
            </a:r>
            <a:r>
              <a:rPr lang="en-US" baseline="0" dirty="0" err="1"/>
              <a:t>etc</a:t>
            </a:r>
            <a:r>
              <a:rPr lang="en-US" baseline="0" dirty="0"/>
              <a:t>).  For the researchers in the room (curriculum development, assessment, analyzing cognition,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6</a:t>
            </a:fld>
            <a:endParaRPr lang="en-US" dirty="0"/>
          </a:p>
        </p:txBody>
      </p:sp>
    </p:spTree>
    <p:extLst>
      <p:ext uri="{BB962C8B-B14F-4D97-AF65-F5344CB8AC3E}">
        <p14:creationId xmlns:p14="http://schemas.microsoft.com/office/powerpoint/2010/main" val="99962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7</a:t>
            </a:fld>
            <a:endParaRPr lang="en-US" dirty="0"/>
          </a:p>
        </p:txBody>
      </p:sp>
    </p:spTree>
    <p:extLst>
      <p:ext uri="{BB962C8B-B14F-4D97-AF65-F5344CB8AC3E}">
        <p14:creationId xmlns:p14="http://schemas.microsoft.com/office/powerpoint/2010/main" val="19120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our research.</a:t>
            </a:r>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8</a:t>
            </a:fld>
            <a:endParaRPr lang="en-US" dirty="0"/>
          </a:p>
        </p:txBody>
      </p:sp>
    </p:spTree>
    <p:extLst>
      <p:ext uri="{BB962C8B-B14F-4D97-AF65-F5344CB8AC3E}">
        <p14:creationId xmlns:p14="http://schemas.microsoft.com/office/powerpoint/2010/main" val="229810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10</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Our Astro 101</a:t>
            </a:r>
            <a:r>
              <a:rPr lang="en-US" baseline="0"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students</a:t>
            </a:r>
            <a:r>
              <a:rPr lang="en-US" baseline="0" dirty="0">
                <a:latin typeface="Times New Roman" charset="0"/>
                <a:ea typeface="ＭＳ Ｐゴシック" charset="0"/>
                <a:cs typeface="ＭＳ Ｐゴシック" charset="0"/>
              </a:rPr>
              <a:t> can make many of the same physical predictions about phenomena using our PDRs that you might expect upper division majors to make using the mathematical representations.  And all that mathematical machinery is underlying the representations we make, see the paper for more.</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0673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11</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250EB-5CCE-C04C-A629-D3793474D30C}" type="slidenum">
              <a:rPr lang="en-US"/>
              <a:pPr>
                <a:defRPr/>
              </a:pPr>
              <a:t>‹#›</a:t>
            </a:fld>
            <a:endParaRPr lang="en-US" dirty="0"/>
          </a:p>
        </p:txBody>
      </p:sp>
    </p:spTree>
    <p:extLst>
      <p:ext uri="{BB962C8B-B14F-4D97-AF65-F5344CB8AC3E}">
        <p14:creationId xmlns:p14="http://schemas.microsoft.com/office/powerpoint/2010/main" val="191659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B6D50-3EC6-BB47-995D-2D57A5C9E9E6}" type="slidenum">
              <a:rPr lang="en-US"/>
              <a:pPr>
                <a:defRPr/>
              </a:pPr>
              <a:t>‹#›</a:t>
            </a:fld>
            <a:endParaRPr lang="en-US" dirty="0"/>
          </a:p>
        </p:txBody>
      </p:sp>
    </p:spTree>
    <p:extLst>
      <p:ext uri="{BB962C8B-B14F-4D97-AF65-F5344CB8AC3E}">
        <p14:creationId xmlns:p14="http://schemas.microsoft.com/office/powerpoint/2010/main" val="110686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64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964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86859-CF03-8649-84A8-7729417D1DAC}" type="slidenum">
              <a:rPr lang="en-US"/>
              <a:pPr>
                <a:defRPr/>
              </a:pPr>
              <a:t>‹#›</a:t>
            </a:fld>
            <a:endParaRPr lang="en-US" dirty="0"/>
          </a:p>
        </p:txBody>
      </p:sp>
    </p:spTree>
    <p:extLst>
      <p:ext uri="{BB962C8B-B14F-4D97-AF65-F5344CB8AC3E}">
        <p14:creationId xmlns:p14="http://schemas.microsoft.com/office/powerpoint/2010/main" val="150011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63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95675"/>
            <a:ext cx="4038600"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ED2F974-FDEA-3E43-BF98-6AA8D8AA576A}" type="slidenum">
              <a:rPr lang="en-US"/>
              <a:pPr>
                <a:defRPr/>
              </a:pPr>
              <a:t>‹#›</a:t>
            </a:fld>
            <a:endParaRPr lang="en-US" dirty="0"/>
          </a:p>
        </p:txBody>
      </p:sp>
    </p:spTree>
    <p:extLst>
      <p:ext uri="{BB962C8B-B14F-4D97-AF65-F5344CB8AC3E}">
        <p14:creationId xmlns:p14="http://schemas.microsoft.com/office/powerpoint/2010/main" val="319609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52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352425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CAE8A-50BC-9C47-8822-4750EF100D40}" type="slidenum">
              <a:rPr lang="en-US"/>
              <a:pPr>
                <a:defRPr/>
              </a:pPr>
              <a:t>‹#›</a:t>
            </a:fld>
            <a:endParaRPr lang="en-US" dirty="0"/>
          </a:p>
        </p:txBody>
      </p:sp>
    </p:spTree>
    <p:extLst>
      <p:ext uri="{BB962C8B-B14F-4D97-AF65-F5344CB8AC3E}">
        <p14:creationId xmlns:p14="http://schemas.microsoft.com/office/powerpoint/2010/main" val="324020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1CB9E-B417-0745-BCB3-5D1E0F6B2030}" type="slidenum">
              <a:rPr lang="en-US"/>
              <a:pPr>
                <a:defRPr/>
              </a:pPr>
              <a:t>‹#›</a:t>
            </a:fld>
            <a:endParaRPr lang="en-US" dirty="0"/>
          </a:p>
        </p:txBody>
      </p:sp>
    </p:spTree>
    <p:extLst>
      <p:ext uri="{BB962C8B-B14F-4D97-AF65-F5344CB8AC3E}">
        <p14:creationId xmlns:p14="http://schemas.microsoft.com/office/powerpoint/2010/main" val="5191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05D7-7BA6-844C-8D7A-FB70C4523B95}" type="slidenum">
              <a:rPr lang="en-US"/>
              <a:pPr>
                <a:defRPr/>
              </a:pPr>
              <a:t>‹#›</a:t>
            </a:fld>
            <a:endParaRPr lang="en-US" dirty="0"/>
          </a:p>
        </p:txBody>
      </p:sp>
    </p:spTree>
    <p:extLst>
      <p:ext uri="{BB962C8B-B14F-4D97-AF65-F5344CB8AC3E}">
        <p14:creationId xmlns:p14="http://schemas.microsoft.com/office/powerpoint/2010/main" val="333690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9EE05-E8B5-CB42-8069-96CC18DD58B2}" type="slidenum">
              <a:rPr lang="en-US"/>
              <a:pPr>
                <a:defRPr/>
              </a:pPr>
              <a:t>‹#›</a:t>
            </a:fld>
            <a:endParaRPr lang="en-US" dirty="0"/>
          </a:p>
        </p:txBody>
      </p:sp>
    </p:spTree>
    <p:extLst>
      <p:ext uri="{BB962C8B-B14F-4D97-AF65-F5344CB8AC3E}">
        <p14:creationId xmlns:p14="http://schemas.microsoft.com/office/powerpoint/2010/main" val="141763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CA1FAF-C644-774E-A488-68AFA8C8C376}" type="slidenum">
              <a:rPr lang="en-US"/>
              <a:pPr>
                <a:defRPr/>
              </a:pPr>
              <a:t>‹#›</a:t>
            </a:fld>
            <a:endParaRPr lang="en-US" dirty="0"/>
          </a:p>
        </p:txBody>
      </p:sp>
    </p:spTree>
    <p:extLst>
      <p:ext uri="{BB962C8B-B14F-4D97-AF65-F5344CB8AC3E}">
        <p14:creationId xmlns:p14="http://schemas.microsoft.com/office/powerpoint/2010/main" val="18877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E0541C-233E-3E44-A963-052B303D4696}" type="slidenum">
              <a:rPr lang="en-US"/>
              <a:pPr>
                <a:defRPr/>
              </a:pPr>
              <a:t>‹#›</a:t>
            </a:fld>
            <a:endParaRPr lang="en-US" dirty="0"/>
          </a:p>
        </p:txBody>
      </p:sp>
    </p:spTree>
    <p:extLst>
      <p:ext uri="{BB962C8B-B14F-4D97-AF65-F5344CB8AC3E}">
        <p14:creationId xmlns:p14="http://schemas.microsoft.com/office/powerpoint/2010/main" val="28554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3A0821-C980-9C4B-B25E-5B42DA743B8B}" type="slidenum">
              <a:rPr lang="en-US"/>
              <a:pPr>
                <a:defRPr/>
              </a:pPr>
              <a:t>‹#›</a:t>
            </a:fld>
            <a:endParaRPr lang="en-US" dirty="0"/>
          </a:p>
        </p:txBody>
      </p:sp>
    </p:spTree>
    <p:extLst>
      <p:ext uri="{BB962C8B-B14F-4D97-AF65-F5344CB8AC3E}">
        <p14:creationId xmlns:p14="http://schemas.microsoft.com/office/powerpoint/2010/main" val="6116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B26DF-C1F6-EB44-A5EA-2F0ABADA9802}" type="slidenum">
              <a:rPr lang="en-US"/>
              <a:pPr>
                <a:defRPr/>
              </a:pPr>
              <a:t>‹#›</a:t>
            </a:fld>
            <a:endParaRPr lang="en-US" dirty="0"/>
          </a:p>
        </p:txBody>
      </p:sp>
    </p:spTree>
    <p:extLst>
      <p:ext uri="{BB962C8B-B14F-4D97-AF65-F5344CB8AC3E}">
        <p14:creationId xmlns:p14="http://schemas.microsoft.com/office/powerpoint/2010/main" val="20615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82D4A-DF10-AD46-B70F-9D80DA68B5E2}" type="slidenum">
              <a:rPr lang="en-US"/>
              <a:pPr>
                <a:defRPr/>
              </a:pPr>
              <a:t>‹#›</a:t>
            </a:fld>
            <a:endParaRPr lang="en-US" dirty="0"/>
          </a:p>
        </p:txBody>
      </p:sp>
    </p:spTree>
    <p:extLst>
      <p:ext uri="{BB962C8B-B14F-4D97-AF65-F5344CB8AC3E}">
        <p14:creationId xmlns:p14="http://schemas.microsoft.com/office/powerpoint/2010/main" val="2721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285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latin typeface="Arial" charset="0"/>
              </a:defRPr>
            </a:lvl1pPr>
          </a:lstStyle>
          <a:p>
            <a:pPr>
              <a:defRPr/>
            </a:pPr>
            <a:fld id="{D9BFE812-5A20-C849-9AFB-57695663DDF2}" type="slidenum">
              <a:rPr lang="en-US"/>
              <a:pPr>
                <a:defRPr/>
              </a:pPr>
              <a:t>‹#›</a:t>
            </a:fld>
            <a:endParaRPr lang="en-US" dirty="0"/>
          </a:p>
        </p:txBody>
      </p:sp>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l="1308" t="11792" r="1439" b="72792"/>
          <a:stretch>
            <a:fillRect/>
          </a:stretch>
        </p:blipFill>
        <p:spPr bwMode="auto">
          <a:xfrm>
            <a:off x="0" y="5340350"/>
            <a:ext cx="91440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4400">
          <a:solidFill>
            <a:srgbClr val="FFFFFF"/>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rgbClr val="FFFFFF"/>
          </a:solidFill>
          <a:latin typeface="Arial" pitchFamily="-109" charset="0"/>
        </a:defRPr>
      </a:lvl6pPr>
      <a:lvl7pPr marL="914400" algn="ctr" rtl="0" fontAlgn="base">
        <a:spcBef>
          <a:spcPct val="0"/>
        </a:spcBef>
        <a:spcAft>
          <a:spcPct val="0"/>
        </a:spcAft>
        <a:defRPr sz="4400">
          <a:solidFill>
            <a:srgbClr val="FFFFFF"/>
          </a:solidFill>
          <a:latin typeface="Arial" pitchFamily="-109" charset="0"/>
        </a:defRPr>
      </a:lvl7pPr>
      <a:lvl8pPr marL="1371600" algn="ctr" rtl="0" fontAlgn="base">
        <a:spcBef>
          <a:spcPct val="0"/>
        </a:spcBef>
        <a:spcAft>
          <a:spcPct val="0"/>
        </a:spcAft>
        <a:defRPr sz="4400">
          <a:solidFill>
            <a:srgbClr val="FFFFFF"/>
          </a:solidFill>
          <a:latin typeface="Arial" pitchFamily="-109" charset="0"/>
        </a:defRPr>
      </a:lvl8pPr>
      <a:lvl9pPr marL="1828800" algn="ctr" rtl="0" fontAlgn="base">
        <a:spcBef>
          <a:spcPct val="0"/>
        </a:spcBef>
        <a:spcAft>
          <a:spcPct val="0"/>
        </a:spcAft>
        <a:defRPr sz="4400">
          <a:solidFill>
            <a:srgbClr val="FFFFFF"/>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5pPr>
      <a:lvl6pPr marL="2514600" indent="-228600" algn="l" rtl="0" fontAlgn="base">
        <a:spcBef>
          <a:spcPct val="20000"/>
        </a:spcBef>
        <a:spcAft>
          <a:spcPct val="0"/>
        </a:spcAft>
        <a:buChar char="»"/>
        <a:defRPr sz="2000">
          <a:solidFill>
            <a:srgbClr val="FFFFFF"/>
          </a:solidFill>
          <a:latin typeface="+mn-lt"/>
          <a:ea typeface="ＭＳ Ｐゴシック" pitchFamily="-109" charset="-128"/>
        </a:defRPr>
      </a:lvl6pPr>
      <a:lvl7pPr marL="2971800" indent="-228600" algn="l" rtl="0" fontAlgn="base">
        <a:spcBef>
          <a:spcPct val="20000"/>
        </a:spcBef>
        <a:spcAft>
          <a:spcPct val="0"/>
        </a:spcAft>
        <a:buChar char="»"/>
        <a:defRPr sz="2000">
          <a:solidFill>
            <a:srgbClr val="FFFFFF"/>
          </a:solidFill>
          <a:latin typeface="+mn-lt"/>
          <a:ea typeface="ＭＳ Ｐゴシック" pitchFamily="-109" charset="-128"/>
        </a:defRPr>
      </a:lvl7pPr>
      <a:lvl8pPr marL="3429000" indent="-228600" algn="l" rtl="0" fontAlgn="base">
        <a:spcBef>
          <a:spcPct val="20000"/>
        </a:spcBef>
        <a:spcAft>
          <a:spcPct val="0"/>
        </a:spcAft>
        <a:buChar char="»"/>
        <a:defRPr sz="2000">
          <a:solidFill>
            <a:srgbClr val="FFFFFF"/>
          </a:solidFill>
          <a:latin typeface="+mn-lt"/>
          <a:ea typeface="ＭＳ Ｐゴシック" pitchFamily="-109" charset="-128"/>
        </a:defRPr>
      </a:lvl8pPr>
      <a:lvl9pPr marL="3886200" indent="-228600" algn="l" rtl="0" fontAlgn="base">
        <a:spcBef>
          <a:spcPct val="20000"/>
        </a:spcBef>
        <a:spcAft>
          <a:spcPct val="0"/>
        </a:spcAft>
        <a:buChar char="»"/>
        <a:defRPr sz="2000">
          <a:solidFill>
            <a:srgbClr val="FFFFFF"/>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244475" y="2266950"/>
            <a:ext cx="8896350" cy="2266950"/>
          </a:xfrm>
        </p:spPr>
        <p:txBody>
          <a:bodyPr/>
          <a:lstStyle/>
          <a:p>
            <a:pPr algn="ctr" eaLnBrk="1" hangingPunct="1">
              <a:buFontTx/>
              <a:buNone/>
            </a:pPr>
            <a:r>
              <a:rPr lang="en-US" sz="3600" b="1" dirty="0">
                <a:solidFill>
                  <a:srgbClr val="F49100"/>
                </a:solidFill>
                <a:latin typeface="Arial" charset="0"/>
                <a:ea typeface="ＭＳ Ｐゴシック" charset="0"/>
                <a:cs typeface="Times New Roman" charset="0"/>
              </a:rPr>
              <a:t>Tim Chambers</a:t>
            </a:r>
            <a:endParaRPr lang="en-US" sz="3600" dirty="0">
              <a:solidFill>
                <a:srgbClr val="F49100"/>
              </a:solidFill>
              <a:latin typeface="Arial" charset="0"/>
              <a:ea typeface="ＭＳ Ｐゴシック" charset="0"/>
              <a:cs typeface="Times New Roman" charset="0"/>
            </a:endParaRPr>
          </a:p>
          <a:p>
            <a:pPr algn="ctr" eaLnBrk="1" hangingPunct="1">
              <a:buFontTx/>
              <a:buNone/>
            </a:pPr>
            <a:r>
              <a:rPr lang="en-US" sz="2000" dirty="0">
                <a:latin typeface="Arial" charset="0"/>
                <a:ea typeface="ＭＳ Ｐゴシック" charset="0"/>
                <a:cs typeface="Times New Roman" charset="0"/>
              </a:rPr>
              <a:t>University of Michigan</a:t>
            </a:r>
          </a:p>
          <a:p>
            <a:pPr algn="ctr" eaLnBrk="1" hangingPunct="1">
              <a:buFontTx/>
              <a:buNone/>
            </a:pPr>
            <a:r>
              <a:rPr lang="en-US" sz="2000" i="1" dirty="0">
                <a:latin typeface="Arial" charset="0"/>
                <a:ea typeface="ＭＳ Ｐゴシック" charset="0"/>
                <a:cs typeface="Times New Roman" charset="0"/>
              </a:rPr>
              <a:t>In collaboration w/ the Center for Astronomy Education (CAE) </a:t>
            </a:r>
          </a:p>
          <a:p>
            <a:pPr algn="ctr" eaLnBrk="1" hangingPunct="1">
              <a:buFontTx/>
              <a:buNone/>
            </a:pPr>
            <a:r>
              <a:rPr lang="en-US" sz="2000" i="1" dirty="0">
                <a:latin typeface="Arial" charset="0"/>
                <a:ea typeface="ＭＳ Ｐゴシック" charset="0"/>
                <a:cs typeface="Times New Roman" charset="0"/>
              </a:rPr>
              <a:t>University of Arizona </a:t>
            </a:r>
            <a:endParaRPr lang="en-US" sz="2000" dirty="0">
              <a:latin typeface="Arial" charset="0"/>
              <a:ea typeface="ＭＳ Ｐゴシック" charset="0"/>
              <a:cs typeface="Times New Roman" charset="0"/>
            </a:endParaRPr>
          </a:p>
        </p:txBody>
      </p:sp>
      <p:pic>
        <p:nvPicPr>
          <p:cNvPr id="17410" name="Picture 6" descr="CATS_Poster_Banner_43_inches_wid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75" y="5272616"/>
            <a:ext cx="4999698" cy="663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7" descr="Steward_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75" y="4328725"/>
            <a:ext cx="4783666" cy="943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6"/>
          <p:cNvSpPr>
            <a:spLocks noChangeArrowheads="1"/>
          </p:cNvSpPr>
          <p:nvPr/>
        </p:nvSpPr>
        <p:spPr bwMode="auto">
          <a:xfrm>
            <a:off x="561975" y="326481"/>
            <a:ext cx="798194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600" b="0" dirty="0">
                <a:solidFill>
                  <a:srgbClr val="FFFFFF"/>
                </a:solidFill>
              </a:rPr>
              <a:t>Unpacking General Relativity - Choosing Representations for Teaching Novice Learners</a:t>
            </a:r>
            <a:br>
              <a:rPr lang="en-US" sz="3600" dirty="0"/>
            </a:br>
            <a:endParaRPr lang="en-US" sz="3600" dirty="0">
              <a:solidFill>
                <a:schemeClr val="bg2">
                  <a:lumMod val="20000"/>
                  <a:lumOff val="80000"/>
                </a:schemeClr>
              </a:solidFill>
            </a:endParaRPr>
          </a:p>
        </p:txBody>
      </p:sp>
      <p:pic>
        <p:nvPicPr>
          <p:cNvPr id="2050" name="Picture 2" descr="Image result for umich block 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599" y="3801338"/>
            <a:ext cx="2219325" cy="2343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598685" y="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a:solidFill>
                  <a:srgbClr val="D98200"/>
                </a:solidFill>
                <a:latin typeface="Arial" charset="0"/>
              </a:rPr>
              <a:t>Common PDRs for MGR</a:t>
            </a:r>
          </a:p>
        </p:txBody>
      </p:sp>
      <p:pic>
        <p:nvPicPr>
          <p:cNvPr id="7" name="Picture 6"/>
          <p:cNvPicPr>
            <a:picLocks noChangeAspect="1"/>
          </p:cNvPicPr>
          <p:nvPr/>
        </p:nvPicPr>
        <p:blipFill>
          <a:blip r:embed="rId3"/>
          <a:stretch>
            <a:fillRect/>
          </a:stretch>
        </p:blipFill>
        <p:spPr>
          <a:xfrm>
            <a:off x="13716000" y="14173200"/>
            <a:ext cx="5633884" cy="3657600"/>
          </a:xfrm>
          <a:prstGeom prst="rect">
            <a:avLst/>
          </a:prstGeom>
        </p:spPr>
      </p:pic>
      <p:pic>
        <p:nvPicPr>
          <p:cNvPr id="8" name="Picture 7"/>
          <p:cNvPicPr>
            <a:picLocks noChangeAspect="1"/>
          </p:cNvPicPr>
          <p:nvPr/>
        </p:nvPicPr>
        <p:blipFill>
          <a:blip r:embed="rId3"/>
          <a:stretch>
            <a:fillRect/>
          </a:stretch>
        </p:blipFill>
        <p:spPr>
          <a:xfrm>
            <a:off x="161815" y="617266"/>
            <a:ext cx="3491082" cy="2266462"/>
          </a:xfrm>
          <a:prstGeom prst="rect">
            <a:avLst/>
          </a:prstGeom>
        </p:spPr>
      </p:pic>
      <p:sp>
        <p:nvSpPr>
          <p:cNvPr id="9" name="Rectangle 8"/>
          <p:cNvSpPr>
            <a:spLocks noChangeArrowheads="1"/>
          </p:cNvSpPr>
          <p:nvPr/>
        </p:nvSpPr>
        <p:spPr bwMode="auto">
          <a:xfrm>
            <a:off x="2017869" y="-4199631"/>
            <a:ext cx="10042809" cy="10124053"/>
          </a:xfrm>
          <a:prstGeom prst="rect">
            <a:avLst/>
          </a:prstGeom>
          <a:noFill/>
          <a:ln>
            <a:noFill/>
          </a:ln>
        </p:spPr>
        <p:txBody>
          <a:bodyPr wrap="square" tIns="91440" bIns="91440">
            <a:spAutoFit/>
          </a:bodyPr>
          <a:lstStyle/>
          <a:p>
            <a:endParaRPr lang="en-US" sz="4200" kern="1200" dirty="0">
              <a:solidFill>
                <a:srgbClr val="FFFF00"/>
              </a:solidFill>
            </a:endParaRPr>
          </a:p>
        </p:txBody>
      </p:sp>
      <p:sp>
        <p:nvSpPr>
          <p:cNvPr id="10" name="Rectangle 9"/>
          <p:cNvSpPr>
            <a:spLocks noChangeArrowheads="1"/>
          </p:cNvSpPr>
          <p:nvPr/>
        </p:nvSpPr>
        <p:spPr bwMode="auto">
          <a:xfrm>
            <a:off x="-4166389" y="-65955"/>
            <a:ext cx="20247806" cy="2421176"/>
          </a:xfrm>
          <a:prstGeom prst="rect">
            <a:avLst/>
          </a:prstGeom>
          <a:noFill/>
          <a:ln>
            <a:noFill/>
          </a:ln>
        </p:spPr>
        <p:txBody>
          <a:bodyPr wrap="square" tIns="91440" bIns="91440">
            <a:spAutoFit/>
          </a:bodyPr>
          <a:lstStyle/>
          <a:p>
            <a:endParaRPr lang="en-US" sz="2400" kern="1200" dirty="0">
              <a:solidFill>
                <a:srgbClr val="FFFF00"/>
              </a:solidFill>
            </a:endParaRPr>
          </a:p>
        </p:txBody>
      </p:sp>
      <mc:AlternateContent xmlns:mc="http://schemas.openxmlformats.org/markup-compatibility/2006" xmlns:a14="http://schemas.microsoft.com/office/drawing/2010/main">
        <mc:Choice Requires="a14">
          <p:sp>
            <p:nvSpPr>
              <p:cNvPr id="13" name="Rectangle 22"/>
              <p:cNvSpPr>
                <a:spLocks noChangeArrowheads="1"/>
              </p:cNvSpPr>
              <p:nvPr/>
            </p:nvSpPr>
            <p:spPr bwMode="auto">
              <a:xfrm>
                <a:off x="16626245" y="2692250"/>
                <a:ext cx="5643323" cy="410369"/>
              </a:xfrm>
              <a:prstGeom prst="rect">
                <a:avLst/>
              </a:prstGeom>
              <a:noFill/>
              <a:ln>
                <a:noFill/>
              </a:ln>
            </p:spPr>
            <p:txBody>
              <a:bodyPr wrap="square" tIns="91440" bIns="91440">
                <a:spAutoFit/>
              </a:bodyPr>
              <a:lstStyle>
                <a:lvl1pPr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1pPr>
                <a:lvl2pPr marL="742950" indent="-28575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2pPr>
                <a:lvl3pPr marL="11430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3pPr>
                <a:lvl4pPr marL="16002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4pPr>
                <a:lvl5pPr marL="20574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5pPr>
                <a:lvl6pPr marL="25146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6pPr>
                <a:lvl7pPr marL="29718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7pPr>
                <a:lvl8pPr marL="34290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8pPr>
                <a:lvl9pPr marL="38862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9pPr>
              </a:lstStyle>
              <a:p>
                <a:endParaRPr lang="en-US" sz="400" dirty="0">
                  <a:solidFill>
                    <a:srgbClr val="FFFF00"/>
                  </a:solidFill>
                </a:endParaRPr>
              </a:p>
            </p:txBody>
          </p:sp>
        </mc:Choice>
        <mc:Fallback xmlns="">
          <p:sp>
            <p:nvSpPr>
              <p:cNvPr id="13" name="Rectangle 22"/>
              <p:cNvSpPr>
                <a:spLocks noRot="1" noChangeAspect="1" noMove="1" noResize="1" noEditPoints="1" noAdjustHandles="1" noChangeArrowheads="1" noChangeShapeType="1" noTextEdit="1"/>
              </p:cNvSpPr>
              <p:nvPr/>
            </p:nvSpPr>
            <p:spPr bwMode="auto">
              <a:xfrm>
                <a:off x="16626245" y="2692250"/>
                <a:ext cx="5643323" cy="410369"/>
              </a:xfrm>
              <a:prstGeom prst="rect">
                <a:avLst/>
              </a:prstGeom>
              <a:blipFill rotWithShape="1">
                <a:blip r:embed="rId4"/>
                <a:stretch>
                  <a:fillRect/>
                </a:stretch>
              </a:blipFill>
              <a:ln>
                <a:noFill/>
              </a:ln>
            </p:spPr>
            <p:txBody>
              <a:bodyPr/>
              <a:lstStyle/>
              <a:p>
                <a:r>
                  <a:rPr lang="en-US">
                    <a:noFill/>
                  </a:rPr>
                  <a:t> </a:t>
                </a:r>
              </a:p>
            </p:txBody>
          </p:sp>
        </mc:Fallback>
      </mc:AlternateContent>
      <p:pic>
        <p:nvPicPr>
          <p:cNvPr id="17" name="Picture 16"/>
          <p:cNvPicPr>
            <a:picLocks noChangeAspect="1"/>
          </p:cNvPicPr>
          <p:nvPr/>
        </p:nvPicPr>
        <p:blipFill>
          <a:blip r:embed="rId5"/>
          <a:stretch>
            <a:fillRect/>
          </a:stretch>
        </p:blipFill>
        <p:spPr>
          <a:xfrm>
            <a:off x="18745200" y="15316200"/>
            <a:ext cx="4267200" cy="3200400"/>
          </a:xfrm>
          <a:prstGeom prst="rect">
            <a:avLst/>
          </a:prstGeom>
        </p:spPr>
      </p:pic>
      <p:pic>
        <p:nvPicPr>
          <p:cNvPr id="15" name="Picture 14"/>
          <p:cNvPicPr>
            <a:picLocks noChangeAspect="1"/>
          </p:cNvPicPr>
          <p:nvPr/>
        </p:nvPicPr>
        <p:blipFill>
          <a:blip r:embed="rId6"/>
          <a:stretch>
            <a:fillRect/>
          </a:stretch>
        </p:blipFill>
        <p:spPr>
          <a:xfrm>
            <a:off x="431659" y="3422402"/>
            <a:ext cx="2939039" cy="2204279"/>
          </a:xfrm>
          <a:prstGeom prst="rect">
            <a:avLst/>
          </a:prstGeom>
        </p:spPr>
      </p:pic>
      <p:pic>
        <p:nvPicPr>
          <p:cNvPr id="18" name="Picture 17" descr="Screen Shot 2016-06-09 at 10.25.5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6938" y="790093"/>
            <a:ext cx="3086328" cy="1028776"/>
          </a:xfrm>
          <a:prstGeom prst="rect">
            <a:avLst/>
          </a:prstGeom>
        </p:spPr>
      </p:pic>
      <p:pic>
        <p:nvPicPr>
          <p:cNvPr id="19" name="Picture 18" descr="Screen Shot 2016-06-09 at 10.24.5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2487" y="2619535"/>
            <a:ext cx="4617156" cy="2915472"/>
          </a:xfrm>
          <a:prstGeom prst="rect">
            <a:avLst/>
          </a:prstGeom>
        </p:spPr>
      </p:pic>
    </p:spTree>
    <p:extLst>
      <p:ext uri="{BB962C8B-B14F-4D97-AF65-F5344CB8AC3E}">
        <p14:creationId xmlns:p14="http://schemas.microsoft.com/office/powerpoint/2010/main" val="405759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body" idx="1"/>
          </p:nvPr>
        </p:nvSpPr>
        <p:spPr>
          <a:xfrm>
            <a:off x="0" y="686082"/>
            <a:ext cx="8615434" cy="3810000"/>
          </a:xfrm>
        </p:spPr>
        <p:txBody>
          <a:bodyPr/>
          <a:lstStyle/>
          <a:p>
            <a:pPr eaLnBrk="1" hangingPunct="1">
              <a:buSzPct val="83000"/>
            </a:pPr>
            <a:r>
              <a:rPr lang="en-US" sz="2800" dirty="0">
                <a:latin typeface="Arial" charset="0"/>
                <a:ea typeface="ＭＳ Ｐゴシック" charset="0"/>
                <a:cs typeface="ＭＳ Ｐゴシック" charset="0"/>
              </a:rPr>
              <a:t>Wanted to do another topic in GR</a:t>
            </a:r>
          </a:p>
          <a:p>
            <a:pPr eaLnBrk="1" hangingPunct="1">
              <a:buSzPct val="83000"/>
            </a:pPr>
            <a:r>
              <a:rPr lang="en-US" sz="2800" dirty="0">
                <a:latin typeface="Arial" charset="0"/>
                <a:ea typeface="ＭＳ Ｐゴシック" charset="0"/>
                <a:cs typeface="ＭＳ Ｐゴシック" charset="0"/>
              </a:rPr>
              <a:t>Builds on prior course content</a:t>
            </a:r>
          </a:p>
          <a:p>
            <a:pPr eaLnBrk="1" hangingPunct="1">
              <a:buSzPct val="83000"/>
            </a:pPr>
            <a:r>
              <a:rPr lang="en-US" sz="2800" dirty="0">
                <a:latin typeface="Arial" charset="0"/>
                <a:ea typeface="ＭＳ Ｐゴシック" charset="0"/>
                <a:cs typeface="ＭＳ Ｐゴシック" charset="0"/>
              </a:rPr>
              <a:t>Bring contemporary Astrophysics into the classroom</a:t>
            </a:r>
          </a:p>
          <a:p>
            <a:pPr eaLnBrk="1" hangingPunct="1">
              <a:buSzPct val="83000"/>
            </a:pPr>
            <a:r>
              <a:rPr lang="en-US" sz="2800" dirty="0">
                <a:latin typeface="Arial" charset="0"/>
                <a:ea typeface="ＭＳ Ｐゴシック" charset="0"/>
                <a:cs typeface="ＭＳ Ｐゴシック" charset="0"/>
              </a:rPr>
              <a:t>Appropriately challenging for the population</a:t>
            </a:r>
          </a:p>
          <a:p>
            <a:pPr eaLnBrk="1" hangingPunct="1">
              <a:buSzPct val="83000"/>
            </a:pPr>
            <a:r>
              <a:rPr lang="en-US" sz="2800" dirty="0">
                <a:latin typeface="Arial" charset="0"/>
                <a:ea typeface="ＭＳ Ｐゴシック" charset="0"/>
                <a:cs typeface="ＭＳ Ｐゴシック" charset="0"/>
              </a:rPr>
              <a:t>Can be done within the logistical constraints</a:t>
            </a:r>
          </a:p>
          <a:p>
            <a:pPr eaLnBrk="1" hangingPunct="1">
              <a:buSzPct val="83000"/>
            </a:pPr>
            <a:r>
              <a:rPr lang="en-US" sz="2800" dirty="0">
                <a:latin typeface="Arial" charset="0"/>
                <a:ea typeface="ＭＳ Ｐゴシック" charset="0"/>
                <a:cs typeface="ＭＳ Ｐゴシック" charset="0"/>
              </a:rPr>
              <a:t>Is rich for development of PDRs that lead to discipline fluency</a:t>
            </a:r>
          </a:p>
          <a:p>
            <a:pPr eaLnBrk="1" hangingPunct="1">
              <a:buSzPct val="83000"/>
            </a:pPr>
            <a:endParaRPr lang="en-US" sz="2800" dirty="0">
              <a:latin typeface="Arial" charset="0"/>
              <a:ea typeface="ＭＳ Ｐゴシック" charset="0"/>
              <a:cs typeface="ＭＳ Ｐゴシック" charset="0"/>
            </a:endParaRPr>
          </a:p>
        </p:txBody>
      </p:sp>
      <p:sp>
        <p:nvSpPr>
          <p:cNvPr id="123906" name="Rectangle 2"/>
          <p:cNvSpPr txBox="1">
            <a:spLocks noChangeArrowheads="1"/>
          </p:cNvSpPr>
          <p:nvPr/>
        </p:nvSpPr>
        <p:spPr bwMode="auto">
          <a:xfrm>
            <a:off x="614363" y="180975"/>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endParaRPr lang="en-US" sz="3600" dirty="0">
              <a:solidFill>
                <a:srgbClr val="D98200"/>
              </a:solidFill>
              <a:latin typeface="Arial" charset="0"/>
            </a:endParaRPr>
          </a:p>
        </p:txBody>
      </p:sp>
      <p:sp>
        <p:nvSpPr>
          <p:cNvPr id="2" name="TextBox 1"/>
          <p:cNvSpPr txBox="1"/>
          <p:nvPr/>
        </p:nvSpPr>
        <p:spPr>
          <a:xfrm>
            <a:off x="1348293" y="94079"/>
            <a:ext cx="7509590" cy="584776"/>
          </a:xfrm>
          <a:prstGeom prst="rect">
            <a:avLst/>
          </a:prstGeom>
          <a:noFill/>
        </p:spPr>
        <p:txBody>
          <a:bodyPr wrap="square" rtlCol="0">
            <a:spAutoFit/>
          </a:bodyPr>
          <a:lstStyle/>
          <a:p>
            <a:r>
              <a:rPr lang="en-US" dirty="0">
                <a:solidFill>
                  <a:srgbClr val="FFFFFF"/>
                </a:solidFill>
              </a:rPr>
              <a:t>Why Gravitational </a:t>
            </a:r>
            <a:r>
              <a:rPr lang="en-US" dirty="0" err="1">
                <a:solidFill>
                  <a:srgbClr val="FFFFFF"/>
                </a:solidFill>
              </a:rPr>
              <a:t>Microlensing</a:t>
            </a:r>
            <a:r>
              <a:rPr lang="en-US" dirty="0">
                <a:solidFill>
                  <a:srgbClr val="FFFFFF"/>
                </a:solidFill>
              </a:rPr>
              <a:t> (GML) ?</a:t>
            </a:r>
          </a:p>
        </p:txBody>
      </p:sp>
      <p:pic>
        <p:nvPicPr>
          <p:cNvPr id="3" name="Picture 2"/>
          <p:cNvPicPr>
            <a:picLocks noChangeAspect="1"/>
          </p:cNvPicPr>
          <p:nvPr/>
        </p:nvPicPr>
        <p:blipFill>
          <a:blip r:embed="rId3"/>
          <a:stretch>
            <a:fillRect/>
          </a:stretch>
        </p:blipFill>
        <p:spPr>
          <a:xfrm>
            <a:off x="2727915" y="1160428"/>
            <a:ext cx="3703849" cy="4788137"/>
          </a:xfrm>
          <a:prstGeom prst="rect">
            <a:avLst/>
          </a:prstGeom>
        </p:spPr>
      </p:pic>
    </p:spTree>
    <p:extLst>
      <p:ext uri="{BB962C8B-B14F-4D97-AF65-F5344CB8AC3E}">
        <p14:creationId xmlns:p14="http://schemas.microsoft.com/office/powerpoint/2010/main" val="8530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body" idx="1"/>
          </p:nvPr>
        </p:nvSpPr>
        <p:spPr>
          <a:xfrm>
            <a:off x="0" y="952642"/>
            <a:ext cx="5612605" cy="4017889"/>
          </a:xfrm>
        </p:spPr>
        <p:txBody>
          <a:bodyPr/>
          <a:lstStyle/>
          <a:p>
            <a:pPr eaLnBrk="1" hangingPunct="1">
              <a:buSzPct val="83000"/>
            </a:pPr>
            <a:r>
              <a:rPr lang="en-US" sz="1600" dirty="0">
                <a:latin typeface="Arial" charset="0"/>
                <a:ea typeface="ＭＳ Ｐゴシック" charset="0"/>
                <a:cs typeface="ＭＳ Ｐゴシック" charset="0"/>
              </a:rPr>
              <a:t>Draw a light curve for a distant source, being lensed by a small star with a massive planet orbiting far away, and a low mass planet orbiting close.  The lensing system is moving from left to right across our field of view.</a:t>
            </a:r>
          </a:p>
        </p:txBody>
      </p:sp>
      <p:sp>
        <p:nvSpPr>
          <p:cNvPr id="123906" name="Rectangle 2"/>
          <p:cNvSpPr txBox="1">
            <a:spLocks noChangeArrowheads="1"/>
          </p:cNvSpPr>
          <p:nvPr/>
        </p:nvSpPr>
        <p:spPr bwMode="auto">
          <a:xfrm>
            <a:off x="598685" y="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a:solidFill>
                  <a:srgbClr val="D98200"/>
                </a:solidFill>
                <a:latin typeface="Arial" charset="0"/>
              </a:rPr>
              <a:t>Work with your partner</a:t>
            </a:r>
            <a:r>
              <a:rPr lang="is-IS" sz="3600" dirty="0">
                <a:solidFill>
                  <a:srgbClr val="D98200"/>
                </a:solidFill>
                <a:latin typeface="Arial" charset="0"/>
              </a:rPr>
              <a:t>…</a:t>
            </a:r>
            <a:endParaRPr lang="en-US" sz="3600" dirty="0">
              <a:solidFill>
                <a:srgbClr val="D98200"/>
              </a:solidFill>
              <a:latin typeface="Arial" charset="0"/>
            </a:endParaRPr>
          </a:p>
        </p:txBody>
      </p:sp>
      <p:pic>
        <p:nvPicPr>
          <p:cNvPr id="2" name="Picture 1" descr="Screen Shot 2016-06-08 at 11.2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27" y="1025506"/>
            <a:ext cx="3441700" cy="2755900"/>
          </a:xfrm>
          <a:prstGeom prst="rect">
            <a:avLst/>
          </a:prstGeom>
        </p:spPr>
      </p:pic>
      <p:pic>
        <p:nvPicPr>
          <p:cNvPr id="3" name="Picture 2" descr="Screen Shot 2016-06-09 at 10.15.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99" y="2304945"/>
            <a:ext cx="4729208" cy="2922913"/>
          </a:xfrm>
          <a:prstGeom prst="rect">
            <a:avLst/>
          </a:prstGeom>
        </p:spPr>
      </p:pic>
    </p:spTree>
    <p:extLst>
      <p:ext uri="{BB962C8B-B14F-4D97-AF65-F5344CB8AC3E}">
        <p14:creationId xmlns:p14="http://schemas.microsoft.com/office/powerpoint/2010/main" val="150786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16285D">
            <a:alpha val="98000"/>
          </a:srgbClr>
        </a:solidFill>
        <a:effectLst/>
      </p:bgPr>
    </p:bg>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300808" y="0"/>
            <a:ext cx="8212165"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2400" dirty="0">
                <a:solidFill>
                  <a:srgbClr val="D98200"/>
                </a:solidFill>
                <a:latin typeface="Arial" charset="0"/>
              </a:rPr>
              <a:t> PDRs in the </a:t>
            </a:r>
            <a:r>
              <a:rPr lang="en-US" sz="2400" u="sng" dirty="0">
                <a:solidFill>
                  <a:srgbClr val="D98200"/>
                </a:solidFill>
                <a:latin typeface="Arial" charset="0"/>
              </a:rPr>
              <a:t>new</a:t>
            </a:r>
            <a:r>
              <a:rPr lang="en-US" sz="2400" dirty="0">
                <a:solidFill>
                  <a:srgbClr val="D98200"/>
                </a:solidFill>
                <a:latin typeface="Arial" charset="0"/>
              </a:rPr>
              <a:t> Lecture Tutorial on teaching MGR</a:t>
            </a:r>
          </a:p>
        </p:txBody>
      </p:sp>
      <p:pic>
        <p:nvPicPr>
          <p:cNvPr id="7" name="Picture 6"/>
          <p:cNvPicPr>
            <a:picLocks noChangeAspect="1"/>
          </p:cNvPicPr>
          <p:nvPr/>
        </p:nvPicPr>
        <p:blipFill>
          <a:blip r:embed="rId3"/>
          <a:stretch>
            <a:fillRect/>
          </a:stretch>
        </p:blipFill>
        <p:spPr>
          <a:xfrm>
            <a:off x="12320525" y="14163471"/>
            <a:ext cx="7943759" cy="5157205"/>
          </a:xfrm>
          <a:prstGeom prst="rect">
            <a:avLst/>
          </a:prstGeom>
        </p:spPr>
      </p:pic>
      <p:sp>
        <p:nvSpPr>
          <p:cNvPr id="9" name="Rectangle 8"/>
          <p:cNvSpPr>
            <a:spLocks noChangeArrowheads="1"/>
          </p:cNvSpPr>
          <p:nvPr/>
        </p:nvSpPr>
        <p:spPr bwMode="auto">
          <a:xfrm>
            <a:off x="2013340" y="-4209358"/>
            <a:ext cx="10961738" cy="14274882"/>
          </a:xfrm>
          <a:prstGeom prst="rect">
            <a:avLst/>
          </a:prstGeom>
          <a:noFill/>
          <a:ln>
            <a:noFill/>
          </a:ln>
        </p:spPr>
        <p:txBody>
          <a:bodyPr wrap="square" tIns="91440" bIns="91440">
            <a:spAutoFit/>
          </a:bodyPr>
          <a:lstStyle/>
          <a:p>
            <a:endParaRPr lang="en-US" sz="4200" kern="1200" dirty="0">
              <a:solidFill>
                <a:srgbClr val="FFFF00"/>
              </a:solidFill>
            </a:endParaRPr>
          </a:p>
        </p:txBody>
      </p:sp>
      <p:sp>
        <p:nvSpPr>
          <p:cNvPr id="10" name="Rectangle 9"/>
          <p:cNvSpPr>
            <a:spLocks noChangeArrowheads="1"/>
          </p:cNvSpPr>
          <p:nvPr/>
        </p:nvSpPr>
        <p:spPr bwMode="auto">
          <a:xfrm>
            <a:off x="-5104687" y="-75683"/>
            <a:ext cx="22100504" cy="3413850"/>
          </a:xfrm>
          <a:prstGeom prst="rect">
            <a:avLst/>
          </a:prstGeom>
          <a:noFill/>
          <a:ln>
            <a:noFill/>
          </a:ln>
        </p:spPr>
        <p:txBody>
          <a:bodyPr wrap="square" tIns="91440" bIns="91440">
            <a:spAutoFit/>
          </a:bodyPr>
          <a:lstStyle/>
          <a:p>
            <a:endParaRPr lang="en-US" sz="2400" kern="1200" dirty="0">
              <a:solidFill>
                <a:srgbClr val="FFFF00"/>
              </a:solidFill>
            </a:endParaRPr>
          </a:p>
        </p:txBody>
      </p:sp>
      <p:sp>
        <p:nvSpPr>
          <p:cNvPr id="13" name="Rectangle 22"/>
          <p:cNvSpPr>
            <a:spLocks noChangeArrowheads="1"/>
          </p:cNvSpPr>
          <p:nvPr/>
        </p:nvSpPr>
        <p:spPr bwMode="auto">
          <a:xfrm>
            <a:off x="17024275" y="2682522"/>
            <a:ext cx="6159694" cy="578618"/>
          </a:xfrm>
          <a:prstGeom prst="rect">
            <a:avLst/>
          </a:prstGeom>
          <a:noFill/>
          <a:ln>
            <a:noFill/>
          </a:ln>
        </p:spPr>
        <p:txBody>
          <a:bodyPr wrap="square" tIns="91440" bIns="91440">
            <a:spAutoFit/>
          </a:bodyPr>
          <a:lstStyle>
            <a:lvl1pPr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1pPr>
            <a:lvl2pPr marL="742950" indent="-28575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2pPr>
            <a:lvl3pPr marL="11430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3pPr>
            <a:lvl4pPr marL="16002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4pPr>
            <a:lvl5pPr marL="2057400" indent="-228600" eaLnBrk="0" hangingPunct="0">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5pPr>
            <a:lvl6pPr marL="25146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6pPr>
            <a:lvl7pPr marL="29718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7pPr>
            <a:lvl8pPr marL="34290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8pPr>
            <a:lvl9pPr marL="3886200" indent="-228600" eaLnBrk="0" fontAlgn="base" hangingPunct="0">
              <a:lnSpc>
                <a:spcPct val="90000"/>
              </a:lnSpc>
              <a:spcBef>
                <a:spcPct val="65000"/>
              </a:spcBef>
              <a:spcAft>
                <a:spcPct val="0"/>
              </a:spcAft>
              <a:defRPr sz="14300" b="1">
                <a:solidFill>
                  <a:srgbClr val="FFFF0F"/>
                </a:solidFill>
                <a:latin typeface="Arial Unicode MS" panose="020B0604020202020204" pitchFamily="34" charset="-128"/>
                <a:ea typeface="MS PGothic" panose="020B0600070205080204" pitchFamily="34" charset="-128"/>
                <a:sym typeface="Wingdings 3" panose="05040102010807070707" pitchFamily="18" charset="2"/>
              </a:defRPr>
            </a:lvl9pPr>
          </a:lstStyle>
          <a:p>
            <a:endParaRPr lang="en-US" sz="400" dirty="0">
              <a:solidFill>
                <a:srgbClr val="FFFF00"/>
              </a:solidFill>
            </a:endParaRPr>
          </a:p>
        </p:txBody>
      </p:sp>
      <p:pic>
        <p:nvPicPr>
          <p:cNvPr id="17" name="Picture 16"/>
          <p:cNvPicPr>
            <a:picLocks noChangeAspect="1"/>
          </p:cNvPicPr>
          <p:nvPr/>
        </p:nvPicPr>
        <p:blipFill>
          <a:blip r:embed="rId4"/>
          <a:stretch>
            <a:fillRect/>
          </a:stretch>
        </p:blipFill>
        <p:spPr>
          <a:xfrm>
            <a:off x="17910060" y="15306472"/>
            <a:ext cx="6016739" cy="4512554"/>
          </a:xfrm>
          <a:prstGeom prst="rect">
            <a:avLst/>
          </a:prstGeom>
        </p:spPr>
      </p:pic>
      <p:pic>
        <p:nvPicPr>
          <p:cNvPr id="2" name="Picture 1" descr="Screen Shot 2016-06-09 at 11.44.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177" y="740705"/>
            <a:ext cx="3223254" cy="1539999"/>
          </a:xfrm>
          <a:prstGeom prst="rect">
            <a:avLst/>
          </a:prstGeom>
        </p:spPr>
      </p:pic>
      <p:grpSp>
        <p:nvGrpSpPr>
          <p:cNvPr id="27" name="Group 26"/>
          <p:cNvGrpSpPr/>
          <p:nvPr/>
        </p:nvGrpSpPr>
        <p:grpSpPr>
          <a:xfrm>
            <a:off x="5304353" y="605059"/>
            <a:ext cx="3652092" cy="1719068"/>
            <a:chOff x="4583407" y="655573"/>
            <a:chExt cx="3345934" cy="1219200"/>
          </a:xfrm>
        </p:grpSpPr>
        <p:pic>
          <p:nvPicPr>
            <p:cNvPr id="3" name="Picture 2" descr="Screen Shot 2016-06-09 at 11.48.5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1741" y="655573"/>
              <a:ext cx="2387600" cy="1219200"/>
            </a:xfrm>
            <a:prstGeom prst="rect">
              <a:avLst/>
            </a:prstGeom>
          </p:spPr>
        </p:pic>
        <p:cxnSp>
          <p:nvCxnSpPr>
            <p:cNvPr id="12" name="Straight Arrow Connector 11"/>
            <p:cNvCxnSpPr/>
            <p:nvPr/>
          </p:nvCxnSpPr>
          <p:spPr bwMode="auto">
            <a:xfrm flipV="1">
              <a:off x="4583407" y="1238749"/>
              <a:ext cx="862271" cy="15680"/>
            </a:xfrm>
            <a:prstGeom prst="straightConnector1">
              <a:avLst/>
            </a:prstGeom>
            <a:noFill/>
            <a:ln w="38100" cap="flat" cmpd="sng" algn="ctr">
              <a:solidFill>
                <a:srgbClr val="FE9900"/>
              </a:solidFill>
              <a:prstDash val="solid"/>
              <a:round/>
              <a:headEnd type="none" w="med" len="med"/>
              <a:tailEnd type="arrow"/>
            </a:ln>
            <a:effectLst/>
          </p:spPr>
        </p:cxnSp>
      </p:grpSp>
      <p:grpSp>
        <p:nvGrpSpPr>
          <p:cNvPr id="31" name="Group 30"/>
          <p:cNvGrpSpPr/>
          <p:nvPr/>
        </p:nvGrpSpPr>
        <p:grpSpPr>
          <a:xfrm>
            <a:off x="5278917" y="2482134"/>
            <a:ext cx="3710963" cy="1414649"/>
            <a:chOff x="4495136" y="2309484"/>
            <a:chExt cx="3399871" cy="1003300"/>
          </a:xfrm>
        </p:grpSpPr>
        <p:pic>
          <p:nvPicPr>
            <p:cNvPr id="5" name="Picture 4" descr="Screen Shot 2016-06-09 at 11.51.3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2007" y="2309484"/>
              <a:ext cx="2413000" cy="1003300"/>
            </a:xfrm>
            <a:prstGeom prst="rect">
              <a:avLst/>
            </a:prstGeom>
          </p:spPr>
        </p:pic>
        <p:cxnSp>
          <p:nvCxnSpPr>
            <p:cNvPr id="20" name="Straight Arrow Connector 19"/>
            <p:cNvCxnSpPr/>
            <p:nvPr/>
          </p:nvCxnSpPr>
          <p:spPr bwMode="auto">
            <a:xfrm flipV="1">
              <a:off x="4495136" y="2755265"/>
              <a:ext cx="862271" cy="15680"/>
            </a:xfrm>
            <a:prstGeom prst="straightConnector1">
              <a:avLst/>
            </a:prstGeom>
            <a:noFill/>
            <a:ln w="38100" cap="flat" cmpd="sng" algn="ctr">
              <a:solidFill>
                <a:srgbClr val="FE9900"/>
              </a:solidFill>
              <a:prstDash val="solid"/>
              <a:round/>
              <a:headEnd type="none" w="med" len="med"/>
              <a:tailEnd type="arrow"/>
            </a:ln>
            <a:effectLst/>
          </p:spPr>
        </p:cxnSp>
      </p:grpSp>
      <p:grpSp>
        <p:nvGrpSpPr>
          <p:cNvPr id="123905" name="Group 123904"/>
          <p:cNvGrpSpPr/>
          <p:nvPr/>
        </p:nvGrpSpPr>
        <p:grpSpPr>
          <a:xfrm>
            <a:off x="5558698" y="4274414"/>
            <a:ext cx="2786507" cy="1432082"/>
            <a:chOff x="4470683" y="3888617"/>
            <a:chExt cx="2552913" cy="1015663"/>
          </a:xfrm>
        </p:grpSpPr>
        <p:cxnSp>
          <p:nvCxnSpPr>
            <p:cNvPr id="22" name="Straight Arrow Connector 21"/>
            <p:cNvCxnSpPr/>
            <p:nvPr/>
          </p:nvCxnSpPr>
          <p:spPr bwMode="auto">
            <a:xfrm flipV="1">
              <a:off x="4470683" y="4345818"/>
              <a:ext cx="862271" cy="15680"/>
            </a:xfrm>
            <a:prstGeom prst="straightConnector1">
              <a:avLst/>
            </a:prstGeom>
            <a:noFill/>
            <a:ln w="38100" cap="flat" cmpd="sng" algn="ctr">
              <a:solidFill>
                <a:srgbClr val="FE9900"/>
              </a:solidFill>
              <a:prstDash val="solid"/>
              <a:round/>
              <a:headEnd type="none" w="med" len="med"/>
              <a:tailEnd type="arrow"/>
            </a:ln>
            <a:effectLst/>
          </p:spPr>
        </p:cxnSp>
        <p:sp>
          <p:nvSpPr>
            <p:cNvPr id="14" name="TextBox 13"/>
            <p:cNvSpPr txBox="1"/>
            <p:nvPr/>
          </p:nvSpPr>
          <p:spPr>
            <a:xfrm>
              <a:off x="6239713" y="3888617"/>
              <a:ext cx="783883" cy="1015663"/>
            </a:xfrm>
            <a:prstGeom prst="rect">
              <a:avLst/>
            </a:prstGeom>
            <a:noFill/>
          </p:spPr>
          <p:txBody>
            <a:bodyPr wrap="square" rtlCol="0">
              <a:spAutoFit/>
            </a:bodyPr>
            <a:lstStyle/>
            <a:p>
              <a:r>
                <a:rPr lang="en-US" sz="6000" dirty="0">
                  <a:solidFill>
                    <a:srgbClr val="FE9911"/>
                  </a:solidFill>
                </a:rPr>
                <a:t>?</a:t>
              </a:r>
            </a:p>
          </p:txBody>
        </p:sp>
      </p:grpSp>
      <p:sp>
        <p:nvSpPr>
          <p:cNvPr id="16" name="TextBox 15"/>
          <p:cNvSpPr txBox="1"/>
          <p:nvPr/>
        </p:nvSpPr>
        <p:spPr>
          <a:xfrm>
            <a:off x="101837" y="1113088"/>
            <a:ext cx="1796781" cy="461665"/>
          </a:xfrm>
          <a:prstGeom prst="rect">
            <a:avLst/>
          </a:prstGeom>
          <a:noFill/>
        </p:spPr>
        <p:txBody>
          <a:bodyPr wrap="square" rtlCol="0">
            <a:spAutoFit/>
          </a:bodyPr>
          <a:lstStyle/>
          <a:p>
            <a:r>
              <a:rPr lang="en-US" sz="2400" dirty="0">
                <a:solidFill>
                  <a:srgbClr val="FE9911"/>
                </a:solidFill>
              </a:rPr>
              <a:t>Start here</a:t>
            </a:r>
          </a:p>
        </p:txBody>
      </p:sp>
      <p:cxnSp>
        <p:nvCxnSpPr>
          <p:cNvPr id="26" name="Straight Arrow Connector 25"/>
          <p:cNvCxnSpPr/>
          <p:nvPr/>
        </p:nvCxnSpPr>
        <p:spPr bwMode="auto">
          <a:xfrm flipV="1">
            <a:off x="1156681" y="1639355"/>
            <a:ext cx="390800" cy="9177"/>
          </a:xfrm>
          <a:prstGeom prst="straightConnector1">
            <a:avLst/>
          </a:prstGeom>
          <a:noFill/>
          <a:ln w="38100" cap="flat" cmpd="sng" algn="ctr">
            <a:solidFill>
              <a:srgbClr val="FE9900"/>
            </a:solidFill>
            <a:prstDash val="solid"/>
            <a:round/>
            <a:headEnd type="none" w="med" len="med"/>
            <a:tailEnd type="arrow"/>
          </a:ln>
          <a:effectLst/>
        </p:spPr>
      </p:cxnSp>
      <p:grpSp>
        <p:nvGrpSpPr>
          <p:cNvPr id="123907" name="Group 123906"/>
          <p:cNvGrpSpPr/>
          <p:nvPr/>
        </p:nvGrpSpPr>
        <p:grpSpPr>
          <a:xfrm>
            <a:off x="130485" y="2450227"/>
            <a:ext cx="5012431" cy="1343021"/>
            <a:chOff x="-104071" y="2264325"/>
            <a:chExt cx="4592236" cy="952500"/>
          </a:xfrm>
        </p:grpSpPr>
        <p:grpSp>
          <p:nvGrpSpPr>
            <p:cNvPr id="30" name="Group 29"/>
            <p:cNvGrpSpPr/>
            <p:nvPr/>
          </p:nvGrpSpPr>
          <p:grpSpPr>
            <a:xfrm>
              <a:off x="-104071" y="2264325"/>
              <a:ext cx="4592236" cy="952500"/>
              <a:chOff x="-88393" y="2264325"/>
              <a:chExt cx="4592236" cy="952500"/>
            </a:xfrm>
          </p:grpSpPr>
          <p:pic>
            <p:nvPicPr>
              <p:cNvPr id="4" name="Picture 3" descr="Screen Shot 2016-06-09 at 11.49.53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5150" y="2264325"/>
                <a:ext cx="2768693" cy="952500"/>
              </a:xfrm>
              <a:prstGeom prst="rect">
                <a:avLst/>
              </a:prstGeom>
            </p:spPr>
          </p:pic>
          <p:sp>
            <p:nvSpPr>
              <p:cNvPr id="24" name="TextBox 23"/>
              <p:cNvSpPr txBox="1"/>
              <p:nvPr/>
            </p:nvSpPr>
            <p:spPr>
              <a:xfrm>
                <a:off x="-88393" y="2551462"/>
                <a:ext cx="1646155" cy="461665"/>
              </a:xfrm>
              <a:prstGeom prst="rect">
                <a:avLst/>
              </a:prstGeom>
              <a:noFill/>
            </p:spPr>
            <p:txBody>
              <a:bodyPr wrap="square" rtlCol="0">
                <a:spAutoFit/>
              </a:bodyPr>
              <a:lstStyle/>
              <a:p>
                <a:r>
                  <a:rPr lang="en-US" sz="2400" dirty="0">
                    <a:solidFill>
                      <a:srgbClr val="FE9911"/>
                    </a:solidFill>
                  </a:rPr>
                  <a:t>then here</a:t>
                </a:r>
              </a:p>
            </p:txBody>
          </p:sp>
        </p:grpSp>
        <p:cxnSp>
          <p:nvCxnSpPr>
            <p:cNvPr id="28" name="Straight Arrow Connector 27"/>
            <p:cNvCxnSpPr/>
            <p:nvPr/>
          </p:nvCxnSpPr>
          <p:spPr bwMode="auto">
            <a:xfrm flipV="1">
              <a:off x="1236832" y="2726225"/>
              <a:ext cx="358039" cy="6511"/>
            </a:xfrm>
            <a:prstGeom prst="straightConnector1">
              <a:avLst/>
            </a:prstGeom>
            <a:noFill/>
            <a:ln w="38100" cap="flat" cmpd="sng" algn="ctr">
              <a:solidFill>
                <a:srgbClr val="FE9900"/>
              </a:solidFill>
              <a:prstDash val="solid"/>
              <a:round/>
              <a:headEnd type="none" w="med" len="med"/>
              <a:tailEnd type="arrow"/>
            </a:ln>
            <a:effectLst/>
          </p:spPr>
        </p:cxnSp>
      </p:grpSp>
      <p:grpSp>
        <p:nvGrpSpPr>
          <p:cNvPr id="123908" name="Group 123907"/>
          <p:cNvGrpSpPr/>
          <p:nvPr/>
        </p:nvGrpSpPr>
        <p:grpSpPr>
          <a:xfrm>
            <a:off x="573933" y="4018686"/>
            <a:ext cx="4704984" cy="2471160"/>
            <a:chOff x="53954" y="3540534"/>
            <a:chExt cx="4310562" cy="1752600"/>
          </a:xfrm>
        </p:grpSpPr>
        <p:grpSp>
          <p:nvGrpSpPr>
            <p:cNvPr id="123904" name="Group 123903"/>
            <p:cNvGrpSpPr/>
            <p:nvPr/>
          </p:nvGrpSpPr>
          <p:grpSpPr>
            <a:xfrm>
              <a:off x="53954" y="3540534"/>
              <a:ext cx="4310562" cy="1752600"/>
              <a:chOff x="69632" y="3540534"/>
              <a:chExt cx="4310562" cy="1752600"/>
            </a:xfrm>
          </p:grpSpPr>
          <p:pic>
            <p:nvPicPr>
              <p:cNvPr id="6" name="Picture 5" descr="Screen Shot 2016-06-09 at 11.53.38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1794" y="3540534"/>
                <a:ext cx="2438400" cy="1752600"/>
              </a:xfrm>
              <a:prstGeom prst="rect">
                <a:avLst/>
              </a:prstGeom>
            </p:spPr>
          </p:pic>
          <p:sp>
            <p:nvSpPr>
              <p:cNvPr id="25" name="TextBox 24"/>
              <p:cNvSpPr txBox="1"/>
              <p:nvPr/>
            </p:nvSpPr>
            <p:spPr>
              <a:xfrm>
                <a:off x="69632" y="4177737"/>
                <a:ext cx="1646155" cy="461665"/>
              </a:xfrm>
              <a:prstGeom prst="rect">
                <a:avLst/>
              </a:prstGeom>
              <a:noFill/>
            </p:spPr>
            <p:txBody>
              <a:bodyPr wrap="square" rtlCol="0">
                <a:spAutoFit/>
              </a:bodyPr>
              <a:lstStyle/>
              <a:p>
                <a:r>
                  <a:rPr lang="en-US" sz="2400" dirty="0">
                    <a:solidFill>
                      <a:srgbClr val="FE9911"/>
                    </a:solidFill>
                  </a:rPr>
                  <a:t>then here</a:t>
                </a:r>
              </a:p>
            </p:txBody>
          </p:sp>
        </p:grpSp>
        <p:cxnSp>
          <p:nvCxnSpPr>
            <p:cNvPr id="29" name="Straight Arrow Connector 28"/>
            <p:cNvCxnSpPr/>
            <p:nvPr/>
          </p:nvCxnSpPr>
          <p:spPr bwMode="auto">
            <a:xfrm flipV="1">
              <a:off x="1487548" y="4444668"/>
              <a:ext cx="358039" cy="6511"/>
            </a:xfrm>
            <a:prstGeom prst="straightConnector1">
              <a:avLst/>
            </a:prstGeom>
            <a:noFill/>
            <a:ln w="38100" cap="flat" cmpd="sng" algn="ctr">
              <a:solidFill>
                <a:srgbClr val="FE9900"/>
              </a:solidFill>
              <a:prstDash val="solid"/>
              <a:round/>
              <a:headEnd type="none" w="med" len="med"/>
              <a:tailEnd type="arrow"/>
            </a:ln>
            <a:effectLst/>
          </p:spPr>
        </p:cxnSp>
      </p:grpSp>
    </p:spTree>
    <p:extLst>
      <p:ext uri="{BB962C8B-B14F-4D97-AF65-F5344CB8AC3E}">
        <p14:creationId xmlns:p14="http://schemas.microsoft.com/office/powerpoint/2010/main" val="12471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598685" y="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a:solidFill>
                  <a:srgbClr val="D98200"/>
                </a:solidFill>
                <a:latin typeface="Arial" charset="0"/>
              </a:rPr>
              <a:t>Then here</a:t>
            </a:r>
            <a:r>
              <a:rPr lang="is-IS" sz="3600" dirty="0">
                <a:solidFill>
                  <a:srgbClr val="D98200"/>
                </a:solidFill>
                <a:latin typeface="Arial" charset="0"/>
              </a:rPr>
              <a:t>…</a:t>
            </a:r>
            <a:endParaRPr lang="en-US" sz="3600" dirty="0">
              <a:solidFill>
                <a:srgbClr val="D98200"/>
              </a:solidFill>
              <a:latin typeface="Arial" charset="0"/>
            </a:endParaRPr>
          </a:p>
        </p:txBody>
      </p:sp>
      <p:pic>
        <p:nvPicPr>
          <p:cNvPr id="3" name="Picture 2" descr="Screen Shot 2016-06-09 at 10.15.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272" y="2696943"/>
            <a:ext cx="4729208" cy="2922913"/>
          </a:xfrm>
          <a:prstGeom prst="rect">
            <a:avLst/>
          </a:prstGeom>
        </p:spPr>
      </p:pic>
      <p:pic>
        <p:nvPicPr>
          <p:cNvPr id="4" name="Picture 3"/>
          <p:cNvPicPr>
            <a:picLocks noChangeAspect="1"/>
          </p:cNvPicPr>
          <p:nvPr/>
        </p:nvPicPr>
        <p:blipFill>
          <a:blip r:embed="rId4"/>
          <a:stretch>
            <a:fillRect/>
          </a:stretch>
        </p:blipFill>
        <p:spPr>
          <a:xfrm>
            <a:off x="125422" y="839050"/>
            <a:ext cx="4175640" cy="1716775"/>
          </a:xfrm>
          <a:prstGeom prst="rect">
            <a:avLst/>
          </a:prstGeom>
        </p:spPr>
      </p:pic>
      <p:pic>
        <p:nvPicPr>
          <p:cNvPr id="6" name="Picture 5" descr="Screen Shot 2016-06-09 at 12.09.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33600"/>
            <a:ext cx="9144000" cy="2579348"/>
          </a:xfrm>
          <a:prstGeom prst="rect">
            <a:avLst/>
          </a:prstGeom>
        </p:spPr>
      </p:pic>
    </p:spTree>
    <p:extLst>
      <p:ext uri="{BB962C8B-B14F-4D97-AF65-F5344CB8AC3E}">
        <p14:creationId xmlns:p14="http://schemas.microsoft.com/office/powerpoint/2010/main" val="2806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598685" y="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a:solidFill>
                  <a:srgbClr val="D98200"/>
                </a:solidFill>
                <a:latin typeface="Arial" charset="0"/>
              </a:rPr>
              <a:t>Then here</a:t>
            </a:r>
            <a:r>
              <a:rPr lang="is-IS" sz="3600" dirty="0">
                <a:solidFill>
                  <a:srgbClr val="D98200"/>
                </a:solidFill>
                <a:latin typeface="Arial" charset="0"/>
              </a:rPr>
              <a:t>…</a:t>
            </a:r>
            <a:endParaRPr lang="en-US" sz="3600" dirty="0">
              <a:solidFill>
                <a:srgbClr val="D98200"/>
              </a:solidFill>
              <a:latin typeface="Arial" charset="0"/>
            </a:endParaRPr>
          </a:p>
        </p:txBody>
      </p:sp>
      <p:pic>
        <p:nvPicPr>
          <p:cNvPr id="2" name="Picture 1" descr="Screen Shot 2016-06-09 at 12.12.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14" y="946184"/>
            <a:ext cx="6269810" cy="3968421"/>
          </a:xfrm>
          <a:prstGeom prst="rect">
            <a:avLst/>
          </a:prstGeom>
        </p:spPr>
      </p:pic>
      <p:pic>
        <p:nvPicPr>
          <p:cNvPr id="8" name="Picture 7" descr="Screen Shot 2016-06-09 at 12.14.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2500"/>
            <a:ext cx="9144000" cy="2403505"/>
          </a:xfrm>
          <a:prstGeom prst="rect">
            <a:avLst/>
          </a:prstGeom>
        </p:spPr>
      </p:pic>
    </p:spTree>
    <p:extLst>
      <p:ext uri="{BB962C8B-B14F-4D97-AF65-F5344CB8AC3E}">
        <p14:creationId xmlns:p14="http://schemas.microsoft.com/office/powerpoint/2010/main" val="34125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598685" y="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a:solidFill>
                  <a:srgbClr val="D98200"/>
                </a:solidFill>
                <a:latin typeface="Arial" charset="0"/>
              </a:rPr>
              <a:t>Not all is well</a:t>
            </a:r>
            <a:r>
              <a:rPr lang="is-IS" sz="3600" dirty="0">
                <a:solidFill>
                  <a:srgbClr val="D98200"/>
                </a:solidFill>
                <a:latin typeface="Arial" charset="0"/>
              </a:rPr>
              <a:t>…</a:t>
            </a:r>
            <a:endParaRPr lang="en-US" sz="3600" dirty="0">
              <a:solidFill>
                <a:srgbClr val="D98200"/>
              </a:solidFill>
              <a:latin typeface="Arial" charset="0"/>
            </a:endParaRPr>
          </a:p>
        </p:txBody>
      </p:sp>
      <p:pic>
        <p:nvPicPr>
          <p:cNvPr id="3" name="Picture 2" descr="Screen Shot 2016-06-09 at 12.16.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45" y="659190"/>
            <a:ext cx="8135306" cy="2476791"/>
          </a:xfrm>
          <a:prstGeom prst="rect">
            <a:avLst/>
          </a:prstGeom>
        </p:spPr>
      </p:pic>
      <p:pic>
        <p:nvPicPr>
          <p:cNvPr id="4" name="Picture 3" descr="Screen Shot 2016-06-09 at 12.17.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855"/>
            <a:ext cx="9144000" cy="2237131"/>
          </a:xfrm>
          <a:prstGeom prst="rect">
            <a:avLst/>
          </a:prstGeom>
        </p:spPr>
      </p:pic>
    </p:spTree>
    <p:extLst>
      <p:ext uri="{BB962C8B-B14F-4D97-AF65-F5344CB8AC3E}">
        <p14:creationId xmlns:p14="http://schemas.microsoft.com/office/powerpoint/2010/main" val="26173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412"/>
          </a:xfrm>
        </p:spPr>
        <p:txBody>
          <a:bodyPr/>
          <a:lstStyle/>
          <a:p>
            <a:r>
              <a:rPr lang="en-US" dirty="0">
                <a:solidFill>
                  <a:srgbClr val="FF8401"/>
                </a:solidFill>
              </a:rPr>
              <a:t>The How</a:t>
            </a:r>
          </a:p>
        </p:txBody>
      </p:sp>
      <p:sp>
        <p:nvSpPr>
          <p:cNvPr id="3" name="Content Placeholder 2"/>
          <p:cNvSpPr>
            <a:spLocks noGrp="1"/>
          </p:cNvSpPr>
          <p:nvPr>
            <p:ph idx="1"/>
          </p:nvPr>
        </p:nvSpPr>
        <p:spPr>
          <a:xfrm>
            <a:off x="457200" y="1343025"/>
            <a:ext cx="8229600" cy="3895725"/>
          </a:xfrm>
        </p:spPr>
        <p:txBody>
          <a:bodyPr/>
          <a:lstStyle/>
          <a:p>
            <a:r>
              <a:rPr lang="en-US" sz="2400" dirty="0"/>
              <a:t>Choose a really gnarly task that you want your students to succeed at</a:t>
            </a:r>
          </a:p>
          <a:p>
            <a:r>
              <a:rPr lang="en-US" sz="2400" dirty="0"/>
              <a:t>Unpack the reasoning and discipline content your students need </a:t>
            </a:r>
          </a:p>
          <a:p>
            <a:r>
              <a:rPr lang="en-US" sz="2400" dirty="0"/>
              <a:t>Use, create, modify, plunder PDRs whose affordances match this content</a:t>
            </a:r>
          </a:p>
          <a:p>
            <a:r>
              <a:rPr lang="en-US" sz="2400" dirty="0"/>
              <a:t>Teach your students to model and reason about the physical phenomena using and mapping between these representations</a:t>
            </a:r>
          </a:p>
        </p:txBody>
      </p:sp>
    </p:spTree>
    <p:extLst>
      <p:ext uri="{BB962C8B-B14F-4D97-AF65-F5344CB8AC3E}">
        <p14:creationId xmlns:p14="http://schemas.microsoft.com/office/powerpoint/2010/main" val="428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5-31 at 11.17.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3662"/>
            <a:ext cx="9144000" cy="4767544"/>
          </a:xfrm>
          <a:prstGeom prst="rect">
            <a:avLst/>
          </a:prstGeom>
        </p:spPr>
      </p:pic>
      <p:sp>
        <p:nvSpPr>
          <p:cNvPr id="4" name="TextBox 3"/>
          <p:cNvSpPr txBox="1"/>
          <p:nvPr/>
        </p:nvSpPr>
        <p:spPr>
          <a:xfrm>
            <a:off x="-47034" y="15680"/>
            <a:ext cx="9657802" cy="553998"/>
          </a:xfrm>
          <a:prstGeom prst="rect">
            <a:avLst/>
          </a:prstGeom>
          <a:noFill/>
        </p:spPr>
        <p:txBody>
          <a:bodyPr wrap="square" rtlCol="0">
            <a:spAutoFit/>
          </a:bodyPr>
          <a:lstStyle/>
          <a:p>
            <a:r>
              <a:rPr lang="en-US" sz="3000" b="0" dirty="0">
                <a:solidFill>
                  <a:srgbClr val="E6E6E6"/>
                </a:solidFill>
              </a:rPr>
              <a:t>Modeling the pre and post instruction abilities of students</a:t>
            </a:r>
          </a:p>
        </p:txBody>
      </p:sp>
    </p:spTree>
    <p:extLst>
      <p:ext uri="{BB962C8B-B14F-4D97-AF65-F5344CB8AC3E}">
        <p14:creationId xmlns:p14="http://schemas.microsoft.com/office/powerpoint/2010/main" val="299231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273737067"/>
              </p:ext>
            </p:extLst>
          </p:nvPr>
        </p:nvGraphicFramePr>
        <p:xfrm>
          <a:off x="4732302" y="3409155"/>
          <a:ext cx="3655616" cy="3212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175186962"/>
              </p:ext>
            </p:extLst>
          </p:nvPr>
        </p:nvGraphicFramePr>
        <p:xfrm>
          <a:off x="735196" y="0"/>
          <a:ext cx="3675980" cy="3208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712221366"/>
              </p:ext>
            </p:extLst>
          </p:nvPr>
        </p:nvGraphicFramePr>
        <p:xfrm>
          <a:off x="722141" y="3439095"/>
          <a:ext cx="3672326" cy="3195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750787202"/>
              </p:ext>
            </p:extLst>
          </p:nvPr>
        </p:nvGraphicFramePr>
        <p:xfrm>
          <a:off x="4782428" y="0"/>
          <a:ext cx="3672325" cy="3225328"/>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3191419" y="116984"/>
            <a:ext cx="1052667" cy="461665"/>
          </a:xfrm>
          <a:prstGeom prst="rect">
            <a:avLst/>
          </a:prstGeom>
          <a:solidFill>
            <a:schemeClr val="bg1">
              <a:lumMod val="75000"/>
            </a:schemeClr>
          </a:solidFill>
        </p:spPr>
        <p:txBody>
          <a:bodyPr wrap="square" rtlCol="0">
            <a:spAutoFit/>
          </a:bodyPr>
          <a:lstStyle/>
          <a:p>
            <a:pPr algn="ctr"/>
            <a:r>
              <a:rPr lang="en-US" sz="2400" dirty="0"/>
              <a:t> </a:t>
            </a:r>
            <a:r>
              <a:rPr lang="en-US" sz="2400" dirty="0">
                <a:solidFill>
                  <a:srgbClr val="FF8401"/>
                </a:solidFill>
              </a:rPr>
              <a:t>A</a:t>
            </a:r>
          </a:p>
        </p:txBody>
      </p:sp>
      <p:sp>
        <p:nvSpPr>
          <p:cNvPr id="9" name="TextBox 8"/>
          <p:cNvSpPr txBox="1"/>
          <p:nvPr/>
        </p:nvSpPr>
        <p:spPr>
          <a:xfrm>
            <a:off x="7186889" y="116981"/>
            <a:ext cx="1052667" cy="461665"/>
          </a:xfrm>
          <a:prstGeom prst="rect">
            <a:avLst/>
          </a:prstGeom>
          <a:solidFill>
            <a:schemeClr val="bg1">
              <a:lumMod val="75000"/>
            </a:schemeClr>
          </a:solidFill>
        </p:spPr>
        <p:txBody>
          <a:bodyPr wrap="square" rtlCol="0">
            <a:spAutoFit/>
          </a:bodyPr>
          <a:lstStyle/>
          <a:p>
            <a:pPr algn="ctr"/>
            <a:r>
              <a:rPr lang="en-US" sz="2400" dirty="0"/>
              <a:t> </a:t>
            </a:r>
            <a:r>
              <a:rPr lang="en-US" sz="2400" dirty="0">
                <a:solidFill>
                  <a:srgbClr val="FF8401"/>
                </a:solidFill>
              </a:rPr>
              <a:t>B</a:t>
            </a:r>
          </a:p>
        </p:txBody>
      </p:sp>
      <p:sp>
        <p:nvSpPr>
          <p:cNvPr id="10" name="TextBox 9"/>
          <p:cNvSpPr txBox="1"/>
          <p:nvPr/>
        </p:nvSpPr>
        <p:spPr>
          <a:xfrm>
            <a:off x="3178748" y="3561556"/>
            <a:ext cx="1052667" cy="461665"/>
          </a:xfrm>
          <a:prstGeom prst="rect">
            <a:avLst/>
          </a:prstGeom>
          <a:solidFill>
            <a:schemeClr val="bg1">
              <a:lumMod val="75000"/>
            </a:schemeClr>
          </a:solidFill>
        </p:spPr>
        <p:txBody>
          <a:bodyPr wrap="square" rtlCol="0">
            <a:spAutoFit/>
          </a:bodyPr>
          <a:lstStyle/>
          <a:p>
            <a:pPr algn="ctr"/>
            <a:r>
              <a:rPr lang="en-US" sz="2400" dirty="0"/>
              <a:t> </a:t>
            </a:r>
            <a:r>
              <a:rPr lang="en-US" sz="2400" dirty="0">
                <a:solidFill>
                  <a:srgbClr val="FF8401"/>
                </a:solidFill>
              </a:rPr>
              <a:t>C</a:t>
            </a:r>
          </a:p>
        </p:txBody>
      </p:sp>
      <p:sp>
        <p:nvSpPr>
          <p:cNvPr id="11" name="TextBox 10"/>
          <p:cNvSpPr txBox="1"/>
          <p:nvPr/>
        </p:nvSpPr>
        <p:spPr>
          <a:xfrm>
            <a:off x="7172199" y="3511421"/>
            <a:ext cx="1052667" cy="461665"/>
          </a:xfrm>
          <a:prstGeom prst="rect">
            <a:avLst/>
          </a:prstGeom>
          <a:solidFill>
            <a:schemeClr val="bg1">
              <a:lumMod val="75000"/>
            </a:schemeClr>
          </a:solidFill>
        </p:spPr>
        <p:txBody>
          <a:bodyPr wrap="square" rtlCol="0">
            <a:spAutoFit/>
          </a:bodyPr>
          <a:lstStyle/>
          <a:p>
            <a:pPr algn="ctr"/>
            <a:r>
              <a:rPr lang="en-US" sz="2400" dirty="0"/>
              <a:t> </a:t>
            </a:r>
            <a:r>
              <a:rPr lang="en-US" sz="2400" dirty="0">
                <a:solidFill>
                  <a:srgbClr val="FF8401"/>
                </a:solidFill>
              </a:rPr>
              <a:t>D</a:t>
            </a:r>
          </a:p>
        </p:txBody>
      </p:sp>
    </p:spTree>
    <p:extLst>
      <p:ext uri="{BB962C8B-B14F-4D97-AF65-F5344CB8AC3E}">
        <p14:creationId xmlns:p14="http://schemas.microsoft.com/office/powerpoint/2010/main" val="215974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65088"/>
            <a:ext cx="8229600" cy="849312"/>
          </a:xfrm>
        </p:spPr>
        <p:txBody>
          <a:bodyPr/>
          <a:lstStyle/>
          <a:p>
            <a:pPr eaLnBrk="1" hangingPunct="1"/>
            <a:r>
              <a:rPr lang="en-US" sz="3600" i="1" dirty="0">
                <a:latin typeface="Arial" charset="0"/>
              </a:rPr>
              <a:t>Thanks and Support</a:t>
            </a:r>
          </a:p>
        </p:txBody>
      </p:sp>
      <p:sp>
        <p:nvSpPr>
          <p:cNvPr id="24578" name="Rectangle 3"/>
          <p:cNvSpPr>
            <a:spLocks noGrp="1" noChangeArrowheads="1"/>
          </p:cNvSpPr>
          <p:nvPr>
            <p:ph type="body" idx="1"/>
          </p:nvPr>
        </p:nvSpPr>
        <p:spPr>
          <a:xfrm>
            <a:off x="85724" y="1065213"/>
            <a:ext cx="9403715" cy="4573587"/>
          </a:xfrm>
        </p:spPr>
        <p:txBody>
          <a:bodyPr/>
          <a:lstStyle/>
          <a:p>
            <a:pPr eaLnBrk="1" hangingPunct="1">
              <a:lnSpc>
                <a:spcPct val="90000"/>
              </a:lnSpc>
              <a:spcBef>
                <a:spcPct val="60000"/>
              </a:spcBef>
              <a:buClr>
                <a:srgbClr val="FFFFFF"/>
              </a:buClr>
              <a:buFontTx/>
              <a:buChar char="–"/>
            </a:pPr>
            <a:r>
              <a:rPr lang="en-US" sz="2200" dirty="0">
                <a:solidFill>
                  <a:srgbClr val="FE9900"/>
                </a:solidFill>
                <a:latin typeface="Arial" charset="0"/>
              </a:rPr>
              <a:t>JPL</a:t>
            </a:r>
            <a:r>
              <a:rPr lang="ja-JP" altLang="en-US" sz="2200" dirty="0">
                <a:solidFill>
                  <a:srgbClr val="FE9900"/>
                </a:solidFill>
                <a:latin typeface="Arial" charset="0"/>
              </a:rPr>
              <a:t>’</a:t>
            </a:r>
            <a:r>
              <a:rPr lang="en-US" altLang="ja-JP" sz="2200" dirty="0">
                <a:solidFill>
                  <a:srgbClr val="FE9900"/>
                </a:solidFill>
                <a:latin typeface="Arial" charset="0"/>
              </a:rPr>
              <a:t>s NASA </a:t>
            </a:r>
            <a:r>
              <a:rPr lang="en-US" altLang="ja-JP" sz="2200" dirty="0" err="1">
                <a:solidFill>
                  <a:srgbClr val="FE9900"/>
                </a:solidFill>
                <a:latin typeface="Arial" charset="0"/>
              </a:rPr>
              <a:t>Exoplanet</a:t>
            </a:r>
            <a:r>
              <a:rPr lang="en-US" altLang="ja-JP" sz="2200" dirty="0">
                <a:solidFill>
                  <a:srgbClr val="FE9900"/>
                </a:solidFill>
                <a:latin typeface="Arial" charset="0"/>
              </a:rPr>
              <a:t> Exploration Public Engagement Program</a:t>
            </a:r>
          </a:p>
          <a:p>
            <a:pPr eaLnBrk="1" hangingPunct="1">
              <a:lnSpc>
                <a:spcPct val="90000"/>
              </a:lnSpc>
              <a:spcBef>
                <a:spcPct val="60000"/>
              </a:spcBef>
              <a:buClr>
                <a:srgbClr val="FFFFFF"/>
              </a:buClr>
              <a:buFontTx/>
              <a:buChar char="–"/>
            </a:pPr>
            <a:r>
              <a:rPr lang="en-US" sz="2200" dirty="0">
                <a:latin typeface="Arial" charset="0"/>
              </a:rPr>
              <a:t>NSF - </a:t>
            </a:r>
            <a:r>
              <a:rPr lang="ja-JP" altLang="en-US" sz="2200" dirty="0">
                <a:latin typeface="Arial" charset="0"/>
              </a:rPr>
              <a:t>“</a:t>
            </a:r>
            <a:r>
              <a:rPr lang="en-US" altLang="ja-JP" sz="2200" dirty="0">
                <a:latin typeface="Arial" charset="0"/>
              </a:rPr>
              <a:t>Collaboration of Astronomy Teaching Scholars (CATS)</a:t>
            </a:r>
            <a:r>
              <a:rPr lang="ja-JP" altLang="en-US" sz="2200" dirty="0">
                <a:latin typeface="Arial" charset="0"/>
              </a:rPr>
              <a:t>”</a:t>
            </a:r>
            <a:endParaRPr lang="en-US" altLang="ja-JP" sz="2200" dirty="0">
              <a:latin typeface="Arial" charset="0"/>
            </a:endParaRPr>
          </a:p>
        </p:txBody>
      </p:sp>
    </p:spTree>
    <p:extLst>
      <p:ext uri="{BB962C8B-B14F-4D97-AF65-F5344CB8AC3E}">
        <p14:creationId xmlns:p14="http://schemas.microsoft.com/office/powerpoint/2010/main" val="98378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ext Placeholder 1"/>
          <p:cNvSpPr>
            <a:spLocks noGrp="1"/>
          </p:cNvSpPr>
          <p:nvPr>
            <p:ph type="body" sz="half" idx="1"/>
          </p:nvPr>
        </p:nvSpPr>
        <p:spPr>
          <a:xfrm>
            <a:off x="824723" y="310709"/>
            <a:ext cx="3801541" cy="5548222"/>
          </a:xfrm>
        </p:spPr>
        <p:txBody>
          <a:bodyPr/>
          <a:lstStyle/>
          <a:p>
            <a:endParaRPr lang="en-US" sz="1200" dirty="0">
              <a:solidFill>
                <a:srgbClr val="F7F7F7"/>
              </a:solidFill>
              <a:latin typeface="Arial" charset="0"/>
            </a:endParaRPr>
          </a:p>
          <a:p>
            <a:r>
              <a:rPr lang="en-US" sz="1200" dirty="0" err="1">
                <a:solidFill>
                  <a:srgbClr val="F7F7F7"/>
                </a:solidFill>
                <a:latin typeface="Arial" charset="0"/>
              </a:rPr>
              <a:t>Leilani</a:t>
            </a:r>
            <a:r>
              <a:rPr lang="en-US" sz="1200" dirty="0">
                <a:solidFill>
                  <a:srgbClr val="F7F7F7"/>
                </a:solidFill>
                <a:latin typeface="Arial" charset="0"/>
              </a:rPr>
              <a:t> Arthurs, UNL</a:t>
            </a:r>
          </a:p>
          <a:p>
            <a:r>
              <a:rPr lang="en-US" sz="1200" dirty="0">
                <a:solidFill>
                  <a:srgbClr val="F7F7F7"/>
                </a:solidFill>
                <a:latin typeface="Arial" charset="0"/>
              </a:rPr>
              <a:t>Duncan Brown, </a:t>
            </a:r>
            <a:r>
              <a:rPr lang="en-US" sz="1200" dirty="0">
                <a:latin typeface="Arial" charset="0"/>
              </a:rPr>
              <a:t>Syracuse </a:t>
            </a:r>
            <a:r>
              <a:rPr lang="en-US" sz="1200" dirty="0">
                <a:solidFill>
                  <a:srgbClr val="F7F7F7"/>
                </a:solidFill>
                <a:latin typeface="Arial" charset="0"/>
              </a:rPr>
              <a:t>Univ.</a:t>
            </a:r>
          </a:p>
          <a:p>
            <a:r>
              <a:rPr lang="en-US" sz="1200" dirty="0" err="1">
                <a:solidFill>
                  <a:srgbClr val="F7F7F7"/>
                </a:solidFill>
                <a:latin typeface="Arial" charset="0"/>
              </a:rPr>
              <a:t>Sanlyn</a:t>
            </a:r>
            <a:r>
              <a:rPr lang="en-US" sz="1200" dirty="0">
                <a:solidFill>
                  <a:srgbClr val="F7F7F7"/>
                </a:solidFill>
                <a:latin typeface="Arial" charset="0"/>
              </a:rPr>
              <a:t> </a:t>
            </a:r>
            <a:r>
              <a:rPr lang="en-US" sz="1200" dirty="0" err="1">
                <a:solidFill>
                  <a:srgbClr val="F7F7F7"/>
                </a:solidFill>
                <a:latin typeface="Arial" charset="0"/>
              </a:rPr>
              <a:t>Buxner</a:t>
            </a:r>
            <a:r>
              <a:rPr lang="en-US" sz="1200" dirty="0">
                <a:solidFill>
                  <a:srgbClr val="F7F7F7"/>
                </a:solidFill>
                <a:latin typeface="Arial" charset="0"/>
              </a:rPr>
              <a:t>, Univ. of Arizona</a:t>
            </a:r>
          </a:p>
          <a:p>
            <a:r>
              <a:rPr lang="en-US" sz="1200" dirty="0">
                <a:solidFill>
                  <a:srgbClr val="F7F7F7"/>
                </a:solidFill>
                <a:latin typeface="Arial" charset="0"/>
              </a:rPr>
              <a:t>David </a:t>
            </a:r>
            <a:r>
              <a:rPr lang="en-US" sz="1200" dirty="0" err="1">
                <a:solidFill>
                  <a:srgbClr val="F7F7F7"/>
                </a:solidFill>
                <a:latin typeface="Arial" charset="0"/>
              </a:rPr>
              <a:t>Consiglio</a:t>
            </a:r>
            <a:r>
              <a:rPr lang="en-US" sz="1200" dirty="0">
                <a:solidFill>
                  <a:srgbClr val="F7F7F7"/>
                </a:solidFill>
                <a:latin typeface="Arial" charset="0"/>
              </a:rPr>
              <a:t>, Bryn </a:t>
            </a:r>
            <a:r>
              <a:rPr lang="en-US" sz="1200" dirty="0" err="1">
                <a:solidFill>
                  <a:srgbClr val="F7F7F7"/>
                </a:solidFill>
                <a:latin typeface="Arial" charset="0"/>
              </a:rPr>
              <a:t>Mawr</a:t>
            </a:r>
            <a:r>
              <a:rPr lang="en-US" sz="1200" dirty="0">
                <a:solidFill>
                  <a:srgbClr val="F7F7F7"/>
                </a:solidFill>
                <a:latin typeface="Arial" charset="0"/>
              </a:rPr>
              <a:t> College</a:t>
            </a:r>
          </a:p>
          <a:p>
            <a:r>
              <a:rPr lang="en-US" sz="1200" dirty="0">
                <a:solidFill>
                  <a:srgbClr val="F7F7F7"/>
                </a:solidFill>
                <a:latin typeface="Arial" charset="0"/>
              </a:rPr>
              <a:t>Steve </a:t>
            </a:r>
            <a:r>
              <a:rPr lang="en-US" sz="1200" dirty="0" err="1">
                <a:solidFill>
                  <a:srgbClr val="F7F7F7"/>
                </a:solidFill>
                <a:latin typeface="Arial" charset="0"/>
              </a:rPr>
              <a:t>Desch</a:t>
            </a:r>
            <a:r>
              <a:rPr lang="en-US" sz="1200" dirty="0">
                <a:solidFill>
                  <a:srgbClr val="F7F7F7"/>
                </a:solidFill>
                <a:latin typeface="Arial" charset="0"/>
              </a:rPr>
              <a:t>, Guilford Tech. CC</a:t>
            </a:r>
          </a:p>
          <a:p>
            <a:r>
              <a:rPr lang="en-US" sz="1200" dirty="0">
                <a:solidFill>
                  <a:srgbClr val="F7F7F7"/>
                </a:solidFill>
                <a:latin typeface="Arial" charset="0"/>
              </a:rPr>
              <a:t>Doug Duncan, CU Boulder</a:t>
            </a:r>
          </a:p>
          <a:p>
            <a:r>
              <a:rPr lang="en-US" sz="1200" dirty="0">
                <a:solidFill>
                  <a:srgbClr val="F7F7F7"/>
                </a:solidFill>
                <a:latin typeface="Arial" charset="0"/>
              </a:rPr>
              <a:t>Jeffrey </a:t>
            </a:r>
            <a:r>
              <a:rPr lang="en-US" sz="1200" dirty="0" err="1">
                <a:solidFill>
                  <a:srgbClr val="F7F7F7"/>
                </a:solidFill>
                <a:latin typeface="Arial" charset="0"/>
              </a:rPr>
              <a:t>Eckenrode</a:t>
            </a:r>
            <a:r>
              <a:rPr lang="en-US" sz="1200" dirty="0">
                <a:solidFill>
                  <a:srgbClr val="F7F7F7"/>
                </a:solidFill>
                <a:latin typeface="Arial" charset="0"/>
              </a:rPr>
              <a:t>, Pacific Science CTR</a:t>
            </a:r>
          </a:p>
          <a:p>
            <a:r>
              <a:rPr lang="en-US" sz="1200" dirty="0">
                <a:solidFill>
                  <a:srgbClr val="F7F7F7"/>
                </a:solidFill>
                <a:latin typeface="Arial" charset="0"/>
              </a:rPr>
              <a:t>Tom English, Guilford Tech. CC</a:t>
            </a:r>
          </a:p>
          <a:p>
            <a:r>
              <a:rPr lang="en-US" sz="1200" dirty="0">
                <a:latin typeface="Arial" charset="0"/>
              </a:rPr>
              <a:t>John </a:t>
            </a:r>
            <a:r>
              <a:rPr lang="en-US" sz="1200" dirty="0" err="1">
                <a:latin typeface="Arial" charset="0"/>
              </a:rPr>
              <a:t>Feldmeier</a:t>
            </a:r>
            <a:r>
              <a:rPr lang="en-US" sz="1200" dirty="0">
                <a:solidFill>
                  <a:srgbClr val="F7F7F7"/>
                </a:solidFill>
                <a:latin typeface="Arial" charset="0"/>
              </a:rPr>
              <a:t>, </a:t>
            </a:r>
            <a:r>
              <a:rPr lang="en-US" sz="1200" dirty="0">
                <a:latin typeface="Arial" charset="0"/>
              </a:rPr>
              <a:t>Youngstown State Univ.</a:t>
            </a:r>
            <a:endParaRPr lang="en-US" sz="1200" dirty="0">
              <a:solidFill>
                <a:srgbClr val="F7F7F7"/>
              </a:solidFill>
              <a:latin typeface="Arial" charset="0"/>
            </a:endParaRPr>
          </a:p>
          <a:p>
            <a:r>
              <a:rPr lang="en-US" sz="1200" dirty="0">
                <a:solidFill>
                  <a:srgbClr val="F7F7F7"/>
                </a:solidFill>
                <a:latin typeface="Arial" charset="0"/>
              </a:rPr>
              <a:t>Amy </a:t>
            </a:r>
            <a:r>
              <a:rPr lang="en-US" sz="1200" dirty="0" err="1">
                <a:solidFill>
                  <a:srgbClr val="F7F7F7"/>
                </a:solidFill>
                <a:latin typeface="Arial" charset="0"/>
              </a:rPr>
              <a:t>Forestell</a:t>
            </a:r>
            <a:r>
              <a:rPr lang="en-US" sz="1200" dirty="0">
                <a:solidFill>
                  <a:srgbClr val="F7F7F7"/>
                </a:solidFill>
                <a:latin typeface="Arial" charset="0"/>
              </a:rPr>
              <a:t>, SUNY New </a:t>
            </a:r>
            <a:r>
              <a:rPr lang="en-US" sz="1200" dirty="0" err="1">
                <a:solidFill>
                  <a:srgbClr val="F7F7F7"/>
                </a:solidFill>
                <a:latin typeface="Arial" charset="0"/>
              </a:rPr>
              <a:t>Paltz</a:t>
            </a:r>
            <a:endParaRPr lang="en-US" sz="1200" dirty="0">
              <a:solidFill>
                <a:srgbClr val="F7F7F7"/>
              </a:solidFill>
              <a:latin typeface="Arial" charset="0"/>
            </a:endParaRPr>
          </a:p>
          <a:p>
            <a:r>
              <a:rPr lang="en-US" sz="1200" dirty="0">
                <a:solidFill>
                  <a:srgbClr val="F7F7F7"/>
                </a:solidFill>
                <a:latin typeface="Arial" charset="0"/>
              </a:rPr>
              <a:t>Rica French, </a:t>
            </a:r>
            <a:r>
              <a:rPr lang="en-US" sz="1200" dirty="0" err="1">
                <a:solidFill>
                  <a:srgbClr val="F7F7F7"/>
                </a:solidFill>
                <a:latin typeface="Arial" charset="0"/>
              </a:rPr>
              <a:t>MiraCosta</a:t>
            </a:r>
            <a:r>
              <a:rPr lang="en-US" sz="1200" dirty="0">
                <a:solidFill>
                  <a:srgbClr val="F7F7F7"/>
                </a:solidFill>
                <a:latin typeface="Arial" charset="0"/>
              </a:rPr>
              <a:t> College</a:t>
            </a:r>
          </a:p>
          <a:p>
            <a:r>
              <a:rPr lang="en-US" sz="1200" dirty="0">
                <a:solidFill>
                  <a:srgbClr val="F7F7F7"/>
                </a:solidFill>
                <a:latin typeface="Arial" charset="0"/>
              </a:rPr>
              <a:t>Adrienne Gauthier, Dartmouth</a:t>
            </a:r>
          </a:p>
          <a:p>
            <a:r>
              <a:rPr lang="en-US" sz="1200" dirty="0">
                <a:solidFill>
                  <a:srgbClr val="F7F7F7"/>
                </a:solidFill>
                <a:latin typeface="Arial" charset="0"/>
              </a:rPr>
              <a:t>Pamela Gay, SIU-Edwardsville</a:t>
            </a:r>
          </a:p>
          <a:p>
            <a:r>
              <a:rPr lang="en-US" sz="1200" dirty="0">
                <a:solidFill>
                  <a:srgbClr val="F7F7F7"/>
                </a:solidFill>
                <a:latin typeface="Arial" charset="0"/>
              </a:rPr>
              <a:t>Dennis Hands, High Point Univ.</a:t>
            </a:r>
          </a:p>
          <a:p>
            <a:r>
              <a:rPr lang="en-US" sz="1200" dirty="0">
                <a:solidFill>
                  <a:srgbClr val="F7F7F7"/>
                </a:solidFill>
                <a:latin typeface="Arial" charset="0"/>
              </a:rPr>
              <a:t>Kevin </a:t>
            </a:r>
            <a:r>
              <a:rPr lang="en-US" sz="1200" dirty="0" err="1">
                <a:solidFill>
                  <a:srgbClr val="F7F7F7"/>
                </a:solidFill>
                <a:latin typeface="Arial" charset="0"/>
              </a:rPr>
              <a:t>Hardegree</a:t>
            </a:r>
            <a:r>
              <a:rPr lang="en-US" sz="1200" dirty="0">
                <a:solidFill>
                  <a:srgbClr val="F7F7F7"/>
                </a:solidFill>
                <a:latin typeface="Arial" charset="0"/>
              </a:rPr>
              <a:t>-Ullman, </a:t>
            </a:r>
            <a:r>
              <a:rPr lang="en-US" sz="1200" dirty="0"/>
              <a:t>University of Toledo</a:t>
            </a:r>
            <a:endParaRPr lang="en-US" sz="1200" dirty="0">
              <a:solidFill>
                <a:srgbClr val="F7F7F7"/>
              </a:solidFill>
              <a:latin typeface="Arial" charset="0"/>
            </a:endParaRPr>
          </a:p>
          <a:p>
            <a:r>
              <a:rPr lang="en-US" sz="1200" dirty="0">
                <a:solidFill>
                  <a:srgbClr val="F7F7F7"/>
                </a:solidFill>
                <a:latin typeface="Arial" charset="0"/>
              </a:rPr>
              <a:t>Melissa Hayes-</a:t>
            </a:r>
            <a:r>
              <a:rPr lang="en-US" sz="1200" dirty="0" err="1">
                <a:solidFill>
                  <a:srgbClr val="F7F7F7"/>
                </a:solidFill>
                <a:latin typeface="Arial" charset="0"/>
              </a:rPr>
              <a:t>Gehrke</a:t>
            </a:r>
            <a:r>
              <a:rPr lang="en-US" sz="1200" dirty="0">
                <a:solidFill>
                  <a:srgbClr val="F7F7F7"/>
                </a:solidFill>
                <a:latin typeface="Arial" charset="0"/>
              </a:rPr>
              <a:t>, Univ. of Maryland</a:t>
            </a:r>
          </a:p>
          <a:p>
            <a:r>
              <a:rPr lang="en-US" sz="1200" dirty="0">
                <a:solidFill>
                  <a:srgbClr val="F7F7F7"/>
                </a:solidFill>
                <a:latin typeface="Arial" charset="0"/>
              </a:rPr>
              <a:t>Seth </a:t>
            </a:r>
            <a:r>
              <a:rPr lang="en-US" sz="1200" dirty="0" err="1">
                <a:solidFill>
                  <a:srgbClr val="F7F7F7"/>
                </a:solidFill>
                <a:latin typeface="Arial" charset="0"/>
              </a:rPr>
              <a:t>Horstein</a:t>
            </a:r>
            <a:r>
              <a:rPr lang="en-US" sz="1200" dirty="0">
                <a:solidFill>
                  <a:srgbClr val="F7F7F7"/>
                </a:solidFill>
                <a:latin typeface="Arial" charset="0"/>
              </a:rPr>
              <a:t>, CU Boulder</a:t>
            </a:r>
          </a:p>
          <a:p>
            <a:r>
              <a:rPr lang="en-US" sz="1200" dirty="0">
                <a:solidFill>
                  <a:srgbClr val="F7F7F7"/>
                </a:solidFill>
                <a:latin typeface="Arial" charset="0"/>
              </a:rPr>
              <a:t>David Hudgins, </a:t>
            </a:r>
            <a:r>
              <a:rPr lang="en-US" sz="1200" dirty="0" err="1">
                <a:solidFill>
                  <a:srgbClr val="F7F7F7"/>
                </a:solidFill>
                <a:latin typeface="Arial" charset="0"/>
              </a:rPr>
              <a:t>Rockhurst</a:t>
            </a:r>
            <a:r>
              <a:rPr lang="en-US" sz="1200" dirty="0">
                <a:solidFill>
                  <a:srgbClr val="F7F7F7"/>
                </a:solidFill>
                <a:latin typeface="Arial" charset="0"/>
              </a:rPr>
              <a:t> Univ.</a:t>
            </a:r>
          </a:p>
          <a:p>
            <a:r>
              <a:rPr lang="en-US" sz="1200" dirty="0">
                <a:solidFill>
                  <a:srgbClr val="F7F7F7"/>
                </a:solidFill>
                <a:latin typeface="Arial" charset="0"/>
              </a:rPr>
              <a:t>Chris </a:t>
            </a:r>
            <a:r>
              <a:rPr lang="en-US" sz="1200" dirty="0" err="1">
                <a:solidFill>
                  <a:srgbClr val="F7F7F7"/>
                </a:solidFill>
                <a:latin typeface="Arial" charset="0"/>
              </a:rPr>
              <a:t>Impey</a:t>
            </a:r>
            <a:r>
              <a:rPr lang="en-US" sz="1200" dirty="0">
                <a:solidFill>
                  <a:srgbClr val="F7F7F7"/>
                </a:solidFill>
                <a:latin typeface="Arial" charset="0"/>
              </a:rPr>
              <a:t>, Univ. of Arizona</a:t>
            </a:r>
          </a:p>
          <a:p>
            <a:r>
              <a:rPr lang="en-US" sz="1200" dirty="0">
                <a:solidFill>
                  <a:srgbClr val="F7F7F7"/>
                </a:solidFill>
                <a:latin typeface="Arial" charset="0"/>
              </a:rPr>
              <a:t>Jessica </a:t>
            </a:r>
            <a:r>
              <a:rPr lang="en-US" sz="1200" dirty="0" err="1">
                <a:solidFill>
                  <a:srgbClr val="F7F7F7"/>
                </a:solidFill>
                <a:latin typeface="Arial" charset="0"/>
              </a:rPr>
              <a:t>Kapp</a:t>
            </a:r>
            <a:r>
              <a:rPr lang="en-US" sz="1200" dirty="0">
                <a:solidFill>
                  <a:srgbClr val="F7F7F7"/>
                </a:solidFill>
                <a:latin typeface="Arial" charset="0"/>
              </a:rPr>
              <a:t>, Univ. of Arizona</a:t>
            </a:r>
          </a:p>
          <a:p>
            <a:r>
              <a:rPr lang="en-US" sz="1200" dirty="0">
                <a:solidFill>
                  <a:srgbClr val="F7F7F7"/>
                </a:solidFill>
                <a:latin typeface="Arial" charset="0"/>
              </a:rPr>
              <a:t>John Keller, Cal Poly SLO</a:t>
            </a:r>
          </a:p>
          <a:p>
            <a:r>
              <a:rPr lang="en-US" sz="1200" dirty="0">
                <a:solidFill>
                  <a:srgbClr val="F7F7F7"/>
                </a:solidFill>
                <a:latin typeface="Arial" charset="0"/>
              </a:rPr>
              <a:t>Julia </a:t>
            </a:r>
            <a:r>
              <a:rPr lang="en-US" sz="1200" dirty="0" err="1">
                <a:solidFill>
                  <a:srgbClr val="F7F7F7"/>
                </a:solidFill>
                <a:latin typeface="Arial" charset="0"/>
              </a:rPr>
              <a:t>Kregenow</a:t>
            </a:r>
            <a:r>
              <a:rPr lang="en-US" sz="1200" dirty="0">
                <a:solidFill>
                  <a:srgbClr val="F7F7F7"/>
                </a:solidFill>
                <a:latin typeface="Arial" charset="0"/>
              </a:rPr>
              <a:t>, Penn State</a:t>
            </a:r>
          </a:p>
          <a:p>
            <a:r>
              <a:rPr lang="en-US" sz="1200" dirty="0">
                <a:solidFill>
                  <a:srgbClr val="F7F7F7"/>
                </a:solidFill>
              </a:rPr>
              <a:t>Kevin Lee, UNL &amp; NSF</a:t>
            </a:r>
          </a:p>
          <a:p>
            <a:r>
              <a:rPr lang="en-US" sz="1200" dirty="0">
                <a:solidFill>
                  <a:srgbClr val="F7F7F7"/>
                </a:solidFill>
              </a:rPr>
              <a:t>Patrick Len, </a:t>
            </a:r>
            <a:r>
              <a:rPr lang="en-US" sz="1200" dirty="0"/>
              <a:t>Cuesta College</a:t>
            </a:r>
            <a:endParaRPr lang="en-US" sz="1200" dirty="0">
              <a:solidFill>
                <a:srgbClr val="F7F7F7"/>
              </a:solidFill>
            </a:endParaRPr>
          </a:p>
          <a:p>
            <a:endParaRPr lang="en-US" sz="1200" dirty="0">
              <a:solidFill>
                <a:srgbClr val="F7F7F7"/>
              </a:solidFill>
              <a:latin typeface="Arial" charset="0"/>
            </a:endParaRPr>
          </a:p>
          <a:p>
            <a:endParaRPr lang="en-US" sz="1200" dirty="0">
              <a:solidFill>
                <a:srgbClr val="F7F7F7"/>
              </a:solidFill>
              <a:latin typeface="Arial" charset="0"/>
            </a:endParaRPr>
          </a:p>
        </p:txBody>
      </p:sp>
      <p:sp>
        <p:nvSpPr>
          <p:cNvPr id="26626" name="TextBox 3"/>
          <p:cNvSpPr txBox="1">
            <a:spLocks noChangeArrowheads="1"/>
          </p:cNvSpPr>
          <p:nvPr/>
        </p:nvSpPr>
        <p:spPr bwMode="auto">
          <a:xfrm>
            <a:off x="5187174" y="357425"/>
            <a:ext cx="3744358" cy="5370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6075" indent="-346075"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a:spcBef>
                <a:spcPts val="288"/>
              </a:spcBef>
              <a:buFont typeface="Arial" charset="0"/>
              <a:buChar char="•"/>
            </a:pPr>
            <a:endParaRPr lang="en-US" sz="1200" b="0" dirty="0">
              <a:solidFill>
                <a:srgbClr val="F7F7F7"/>
              </a:solidFill>
            </a:endParaRPr>
          </a:p>
          <a:p>
            <a:pPr algn="l">
              <a:spcBef>
                <a:spcPts val="288"/>
              </a:spcBef>
              <a:buFont typeface="Arial" charset="0"/>
              <a:buChar char="•"/>
            </a:pPr>
            <a:r>
              <a:rPr lang="en-US" sz="1200" b="0" dirty="0">
                <a:solidFill>
                  <a:srgbClr val="F7F7F7"/>
                </a:solidFill>
              </a:rPr>
              <a:t>Chris </a:t>
            </a:r>
            <a:r>
              <a:rPr lang="en-US" sz="1200" b="0" dirty="0" err="1">
                <a:solidFill>
                  <a:srgbClr val="F7F7F7"/>
                </a:solidFill>
              </a:rPr>
              <a:t>Lintott</a:t>
            </a:r>
            <a:r>
              <a:rPr lang="en-US" sz="1200" b="0" dirty="0">
                <a:solidFill>
                  <a:srgbClr val="F7F7F7"/>
                </a:solidFill>
              </a:rPr>
              <a:t>, Univ. of Oxford</a:t>
            </a:r>
          </a:p>
          <a:p>
            <a:pPr algn="l">
              <a:spcBef>
                <a:spcPts val="288"/>
              </a:spcBef>
              <a:buFont typeface="Arial" charset="0"/>
              <a:buChar char="•"/>
            </a:pPr>
            <a:r>
              <a:rPr lang="en-US" sz="1200" b="0" dirty="0">
                <a:solidFill>
                  <a:srgbClr val="F7F7F7"/>
                </a:solidFill>
              </a:rPr>
              <a:t>Michael </a:t>
            </a:r>
            <a:r>
              <a:rPr lang="en-US" sz="1200" b="0" dirty="0" err="1">
                <a:solidFill>
                  <a:srgbClr val="F7F7F7"/>
                </a:solidFill>
              </a:rPr>
              <a:t>LoPresto</a:t>
            </a:r>
            <a:r>
              <a:rPr lang="en-US" sz="1200" b="0" dirty="0">
                <a:solidFill>
                  <a:srgbClr val="F7F7F7"/>
                </a:solidFill>
              </a:rPr>
              <a:t>, Henry Ford CC</a:t>
            </a:r>
          </a:p>
          <a:p>
            <a:pPr algn="l">
              <a:spcBef>
                <a:spcPts val="288"/>
              </a:spcBef>
              <a:buFont typeface="Arial" charset="0"/>
              <a:buChar char="•"/>
            </a:pPr>
            <a:r>
              <a:rPr lang="en-US" sz="1200" b="0" dirty="0">
                <a:solidFill>
                  <a:srgbClr val="F7F7F7"/>
                </a:solidFill>
              </a:rPr>
              <a:t>Daniel </a:t>
            </a:r>
            <a:r>
              <a:rPr lang="en-US" sz="1200" b="0" dirty="0" err="1">
                <a:solidFill>
                  <a:srgbClr val="F7F7F7"/>
                </a:solidFill>
              </a:rPr>
              <a:t>Loranz</a:t>
            </a:r>
            <a:r>
              <a:rPr lang="en-US" sz="1200" b="0" dirty="0">
                <a:solidFill>
                  <a:srgbClr val="F7F7F7"/>
                </a:solidFill>
              </a:rPr>
              <a:t>, Truckee Meadows CC</a:t>
            </a:r>
          </a:p>
          <a:p>
            <a:pPr algn="l">
              <a:spcBef>
                <a:spcPts val="288"/>
              </a:spcBef>
              <a:buFont typeface="Arial" charset="0"/>
              <a:buChar char="•"/>
            </a:pPr>
            <a:r>
              <a:rPr lang="en-US" sz="1200" b="0" dirty="0">
                <a:solidFill>
                  <a:srgbClr val="F7F7F7"/>
                </a:solidFill>
              </a:rPr>
              <a:t>Julie Lutz, Univ. of Washington</a:t>
            </a:r>
          </a:p>
          <a:p>
            <a:pPr algn="l">
              <a:spcBef>
                <a:spcPts val="288"/>
              </a:spcBef>
              <a:buFont typeface="Arial" charset="0"/>
              <a:buChar char="•"/>
            </a:pPr>
            <a:r>
              <a:rPr lang="en-US" sz="1200" b="0" dirty="0">
                <a:solidFill>
                  <a:srgbClr val="F7F7F7"/>
                </a:solidFill>
              </a:rPr>
              <a:t>Danny Martino, Santiago Canyon College</a:t>
            </a:r>
          </a:p>
          <a:p>
            <a:pPr algn="l">
              <a:spcBef>
                <a:spcPts val="288"/>
              </a:spcBef>
              <a:buFont typeface="Arial" charset="0"/>
              <a:buChar char="•"/>
            </a:pPr>
            <a:r>
              <a:rPr lang="en-US" sz="1200" b="0" dirty="0">
                <a:solidFill>
                  <a:srgbClr val="F7F7F7"/>
                </a:solidFill>
              </a:rPr>
              <a:t>Benjamin Mendelsohn, West Valley College</a:t>
            </a:r>
          </a:p>
          <a:p>
            <a:pPr>
              <a:spcBef>
                <a:spcPts val="288"/>
              </a:spcBef>
              <a:buFont typeface="Arial" charset="0"/>
              <a:buChar char="•"/>
            </a:pPr>
            <a:r>
              <a:rPr lang="en-US" sz="1200" b="0" dirty="0">
                <a:solidFill>
                  <a:srgbClr val="FFFFFF"/>
                </a:solidFill>
              </a:rPr>
              <a:t>Ed </a:t>
            </a:r>
            <a:r>
              <a:rPr lang="en-US" sz="1200" b="0" dirty="0" err="1">
                <a:solidFill>
                  <a:srgbClr val="FFFFFF"/>
                </a:solidFill>
              </a:rPr>
              <a:t>Montiel</a:t>
            </a:r>
            <a:r>
              <a:rPr lang="en-US" sz="1200" b="0" dirty="0">
                <a:solidFill>
                  <a:srgbClr val="FFFFFF"/>
                </a:solidFill>
              </a:rPr>
              <a:t>, Louisiana State University</a:t>
            </a:r>
          </a:p>
          <a:p>
            <a:pPr algn="l">
              <a:spcBef>
                <a:spcPts val="288"/>
              </a:spcBef>
              <a:buFont typeface="Arial" charset="0"/>
              <a:buChar char="•"/>
            </a:pPr>
            <a:r>
              <a:rPr lang="en-US" sz="1200" b="0" dirty="0">
                <a:solidFill>
                  <a:srgbClr val="F7F7F7"/>
                </a:solidFill>
              </a:rPr>
              <a:t>Peter Newbury, Univ. of British Columbia</a:t>
            </a:r>
          </a:p>
          <a:p>
            <a:pPr algn="l">
              <a:spcBef>
                <a:spcPts val="288"/>
              </a:spcBef>
              <a:buFont typeface="Arial" charset="0"/>
              <a:buChar char="•"/>
            </a:pPr>
            <a:r>
              <a:rPr lang="en-US" sz="1200" b="0" dirty="0">
                <a:solidFill>
                  <a:srgbClr val="F7F7F7"/>
                </a:solidFill>
              </a:rPr>
              <a:t>Lee Powell, UN Kearney</a:t>
            </a:r>
          </a:p>
          <a:p>
            <a:pPr>
              <a:spcBef>
                <a:spcPts val="288"/>
              </a:spcBef>
              <a:buFont typeface="Arial" charset="0"/>
              <a:buChar char="•"/>
            </a:pPr>
            <a:r>
              <a:rPr lang="en-US" sz="1800" b="0" dirty="0">
                <a:solidFill>
                  <a:srgbClr val="FE9900"/>
                </a:solidFill>
              </a:rPr>
              <a:t>Ed Prather, Univ. of Arizona</a:t>
            </a:r>
          </a:p>
          <a:p>
            <a:pPr algn="l">
              <a:spcBef>
                <a:spcPts val="288"/>
              </a:spcBef>
              <a:buFont typeface="Arial" charset="0"/>
              <a:buChar char="•"/>
            </a:pPr>
            <a:r>
              <a:rPr lang="en-US" sz="1200" b="0" dirty="0">
                <a:solidFill>
                  <a:srgbClr val="F7F7F7"/>
                </a:solidFill>
              </a:rPr>
              <a:t>Matthew Price, Ithaca College</a:t>
            </a:r>
          </a:p>
          <a:p>
            <a:pPr algn="l">
              <a:spcBef>
                <a:spcPts val="288"/>
              </a:spcBef>
              <a:buFont typeface="Arial" charset="0"/>
              <a:buChar char="•"/>
            </a:pPr>
            <a:r>
              <a:rPr lang="en-US" sz="1200" b="0" dirty="0">
                <a:solidFill>
                  <a:srgbClr val="F7F7F7"/>
                </a:solidFill>
              </a:rPr>
              <a:t>Jordan </a:t>
            </a:r>
            <a:r>
              <a:rPr lang="en-US" sz="1200" b="0" dirty="0" err="1">
                <a:solidFill>
                  <a:srgbClr val="F7F7F7"/>
                </a:solidFill>
              </a:rPr>
              <a:t>Raddick</a:t>
            </a:r>
            <a:r>
              <a:rPr lang="en-US" sz="1200" b="0" dirty="0">
                <a:solidFill>
                  <a:srgbClr val="F7F7F7"/>
                </a:solidFill>
              </a:rPr>
              <a:t>, Johns Hopkins Univ.</a:t>
            </a:r>
          </a:p>
          <a:p>
            <a:pPr algn="l">
              <a:spcBef>
                <a:spcPts val="288"/>
              </a:spcBef>
              <a:buFont typeface="Arial" charset="0"/>
              <a:buChar char="•"/>
            </a:pPr>
            <a:r>
              <a:rPr lang="en-US" sz="1200" b="0" dirty="0">
                <a:solidFill>
                  <a:srgbClr val="F7F7F7"/>
                </a:solidFill>
              </a:rPr>
              <a:t>Alex Rudolph, Cal Poly - Pomona</a:t>
            </a:r>
          </a:p>
          <a:p>
            <a:pPr algn="l">
              <a:spcBef>
                <a:spcPts val="288"/>
              </a:spcBef>
              <a:buFont typeface="Arial" charset="0"/>
              <a:buChar char="•"/>
            </a:pPr>
            <a:r>
              <a:rPr lang="en-US" sz="1200" b="0" dirty="0">
                <a:solidFill>
                  <a:srgbClr val="F7F7F7"/>
                </a:solidFill>
              </a:rPr>
              <a:t>Travis Rector, Univ. of Alaska</a:t>
            </a:r>
          </a:p>
          <a:p>
            <a:pPr algn="l">
              <a:spcBef>
                <a:spcPts val="288"/>
              </a:spcBef>
              <a:buFont typeface="Arial" charset="0"/>
              <a:buChar char="•"/>
            </a:pPr>
            <a:r>
              <a:rPr lang="en-US" sz="1200" b="0" dirty="0">
                <a:solidFill>
                  <a:srgbClr val="F7F7F7"/>
                </a:solidFill>
              </a:rPr>
              <a:t>Paul Robinson, Westchester CC</a:t>
            </a:r>
          </a:p>
          <a:p>
            <a:pPr algn="l">
              <a:spcBef>
                <a:spcPts val="288"/>
              </a:spcBef>
              <a:buFont typeface="Arial" charset="0"/>
              <a:buChar char="•"/>
            </a:pPr>
            <a:r>
              <a:rPr lang="en-US" sz="1200" b="0" dirty="0">
                <a:solidFill>
                  <a:srgbClr val="F7F7F7"/>
                </a:solidFill>
              </a:rPr>
              <a:t>Wayne Schlingman, Ohio State</a:t>
            </a:r>
          </a:p>
          <a:p>
            <a:pPr algn="l">
              <a:spcBef>
                <a:spcPts val="288"/>
              </a:spcBef>
              <a:buFont typeface="Arial" charset="0"/>
              <a:buChar char="•"/>
            </a:pPr>
            <a:r>
              <a:rPr lang="en-US" sz="1200" b="0" dirty="0" err="1">
                <a:solidFill>
                  <a:srgbClr val="F7F7F7"/>
                </a:solidFill>
              </a:rPr>
              <a:t>Sébastien</a:t>
            </a:r>
            <a:r>
              <a:rPr lang="en-US" sz="1200" b="0" dirty="0">
                <a:solidFill>
                  <a:srgbClr val="F7F7F7"/>
                </a:solidFill>
              </a:rPr>
              <a:t> Cormier, San Diego College</a:t>
            </a:r>
          </a:p>
          <a:p>
            <a:pPr algn="l">
              <a:spcBef>
                <a:spcPts val="288"/>
              </a:spcBef>
              <a:buFont typeface="Arial" charset="0"/>
              <a:buChar char="•"/>
            </a:pPr>
            <a:r>
              <a:rPr lang="en-US" sz="1800" b="0" dirty="0">
                <a:solidFill>
                  <a:srgbClr val="FE9900"/>
                </a:solidFill>
              </a:rPr>
              <a:t>Colin Wallace, UNC Chapel Hill</a:t>
            </a:r>
          </a:p>
          <a:p>
            <a:pPr algn="l">
              <a:spcBef>
                <a:spcPts val="288"/>
              </a:spcBef>
              <a:buFont typeface="Arial" charset="0"/>
              <a:buChar char="•"/>
            </a:pPr>
            <a:r>
              <a:rPr lang="en-US" sz="1200" b="0" dirty="0">
                <a:solidFill>
                  <a:srgbClr val="F7F7F7"/>
                </a:solidFill>
              </a:rPr>
              <a:t>Kathryn Williamson, NRAO</a:t>
            </a:r>
          </a:p>
          <a:p>
            <a:pPr>
              <a:spcBef>
                <a:spcPts val="288"/>
              </a:spcBef>
              <a:buFont typeface="Arial" charset="0"/>
              <a:buChar char="•"/>
            </a:pPr>
            <a:r>
              <a:rPr lang="en-US" sz="1200" b="0" dirty="0">
                <a:solidFill>
                  <a:srgbClr val="F7F7F7"/>
                </a:solidFill>
              </a:rPr>
              <a:t>Michelle Wooten, </a:t>
            </a:r>
            <a:r>
              <a:rPr lang="en-US" sz="1200" b="0" dirty="0" err="1">
                <a:solidFill>
                  <a:srgbClr val="F7F7F7"/>
                </a:solidFill>
              </a:rPr>
              <a:t>Univ</a:t>
            </a:r>
            <a:r>
              <a:rPr lang="en-US" sz="1200" b="0" dirty="0">
                <a:solidFill>
                  <a:srgbClr val="F7F7F7"/>
                </a:solidFill>
              </a:rPr>
              <a:t> of Alabama</a:t>
            </a:r>
          </a:p>
          <a:p>
            <a:pPr algn="l">
              <a:spcBef>
                <a:spcPts val="288"/>
              </a:spcBef>
              <a:buFont typeface="Arial" charset="0"/>
              <a:buChar char="•"/>
            </a:pPr>
            <a:r>
              <a:rPr lang="en-US" sz="1200" b="0" dirty="0">
                <a:solidFill>
                  <a:srgbClr val="F7F7F7"/>
                </a:solidFill>
              </a:rPr>
              <a:t>James </a:t>
            </a:r>
            <a:r>
              <a:rPr lang="en-US" sz="1200" b="0" dirty="0" err="1">
                <a:solidFill>
                  <a:srgbClr val="F7F7F7"/>
                </a:solidFill>
              </a:rPr>
              <a:t>Wysong</a:t>
            </a:r>
            <a:r>
              <a:rPr lang="en-US" sz="1200" b="0" dirty="0">
                <a:solidFill>
                  <a:srgbClr val="F7F7F7"/>
                </a:solidFill>
              </a:rPr>
              <a:t> Jr., Hillsborough CC</a:t>
            </a:r>
          </a:p>
          <a:p>
            <a:pPr algn="l">
              <a:spcBef>
                <a:spcPts val="288"/>
              </a:spcBef>
              <a:buFont typeface="Arial" charset="0"/>
              <a:buChar char="•"/>
            </a:pPr>
            <a:r>
              <a:rPr lang="en-US" sz="1200" b="0" dirty="0">
                <a:solidFill>
                  <a:srgbClr val="F7F7F7"/>
                </a:solidFill>
              </a:rPr>
              <a:t>Todd Young, Wayne St. College</a:t>
            </a:r>
          </a:p>
        </p:txBody>
      </p:sp>
      <p:pic>
        <p:nvPicPr>
          <p:cNvPr id="26628" name="Picture 6" descr="CATS_Poster_Banner_43_inches_wid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1688"/>
            <a:ext cx="91440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itle 36"/>
          <p:cNvSpPr txBox="1">
            <a:spLocks/>
          </p:cNvSpPr>
          <p:nvPr/>
        </p:nvSpPr>
        <p:spPr bwMode="auto">
          <a:xfrm>
            <a:off x="190500" y="-238125"/>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r>
              <a:rPr lang="en-US" sz="2400" b="0" dirty="0">
                <a:solidFill>
                  <a:srgbClr val="FE9900"/>
                </a:solidFill>
              </a:rPr>
              <a:t>Collaboration of Astronomy Teaching Scholars (CATS)</a:t>
            </a:r>
          </a:p>
        </p:txBody>
      </p:sp>
    </p:spTree>
    <p:extLst>
      <p:ext uri="{BB962C8B-B14F-4D97-AF65-F5344CB8AC3E}">
        <p14:creationId xmlns:p14="http://schemas.microsoft.com/office/powerpoint/2010/main" val="264331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descr="Screen shot 2011-02-21 at 4.48.3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0"/>
            <a:ext cx="6689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673440" y="0"/>
            <a:ext cx="4010160" cy="461665"/>
          </a:xfrm>
          <a:prstGeom prst="rect">
            <a:avLst/>
          </a:prstGeom>
          <a:solidFill>
            <a:schemeClr val="bg2">
              <a:lumMod val="40000"/>
              <a:lumOff val="60000"/>
            </a:schemeClr>
          </a:solidFill>
        </p:spPr>
        <p:txBody>
          <a:bodyPr wrap="square" rtlCol="0">
            <a:spAutoFit/>
          </a:bodyPr>
          <a:lstStyle/>
          <a:p>
            <a:r>
              <a:rPr lang="en-US" sz="2400" dirty="0">
                <a:solidFill>
                  <a:schemeClr val="tx1"/>
                </a:solidFill>
              </a:rPr>
              <a:t>Astronomy101.jpl.nasa.gov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p:txBody>
          <a:bodyPr/>
          <a:lstStyle/>
          <a:p>
            <a:endParaRPr lang="en-US">
              <a:latin typeface="Arial" charset="0"/>
            </a:endParaRPr>
          </a:p>
        </p:txBody>
      </p:sp>
      <p:sp>
        <p:nvSpPr>
          <p:cNvPr id="45058" name="Subtitle 2"/>
          <p:cNvSpPr>
            <a:spLocks noGrp="1"/>
          </p:cNvSpPr>
          <p:nvPr>
            <p:ph type="subTitle" idx="1"/>
          </p:nvPr>
        </p:nvSpPr>
        <p:spPr/>
        <p:txBody>
          <a:bodyPr/>
          <a:lstStyle/>
          <a:p>
            <a:pPr>
              <a:buFont typeface="Wingdings" charset="0"/>
              <a:buNone/>
            </a:pPr>
            <a:endParaRPr lang="en-US">
              <a:latin typeface="Arial" charset="0"/>
            </a:endParaRPr>
          </a:p>
        </p:txBody>
      </p:sp>
      <p:pic>
        <p:nvPicPr>
          <p:cNvPr id="450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082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810310"/>
            <a:ext cx="9265502" cy="769441"/>
          </a:xfrm>
          <a:prstGeom prst="rect">
            <a:avLst/>
          </a:prstGeom>
          <a:noFill/>
        </p:spPr>
        <p:txBody>
          <a:bodyPr wrap="square" rtlCol="0">
            <a:spAutoFit/>
          </a:bodyPr>
          <a:lstStyle/>
          <a:p>
            <a:r>
              <a:rPr lang="en-US" sz="2200" dirty="0">
                <a:solidFill>
                  <a:srgbClr val="FFFFFF"/>
                </a:solidFill>
              </a:rPr>
              <a:t>Pedagogical Discipline Representations (PDR) allow learners to meaningfully engage with and develop fluency in discipline-specific content.</a:t>
            </a:r>
          </a:p>
        </p:txBody>
      </p:sp>
      <p:grpSp>
        <p:nvGrpSpPr>
          <p:cNvPr id="39" name="Group 38"/>
          <p:cNvGrpSpPr/>
          <p:nvPr/>
        </p:nvGrpSpPr>
        <p:grpSpPr>
          <a:xfrm>
            <a:off x="5361767" y="2562882"/>
            <a:ext cx="3970371" cy="2745020"/>
            <a:chOff x="5361767" y="3644802"/>
            <a:chExt cx="3970371" cy="2745020"/>
          </a:xfrm>
        </p:grpSpPr>
        <p:sp>
          <p:nvSpPr>
            <p:cNvPr id="5" name="TextBox 4"/>
            <p:cNvSpPr txBox="1"/>
            <p:nvPr/>
          </p:nvSpPr>
          <p:spPr>
            <a:xfrm>
              <a:off x="6148920" y="4777494"/>
              <a:ext cx="2693281" cy="646331"/>
            </a:xfrm>
            <a:prstGeom prst="rect">
              <a:avLst/>
            </a:prstGeom>
            <a:noFill/>
          </p:spPr>
          <p:txBody>
            <a:bodyPr wrap="square" rtlCol="0">
              <a:spAutoFit/>
            </a:bodyPr>
            <a:lstStyle/>
            <a:p>
              <a:r>
                <a:rPr lang="en-US" sz="1800" dirty="0">
                  <a:solidFill>
                    <a:srgbClr val="FE9911"/>
                  </a:solidFill>
                </a:rPr>
                <a:t>Affordances are intrinsic to the representation</a:t>
              </a:r>
            </a:p>
          </p:txBody>
        </p:sp>
        <p:sp>
          <p:nvSpPr>
            <p:cNvPr id="7" name="TextBox 6"/>
            <p:cNvSpPr txBox="1"/>
            <p:nvPr/>
          </p:nvSpPr>
          <p:spPr>
            <a:xfrm>
              <a:off x="5455829" y="5743491"/>
              <a:ext cx="2978752" cy="646331"/>
            </a:xfrm>
            <a:prstGeom prst="rect">
              <a:avLst/>
            </a:prstGeom>
            <a:noFill/>
          </p:spPr>
          <p:txBody>
            <a:bodyPr wrap="square" rtlCol="0">
              <a:spAutoFit/>
            </a:bodyPr>
            <a:lstStyle/>
            <a:p>
              <a:r>
                <a:rPr lang="en-US" sz="1800" dirty="0">
                  <a:solidFill>
                    <a:srgbClr val="FE9911"/>
                  </a:solidFill>
                </a:rPr>
                <a:t>Accessibility of affordances is population dependent</a:t>
              </a:r>
            </a:p>
          </p:txBody>
        </p:sp>
        <p:sp>
          <p:nvSpPr>
            <p:cNvPr id="10" name="TextBox 9"/>
            <p:cNvSpPr txBox="1"/>
            <p:nvPr/>
          </p:nvSpPr>
          <p:spPr>
            <a:xfrm>
              <a:off x="5361767" y="3923338"/>
              <a:ext cx="3970371" cy="646331"/>
            </a:xfrm>
            <a:prstGeom prst="rect">
              <a:avLst/>
            </a:prstGeom>
            <a:noFill/>
          </p:spPr>
          <p:txBody>
            <a:bodyPr wrap="square" rtlCol="0">
              <a:spAutoFit/>
            </a:bodyPr>
            <a:lstStyle/>
            <a:p>
              <a:r>
                <a:rPr lang="en-US" sz="1800" dirty="0">
                  <a:solidFill>
                    <a:srgbClr val="FE9911"/>
                  </a:solidFill>
                </a:rPr>
                <a:t>Intentionally provide discipline ideas in a way that facilitates unpacking</a:t>
              </a:r>
            </a:p>
          </p:txBody>
        </p:sp>
        <p:cxnSp>
          <p:nvCxnSpPr>
            <p:cNvPr id="12" name="Straight Arrow Connector 11"/>
            <p:cNvCxnSpPr/>
            <p:nvPr/>
          </p:nvCxnSpPr>
          <p:spPr>
            <a:xfrm flipH="1">
              <a:off x="8065717" y="3644802"/>
              <a:ext cx="247650" cy="347212"/>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499721" y="4538777"/>
              <a:ext cx="247650" cy="347212"/>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915697" y="5449274"/>
              <a:ext cx="247650" cy="347212"/>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812917" y="13660"/>
            <a:ext cx="4135661" cy="1852243"/>
            <a:chOff x="3812917" y="1095580"/>
            <a:chExt cx="4135661" cy="1852243"/>
          </a:xfrm>
        </p:grpSpPr>
        <p:sp>
          <p:nvSpPr>
            <p:cNvPr id="15" name="TextBox 14"/>
            <p:cNvSpPr txBox="1"/>
            <p:nvPr/>
          </p:nvSpPr>
          <p:spPr>
            <a:xfrm>
              <a:off x="3812917" y="1095580"/>
              <a:ext cx="4135661" cy="646331"/>
            </a:xfrm>
            <a:prstGeom prst="rect">
              <a:avLst/>
            </a:prstGeom>
            <a:noFill/>
          </p:spPr>
          <p:txBody>
            <a:bodyPr wrap="square" rtlCol="0">
              <a:spAutoFit/>
            </a:bodyPr>
            <a:lstStyle/>
            <a:p>
              <a:r>
                <a:rPr lang="en-US" sz="1800" dirty="0">
                  <a:solidFill>
                    <a:srgbClr val="FE9911"/>
                  </a:solidFill>
                </a:rPr>
                <a:t>Verbal, graphical, pictorial, mathematical, physical, kinesthetic…</a:t>
              </a:r>
            </a:p>
          </p:txBody>
        </p:sp>
        <p:cxnSp>
          <p:nvCxnSpPr>
            <p:cNvPr id="17" name="Straight Arrow Connector 16"/>
            <p:cNvCxnSpPr/>
            <p:nvPr/>
          </p:nvCxnSpPr>
          <p:spPr>
            <a:xfrm flipV="1">
              <a:off x="4154582" y="1803189"/>
              <a:ext cx="689817" cy="1144634"/>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5670" y="2571499"/>
            <a:ext cx="5440159" cy="2661005"/>
            <a:chOff x="15670" y="3653418"/>
            <a:chExt cx="5440159" cy="2226730"/>
          </a:xfrm>
        </p:grpSpPr>
        <p:sp>
          <p:nvSpPr>
            <p:cNvPr id="8" name="TextBox 7"/>
            <p:cNvSpPr txBox="1"/>
            <p:nvPr/>
          </p:nvSpPr>
          <p:spPr>
            <a:xfrm>
              <a:off x="2149483" y="5107505"/>
              <a:ext cx="2773304" cy="772643"/>
            </a:xfrm>
            <a:prstGeom prst="rect">
              <a:avLst/>
            </a:prstGeom>
            <a:noFill/>
          </p:spPr>
          <p:txBody>
            <a:bodyPr wrap="square" rtlCol="0">
              <a:spAutoFit/>
            </a:bodyPr>
            <a:lstStyle/>
            <a:p>
              <a:r>
                <a:rPr lang="en-US" sz="1800" dirty="0">
                  <a:solidFill>
                    <a:srgbClr val="FE9911"/>
                  </a:solidFill>
                </a:rPr>
                <a:t>Generating, interpreting, and mapping between representations</a:t>
              </a:r>
            </a:p>
          </p:txBody>
        </p:sp>
        <p:sp>
          <p:nvSpPr>
            <p:cNvPr id="9" name="TextBox 8"/>
            <p:cNvSpPr txBox="1"/>
            <p:nvPr/>
          </p:nvSpPr>
          <p:spPr>
            <a:xfrm>
              <a:off x="2743651" y="4106038"/>
              <a:ext cx="2712178" cy="772643"/>
            </a:xfrm>
            <a:prstGeom prst="rect">
              <a:avLst/>
            </a:prstGeom>
            <a:noFill/>
          </p:spPr>
          <p:txBody>
            <a:bodyPr wrap="square" rtlCol="0">
              <a:spAutoFit/>
            </a:bodyPr>
            <a:lstStyle/>
            <a:p>
              <a:r>
                <a:rPr lang="en-US" sz="1800" dirty="0">
                  <a:solidFill>
                    <a:srgbClr val="FE9911"/>
                  </a:solidFill>
                </a:rPr>
                <a:t>Building and applying mental models of physical phenomena</a:t>
              </a:r>
            </a:p>
          </p:txBody>
        </p:sp>
        <p:sp>
          <p:nvSpPr>
            <p:cNvPr id="18" name="TextBox 17"/>
            <p:cNvSpPr txBox="1"/>
            <p:nvPr/>
          </p:nvSpPr>
          <p:spPr>
            <a:xfrm>
              <a:off x="15670" y="4314960"/>
              <a:ext cx="2324101" cy="772643"/>
            </a:xfrm>
            <a:prstGeom prst="rect">
              <a:avLst/>
            </a:prstGeom>
            <a:noFill/>
          </p:spPr>
          <p:txBody>
            <a:bodyPr wrap="square" rtlCol="0">
              <a:spAutoFit/>
            </a:bodyPr>
            <a:lstStyle/>
            <a:p>
              <a:r>
                <a:rPr lang="en-US" sz="1800" dirty="0">
                  <a:solidFill>
                    <a:srgbClr val="FE9911"/>
                  </a:solidFill>
                </a:rPr>
                <a:t>To coherently exchange discipline ideas with others</a:t>
              </a:r>
            </a:p>
          </p:txBody>
        </p:sp>
        <p:cxnSp>
          <p:nvCxnSpPr>
            <p:cNvPr id="20" name="Straight Arrow Connector 19"/>
            <p:cNvCxnSpPr/>
            <p:nvPr/>
          </p:nvCxnSpPr>
          <p:spPr>
            <a:xfrm>
              <a:off x="2099324" y="4745382"/>
              <a:ext cx="504824" cy="243305"/>
            </a:xfrm>
            <a:prstGeom prst="straightConnector1">
              <a:avLst/>
            </a:prstGeom>
            <a:ln w="28575" cmpd="sng">
              <a:solidFill>
                <a:srgbClr val="FE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099324" y="4373783"/>
              <a:ext cx="622301" cy="165568"/>
            </a:xfrm>
            <a:prstGeom prst="straightConnector1">
              <a:avLst/>
            </a:prstGeom>
            <a:ln w="28575" cmpd="sng">
              <a:solidFill>
                <a:srgbClr val="FE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056877" y="4716933"/>
              <a:ext cx="85725" cy="392085"/>
            </a:xfrm>
            <a:prstGeom prst="straightConnector1">
              <a:avLst/>
            </a:prstGeom>
            <a:ln w="28575" cmpd="sng">
              <a:solidFill>
                <a:srgbClr val="FE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374069" y="3653418"/>
              <a:ext cx="548718" cy="517438"/>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0" y="639912"/>
            <a:ext cx="3182567" cy="1225991"/>
            <a:chOff x="0" y="1721832"/>
            <a:chExt cx="3182567" cy="1225991"/>
          </a:xfrm>
        </p:grpSpPr>
        <p:sp>
          <p:nvSpPr>
            <p:cNvPr id="28" name="TextBox 27"/>
            <p:cNvSpPr txBox="1"/>
            <p:nvPr/>
          </p:nvSpPr>
          <p:spPr>
            <a:xfrm>
              <a:off x="0" y="1721832"/>
              <a:ext cx="3182567" cy="646331"/>
            </a:xfrm>
            <a:prstGeom prst="rect">
              <a:avLst/>
            </a:prstGeom>
            <a:noFill/>
          </p:spPr>
          <p:txBody>
            <a:bodyPr wrap="square" rtlCol="0">
              <a:spAutoFit/>
            </a:bodyPr>
            <a:lstStyle/>
            <a:p>
              <a:r>
                <a:rPr lang="en-US" sz="1800" dirty="0">
                  <a:solidFill>
                    <a:srgbClr val="FE9911"/>
                  </a:solidFill>
                </a:rPr>
                <a:t>For teaching a specific topic to a specific population</a:t>
              </a:r>
            </a:p>
          </p:txBody>
        </p:sp>
        <p:cxnSp>
          <p:nvCxnSpPr>
            <p:cNvPr id="29" name="Straight Arrow Connector 28"/>
            <p:cNvCxnSpPr/>
            <p:nvPr/>
          </p:nvCxnSpPr>
          <p:spPr>
            <a:xfrm flipH="1" flipV="1">
              <a:off x="1301246" y="2430386"/>
              <a:ext cx="266521" cy="517437"/>
            </a:xfrm>
            <a:prstGeom prst="straightConnector1">
              <a:avLst/>
            </a:prstGeom>
            <a:ln w="28575" cmpd="sng">
              <a:solidFill>
                <a:srgbClr val="FE99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2713" y="5832928"/>
            <a:ext cx="8983304" cy="923330"/>
          </a:xfrm>
          <a:prstGeom prst="rect">
            <a:avLst/>
          </a:prstGeom>
          <a:noFill/>
        </p:spPr>
        <p:txBody>
          <a:bodyPr wrap="square" rtlCol="0">
            <a:spAutoFit/>
          </a:bodyPr>
          <a:lstStyle/>
          <a:p>
            <a:r>
              <a:rPr lang="en-US" sz="1800" b="0" dirty="0">
                <a:solidFill>
                  <a:srgbClr val="FFFFFF"/>
                </a:solidFill>
              </a:rPr>
              <a:t>In our work “affordances” of a representation are defined as the elements of disciplinary content that students are able to access and reason about using the representation (Linder, 2013, </a:t>
            </a:r>
            <a:r>
              <a:rPr lang="en-US" sz="1800" b="0" dirty="0" err="1">
                <a:solidFill>
                  <a:srgbClr val="FFFFFF"/>
                </a:solidFill>
              </a:rPr>
              <a:t>Fredlund</a:t>
            </a:r>
            <a:r>
              <a:rPr lang="en-US" sz="1800" b="0" dirty="0">
                <a:solidFill>
                  <a:srgbClr val="FFFFFF"/>
                </a:solidFill>
              </a:rPr>
              <a:t> et al., 2014)  </a:t>
            </a:r>
          </a:p>
        </p:txBody>
      </p:sp>
    </p:spTree>
    <p:extLst>
      <p:ext uri="{BB962C8B-B14F-4D97-AF65-F5344CB8AC3E}">
        <p14:creationId xmlns:p14="http://schemas.microsoft.com/office/powerpoint/2010/main" val="35500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6362" y="1336134"/>
            <a:ext cx="3157538" cy="3185605"/>
          </a:xfrm>
          <a:prstGeom prst="rect">
            <a:avLst/>
          </a:prstGeom>
        </p:spPr>
      </p:pic>
      <p:pic>
        <p:nvPicPr>
          <p:cNvPr id="1028" name="Picture 4" descr="Image result for snell's law ray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824037"/>
            <a:ext cx="4029075"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19100"/>
            <a:ext cx="7886700" cy="1077218"/>
          </a:xfrm>
          <a:prstGeom prst="rect">
            <a:avLst/>
          </a:prstGeom>
          <a:noFill/>
        </p:spPr>
        <p:txBody>
          <a:bodyPr wrap="square" rtlCol="0">
            <a:spAutoFit/>
          </a:bodyPr>
          <a:lstStyle/>
          <a:p>
            <a:r>
              <a:rPr lang="en-US" dirty="0">
                <a:solidFill>
                  <a:srgbClr val="FF8401"/>
                </a:solidFill>
              </a:rPr>
              <a:t>An Example: Developing Fluency in Snell’s Law Using PDRs</a:t>
            </a:r>
          </a:p>
        </p:txBody>
      </p:sp>
    </p:spTree>
    <p:extLst>
      <p:ext uri="{BB962C8B-B14F-4D97-AF65-F5344CB8AC3E}">
        <p14:creationId xmlns:p14="http://schemas.microsoft.com/office/powerpoint/2010/main" val="177772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8401"/>
                </a:solidFill>
              </a:rPr>
              <a:t>No Topic Too Scary</a:t>
            </a:r>
          </a:p>
        </p:txBody>
      </p:sp>
      <p:sp>
        <p:nvSpPr>
          <p:cNvPr id="3" name="Content Placeholder 2"/>
          <p:cNvSpPr>
            <a:spLocks noGrp="1"/>
          </p:cNvSpPr>
          <p:nvPr>
            <p:ph idx="1"/>
          </p:nvPr>
        </p:nvSpPr>
        <p:spPr/>
        <p:txBody>
          <a:bodyPr/>
          <a:lstStyle/>
          <a:p>
            <a:pPr marL="0" indent="0">
              <a:buNone/>
            </a:pPr>
            <a:r>
              <a:rPr lang="en-US" dirty="0"/>
              <a:t>We teach general relativity in Astro 101!</a:t>
            </a:r>
          </a:p>
          <a:p>
            <a:pPr marL="0" indent="0">
              <a:buNone/>
            </a:pPr>
            <a:endParaRPr lang="en-US" dirty="0"/>
          </a:p>
          <a:p>
            <a:pPr marL="0" indent="0">
              <a:buNone/>
            </a:pPr>
            <a:r>
              <a:rPr lang="en-US" dirty="0"/>
              <a:t>…using representations whose affordances our students can access and reason with.</a:t>
            </a:r>
          </a:p>
        </p:txBody>
      </p:sp>
    </p:spTree>
    <p:extLst>
      <p:ext uri="{BB962C8B-B14F-4D97-AF65-F5344CB8AC3E}">
        <p14:creationId xmlns:p14="http://schemas.microsoft.com/office/powerpoint/2010/main" val="369436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6-06-09 at 10.27.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54706" cy="6858000"/>
          </a:xfrm>
          <a:prstGeom prst="rect">
            <a:avLst/>
          </a:prstGeom>
        </p:spPr>
      </p:pic>
    </p:spTree>
    <p:extLst>
      <p:ext uri="{BB962C8B-B14F-4D97-AF65-F5344CB8AC3E}">
        <p14:creationId xmlns:p14="http://schemas.microsoft.com/office/powerpoint/2010/main" val="2155757664"/>
      </p:ext>
    </p:extLst>
  </p:cSld>
  <p:clrMapOvr>
    <a:masterClrMapping/>
  </p:clrMapOvr>
</p:sld>
</file>

<file path=ppt/theme/theme1.xml><?xml version="1.0" encoding="utf-8"?>
<a:theme xmlns:a="http://schemas.openxmlformats.org/drawingml/2006/main" name="CAE2">
  <a:themeElements>
    <a:clrScheme name="">
      <a:dk1>
        <a:srgbClr val="000000"/>
      </a:dk1>
      <a:lt1>
        <a:srgbClr val="223B82"/>
      </a:lt1>
      <a:dk2>
        <a:srgbClr val="000000"/>
      </a:dk2>
      <a:lt2>
        <a:srgbClr val="808080"/>
      </a:lt2>
      <a:accent1>
        <a:srgbClr val="BBE0E3"/>
      </a:accent1>
      <a:accent2>
        <a:srgbClr val="333399"/>
      </a:accent2>
      <a:accent3>
        <a:srgbClr val="ABAFC1"/>
      </a:accent3>
      <a:accent4>
        <a:srgbClr val="000000"/>
      </a:accent4>
      <a:accent5>
        <a:srgbClr val="DAEDEF"/>
      </a:accent5>
      <a:accent6>
        <a:srgbClr val="2D2D8A"/>
      </a:accent6>
      <a:hlink>
        <a:srgbClr val="F6F62C"/>
      </a:hlink>
      <a:folHlink>
        <a:srgbClr val="F6F62C"/>
      </a:folHlink>
    </a:clrScheme>
    <a:fontScheme name="CA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lnDef>
  </a:objectDefaults>
  <a:extraClrSchemeLst>
    <a:extraClrScheme>
      <a:clrScheme name="CA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E2 13">
        <a:dk1>
          <a:srgbClr val="000000"/>
        </a:dk1>
        <a:lt1>
          <a:srgbClr val="3333FF"/>
        </a:lt1>
        <a:dk2>
          <a:srgbClr val="000000"/>
        </a:dk2>
        <a:lt2>
          <a:srgbClr val="808080"/>
        </a:lt2>
        <a:accent1>
          <a:srgbClr val="BBE0E3"/>
        </a:accent1>
        <a:accent2>
          <a:srgbClr val="333399"/>
        </a:accent2>
        <a:accent3>
          <a:srgbClr val="ADAD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4">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5">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6">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7403756</TotalTime>
  <Words>956</Words>
  <Application>Microsoft Office PowerPoint</Application>
  <PresentationFormat>On-screen Show (4:3)</PresentationFormat>
  <Paragraphs>140</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Unicode MS</vt:lpstr>
      <vt:lpstr>ＭＳ Ｐゴシック</vt:lpstr>
      <vt:lpstr>ＭＳ Ｐゴシック</vt:lpstr>
      <vt:lpstr>Arial</vt:lpstr>
      <vt:lpstr>Times New Roman</vt:lpstr>
      <vt:lpstr>Wingdings</vt:lpstr>
      <vt:lpstr>Wingdings 3</vt:lpstr>
      <vt:lpstr>CAE2</vt:lpstr>
      <vt:lpstr>PowerPoint Presentation</vt:lpstr>
      <vt:lpstr>Thanks and Support</vt:lpstr>
      <vt:lpstr>PowerPoint Presentation</vt:lpstr>
      <vt:lpstr>PowerPoint Presentation</vt:lpstr>
      <vt:lpstr>PowerPoint Presentation</vt:lpstr>
      <vt:lpstr>PowerPoint Presentation</vt:lpstr>
      <vt:lpstr>PowerPoint Presentation</vt:lpstr>
      <vt:lpstr>No Topic Too Scary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How</vt:lpstr>
      <vt:lpstr>PowerPoint Presentation</vt:lpstr>
      <vt:lpstr>PowerPoint Presentation</vt:lpstr>
    </vt:vector>
  </TitlesOfParts>
  <Company>Biosphere 2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Chautauqua Astronomy Teaching Workshop:  Critical Questions</dc:title>
  <dc:creator>Win98 SE</dc:creator>
  <cp:lastModifiedBy>Tim Chambers</cp:lastModifiedBy>
  <cp:revision>1621</cp:revision>
  <cp:lastPrinted>2014-11-01T14:40:59Z</cp:lastPrinted>
  <dcterms:created xsi:type="dcterms:W3CDTF">2010-09-17T22:18:38Z</dcterms:created>
  <dcterms:modified xsi:type="dcterms:W3CDTF">2017-07-25T22:21:39Z</dcterms:modified>
</cp:coreProperties>
</file>