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30" r:id="rId1"/>
  </p:sldMasterIdLst>
  <p:sldIdLst>
    <p:sldId id="256" r:id="rId2"/>
    <p:sldId id="258" r:id="rId3"/>
    <p:sldId id="285" r:id="rId4"/>
    <p:sldId id="284" r:id="rId5"/>
    <p:sldId id="262" r:id="rId6"/>
    <p:sldId id="259" r:id="rId7"/>
    <p:sldId id="260" r:id="rId8"/>
    <p:sldId id="286" r:id="rId9"/>
    <p:sldId id="261" r:id="rId10"/>
    <p:sldId id="257" r:id="rId11"/>
    <p:sldId id="263" r:id="rId12"/>
    <p:sldId id="264" r:id="rId13"/>
    <p:sldId id="265" r:id="rId14"/>
    <p:sldId id="283" r:id="rId15"/>
    <p:sldId id="266" r:id="rId16"/>
    <p:sldId id="267" r:id="rId17"/>
    <p:sldId id="268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9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20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52C3-9174-8342-AA1A-5B8A200D5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52C3-9174-8342-AA1A-5B8A200D5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52C3-9174-8342-AA1A-5B8A200D516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52C3-9174-8342-AA1A-5B8A200D516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52C3-9174-8342-AA1A-5B8A200D5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52C3-9174-8342-AA1A-5B8A200D516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52C3-9174-8342-AA1A-5B8A200D5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152C3-9174-8342-AA1A-5B8A200D516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4508800-1347-9349-93E1-B6A7809E02DE}" type="datetimeFigureOut">
              <a:rPr lang="en-US" smtClean="0"/>
              <a:t>7/26/17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59152C3-9174-8342-AA1A-5B8A200D516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7107" y="3199574"/>
            <a:ext cx="7635024" cy="127734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Dr. Randa </a:t>
            </a:r>
            <a:r>
              <a:rPr lang="en-US" sz="4000" b="1" dirty="0" err="1" smtClean="0"/>
              <a:t>Asa’d</a:t>
            </a:r>
            <a:r>
              <a:rPr lang="en-US" sz="4000" b="1" dirty="0" smtClean="0"/>
              <a:t> and Dr. Cindy Gunn</a:t>
            </a:r>
          </a:p>
          <a:p>
            <a:r>
              <a:rPr lang="en-US" sz="3200" i="0" dirty="0" smtClean="0"/>
              <a:t>American University of </a:t>
            </a:r>
            <a:r>
              <a:rPr lang="en-US" sz="3200" i="0" dirty="0" err="1" smtClean="0"/>
              <a:t>Sharjah</a:t>
            </a:r>
            <a:endParaRPr lang="en-US" sz="3200" i="0" dirty="0"/>
          </a:p>
          <a:p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62172" y="972276"/>
            <a:ext cx="64102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 </a:t>
            </a:r>
            <a:r>
              <a:rPr lang="en-US" sz="4400" b="1" dirty="0"/>
              <a:t>Impact of </a:t>
            </a:r>
            <a:r>
              <a:rPr lang="en-US" sz="4400" b="1" dirty="0" err="1">
                <a:solidFill>
                  <a:srgbClr val="008000"/>
                </a:solidFill>
              </a:rPr>
              <a:t>Kahoot</a:t>
            </a:r>
            <a:r>
              <a:rPr lang="en-US" sz="4400" b="1" dirty="0">
                <a:solidFill>
                  <a:srgbClr val="008000"/>
                </a:solidFill>
              </a:rPr>
              <a:t>!</a:t>
            </a:r>
            <a:r>
              <a:rPr lang="en-US" sz="4400" b="1" dirty="0"/>
              <a:t> on Students’ Participation in Introductory Physics</a:t>
            </a:r>
            <a:endParaRPr lang="en-US" sz="4400" dirty="0"/>
          </a:p>
          <a:p>
            <a:pPr algn="ctr"/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3305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1981200"/>
            <a:ext cx="7402521" cy="3505201"/>
          </a:xfrm>
        </p:spPr>
        <p:txBody>
          <a:bodyPr>
            <a:norm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400" dirty="0" smtClean="0"/>
              <a:t>  </a:t>
            </a:r>
            <a:r>
              <a:rPr lang="en-US" sz="2800" dirty="0" smtClean="0"/>
              <a:t>Our approach was to introduce </a:t>
            </a:r>
            <a:r>
              <a:rPr lang="en-US" sz="2800" b="1" dirty="0" err="1" smtClean="0">
                <a:solidFill>
                  <a:srgbClr val="008000"/>
                </a:solidFill>
              </a:rPr>
              <a:t>Kahoot</a:t>
            </a:r>
            <a:r>
              <a:rPr lang="en-US" sz="2800" b="1" dirty="0" smtClean="0">
                <a:solidFill>
                  <a:srgbClr val="008000"/>
                </a:solidFill>
              </a:rPr>
              <a:t>!</a:t>
            </a:r>
            <a:r>
              <a:rPr lang="en-US" sz="2800" dirty="0" smtClean="0"/>
              <a:t> in the classroom. . Students have to </a:t>
            </a:r>
            <a:r>
              <a:rPr lang="en-US" sz="2800" dirty="0" smtClean="0">
                <a:solidFill>
                  <a:srgbClr val="FF0000"/>
                </a:solidFill>
              </a:rPr>
              <a:t>solve problems </a:t>
            </a:r>
            <a:r>
              <a:rPr lang="en-US" sz="2800" dirty="0" smtClean="0"/>
              <a:t>on their own and </a:t>
            </a:r>
            <a:r>
              <a:rPr lang="en-US" sz="2800" dirty="0" smtClean="0">
                <a:solidFill>
                  <a:srgbClr val="FF0000"/>
                </a:solidFill>
              </a:rPr>
              <a:t>use their cellphones </a:t>
            </a:r>
            <a:r>
              <a:rPr lang="en-US" sz="2800" dirty="0" smtClean="0"/>
              <a:t>to answer the problems in class.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187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2774894"/>
            <a:ext cx="7402521" cy="218568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Introduce </a:t>
            </a:r>
            <a:r>
              <a:rPr lang="en-US" sz="2800" dirty="0"/>
              <a:t>the new physics concept and solving only a couple of examples on the board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904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1981200"/>
            <a:ext cx="7402521" cy="3505201"/>
          </a:xfrm>
        </p:spPr>
        <p:txBody>
          <a:bodyPr>
            <a:noAutofit/>
          </a:bodyPr>
          <a:lstStyle/>
          <a:p>
            <a:pPr marL="514350" indent="-514350">
              <a:buAutoNum type="arabicPeriod" startAt="2"/>
            </a:pPr>
            <a:r>
              <a:rPr lang="en-US" sz="2800" dirty="0" smtClean="0"/>
              <a:t>Provide </a:t>
            </a:r>
            <a:r>
              <a:rPr lang="en-US" sz="2800" dirty="0"/>
              <a:t>the students with a problem set with a number of problems on the topic </a:t>
            </a:r>
            <a:r>
              <a:rPr lang="en-US" sz="2800" dirty="0" smtClean="0"/>
              <a:t>covered and ask students to solve them. </a:t>
            </a:r>
          </a:p>
          <a:p>
            <a:pPr indent="0">
              <a:buNone/>
            </a:pPr>
            <a:r>
              <a:rPr lang="en-US" sz="2800" dirty="0" smtClean="0"/>
              <a:t>Those problem sets start </a:t>
            </a:r>
            <a:r>
              <a:rPr lang="en-US" sz="2800" dirty="0"/>
              <a:t>with straightforward </a:t>
            </a:r>
            <a:r>
              <a:rPr lang="en-US" sz="2800" dirty="0" smtClean="0"/>
              <a:t>questions </a:t>
            </a:r>
            <a:r>
              <a:rPr lang="en-US" sz="2800" dirty="0"/>
              <a:t>that slowly </a:t>
            </a:r>
            <a:r>
              <a:rPr lang="en-US" sz="2800" dirty="0" smtClean="0"/>
              <a:t>get </a:t>
            </a:r>
            <a:r>
              <a:rPr lang="en-US" sz="2800" dirty="0"/>
              <a:t>more challenging. </a:t>
            </a:r>
          </a:p>
        </p:txBody>
      </p:sp>
    </p:spTree>
    <p:extLst>
      <p:ext uri="{BB962C8B-B14F-4D97-AF65-F5344CB8AC3E}">
        <p14:creationId xmlns:p14="http://schemas.microsoft.com/office/powerpoint/2010/main" val="95724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2698555"/>
            <a:ext cx="7402521" cy="278784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800" dirty="0" smtClean="0"/>
              <a:t>3. We use </a:t>
            </a:r>
            <a:r>
              <a:rPr lang="en-US" sz="2800" b="1" dirty="0" err="1" smtClean="0">
                <a:solidFill>
                  <a:srgbClr val="008000"/>
                </a:solidFill>
              </a:rPr>
              <a:t>Khaoot</a:t>
            </a:r>
            <a:r>
              <a:rPr lang="en-US" sz="2800" b="1" dirty="0">
                <a:solidFill>
                  <a:srgbClr val="008000"/>
                </a:solidFill>
              </a:rPr>
              <a:t>! </a:t>
            </a:r>
            <a:r>
              <a:rPr lang="en-US" sz="2800" dirty="0" smtClean="0"/>
              <a:t>to play a “game” with </a:t>
            </a:r>
            <a:r>
              <a:rPr lang="en-US" sz="2800" dirty="0"/>
              <a:t>the exercises of the problem set. </a:t>
            </a:r>
          </a:p>
          <a:p>
            <a:pPr indent="0">
              <a:buNone/>
            </a:pPr>
            <a:r>
              <a:rPr lang="en-US" sz="2800" dirty="0" smtClean="0"/>
              <a:t>4. Students </a:t>
            </a:r>
            <a:r>
              <a:rPr lang="en-US" sz="2800" dirty="0"/>
              <a:t>participated using their smart phones. </a:t>
            </a:r>
          </a:p>
        </p:txBody>
      </p:sp>
    </p:spTree>
    <p:extLst>
      <p:ext uri="{BB962C8B-B14F-4D97-AF65-F5344CB8AC3E}">
        <p14:creationId xmlns:p14="http://schemas.microsoft.com/office/powerpoint/2010/main" val="1266157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542"/>
            <a:ext cx="9144000" cy="426279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dirty="0" smtClean="0"/>
              <a:t>How is it Done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2361235"/>
            <a:ext cx="7402521" cy="312516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800" dirty="0" smtClean="0"/>
              <a:t>5. The </a:t>
            </a:r>
            <a:r>
              <a:rPr lang="en-US" sz="2800" dirty="0"/>
              <a:t>names of the </a:t>
            </a:r>
            <a:r>
              <a:rPr lang="en-US" sz="2800" dirty="0">
                <a:solidFill>
                  <a:srgbClr val="FF0000"/>
                </a:solidFill>
              </a:rPr>
              <a:t>fastest five students to get the correct answer a</a:t>
            </a:r>
            <a:r>
              <a:rPr lang="en-US" sz="2800" dirty="0" smtClean="0">
                <a:solidFill>
                  <a:srgbClr val="FF0000"/>
                </a:solidFill>
              </a:rPr>
              <a:t>re </a:t>
            </a:r>
            <a:r>
              <a:rPr lang="en-US" sz="2800" dirty="0">
                <a:solidFill>
                  <a:srgbClr val="FF0000"/>
                </a:solidFill>
              </a:rPr>
              <a:t>automatically displayed </a:t>
            </a:r>
            <a:r>
              <a:rPr lang="en-US" sz="2800" dirty="0"/>
              <a:t>on the screen in the class, </a:t>
            </a:r>
            <a:r>
              <a:rPr lang="en-US" sz="2800" dirty="0">
                <a:solidFill>
                  <a:srgbClr val="FF0000"/>
                </a:solidFill>
              </a:rPr>
              <a:t>creating a competitive motivating atmosphere</a:t>
            </a:r>
            <a:r>
              <a:rPr lang="en-US" sz="2800" dirty="0"/>
              <a:t>. </a:t>
            </a:r>
          </a:p>
          <a:p>
            <a:pPr indent="0">
              <a:buNone/>
            </a:pP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8801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1981200"/>
            <a:ext cx="7402521" cy="3505201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800" dirty="0"/>
              <a:t>Using </a:t>
            </a:r>
            <a:r>
              <a:rPr lang="en-US" sz="2800" b="1" dirty="0" err="1">
                <a:solidFill>
                  <a:srgbClr val="008000"/>
                </a:solidFill>
              </a:rPr>
              <a:t>Kahoot</a:t>
            </a:r>
            <a:r>
              <a:rPr lang="en-US" sz="2800" b="1" dirty="0">
                <a:solidFill>
                  <a:srgbClr val="008000"/>
                </a:solidFill>
              </a:rPr>
              <a:t>! </a:t>
            </a:r>
            <a:r>
              <a:rPr lang="en-US" sz="2800" dirty="0" smtClean="0"/>
              <a:t>gives </a:t>
            </a:r>
            <a:r>
              <a:rPr lang="en-US" sz="2800" dirty="0"/>
              <a:t>immediate feedback </a:t>
            </a:r>
            <a:r>
              <a:rPr lang="en-US" sz="2800" dirty="0" smtClean="0"/>
              <a:t>about </a:t>
            </a:r>
            <a:r>
              <a:rPr lang="en-US" sz="2800" dirty="0"/>
              <a:t>the level of the students. </a:t>
            </a:r>
            <a:r>
              <a:rPr lang="en-US" sz="2800" dirty="0" smtClean="0"/>
              <a:t>We use </a:t>
            </a:r>
            <a:r>
              <a:rPr lang="en-US" sz="2800" dirty="0"/>
              <a:t>the class time effectively to solve more challenging </a:t>
            </a:r>
            <a:r>
              <a:rPr lang="en-US" sz="2800" dirty="0" smtClean="0"/>
              <a:t>exercises.</a:t>
            </a:r>
          </a:p>
          <a:p>
            <a:pPr indent="0">
              <a:buNone/>
            </a:pPr>
            <a:r>
              <a:rPr lang="en-US" sz="2800" dirty="0"/>
              <a:t>When there is a </a:t>
            </a:r>
            <a:r>
              <a:rPr lang="en-US" sz="2800" dirty="0">
                <a:solidFill>
                  <a:srgbClr val="FF0000"/>
                </a:solidFill>
              </a:rPr>
              <a:t>common misconception</a:t>
            </a:r>
            <a:r>
              <a:rPr lang="en-US" sz="2800" dirty="0"/>
              <a:t>, we spend more time explaining it</a:t>
            </a:r>
          </a:p>
        </p:txBody>
      </p:sp>
    </p:spTree>
    <p:extLst>
      <p:ext uri="{BB962C8B-B14F-4D97-AF65-F5344CB8AC3E}">
        <p14:creationId xmlns:p14="http://schemas.microsoft.com/office/powerpoint/2010/main" val="65058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it 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1981200"/>
            <a:ext cx="7402521" cy="3872283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2800" dirty="0" smtClean="0"/>
              <a:t>Participation </a:t>
            </a:r>
            <a:r>
              <a:rPr lang="en-US" sz="2800" dirty="0"/>
              <a:t>in the game counted for </a:t>
            </a:r>
            <a:r>
              <a:rPr lang="en-US" sz="2800" dirty="0">
                <a:solidFill>
                  <a:srgbClr val="FF0000"/>
                </a:solidFill>
              </a:rPr>
              <a:t>attendance</a:t>
            </a:r>
            <a:r>
              <a:rPr lang="en-US" sz="2800" dirty="0"/>
              <a:t>, so it </a:t>
            </a:r>
            <a:r>
              <a:rPr lang="en-US" sz="2800" dirty="0" smtClean="0"/>
              <a:t>saves </a:t>
            </a:r>
            <a:r>
              <a:rPr lang="en-US" sz="2800" dirty="0"/>
              <a:t>the time of calling the names of the students in the classic way. This </a:t>
            </a:r>
            <a:r>
              <a:rPr lang="en-US" sz="2800" dirty="0" smtClean="0"/>
              <a:t> way the </a:t>
            </a:r>
            <a:r>
              <a:rPr lang="en-US" sz="2800" dirty="0">
                <a:solidFill>
                  <a:srgbClr val="FF0000"/>
                </a:solidFill>
              </a:rPr>
              <a:t>time of the game does not waste any of </a:t>
            </a: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>
                <a:solidFill>
                  <a:srgbClr val="FF0000"/>
                </a:solidFill>
              </a:rPr>
              <a:t>time of the </a:t>
            </a:r>
            <a:r>
              <a:rPr lang="en-US" sz="2800" dirty="0" smtClean="0">
                <a:solidFill>
                  <a:srgbClr val="FF0000"/>
                </a:solidFill>
              </a:rPr>
              <a:t>class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4828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0547"/>
            <a:ext cx="9144000" cy="394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84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122" y="2271647"/>
            <a:ext cx="4147793" cy="344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7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45" y="0"/>
            <a:ext cx="448407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1173" y="1897269"/>
            <a:ext cx="3186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Happy to be back in Cincinnati   </a:t>
            </a:r>
            <a:r>
              <a:rPr lang="en-US" sz="4800" b="1" dirty="0" smtClean="0">
                <a:solidFill>
                  <a:srgbClr val="FF0000"/>
                </a:solidFill>
                <a:sym typeface="Wingdings"/>
              </a:rPr>
              <a:t>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2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1143000"/>
            <a:ext cx="61722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206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852" y="1295400"/>
            <a:ext cx="6996853" cy="398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52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95" y="2347847"/>
            <a:ext cx="7020487" cy="3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19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95" y="2347847"/>
            <a:ext cx="7020487" cy="304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1981200"/>
            <a:ext cx="7402521" cy="3931810"/>
          </a:xfrm>
        </p:spPr>
        <p:txBody>
          <a:bodyPr>
            <a:noAutofit/>
          </a:bodyPr>
          <a:lstStyle/>
          <a:p>
            <a:r>
              <a:rPr lang="en-US" sz="2800" dirty="0"/>
              <a:t>Although the grades of the students were better than students in previous semesters, we purposely avoided using the grades as </a:t>
            </a:r>
            <a:r>
              <a:rPr lang="en-US" sz="2800" dirty="0" smtClean="0"/>
              <a:t>ways of showing the significance of using </a:t>
            </a:r>
            <a:r>
              <a:rPr lang="en-US" sz="2800" b="1" dirty="0" err="1" smtClean="0">
                <a:solidFill>
                  <a:srgbClr val="008000"/>
                </a:solidFill>
              </a:rPr>
              <a:t>Kahoot</a:t>
            </a:r>
            <a:r>
              <a:rPr lang="en-US" sz="2800" b="1" dirty="0" smtClean="0">
                <a:solidFill>
                  <a:srgbClr val="008000"/>
                </a:solidFill>
              </a:rPr>
              <a:t>! </a:t>
            </a:r>
            <a:r>
              <a:rPr lang="en-US" sz="2800" dirty="0" smtClean="0"/>
              <a:t>because the </a:t>
            </a:r>
            <a:r>
              <a:rPr lang="en-US" sz="2800" dirty="0"/>
              <a:t>students’ performance varies </a:t>
            </a:r>
            <a:r>
              <a:rPr lang="en-US" sz="2800" dirty="0" smtClean="0"/>
              <a:t>due to the lack of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standardized testing</a:t>
            </a:r>
            <a:r>
              <a:rPr lang="en-US" sz="2800" dirty="0"/>
              <a:t> </a:t>
            </a:r>
            <a:r>
              <a:rPr lang="en-US" sz="2800" dirty="0" smtClean="0"/>
              <a:t>in </a:t>
            </a:r>
            <a:r>
              <a:rPr lang="en-US" sz="2800" dirty="0"/>
              <a:t>physics 101.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00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1981200"/>
            <a:ext cx="7402521" cy="3505201"/>
          </a:xfrm>
        </p:spPr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The results of this study show positive responses. </a:t>
            </a:r>
            <a:r>
              <a:rPr lang="en-US" sz="2800" dirty="0">
                <a:solidFill>
                  <a:srgbClr val="FF0000"/>
                </a:solidFill>
              </a:rPr>
              <a:t>More than 85% </a:t>
            </a:r>
            <a:r>
              <a:rPr lang="en-US" sz="2800" dirty="0"/>
              <a:t>of the students like </a:t>
            </a:r>
            <a:r>
              <a:rPr lang="en-US" sz="2800" dirty="0" err="1"/>
              <a:t>Kahoot</a:t>
            </a:r>
            <a:r>
              <a:rPr lang="en-US" sz="2800" dirty="0"/>
              <a:t>! and it </a:t>
            </a:r>
            <a:r>
              <a:rPr lang="en-US" sz="2800" dirty="0">
                <a:solidFill>
                  <a:srgbClr val="FF0000"/>
                </a:solidFill>
              </a:rPr>
              <a:t>motivated them to solve the problems at home before coming to class</a:t>
            </a:r>
            <a:r>
              <a:rPr lang="en-US" sz="2800" dirty="0"/>
              <a:t>, which is the ultimate goal of using this tool in the </a:t>
            </a:r>
            <a:r>
              <a:rPr lang="en-US" sz="2800" dirty="0" smtClean="0"/>
              <a:t>classroom.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6177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1981200"/>
            <a:ext cx="7402521" cy="3505201"/>
          </a:xfrm>
        </p:spPr>
        <p:txBody>
          <a:bodyPr>
            <a:noAutofit/>
          </a:bodyPr>
          <a:lstStyle/>
          <a:p>
            <a:r>
              <a:rPr lang="en-US" sz="2800" dirty="0" smtClean="0"/>
              <a:t> Using </a:t>
            </a:r>
            <a:r>
              <a:rPr lang="en-US" sz="2800" dirty="0" err="1" smtClean="0"/>
              <a:t>Kahoot</a:t>
            </a:r>
            <a:r>
              <a:rPr lang="en-US" sz="2800" dirty="0"/>
              <a:t>! in the classroom </a:t>
            </a:r>
            <a:r>
              <a:rPr lang="en-US" sz="2800" dirty="0">
                <a:solidFill>
                  <a:srgbClr val="FF0000"/>
                </a:solidFill>
              </a:rPr>
              <a:t>motivated students to be practice problems on their own</a:t>
            </a:r>
            <a:r>
              <a:rPr lang="en-US" sz="2800" dirty="0"/>
              <a:t>, and not keep the passive role of just watching the instructor do the problems on the board. We plan to continue using this tool in the classroom. </a:t>
            </a:r>
          </a:p>
          <a:p>
            <a:pPr indent="0">
              <a:buNone/>
            </a:pPr>
            <a:r>
              <a:rPr lang="en-US" sz="2800" dirty="0" smtClean="0"/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993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1981200"/>
            <a:ext cx="7402521" cy="3505201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 Engineering and Science Freshman students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Physics 101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American university of </a:t>
            </a:r>
            <a:r>
              <a:rPr lang="en-US" sz="2800" dirty="0" err="1" smtClean="0">
                <a:solidFill>
                  <a:srgbClr val="FF0000"/>
                </a:solidFill>
              </a:rPr>
              <a:t>Sharjah</a:t>
            </a:r>
            <a:r>
              <a:rPr lang="en-US" sz="2800" dirty="0" smtClean="0"/>
              <a:t>. 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United Arab Emirates ( The most famous city there is Dubai </a:t>
            </a:r>
            <a:r>
              <a:rPr lang="en-US" sz="2800" dirty="0" smtClean="0">
                <a:sym typeface="Wingdings"/>
              </a:rPr>
              <a:t></a:t>
            </a:r>
            <a:r>
              <a:rPr lang="en-US" sz="2800" dirty="0" smtClean="0"/>
              <a:t>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4466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8581"/>
            <a:ext cx="9144000" cy="61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98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912" y="2341393"/>
            <a:ext cx="7402521" cy="314500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Physics </a:t>
            </a:r>
            <a:r>
              <a:rPr lang="en-US" sz="2800" dirty="0">
                <a:solidFill>
                  <a:srgbClr val="FF0000"/>
                </a:solidFill>
              </a:rPr>
              <a:t>is like swimming</a:t>
            </a:r>
            <a:r>
              <a:rPr lang="en-US" sz="2800" dirty="0" smtClean="0"/>
              <a:t>; one cannot </a:t>
            </a:r>
            <a:r>
              <a:rPr lang="en-US" sz="2800" dirty="0"/>
              <a:t>master it by watching</a:t>
            </a:r>
            <a:r>
              <a:rPr lang="en-US" sz="2800" dirty="0" smtClean="0"/>
              <a:t>, it requires practice. 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challenge is </a:t>
            </a:r>
            <a:r>
              <a:rPr lang="en-US" sz="2800" dirty="0">
                <a:solidFill>
                  <a:srgbClr val="FF0000"/>
                </a:solidFill>
              </a:rPr>
              <a:t>how to motivate </a:t>
            </a:r>
            <a:r>
              <a:rPr lang="en-US" sz="2800" dirty="0"/>
              <a:t>students to practice physics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4583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220" y="2262024"/>
            <a:ext cx="7362830" cy="3412878"/>
          </a:xfrm>
        </p:spPr>
        <p:txBody>
          <a:bodyPr>
            <a:noAutofit/>
          </a:bodyPr>
          <a:lstStyle/>
          <a:p>
            <a:r>
              <a:rPr lang="en-US" sz="2800" dirty="0" smtClean="0"/>
              <a:t> Physics</a:t>
            </a:r>
            <a:r>
              <a:rPr lang="en-US" sz="2800" dirty="0"/>
              <a:t>’ instructors all over the world have observed many first year </a:t>
            </a:r>
            <a:r>
              <a:rPr lang="en-US" sz="2800" dirty="0">
                <a:solidFill>
                  <a:srgbClr val="FF0000"/>
                </a:solidFill>
              </a:rPr>
              <a:t>students know how to </a:t>
            </a:r>
            <a:r>
              <a:rPr lang="en-US" sz="2800" i="1" dirty="0">
                <a:solidFill>
                  <a:srgbClr val="FF0000"/>
                </a:solidFill>
              </a:rPr>
              <a:t>redo</a:t>
            </a:r>
            <a:r>
              <a:rPr lang="en-US" sz="2800" dirty="0">
                <a:solidFill>
                  <a:srgbClr val="FF0000"/>
                </a:solidFill>
              </a:rPr>
              <a:t> problems </a:t>
            </a:r>
            <a:r>
              <a:rPr lang="en-US" sz="2800" dirty="0" smtClean="0">
                <a:solidFill>
                  <a:srgbClr val="FF0000"/>
                </a:solidFill>
              </a:rPr>
              <a:t>done on </a:t>
            </a:r>
            <a:r>
              <a:rPr lang="en-US" sz="2800" dirty="0">
                <a:solidFill>
                  <a:srgbClr val="FF0000"/>
                </a:solidFill>
              </a:rPr>
              <a:t>the board</a:t>
            </a:r>
            <a:r>
              <a:rPr lang="en-US" sz="2800" dirty="0"/>
              <a:t>, but find it challenging to identify and </a:t>
            </a:r>
            <a:r>
              <a:rPr lang="en-US" sz="2800" dirty="0">
                <a:solidFill>
                  <a:srgbClr val="FF0000"/>
                </a:solidFill>
              </a:rPr>
              <a:t>apply the appropriate physics concepts on a new problem</a:t>
            </a:r>
            <a:r>
              <a:rPr lang="en-US" sz="2800" dirty="0"/>
              <a:t>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81149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682" y="1822462"/>
            <a:ext cx="7660518" cy="3991337"/>
          </a:xfrm>
        </p:spPr>
        <p:txBody>
          <a:bodyPr>
            <a:noAutofit/>
          </a:bodyPr>
          <a:lstStyle/>
          <a:p>
            <a:r>
              <a:rPr lang="en-US" sz="2800" dirty="0" smtClean="0"/>
              <a:t> Many students </a:t>
            </a:r>
            <a:r>
              <a:rPr lang="en-US" sz="2800" dirty="0"/>
              <a:t>don’t perform well in the exams, even if there is a </a:t>
            </a:r>
            <a:r>
              <a:rPr lang="en-US" sz="2800" dirty="0">
                <a:solidFill>
                  <a:srgbClr val="FF0000"/>
                </a:solidFill>
              </a:rPr>
              <a:t>question very similar to </a:t>
            </a:r>
            <a:r>
              <a:rPr lang="en-US" sz="2800" dirty="0" smtClean="0">
                <a:solidFill>
                  <a:srgbClr val="FF0000"/>
                </a:solidFill>
              </a:rPr>
              <a:t>Homework questions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 Many students admit that when studying, they </a:t>
            </a:r>
            <a:r>
              <a:rPr lang="en-US" sz="2800" dirty="0" smtClean="0">
                <a:solidFill>
                  <a:srgbClr val="FF0000"/>
                </a:solidFill>
              </a:rPr>
              <a:t>simply </a:t>
            </a:r>
            <a:r>
              <a:rPr lang="en-US" sz="2800" dirty="0">
                <a:solidFill>
                  <a:srgbClr val="FF0000"/>
                </a:solidFill>
              </a:rPr>
              <a:t>look at the solution </a:t>
            </a:r>
            <a:r>
              <a:rPr lang="en-US" sz="2800" dirty="0"/>
              <a:t>and think they will be able to reproduce it if </a:t>
            </a:r>
            <a:r>
              <a:rPr lang="en-US" sz="2800" dirty="0" smtClean="0"/>
              <a:t>needed.</a:t>
            </a:r>
          </a:p>
        </p:txBody>
      </p:sp>
    </p:spTree>
    <p:extLst>
      <p:ext uri="{BB962C8B-B14F-4D97-AF65-F5344CB8AC3E}">
        <p14:creationId xmlns:p14="http://schemas.microsoft.com/office/powerpoint/2010/main" val="2415027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682" y="1822462"/>
            <a:ext cx="7660518" cy="3991337"/>
          </a:xfrm>
        </p:spPr>
        <p:txBody>
          <a:bodyPr>
            <a:noAutofit/>
          </a:bodyPr>
          <a:lstStyle/>
          <a:p>
            <a:r>
              <a:rPr lang="en-US" sz="2800" dirty="0" smtClean="0"/>
              <a:t> Many students </a:t>
            </a:r>
            <a:r>
              <a:rPr lang="en-US" sz="2800" dirty="0"/>
              <a:t>don’t perform well in the exams, even if there is a </a:t>
            </a:r>
            <a:r>
              <a:rPr lang="en-US" sz="2800" dirty="0">
                <a:solidFill>
                  <a:srgbClr val="FF0000"/>
                </a:solidFill>
              </a:rPr>
              <a:t>question very similar to </a:t>
            </a:r>
            <a:r>
              <a:rPr lang="en-US" sz="2800" dirty="0" smtClean="0">
                <a:solidFill>
                  <a:srgbClr val="FF0000"/>
                </a:solidFill>
              </a:rPr>
              <a:t>Homework questions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 Many students admit that when studying, they </a:t>
            </a:r>
            <a:r>
              <a:rPr lang="en-US" sz="2800" dirty="0" smtClean="0">
                <a:solidFill>
                  <a:srgbClr val="FF0000"/>
                </a:solidFill>
              </a:rPr>
              <a:t>simply </a:t>
            </a:r>
            <a:r>
              <a:rPr lang="en-US" sz="2800" dirty="0">
                <a:solidFill>
                  <a:srgbClr val="FF0000"/>
                </a:solidFill>
              </a:rPr>
              <a:t>look at the solution </a:t>
            </a:r>
            <a:r>
              <a:rPr lang="en-US" sz="2800" dirty="0"/>
              <a:t>and think they will be able to reproduce it if </a:t>
            </a:r>
            <a:r>
              <a:rPr lang="en-US" sz="2800" dirty="0" smtClean="0"/>
              <a:t>needed.</a:t>
            </a:r>
          </a:p>
        </p:txBody>
      </p:sp>
    </p:spTree>
    <p:extLst>
      <p:ext uri="{BB962C8B-B14F-4D97-AF65-F5344CB8AC3E}">
        <p14:creationId xmlns:p14="http://schemas.microsoft.com/office/powerpoint/2010/main" val="69396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3682" y="2397890"/>
            <a:ext cx="7660518" cy="3415909"/>
          </a:xfrm>
        </p:spPr>
        <p:txBody>
          <a:bodyPr>
            <a:noAutofit/>
          </a:bodyPr>
          <a:lstStyle/>
          <a:p>
            <a:r>
              <a:rPr lang="en-US" sz="2800" dirty="0" smtClean="0"/>
              <a:t> Our </a:t>
            </a:r>
            <a:r>
              <a:rPr lang="en-US" sz="2800" dirty="0"/>
              <a:t>role as educators is not only to ask students to practice and solve problems, but also </a:t>
            </a:r>
            <a:r>
              <a:rPr lang="en-US" sz="2800" dirty="0">
                <a:solidFill>
                  <a:srgbClr val="FF0000"/>
                </a:solidFill>
              </a:rPr>
              <a:t>motivate them to do so. 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 The challenge remain: How to do so?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6320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1371</TotalTime>
  <Words>679</Words>
  <Application>Microsoft Macintosh PowerPoint</Application>
  <PresentationFormat>On-screen Show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Couture</vt:lpstr>
      <vt:lpstr>PowerPoint Presentation</vt:lpstr>
      <vt:lpstr>PowerPoint Presentation</vt:lpstr>
      <vt:lpstr>students</vt:lpstr>
      <vt:lpstr>PowerPoint Presentation</vt:lpstr>
      <vt:lpstr>Motivation</vt:lpstr>
      <vt:lpstr>The problem</vt:lpstr>
      <vt:lpstr>The problem</vt:lpstr>
      <vt:lpstr>The problem</vt:lpstr>
      <vt:lpstr>The problem</vt:lpstr>
      <vt:lpstr>Our Approach</vt:lpstr>
      <vt:lpstr>How is it Done</vt:lpstr>
      <vt:lpstr>How is it Done</vt:lpstr>
      <vt:lpstr>How is it Done</vt:lpstr>
      <vt:lpstr>How is it Done</vt:lpstr>
      <vt:lpstr>How is it Done</vt:lpstr>
      <vt:lpstr>How is it Done</vt:lpstr>
      <vt:lpstr>How is it Done</vt:lpstr>
      <vt:lpstr>Results</vt:lpstr>
      <vt:lpstr>Results</vt:lpstr>
      <vt:lpstr>Results</vt:lpstr>
      <vt:lpstr>Results</vt:lpstr>
      <vt:lpstr>Results</vt:lpstr>
      <vt:lpstr>Results</vt:lpstr>
      <vt:lpstr>Note:</vt:lpstr>
      <vt:lpstr>Conclusion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Randa</dc:creator>
  <cp:lastModifiedBy>Randa</cp:lastModifiedBy>
  <cp:revision>12</cp:revision>
  <dcterms:created xsi:type="dcterms:W3CDTF">2017-05-01T09:20:05Z</dcterms:created>
  <dcterms:modified xsi:type="dcterms:W3CDTF">2017-07-26T19:14:04Z</dcterms:modified>
</cp:coreProperties>
</file>