
<file path=[Content_Types].xml><?xml version="1.0" encoding="utf-8"?>
<Types xmlns="http://schemas.openxmlformats.org/package/2006/content-types">
  <Default Extension="xml" ContentType="application/xml"/>
  <Default Extension="jpg" ContentType="image/jpeg"/>
  <Default Extension="rels" ContentType="application/vnd.openxmlformats-package.relationships+xml"/>
  <Default Extension="vml" ContentType="application/vnd.openxmlformats-officedocument.vmlDrawing"/>
  <Default Extension="docx" ContentType="application/vnd.openxmlformats-officedocument.wordprocessingml.document"/>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embeddings/oleObject1.bin" ContentType="application/vnd.openxmlformats-officedocument.oleObject"/>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3891200" cy="32918400"/>
  <p:notesSz cx="6858000" cy="9144000"/>
  <p:defaultTextStyle>
    <a:defPPr>
      <a:defRPr lang="en-US"/>
    </a:defPPr>
    <a:lvl1pPr marL="0" algn="l" defTabSz="4180088" rtl="0" eaLnBrk="1" latinLnBrk="0" hangingPunct="1">
      <a:defRPr sz="8200" kern="1200">
        <a:solidFill>
          <a:schemeClr val="tx1"/>
        </a:solidFill>
        <a:latin typeface="+mn-lt"/>
        <a:ea typeface="+mn-ea"/>
        <a:cs typeface="+mn-cs"/>
      </a:defRPr>
    </a:lvl1pPr>
    <a:lvl2pPr marL="2090044" algn="l" defTabSz="4180088" rtl="0" eaLnBrk="1" latinLnBrk="0" hangingPunct="1">
      <a:defRPr sz="8200" kern="1200">
        <a:solidFill>
          <a:schemeClr val="tx1"/>
        </a:solidFill>
        <a:latin typeface="+mn-lt"/>
        <a:ea typeface="+mn-ea"/>
        <a:cs typeface="+mn-cs"/>
      </a:defRPr>
    </a:lvl2pPr>
    <a:lvl3pPr marL="4180088" algn="l" defTabSz="4180088" rtl="0" eaLnBrk="1" latinLnBrk="0" hangingPunct="1">
      <a:defRPr sz="8200" kern="1200">
        <a:solidFill>
          <a:schemeClr val="tx1"/>
        </a:solidFill>
        <a:latin typeface="+mn-lt"/>
        <a:ea typeface="+mn-ea"/>
        <a:cs typeface="+mn-cs"/>
      </a:defRPr>
    </a:lvl3pPr>
    <a:lvl4pPr marL="6270132" algn="l" defTabSz="4180088" rtl="0" eaLnBrk="1" latinLnBrk="0" hangingPunct="1">
      <a:defRPr sz="8200" kern="1200">
        <a:solidFill>
          <a:schemeClr val="tx1"/>
        </a:solidFill>
        <a:latin typeface="+mn-lt"/>
        <a:ea typeface="+mn-ea"/>
        <a:cs typeface="+mn-cs"/>
      </a:defRPr>
    </a:lvl4pPr>
    <a:lvl5pPr marL="8360176" algn="l" defTabSz="4180088" rtl="0" eaLnBrk="1" latinLnBrk="0" hangingPunct="1">
      <a:defRPr sz="8200" kern="1200">
        <a:solidFill>
          <a:schemeClr val="tx1"/>
        </a:solidFill>
        <a:latin typeface="+mn-lt"/>
        <a:ea typeface="+mn-ea"/>
        <a:cs typeface="+mn-cs"/>
      </a:defRPr>
    </a:lvl5pPr>
    <a:lvl6pPr marL="10450220" algn="l" defTabSz="4180088" rtl="0" eaLnBrk="1" latinLnBrk="0" hangingPunct="1">
      <a:defRPr sz="8200" kern="1200">
        <a:solidFill>
          <a:schemeClr val="tx1"/>
        </a:solidFill>
        <a:latin typeface="+mn-lt"/>
        <a:ea typeface="+mn-ea"/>
        <a:cs typeface="+mn-cs"/>
      </a:defRPr>
    </a:lvl6pPr>
    <a:lvl7pPr marL="12540264" algn="l" defTabSz="4180088" rtl="0" eaLnBrk="1" latinLnBrk="0" hangingPunct="1">
      <a:defRPr sz="8200" kern="1200">
        <a:solidFill>
          <a:schemeClr val="tx1"/>
        </a:solidFill>
        <a:latin typeface="+mn-lt"/>
        <a:ea typeface="+mn-ea"/>
        <a:cs typeface="+mn-cs"/>
      </a:defRPr>
    </a:lvl7pPr>
    <a:lvl8pPr marL="14630309" algn="l" defTabSz="4180088" rtl="0" eaLnBrk="1" latinLnBrk="0" hangingPunct="1">
      <a:defRPr sz="8200" kern="1200">
        <a:solidFill>
          <a:schemeClr val="tx1"/>
        </a:solidFill>
        <a:latin typeface="+mn-lt"/>
        <a:ea typeface="+mn-ea"/>
        <a:cs typeface="+mn-cs"/>
      </a:defRPr>
    </a:lvl8pPr>
    <a:lvl9pPr marL="16720353" algn="l" defTabSz="4180088" rtl="0" eaLnBrk="1" latinLnBrk="0" hangingPunct="1">
      <a:defRPr sz="82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2621" autoAdjust="0"/>
    <p:restoredTop sz="97320" autoAdjust="0"/>
  </p:normalViewPr>
  <p:slideViewPr>
    <p:cSldViewPr>
      <p:cViewPr>
        <p:scale>
          <a:sx n="33" d="100"/>
          <a:sy n="33" d="100"/>
        </p:scale>
        <p:origin x="-1712" y="-216"/>
      </p:cViewPr>
      <p:guideLst>
        <p:guide orient="horz" pos="10368"/>
        <p:guide pos="13824"/>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interSettings" Target="printerSettings/printerSettings1.bin"/><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iMac:Users:pam.maher:Desktop:Speed%20X%20the%20radius%20of%20the%20Earth.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0479928277681867"/>
          <c:y val="0.072010574510418"/>
          <c:w val="0.844828694541524"/>
          <c:h val="0.768752263388715"/>
        </c:manualLayout>
      </c:layout>
      <c:lineChart>
        <c:grouping val="standard"/>
        <c:varyColors val="0"/>
        <c:ser>
          <c:idx val="0"/>
          <c:order val="0"/>
          <c:tx>
            <c:strRef>
              <c:f>Sheet1!$B$2</c:f>
              <c:strCache>
                <c:ptCount val="1"/>
                <c:pt idx="0">
                  <c:v>Immersion</c:v>
                </c:pt>
              </c:strCache>
            </c:strRef>
          </c:tx>
          <c:marker>
            <c:symbol val="none"/>
          </c:marker>
          <c:cat>
            <c:strRef>
              <c:f>Sheet1!$A$3:$A$14</c:f>
              <c:strCache>
                <c:ptCount val="12"/>
                <c:pt idx="0">
                  <c:v>0</c:v>
                </c:pt>
                <c:pt idx="1">
                  <c:v>Slow 0.01</c:v>
                </c:pt>
                <c:pt idx="2">
                  <c:v>0.02</c:v>
                </c:pt>
                <c:pt idx="3">
                  <c:v>0.03</c:v>
                </c:pt>
                <c:pt idx="4">
                  <c:v>0.04</c:v>
                </c:pt>
                <c:pt idx="5">
                  <c:v>0.05</c:v>
                </c:pt>
                <c:pt idx="6">
                  <c:v>0.13</c:v>
                </c:pt>
                <c:pt idx="7">
                  <c:v>0.15</c:v>
                </c:pt>
                <c:pt idx="8">
                  <c:v>0.2</c:v>
                </c:pt>
                <c:pt idx="9">
                  <c:v>0.3</c:v>
                </c:pt>
                <c:pt idx="10">
                  <c:v>0.35</c:v>
                </c:pt>
                <c:pt idx="11">
                  <c:v>Fast 0.40</c:v>
                </c:pt>
              </c:strCache>
            </c:strRef>
          </c:cat>
          <c:val>
            <c:numRef>
              <c:f>Sheet1!$B$3:$B$14</c:f>
              <c:numCache>
                <c:formatCode>General</c:formatCode>
                <c:ptCount val="12"/>
                <c:pt idx="0">
                  <c:v>0.0</c:v>
                </c:pt>
                <c:pt idx="1">
                  <c:v>4.09</c:v>
                </c:pt>
                <c:pt idx="2">
                  <c:v>3.0</c:v>
                </c:pt>
                <c:pt idx="3">
                  <c:v>3.45</c:v>
                </c:pt>
                <c:pt idx="4">
                  <c:v>3.3</c:v>
                </c:pt>
                <c:pt idx="5">
                  <c:v>4.25</c:v>
                </c:pt>
                <c:pt idx="6">
                  <c:v>3.0</c:v>
                </c:pt>
                <c:pt idx="7">
                  <c:v>3.6</c:v>
                </c:pt>
                <c:pt idx="8">
                  <c:v>3.89</c:v>
                </c:pt>
                <c:pt idx="9">
                  <c:v>2.5</c:v>
                </c:pt>
                <c:pt idx="10">
                  <c:v>3.0</c:v>
                </c:pt>
                <c:pt idx="11">
                  <c:v>2.88</c:v>
                </c:pt>
              </c:numCache>
            </c:numRef>
          </c:val>
          <c:smooth val="0"/>
        </c:ser>
        <c:ser>
          <c:idx val="1"/>
          <c:order val="1"/>
          <c:tx>
            <c:strRef>
              <c:f>Sheet1!$C$2</c:f>
              <c:strCache>
                <c:ptCount val="1"/>
                <c:pt idx="0">
                  <c:v>Simulator Sickness</c:v>
                </c:pt>
              </c:strCache>
            </c:strRef>
          </c:tx>
          <c:marker>
            <c:symbol val="none"/>
          </c:marker>
          <c:cat>
            <c:strRef>
              <c:f>Sheet1!$A$3:$A$14</c:f>
              <c:strCache>
                <c:ptCount val="12"/>
                <c:pt idx="0">
                  <c:v>0</c:v>
                </c:pt>
                <c:pt idx="1">
                  <c:v>Slow 0.01</c:v>
                </c:pt>
                <c:pt idx="2">
                  <c:v>0.02</c:v>
                </c:pt>
                <c:pt idx="3">
                  <c:v>0.03</c:v>
                </c:pt>
                <c:pt idx="4">
                  <c:v>0.04</c:v>
                </c:pt>
                <c:pt idx="5">
                  <c:v>0.05</c:v>
                </c:pt>
                <c:pt idx="6">
                  <c:v>0.13</c:v>
                </c:pt>
                <c:pt idx="7">
                  <c:v>0.15</c:v>
                </c:pt>
                <c:pt idx="8">
                  <c:v>0.2</c:v>
                </c:pt>
                <c:pt idx="9">
                  <c:v>0.3</c:v>
                </c:pt>
                <c:pt idx="10">
                  <c:v>0.35</c:v>
                </c:pt>
                <c:pt idx="11">
                  <c:v>Fast 0.40</c:v>
                </c:pt>
              </c:strCache>
            </c:strRef>
          </c:cat>
          <c:val>
            <c:numRef>
              <c:f>Sheet1!$C$3:$C$14</c:f>
              <c:numCache>
                <c:formatCode>General</c:formatCode>
                <c:ptCount val="12"/>
                <c:pt idx="0">
                  <c:v>0.0</c:v>
                </c:pt>
                <c:pt idx="1">
                  <c:v>1.44</c:v>
                </c:pt>
                <c:pt idx="2">
                  <c:v>1.19</c:v>
                </c:pt>
                <c:pt idx="3">
                  <c:v>1.25</c:v>
                </c:pt>
                <c:pt idx="4">
                  <c:v>1.31</c:v>
                </c:pt>
                <c:pt idx="5">
                  <c:v>1.25</c:v>
                </c:pt>
                <c:pt idx="6">
                  <c:v>1.25</c:v>
                </c:pt>
                <c:pt idx="7">
                  <c:v>1.25</c:v>
                </c:pt>
                <c:pt idx="8">
                  <c:v>1.44</c:v>
                </c:pt>
                <c:pt idx="9">
                  <c:v>1.44</c:v>
                </c:pt>
                <c:pt idx="10">
                  <c:v>1.44</c:v>
                </c:pt>
                <c:pt idx="11">
                  <c:v>1.44</c:v>
                </c:pt>
              </c:numCache>
            </c:numRef>
          </c:val>
          <c:smooth val="0"/>
        </c:ser>
        <c:dLbls>
          <c:showLegendKey val="0"/>
          <c:showVal val="0"/>
          <c:showCatName val="0"/>
          <c:showSerName val="0"/>
          <c:showPercent val="0"/>
          <c:showBubbleSize val="0"/>
        </c:dLbls>
        <c:dropLines/>
        <c:marker val="1"/>
        <c:smooth val="0"/>
        <c:axId val="2130935656"/>
        <c:axId val="-2139970456"/>
      </c:lineChart>
      <c:catAx>
        <c:axId val="2130935656"/>
        <c:scaling>
          <c:orientation val="minMax"/>
        </c:scaling>
        <c:delete val="0"/>
        <c:axPos val="b"/>
        <c:title>
          <c:tx>
            <c:rich>
              <a:bodyPr/>
              <a:lstStyle/>
              <a:p>
                <a:pPr>
                  <a:defRPr/>
                </a:pPr>
                <a:r>
                  <a:rPr lang="en-US" sz="1400" dirty="0"/>
                  <a:t>(y.yy)(radius</a:t>
                </a:r>
                <a:r>
                  <a:rPr lang="en-US" sz="1400" baseline="0" dirty="0"/>
                  <a:t> of the Earth)</a:t>
                </a:r>
                <a:endParaRPr lang="en-US" sz="1400" dirty="0"/>
              </a:p>
            </c:rich>
          </c:tx>
          <c:layout/>
          <c:overlay val="0"/>
        </c:title>
        <c:numFmt formatCode="General" sourceLinked="0"/>
        <c:majorTickMark val="none"/>
        <c:minorTickMark val="none"/>
        <c:tickLblPos val="nextTo"/>
        <c:crossAx val="-2139970456"/>
        <c:crosses val="autoZero"/>
        <c:auto val="1"/>
        <c:lblAlgn val="ctr"/>
        <c:lblOffset val="100"/>
        <c:noMultiLvlLbl val="0"/>
      </c:catAx>
      <c:valAx>
        <c:axId val="-2139970456"/>
        <c:scaling>
          <c:orientation val="minMax"/>
        </c:scaling>
        <c:delete val="0"/>
        <c:axPos val="l"/>
        <c:majorGridlines/>
        <c:title>
          <c:tx>
            <c:rich>
              <a:bodyPr/>
              <a:lstStyle/>
              <a:p>
                <a:pPr>
                  <a:defRPr sz="1400"/>
                </a:pPr>
                <a:r>
                  <a:rPr lang="en-US" sz="1400" dirty="0"/>
                  <a:t>Condition Means</a:t>
                </a:r>
              </a:p>
            </c:rich>
          </c:tx>
          <c:layout/>
          <c:overlay val="0"/>
        </c:title>
        <c:numFmt formatCode="General" sourceLinked="1"/>
        <c:majorTickMark val="out"/>
        <c:minorTickMark val="none"/>
        <c:tickLblPos val="nextTo"/>
        <c:crossAx val="2130935656"/>
        <c:crosses val="autoZero"/>
        <c:crossBetween val="between"/>
      </c:valAx>
    </c:plotArea>
    <c:legend>
      <c:legendPos val="r"/>
      <c:layout/>
      <c:overlay val="0"/>
    </c:legend>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090044" indent="0" algn="ctr">
              <a:buNone/>
              <a:defRPr>
                <a:solidFill>
                  <a:schemeClr val="tx1">
                    <a:tint val="75000"/>
                  </a:schemeClr>
                </a:solidFill>
              </a:defRPr>
            </a:lvl2pPr>
            <a:lvl3pPr marL="4180088" indent="0" algn="ctr">
              <a:buNone/>
              <a:defRPr>
                <a:solidFill>
                  <a:schemeClr val="tx1">
                    <a:tint val="75000"/>
                  </a:schemeClr>
                </a:solidFill>
              </a:defRPr>
            </a:lvl3pPr>
            <a:lvl4pPr marL="6270132" indent="0" algn="ctr">
              <a:buNone/>
              <a:defRPr>
                <a:solidFill>
                  <a:schemeClr val="tx1">
                    <a:tint val="75000"/>
                  </a:schemeClr>
                </a:solidFill>
              </a:defRPr>
            </a:lvl4pPr>
            <a:lvl5pPr marL="8360176" indent="0" algn="ctr">
              <a:buNone/>
              <a:defRPr>
                <a:solidFill>
                  <a:schemeClr val="tx1">
                    <a:tint val="75000"/>
                  </a:schemeClr>
                </a:solidFill>
              </a:defRPr>
            </a:lvl5pPr>
            <a:lvl6pPr marL="10450220" indent="0" algn="ctr">
              <a:buNone/>
              <a:defRPr>
                <a:solidFill>
                  <a:schemeClr val="tx1">
                    <a:tint val="75000"/>
                  </a:schemeClr>
                </a:solidFill>
              </a:defRPr>
            </a:lvl6pPr>
            <a:lvl7pPr marL="12540264" indent="0" algn="ctr">
              <a:buNone/>
              <a:defRPr>
                <a:solidFill>
                  <a:schemeClr val="tx1">
                    <a:tint val="75000"/>
                  </a:schemeClr>
                </a:solidFill>
              </a:defRPr>
            </a:lvl7pPr>
            <a:lvl8pPr marL="14630309" indent="0" algn="ctr">
              <a:buNone/>
              <a:defRPr>
                <a:solidFill>
                  <a:schemeClr val="tx1">
                    <a:tint val="75000"/>
                  </a:schemeClr>
                </a:solidFill>
              </a:defRPr>
            </a:lvl8pPr>
            <a:lvl9pPr marL="16720353"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83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100">
                <a:solidFill>
                  <a:schemeClr val="tx1">
                    <a:tint val="75000"/>
                  </a:schemeClr>
                </a:solidFill>
              </a:defRPr>
            </a:lvl1pPr>
            <a:lvl2pPr marL="2090044" indent="0">
              <a:buNone/>
              <a:defRPr sz="8200">
                <a:solidFill>
                  <a:schemeClr val="tx1">
                    <a:tint val="75000"/>
                  </a:schemeClr>
                </a:solidFill>
              </a:defRPr>
            </a:lvl2pPr>
            <a:lvl3pPr marL="4180088" indent="0">
              <a:buNone/>
              <a:defRPr sz="7300">
                <a:solidFill>
                  <a:schemeClr val="tx1">
                    <a:tint val="75000"/>
                  </a:schemeClr>
                </a:solidFill>
              </a:defRPr>
            </a:lvl3pPr>
            <a:lvl4pPr marL="6270132" indent="0">
              <a:buNone/>
              <a:defRPr sz="6400">
                <a:solidFill>
                  <a:schemeClr val="tx1">
                    <a:tint val="75000"/>
                  </a:schemeClr>
                </a:solidFill>
              </a:defRPr>
            </a:lvl4pPr>
            <a:lvl5pPr marL="8360176" indent="0">
              <a:buNone/>
              <a:defRPr sz="6400">
                <a:solidFill>
                  <a:schemeClr val="tx1">
                    <a:tint val="75000"/>
                  </a:schemeClr>
                </a:solidFill>
              </a:defRPr>
            </a:lvl5pPr>
            <a:lvl6pPr marL="10450220" indent="0">
              <a:buNone/>
              <a:defRPr sz="6400">
                <a:solidFill>
                  <a:schemeClr val="tx1">
                    <a:tint val="75000"/>
                  </a:schemeClr>
                </a:solidFill>
              </a:defRPr>
            </a:lvl6pPr>
            <a:lvl7pPr marL="12540264" indent="0">
              <a:buNone/>
              <a:defRPr sz="6400">
                <a:solidFill>
                  <a:schemeClr val="tx1">
                    <a:tint val="75000"/>
                  </a:schemeClr>
                </a:solidFill>
              </a:defRPr>
            </a:lvl7pPr>
            <a:lvl8pPr marL="14630309" indent="0">
              <a:buNone/>
              <a:defRPr sz="6400">
                <a:solidFill>
                  <a:schemeClr val="tx1">
                    <a:tint val="75000"/>
                  </a:schemeClr>
                </a:solidFill>
              </a:defRPr>
            </a:lvl8pPr>
            <a:lvl9pPr marL="16720353" indent="0">
              <a:buNone/>
              <a:defRPr sz="6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2800"/>
            </a:lvl1pPr>
            <a:lvl2pPr>
              <a:defRPr sz="11000"/>
            </a:lvl2pPr>
            <a:lvl3pPr>
              <a:defRPr sz="9100"/>
            </a:lvl3pPr>
            <a:lvl4pPr>
              <a:defRPr sz="8200"/>
            </a:lvl4pPr>
            <a:lvl5pPr>
              <a:defRPr sz="8200"/>
            </a:lvl5pPr>
            <a:lvl6pPr>
              <a:defRPr sz="8200"/>
            </a:lvl6pPr>
            <a:lvl7pPr>
              <a:defRPr sz="8200"/>
            </a:lvl7pPr>
            <a:lvl8pPr>
              <a:defRPr sz="8200"/>
            </a:lvl8pPr>
            <a:lvl9pPr>
              <a:defRPr sz="8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1" y="7368542"/>
            <a:ext cx="19392902" cy="3070858"/>
          </a:xfrm>
        </p:spPr>
        <p:txBody>
          <a:bodyPr anchor="b"/>
          <a:lstStyle>
            <a:lvl1pPr marL="0" indent="0">
              <a:buNone/>
              <a:defRPr sz="11000" b="1"/>
            </a:lvl1pPr>
            <a:lvl2pPr marL="2090044" indent="0">
              <a:buNone/>
              <a:defRPr sz="9100" b="1"/>
            </a:lvl2pPr>
            <a:lvl3pPr marL="4180088" indent="0">
              <a:buNone/>
              <a:defRPr sz="8200" b="1"/>
            </a:lvl3pPr>
            <a:lvl4pPr marL="6270132" indent="0">
              <a:buNone/>
              <a:defRPr sz="7300" b="1"/>
            </a:lvl4pPr>
            <a:lvl5pPr marL="8360176" indent="0">
              <a:buNone/>
              <a:defRPr sz="7300" b="1"/>
            </a:lvl5pPr>
            <a:lvl6pPr marL="10450220" indent="0">
              <a:buNone/>
              <a:defRPr sz="7300" b="1"/>
            </a:lvl6pPr>
            <a:lvl7pPr marL="12540264" indent="0">
              <a:buNone/>
              <a:defRPr sz="7300" b="1"/>
            </a:lvl7pPr>
            <a:lvl8pPr marL="14630309" indent="0">
              <a:buNone/>
              <a:defRPr sz="7300" b="1"/>
            </a:lvl8pPr>
            <a:lvl9pPr marL="16720353" indent="0">
              <a:buNone/>
              <a:defRPr sz="7300" b="1"/>
            </a:lvl9pPr>
          </a:lstStyle>
          <a:p>
            <a:pPr lvl="0"/>
            <a:r>
              <a:rPr lang="en-US" smtClean="0"/>
              <a:t>Click to edit Master text styles</a:t>
            </a:r>
          </a:p>
        </p:txBody>
      </p:sp>
      <p:sp>
        <p:nvSpPr>
          <p:cNvPr id="4" name="Content Placeholder 3"/>
          <p:cNvSpPr>
            <a:spLocks noGrp="1"/>
          </p:cNvSpPr>
          <p:nvPr>
            <p:ph sz="half" idx="2"/>
          </p:nvPr>
        </p:nvSpPr>
        <p:spPr>
          <a:xfrm>
            <a:off x="2194561" y="10439400"/>
            <a:ext cx="19392902"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000" b="1"/>
            </a:lvl1pPr>
            <a:lvl2pPr marL="2090044" indent="0">
              <a:buNone/>
              <a:defRPr sz="9100" b="1"/>
            </a:lvl2pPr>
            <a:lvl3pPr marL="4180088" indent="0">
              <a:buNone/>
              <a:defRPr sz="8200" b="1"/>
            </a:lvl3pPr>
            <a:lvl4pPr marL="6270132" indent="0">
              <a:buNone/>
              <a:defRPr sz="7300" b="1"/>
            </a:lvl4pPr>
            <a:lvl5pPr marL="8360176" indent="0">
              <a:buNone/>
              <a:defRPr sz="7300" b="1"/>
            </a:lvl5pPr>
            <a:lvl6pPr marL="10450220" indent="0">
              <a:buNone/>
              <a:defRPr sz="7300" b="1"/>
            </a:lvl6pPr>
            <a:lvl7pPr marL="12540264" indent="0">
              <a:buNone/>
              <a:defRPr sz="7300" b="1"/>
            </a:lvl7pPr>
            <a:lvl8pPr marL="14630309" indent="0">
              <a:buNone/>
              <a:defRPr sz="7300" b="1"/>
            </a:lvl8pPr>
            <a:lvl9pPr marL="16720353" indent="0">
              <a:buNone/>
              <a:defRPr sz="73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000"/>
            </a:lvl1pPr>
            <a:lvl2pPr>
              <a:defRPr sz="9100"/>
            </a:lvl2pPr>
            <a:lvl3pPr>
              <a:defRPr sz="8200"/>
            </a:lvl3pPr>
            <a:lvl4pPr>
              <a:defRPr sz="7300"/>
            </a:lvl4pPr>
            <a:lvl5pPr>
              <a:defRPr sz="7300"/>
            </a:lvl5pPr>
            <a:lvl6pPr>
              <a:defRPr sz="7300"/>
            </a:lvl6pPr>
            <a:lvl7pPr>
              <a:defRPr sz="7300"/>
            </a:lvl7pPr>
            <a:lvl8pPr>
              <a:defRPr sz="7300"/>
            </a:lvl8pPr>
            <a:lvl9pPr>
              <a:defRPr sz="7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100" b="1"/>
            </a:lvl1pPr>
          </a:lstStyle>
          <a:p>
            <a:r>
              <a:rPr lang="en-US" smtClean="0"/>
              <a:t>Click to edit Master title style</a:t>
            </a:r>
            <a:endParaRPr lang="en-US"/>
          </a:p>
        </p:txBody>
      </p:sp>
      <p:sp>
        <p:nvSpPr>
          <p:cNvPr id="3" name="Content Placeholder 2"/>
          <p:cNvSpPr>
            <a:spLocks noGrp="1"/>
          </p:cNvSpPr>
          <p:nvPr>
            <p:ph idx="1"/>
          </p:nvPr>
        </p:nvSpPr>
        <p:spPr>
          <a:xfrm>
            <a:off x="17160240" y="1310643"/>
            <a:ext cx="24536400" cy="28094942"/>
          </a:xfrm>
        </p:spPr>
        <p:txBody>
          <a:bodyPr/>
          <a:lstStyle>
            <a:lvl1pPr>
              <a:defRPr sz="14600"/>
            </a:lvl1pPr>
            <a:lvl2pPr>
              <a:defRPr sz="12800"/>
            </a:lvl2pPr>
            <a:lvl3pPr>
              <a:defRPr sz="11000"/>
            </a:lvl3pPr>
            <a:lvl4pPr>
              <a:defRPr sz="9100"/>
            </a:lvl4pPr>
            <a:lvl5pPr>
              <a:defRPr sz="9100"/>
            </a:lvl5pPr>
            <a:lvl6pPr>
              <a:defRPr sz="9100"/>
            </a:lvl6pPr>
            <a:lvl7pPr>
              <a:defRPr sz="9100"/>
            </a:lvl7pPr>
            <a:lvl8pPr>
              <a:defRPr sz="9100"/>
            </a:lvl8pPr>
            <a:lvl9pPr>
              <a:defRPr sz="9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400"/>
            </a:lvl1pPr>
            <a:lvl2pPr marL="2090044" indent="0">
              <a:buNone/>
              <a:defRPr sz="5500"/>
            </a:lvl2pPr>
            <a:lvl3pPr marL="4180088" indent="0">
              <a:buNone/>
              <a:defRPr sz="4600"/>
            </a:lvl3pPr>
            <a:lvl4pPr marL="6270132" indent="0">
              <a:buNone/>
              <a:defRPr sz="4100"/>
            </a:lvl4pPr>
            <a:lvl5pPr marL="8360176" indent="0">
              <a:buNone/>
              <a:defRPr sz="4100"/>
            </a:lvl5pPr>
            <a:lvl6pPr marL="10450220" indent="0">
              <a:buNone/>
              <a:defRPr sz="4100"/>
            </a:lvl6pPr>
            <a:lvl7pPr marL="12540264" indent="0">
              <a:buNone/>
              <a:defRPr sz="4100"/>
            </a:lvl7pPr>
            <a:lvl8pPr marL="14630309" indent="0">
              <a:buNone/>
              <a:defRPr sz="4100"/>
            </a:lvl8pPr>
            <a:lvl9pPr marL="16720353"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1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4600"/>
            </a:lvl1pPr>
            <a:lvl2pPr marL="2090044" indent="0">
              <a:buNone/>
              <a:defRPr sz="12800"/>
            </a:lvl2pPr>
            <a:lvl3pPr marL="4180088" indent="0">
              <a:buNone/>
              <a:defRPr sz="11000"/>
            </a:lvl3pPr>
            <a:lvl4pPr marL="6270132" indent="0">
              <a:buNone/>
              <a:defRPr sz="9100"/>
            </a:lvl4pPr>
            <a:lvl5pPr marL="8360176" indent="0">
              <a:buNone/>
              <a:defRPr sz="9100"/>
            </a:lvl5pPr>
            <a:lvl6pPr marL="10450220" indent="0">
              <a:buNone/>
              <a:defRPr sz="9100"/>
            </a:lvl6pPr>
            <a:lvl7pPr marL="12540264" indent="0">
              <a:buNone/>
              <a:defRPr sz="9100"/>
            </a:lvl7pPr>
            <a:lvl8pPr marL="14630309" indent="0">
              <a:buNone/>
              <a:defRPr sz="9100"/>
            </a:lvl8pPr>
            <a:lvl9pPr marL="16720353" indent="0">
              <a:buNone/>
              <a:defRPr sz="9100"/>
            </a:lvl9pPr>
          </a:lstStyle>
          <a:p>
            <a:endParaRPr lang="en-US" dirty="0"/>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400"/>
            </a:lvl1pPr>
            <a:lvl2pPr marL="2090044" indent="0">
              <a:buNone/>
              <a:defRPr sz="5500"/>
            </a:lvl2pPr>
            <a:lvl3pPr marL="4180088" indent="0">
              <a:buNone/>
              <a:defRPr sz="4600"/>
            </a:lvl3pPr>
            <a:lvl4pPr marL="6270132" indent="0">
              <a:buNone/>
              <a:defRPr sz="4100"/>
            </a:lvl4pPr>
            <a:lvl5pPr marL="8360176" indent="0">
              <a:buNone/>
              <a:defRPr sz="4100"/>
            </a:lvl5pPr>
            <a:lvl6pPr marL="10450220" indent="0">
              <a:buNone/>
              <a:defRPr sz="4100"/>
            </a:lvl6pPr>
            <a:lvl7pPr marL="12540264" indent="0">
              <a:buNone/>
              <a:defRPr sz="4100"/>
            </a:lvl7pPr>
            <a:lvl8pPr marL="14630309" indent="0">
              <a:buNone/>
              <a:defRPr sz="4100"/>
            </a:lvl8pPr>
            <a:lvl9pPr marL="16720353" indent="0">
              <a:buNone/>
              <a:defRPr sz="41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0E0D67-9B56-41E4-8BAB-D573A67CAF64}" type="datetimeFigureOut">
              <a:rPr lang="en-US" smtClean="0"/>
              <a:pPr/>
              <a:t>7/11/17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002557-922D-4991-BF33-8E89B891577C}"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18009" tIns="209004" rIns="418009" bIns="209004"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418009" tIns="209004" rIns="418009" bIns="20900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2"/>
            <a:ext cx="10241280" cy="1752600"/>
          </a:xfrm>
          <a:prstGeom prst="rect">
            <a:avLst/>
          </a:prstGeom>
        </p:spPr>
        <p:txBody>
          <a:bodyPr vert="horz" lIns="418009" tIns="209004" rIns="418009" bIns="209004" rtlCol="0" anchor="ctr"/>
          <a:lstStyle>
            <a:lvl1pPr algn="l">
              <a:defRPr sz="5500">
                <a:solidFill>
                  <a:schemeClr val="tx1">
                    <a:tint val="75000"/>
                  </a:schemeClr>
                </a:solidFill>
              </a:defRPr>
            </a:lvl1pPr>
          </a:lstStyle>
          <a:p>
            <a:fld id="{260E0D67-9B56-41E4-8BAB-D573A67CAF64}" type="datetimeFigureOut">
              <a:rPr lang="en-US" smtClean="0"/>
              <a:pPr/>
              <a:t>7/11/17</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18009" tIns="209004" rIns="418009" bIns="209004" rtlCol="0" anchor="ctr"/>
          <a:lstStyle>
            <a:lvl1pPr algn="ctr">
              <a:defRPr sz="55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18009" tIns="209004" rIns="418009" bIns="209004" rtlCol="0" anchor="ctr"/>
          <a:lstStyle>
            <a:lvl1pPr algn="r">
              <a:defRPr sz="5500">
                <a:solidFill>
                  <a:schemeClr val="tx1">
                    <a:tint val="75000"/>
                  </a:schemeClr>
                </a:solidFill>
              </a:defRPr>
            </a:lvl1pPr>
          </a:lstStyle>
          <a:p>
            <a:fld id="{71002557-922D-4991-BF33-8E89B891577C}"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180088" rtl="0" eaLnBrk="1" latinLnBrk="0" hangingPunct="1">
        <a:spcBef>
          <a:spcPct val="0"/>
        </a:spcBef>
        <a:buNone/>
        <a:defRPr sz="20100" kern="1200">
          <a:solidFill>
            <a:schemeClr val="tx1"/>
          </a:solidFill>
          <a:latin typeface="+mj-lt"/>
          <a:ea typeface="+mj-ea"/>
          <a:cs typeface="+mj-cs"/>
        </a:defRPr>
      </a:lvl1pPr>
    </p:titleStyle>
    <p:bodyStyle>
      <a:lvl1pPr marL="1567533" indent="-1567533" algn="l" defTabSz="4180088" rtl="0" eaLnBrk="1" latinLnBrk="0" hangingPunct="1">
        <a:spcBef>
          <a:spcPct val="20000"/>
        </a:spcBef>
        <a:buFont typeface="Arial" pitchFamily="34" charset="0"/>
        <a:buChar char="•"/>
        <a:defRPr sz="14600" kern="1200">
          <a:solidFill>
            <a:schemeClr val="tx1"/>
          </a:solidFill>
          <a:latin typeface="+mn-lt"/>
          <a:ea typeface="+mn-ea"/>
          <a:cs typeface="+mn-cs"/>
        </a:defRPr>
      </a:lvl1pPr>
      <a:lvl2pPr marL="3396322" indent="-1306278" algn="l" defTabSz="4180088" rtl="0" eaLnBrk="1" latinLnBrk="0" hangingPunct="1">
        <a:spcBef>
          <a:spcPct val="20000"/>
        </a:spcBef>
        <a:buFont typeface="Arial" pitchFamily="34" charset="0"/>
        <a:buChar char="–"/>
        <a:defRPr sz="12800" kern="1200">
          <a:solidFill>
            <a:schemeClr val="tx1"/>
          </a:solidFill>
          <a:latin typeface="+mn-lt"/>
          <a:ea typeface="+mn-ea"/>
          <a:cs typeface="+mn-cs"/>
        </a:defRPr>
      </a:lvl2pPr>
      <a:lvl3pPr marL="5225110" indent="-1045022" algn="l" defTabSz="4180088" rtl="0" eaLnBrk="1" latinLnBrk="0" hangingPunct="1">
        <a:spcBef>
          <a:spcPct val="20000"/>
        </a:spcBef>
        <a:buFont typeface="Arial" pitchFamily="34" charset="0"/>
        <a:buChar char="•"/>
        <a:defRPr sz="11000" kern="1200">
          <a:solidFill>
            <a:schemeClr val="tx1"/>
          </a:solidFill>
          <a:latin typeface="+mn-lt"/>
          <a:ea typeface="+mn-ea"/>
          <a:cs typeface="+mn-cs"/>
        </a:defRPr>
      </a:lvl3pPr>
      <a:lvl4pPr marL="7315154"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4pPr>
      <a:lvl5pPr marL="9405198"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5pPr>
      <a:lvl6pPr marL="11495242"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6pPr>
      <a:lvl7pPr marL="13585287"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7pPr>
      <a:lvl8pPr marL="15675331"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8pPr>
      <a:lvl9pPr marL="17765375" indent="-1045022" algn="l" defTabSz="4180088" rtl="0" eaLnBrk="1" latinLnBrk="0" hangingPunct="1">
        <a:spcBef>
          <a:spcPct val="20000"/>
        </a:spcBef>
        <a:buFont typeface="Arial" pitchFamily="34" charset="0"/>
        <a:buChar char="•"/>
        <a:defRPr sz="9100" kern="1200">
          <a:solidFill>
            <a:schemeClr val="tx1"/>
          </a:solidFill>
          <a:latin typeface="+mn-lt"/>
          <a:ea typeface="+mn-ea"/>
          <a:cs typeface="+mn-cs"/>
        </a:defRPr>
      </a:lvl9pPr>
    </p:bodyStyle>
    <p:otherStyle>
      <a:defPPr>
        <a:defRPr lang="en-US"/>
      </a:defPPr>
      <a:lvl1pPr marL="0" algn="l" defTabSz="4180088" rtl="0" eaLnBrk="1" latinLnBrk="0" hangingPunct="1">
        <a:defRPr sz="8200" kern="1200">
          <a:solidFill>
            <a:schemeClr val="tx1"/>
          </a:solidFill>
          <a:latin typeface="+mn-lt"/>
          <a:ea typeface="+mn-ea"/>
          <a:cs typeface="+mn-cs"/>
        </a:defRPr>
      </a:lvl1pPr>
      <a:lvl2pPr marL="2090044" algn="l" defTabSz="4180088" rtl="0" eaLnBrk="1" latinLnBrk="0" hangingPunct="1">
        <a:defRPr sz="8200" kern="1200">
          <a:solidFill>
            <a:schemeClr val="tx1"/>
          </a:solidFill>
          <a:latin typeface="+mn-lt"/>
          <a:ea typeface="+mn-ea"/>
          <a:cs typeface="+mn-cs"/>
        </a:defRPr>
      </a:lvl2pPr>
      <a:lvl3pPr marL="4180088" algn="l" defTabSz="4180088" rtl="0" eaLnBrk="1" latinLnBrk="0" hangingPunct="1">
        <a:defRPr sz="8200" kern="1200">
          <a:solidFill>
            <a:schemeClr val="tx1"/>
          </a:solidFill>
          <a:latin typeface="+mn-lt"/>
          <a:ea typeface="+mn-ea"/>
          <a:cs typeface="+mn-cs"/>
        </a:defRPr>
      </a:lvl3pPr>
      <a:lvl4pPr marL="6270132" algn="l" defTabSz="4180088" rtl="0" eaLnBrk="1" latinLnBrk="0" hangingPunct="1">
        <a:defRPr sz="8200" kern="1200">
          <a:solidFill>
            <a:schemeClr val="tx1"/>
          </a:solidFill>
          <a:latin typeface="+mn-lt"/>
          <a:ea typeface="+mn-ea"/>
          <a:cs typeface="+mn-cs"/>
        </a:defRPr>
      </a:lvl4pPr>
      <a:lvl5pPr marL="8360176" algn="l" defTabSz="4180088" rtl="0" eaLnBrk="1" latinLnBrk="0" hangingPunct="1">
        <a:defRPr sz="8200" kern="1200">
          <a:solidFill>
            <a:schemeClr val="tx1"/>
          </a:solidFill>
          <a:latin typeface="+mn-lt"/>
          <a:ea typeface="+mn-ea"/>
          <a:cs typeface="+mn-cs"/>
        </a:defRPr>
      </a:lvl5pPr>
      <a:lvl6pPr marL="10450220" algn="l" defTabSz="4180088" rtl="0" eaLnBrk="1" latinLnBrk="0" hangingPunct="1">
        <a:defRPr sz="8200" kern="1200">
          <a:solidFill>
            <a:schemeClr val="tx1"/>
          </a:solidFill>
          <a:latin typeface="+mn-lt"/>
          <a:ea typeface="+mn-ea"/>
          <a:cs typeface="+mn-cs"/>
        </a:defRPr>
      </a:lvl6pPr>
      <a:lvl7pPr marL="12540264" algn="l" defTabSz="4180088" rtl="0" eaLnBrk="1" latinLnBrk="0" hangingPunct="1">
        <a:defRPr sz="8200" kern="1200">
          <a:solidFill>
            <a:schemeClr val="tx1"/>
          </a:solidFill>
          <a:latin typeface="+mn-lt"/>
          <a:ea typeface="+mn-ea"/>
          <a:cs typeface="+mn-cs"/>
        </a:defRPr>
      </a:lvl7pPr>
      <a:lvl8pPr marL="14630309" algn="l" defTabSz="4180088" rtl="0" eaLnBrk="1" latinLnBrk="0" hangingPunct="1">
        <a:defRPr sz="8200" kern="1200">
          <a:solidFill>
            <a:schemeClr val="tx1"/>
          </a:solidFill>
          <a:latin typeface="+mn-lt"/>
          <a:ea typeface="+mn-ea"/>
          <a:cs typeface="+mn-cs"/>
        </a:defRPr>
      </a:lvl8pPr>
      <a:lvl9pPr marL="16720353" algn="l" defTabSz="4180088" rtl="0" eaLnBrk="1" latinLnBrk="0" hangingPunct="1">
        <a:defRPr sz="82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aherp@unlv.nevada.edu" TargetMode="External"/><Relationship Id="rId4" Type="http://schemas.openxmlformats.org/officeDocument/2006/relationships/hyperlink" Target="mailto:janelle.bailey@temple.edu" TargetMode="External"/><Relationship Id="rId5" Type="http://schemas.openxmlformats.org/officeDocument/2006/relationships/image" Target="../media/image2.jpg"/><Relationship Id="rId6" Type="http://schemas.openxmlformats.org/officeDocument/2006/relationships/image" Target="../media/image3.png"/><Relationship Id="rId7" Type="http://schemas.openxmlformats.org/officeDocument/2006/relationships/chart" Target="../charts/chart1.xml"/><Relationship Id="rId8" Type="http://schemas.openxmlformats.org/officeDocument/2006/relationships/image" Target="../media/image4.png"/><Relationship Id="rId9" Type="http://schemas.openxmlformats.org/officeDocument/2006/relationships/oleObject" Target="../embeddings/oleObject1.bin"/><Relationship Id="rId10" Type="http://schemas.openxmlformats.org/officeDocument/2006/relationships/package" Target="../embeddings/Microsoft_Word_Document1.docx"/><Relationship Id="rId11" Type="http://schemas.openxmlformats.org/officeDocument/2006/relationships/image" Target="../media/image1.png"/><Relationship Id="rId1" Type="http://schemas.openxmlformats.org/officeDocument/2006/relationships/vmlDrawing" Target="../drawings/vmlDrawing1.vml"/><Relationship Id="rId2"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 y="-13830"/>
            <a:ext cx="43967400" cy="3786114"/>
          </a:xfrm>
          <a:prstGeom prst="rect">
            <a:avLst/>
          </a:prstGeom>
          <a:solidFill>
            <a:schemeClr val="accent4">
              <a:lumMod val="40000"/>
              <a:lumOff val="60000"/>
            </a:schemeClr>
          </a:solidFill>
        </p:spPr>
        <p:txBody>
          <a:bodyPr wrap="square" lIns="418009" tIns="209004" rIns="418009" bIns="209004" rtlCol="0">
            <a:noAutofit/>
          </a:bodyPr>
          <a:lstStyle/>
          <a:p>
            <a:pPr algn="ctr"/>
            <a:r>
              <a:rPr lang="en-US" sz="7200" b="1" dirty="0"/>
              <a:t>U</a:t>
            </a:r>
            <a:r>
              <a:rPr lang="en-US" sz="7200" b="1" dirty="0" smtClean="0"/>
              <a:t>sing Two Simulation</a:t>
            </a:r>
            <a:r>
              <a:rPr lang="en-US" sz="7200" b="1" dirty="0"/>
              <a:t> </a:t>
            </a:r>
            <a:r>
              <a:rPr lang="en-US" sz="7200" b="1" dirty="0" smtClean="0"/>
              <a:t>Tools to Teach Concepts in Introductory Astronomy </a:t>
            </a:r>
          </a:p>
          <a:p>
            <a:pPr algn="ctr"/>
            <a:endParaRPr lang="en-US" sz="7200" dirty="0" smtClean="0"/>
          </a:p>
          <a:p>
            <a:pPr algn="ctr"/>
            <a:endParaRPr lang="en-US" sz="6600" dirty="0"/>
          </a:p>
        </p:txBody>
      </p:sp>
      <p:cxnSp>
        <p:nvCxnSpPr>
          <p:cNvPr id="6" name="Straight Connector 5"/>
          <p:cNvCxnSpPr/>
          <p:nvPr/>
        </p:nvCxnSpPr>
        <p:spPr>
          <a:xfrm>
            <a:off x="0" y="3657600"/>
            <a:ext cx="43891200" cy="152400"/>
          </a:xfrm>
          <a:prstGeom prst="line">
            <a:avLst/>
          </a:prstGeom>
          <a:ln w="63500" cap="rnd" cmpd="sng">
            <a:solidFill>
              <a:schemeClr val="accent4">
                <a:lumMod val="50000"/>
              </a:schemeClr>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7082" y="1981200"/>
            <a:ext cx="43891200" cy="2954655"/>
          </a:xfrm>
          <a:prstGeom prst="rect">
            <a:avLst/>
          </a:prstGeom>
          <a:solidFill>
            <a:schemeClr val="accent4">
              <a:lumMod val="40000"/>
              <a:lumOff val="60000"/>
            </a:schemeClr>
          </a:solidFill>
        </p:spPr>
        <p:txBody>
          <a:bodyPr wrap="square" rtlCol="0">
            <a:spAutoFit/>
          </a:bodyPr>
          <a:lstStyle/>
          <a:p>
            <a:pPr algn="ctr"/>
            <a:r>
              <a:rPr lang="en-US" sz="5400" dirty="0" smtClean="0"/>
              <a:t>Pamela A. Maher </a:t>
            </a:r>
            <a:r>
              <a:rPr lang="en-US" sz="5400" baseline="30000" dirty="0" smtClean="0"/>
              <a:t>1</a:t>
            </a:r>
            <a:r>
              <a:rPr lang="en-US" sz="5400" dirty="0" smtClean="0"/>
              <a:t>  Janelle M. Bailey</a:t>
            </a:r>
            <a:r>
              <a:rPr lang="en-US" sz="5400" baseline="30000" dirty="0" smtClean="0"/>
              <a:t>2</a:t>
            </a:r>
            <a:endParaRPr lang="en-US" sz="5400" dirty="0" smtClean="0"/>
          </a:p>
          <a:p>
            <a:pPr algn="ctr"/>
            <a:r>
              <a:rPr lang="en-US" sz="4400" dirty="0" smtClean="0"/>
              <a:t>	 University of Nevada, Las Vegas</a:t>
            </a:r>
            <a:r>
              <a:rPr lang="en-US" sz="4400" baseline="30000" dirty="0" smtClean="0"/>
              <a:t>1  </a:t>
            </a:r>
            <a:r>
              <a:rPr lang="en-US" sz="4400" dirty="0" smtClean="0"/>
              <a:t> Temple University</a:t>
            </a:r>
            <a:r>
              <a:rPr lang="en-US" sz="4400" baseline="30000" dirty="0" smtClean="0"/>
              <a:t>2</a:t>
            </a:r>
            <a:r>
              <a:rPr lang="en-US" sz="4400" dirty="0" smtClean="0"/>
              <a:t> </a:t>
            </a:r>
            <a:r>
              <a:rPr lang="en-US" sz="4400" baseline="30000" dirty="0" smtClean="0"/>
              <a:t>  </a:t>
            </a:r>
            <a:endParaRPr lang="en-US" sz="4400" dirty="0" smtClean="0"/>
          </a:p>
          <a:p>
            <a:pPr algn="ctr"/>
            <a:r>
              <a:rPr lang="en-US" sz="4400" dirty="0" smtClean="0">
                <a:hlinkClick r:id="rId3"/>
              </a:rPr>
              <a:t>maherp@unlv.nevada.edu</a:t>
            </a:r>
            <a:r>
              <a:rPr lang="en-US" sz="4400" dirty="0" smtClean="0"/>
              <a:t>  </a:t>
            </a:r>
            <a:r>
              <a:rPr lang="en-US" sz="4400" dirty="0" smtClean="0">
                <a:hlinkClick r:id="rId4"/>
              </a:rPr>
              <a:t>janelle.bailey@temple.edu</a:t>
            </a:r>
            <a:endParaRPr lang="en-US" sz="4400" dirty="0" smtClean="0"/>
          </a:p>
          <a:p>
            <a:pPr algn="ctr"/>
            <a:endParaRPr lang="en-US" sz="4400" dirty="0"/>
          </a:p>
        </p:txBody>
      </p:sp>
      <p:sp>
        <p:nvSpPr>
          <p:cNvPr id="9" name="TextBox 8"/>
          <p:cNvSpPr txBox="1"/>
          <p:nvPr/>
        </p:nvSpPr>
        <p:spPr>
          <a:xfrm>
            <a:off x="581891" y="5257800"/>
            <a:ext cx="13383491" cy="6781800"/>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oAutofit/>
          </a:bodyPr>
          <a:lstStyle/>
          <a:p>
            <a:pPr algn="ctr"/>
            <a:r>
              <a:rPr lang="en-US" sz="5400" b="1" u="sng" dirty="0" smtClean="0"/>
              <a:t>Abstract</a:t>
            </a:r>
          </a:p>
          <a:p>
            <a:r>
              <a:rPr lang="en-US" sz="4800" dirty="0" smtClean="0"/>
              <a:t>This design-based study uses phenomenography to determine the variety of experiences </a:t>
            </a:r>
            <a:r>
              <a:rPr lang="en-US" sz="4800" i="1" dirty="0" smtClean="0"/>
              <a:t>N </a:t>
            </a:r>
            <a:r>
              <a:rPr lang="en-US" sz="4800" dirty="0" smtClean="0"/>
              <a:t>= 65 astronomy students at a two-year college have manipulating a lunar flyby. Students used a motion sensor device in the planetarium and used a virtual reality headset to manipulate a lunar flyby. Changes in the flyby speed were informed by student feedback to determine the optimum flyby speed.</a:t>
            </a:r>
          </a:p>
        </p:txBody>
      </p:sp>
      <p:sp>
        <p:nvSpPr>
          <p:cNvPr id="10" name="TextBox 9"/>
          <p:cNvSpPr txBox="1"/>
          <p:nvPr/>
        </p:nvSpPr>
        <p:spPr>
          <a:xfrm>
            <a:off x="14713527" y="5334000"/>
            <a:ext cx="13383491" cy="15316200"/>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oAutofit/>
          </a:bodyPr>
          <a:lstStyle/>
          <a:p>
            <a:pPr algn="ctr"/>
            <a:endParaRPr lang="en-US" sz="800" dirty="0" smtClean="0"/>
          </a:p>
          <a:p>
            <a:pPr algn="ctr"/>
            <a:r>
              <a:rPr lang="en-US" sz="5400" b="1" u="sng" dirty="0" smtClean="0"/>
              <a:t>Method and Data</a:t>
            </a:r>
            <a:endParaRPr lang="en-US" sz="5400" b="1" u="sng" dirty="0"/>
          </a:p>
          <a:p>
            <a:r>
              <a:rPr lang="en-US" sz="4800" dirty="0" smtClean="0"/>
              <a:t>The sample size of this design-based mixed methods phenomenography was </a:t>
            </a:r>
            <a:r>
              <a:rPr lang="en-US" sz="4800" i="1" dirty="0" smtClean="0"/>
              <a:t>N</a:t>
            </a:r>
            <a:r>
              <a:rPr lang="en-US" sz="4800" dirty="0" smtClean="0"/>
              <a:t> = 65 students enrolled in Introductory Astronomy Laboratory. Participants were drawn from four classes (see photo at right) over two semesters at a two-year college. Each participant engaged in a treatment manipulating a lunar flyby using a motion sensor device in the college planetarium and while wearing a virtual reality headset (Weigel &amp; Moraitis, 2017) to answer the research questions:  1. What optimum lunar flyby speed is comfortable to manipulate a motion sensor device? 2. What variety of experiences do college students have manipulating a lunar flyby using fulldome planetarium software and a virtual reality headset?</a:t>
            </a:r>
            <a:r>
              <a:rPr lang="en-US" sz="4800" dirty="0"/>
              <a:t> </a:t>
            </a:r>
            <a:r>
              <a:rPr lang="en-US" sz="4800" dirty="0" smtClean="0"/>
              <a:t>Data collected in post-treatment questionnaires using Likert-type scales was used to determine the optimum flyby speed. In the figure below immersion is the amount of engagement experienced (Sinatra, Heddy,&amp; Lombardi, 2015).</a:t>
            </a:r>
            <a:endParaRPr lang="en-US" sz="5400" dirty="0" smtClean="0"/>
          </a:p>
          <a:p>
            <a:endParaRPr lang="en-US" sz="5400" dirty="0"/>
          </a:p>
          <a:p>
            <a:endParaRPr lang="en-US" sz="5400" dirty="0" smtClean="0"/>
          </a:p>
          <a:p>
            <a:endParaRPr lang="en-US" sz="5400" dirty="0"/>
          </a:p>
          <a:p>
            <a:endParaRPr lang="en-US" sz="5400" dirty="0" smtClean="0"/>
          </a:p>
          <a:p>
            <a:endParaRPr lang="en-US" sz="5400" dirty="0"/>
          </a:p>
          <a:p>
            <a:endParaRPr lang="en-US" sz="5400" dirty="0" smtClean="0"/>
          </a:p>
          <a:p>
            <a:endParaRPr lang="en-US" sz="5400" dirty="0"/>
          </a:p>
          <a:p>
            <a:endParaRPr lang="en-US" sz="5400" dirty="0" smtClean="0"/>
          </a:p>
          <a:p>
            <a:endParaRPr lang="en-US" sz="5400" dirty="0"/>
          </a:p>
          <a:p>
            <a:endParaRPr lang="en-US" sz="5400" dirty="0" smtClean="0"/>
          </a:p>
          <a:p>
            <a:endParaRPr lang="en-US" sz="5400" dirty="0"/>
          </a:p>
          <a:p>
            <a:endParaRPr lang="en-US" sz="5400" dirty="0" smtClean="0"/>
          </a:p>
          <a:p>
            <a:endParaRPr lang="en-US" sz="5400" dirty="0"/>
          </a:p>
          <a:p>
            <a:endParaRPr lang="en-US" sz="5400" dirty="0" smtClean="0"/>
          </a:p>
          <a:p>
            <a:endParaRPr lang="en-US" sz="5400" dirty="0"/>
          </a:p>
          <a:p>
            <a:endParaRPr lang="en-US" sz="5400" dirty="0" smtClean="0"/>
          </a:p>
        </p:txBody>
      </p:sp>
      <p:sp>
        <p:nvSpPr>
          <p:cNvPr id="11" name="TextBox 10"/>
          <p:cNvSpPr txBox="1"/>
          <p:nvPr/>
        </p:nvSpPr>
        <p:spPr>
          <a:xfrm>
            <a:off x="28727400" y="16154400"/>
            <a:ext cx="14682319" cy="13411200"/>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oAutofit/>
          </a:bodyPr>
          <a:lstStyle/>
          <a:p>
            <a:pPr algn="ctr"/>
            <a:r>
              <a:rPr lang="en-US" sz="5400" b="1" u="sng" dirty="0" smtClean="0"/>
              <a:t>Results</a:t>
            </a:r>
          </a:p>
          <a:p>
            <a:r>
              <a:rPr lang="en-US" sz="4800" dirty="0" smtClean="0"/>
              <a:t>The figure to the left measures the amount of simulator sickness experienced and the amount of engagement when participants used each tool. Optimum flyby speed to answer the first research question is a factor of two multimedia design principles: immersion and simulator sickness. Responses were answered quantitatively to determine that the optimum flyby speed for the Moon was .04 x the radius of the Earth (3,959 miles) or 158.36 miles per second</a:t>
            </a:r>
            <a:r>
              <a:rPr lang="en-US" sz="4800" dirty="0" smtClean="0"/>
              <a:t>.</a:t>
            </a:r>
          </a:p>
          <a:p>
            <a:endParaRPr lang="en-US" sz="4800" dirty="0"/>
          </a:p>
          <a:p>
            <a:r>
              <a:rPr lang="en-US" sz="4800" dirty="0" smtClean="0"/>
              <a:t>In the table above codes and their examples are identified to answer the second research question on the phenomenography, or variety of experiences college students have manipulating a lunar flyby using fulldome planetarium software and a virtual reality headset. Students registered a variety of experiences, both positive and negative to help instructors determine best use.</a:t>
            </a:r>
            <a:endParaRPr lang="en-US" sz="2400" dirty="0" smtClean="0"/>
          </a:p>
          <a:p>
            <a:pPr algn="just"/>
            <a:endParaRPr lang="en-US" sz="5400" dirty="0"/>
          </a:p>
          <a:p>
            <a:pPr algn="just"/>
            <a:endParaRPr lang="en-US" sz="5400" b="1" u="sng" dirty="0" smtClean="0"/>
          </a:p>
          <a:p>
            <a:pPr algn="just"/>
            <a:endParaRPr lang="en-US" sz="3200" dirty="0" smtClean="0"/>
          </a:p>
        </p:txBody>
      </p:sp>
      <p:cxnSp>
        <p:nvCxnSpPr>
          <p:cNvPr id="13" name="Straight Connector 12"/>
          <p:cNvCxnSpPr/>
          <p:nvPr/>
        </p:nvCxnSpPr>
        <p:spPr>
          <a:xfrm>
            <a:off x="0" y="29489400"/>
            <a:ext cx="43891200" cy="228600"/>
          </a:xfrm>
          <a:prstGeom prst="line">
            <a:avLst/>
          </a:prstGeom>
          <a:ln w="63500" cmpd="sng">
            <a:solidFill>
              <a:srgbClr val="002060"/>
            </a:solidFill>
          </a:ln>
        </p:spPr>
        <p:style>
          <a:lnRef idx="1">
            <a:schemeClr val="accent1"/>
          </a:lnRef>
          <a:fillRef idx="0">
            <a:schemeClr val="accent1"/>
          </a:fillRef>
          <a:effectRef idx="0">
            <a:schemeClr val="accent1"/>
          </a:effectRef>
          <a:fontRef idx="minor">
            <a:schemeClr val="tx1"/>
          </a:fontRef>
        </p:style>
      </p:cxnSp>
      <p:sp>
        <p:nvSpPr>
          <p:cNvPr id="11265" name="Rectangle 1"/>
          <p:cNvSpPr>
            <a:spLocks noChangeArrowheads="1"/>
          </p:cNvSpPr>
          <p:nvPr/>
        </p:nvSpPr>
        <p:spPr bwMode="auto">
          <a:xfrm>
            <a:off x="0" y="43934"/>
            <a:ext cx="184666" cy="369332"/>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cs typeface="Arial" pitchFamily="34" charset="0"/>
            </a:endParaRPr>
          </a:p>
        </p:txBody>
      </p:sp>
      <p:sp>
        <p:nvSpPr>
          <p:cNvPr id="20" name="TextBox 19"/>
          <p:cNvSpPr txBox="1"/>
          <p:nvPr/>
        </p:nvSpPr>
        <p:spPr>
          <a:xfrm>
            <a:off x="609600" y="21869400"/>
            <a:ext cx="13383491" cy="7467600"/>
          </a:xfrm>
          <a:prstGeom prst="rect">
            <a:avLst/>
          </a:prstGeom>
          <a:ln/>
        </p:spPr>
        <p:style>
          <a:lnRef idx="1">
            <a:schemeClr val="accent6"/>
          </a:lnRef>
          <a:fillRef idx="2">
            <a:schemeClr val="accent6"/>
          </a:fillRef>
          <a:effectRef idx="1">
            <a:schemeClr val="accent6"/>
          </a:effectRef>
          <a:fontRef idx="minor">
            <a:schemeClr val="dk1"/>
          </a:fontRef>
        </p:style>
        <p:txBody>
          <a:bodyPr wrap="square" rtlCol="0">
            <a:noAutofit/>
          </a:bodyPr>
          <a:lstStyle/>
          <a:p>
            <a:pPr algn="ctr"/>
            <a:r>
              <a:rPr lang="en-US" sz="5400" b="1" u="sng" dirty="0" smtClean="0"/>
              <a:t>Introduction</a:t>
            </a:r>
          </a:p>
          <a:p>
            <a:pPr algn="just"/>
            <a:r>
              <a:rPr lang="en-US" sz="4800" dirty="0" smtClean="0"/>
              <a:t>Multimedia tools afford students and instructors the opportunity to enhance and extend comprehension of astronomy. Planetaria are traditional simulations used teach astronomy. </a:t>
            </a:r>
            <a:r>
              <a:rPr lang="en-US" sz="4800" dirty="0"/>
              <a:t>V</a:t>
            </a:r>
            <a:r>
              <a:rPr lang="en-US" sz="4800" dirty="0" smtClean="0"/>
              <a:t>irtual reality headsets are relatively new. In this study both tools are used to identify different experiences students have manipulating a lunar flyby using design-based research to alter the flyby speed informed by student feedback.</a:t>
            </a:r>
            <a:endParaRPr lang="en-US" sz="3600" b="1" u="sng" dirty="0" smtClean="0"/>
          </a:p>
        </p:txBody>
      </p:sp>
      <p:sp>
        <p:nvSpPr>
          <p:cNvPr id="23" name="TextBox 22"/>
          <p:cNvSpPr txBox="1"/>
          <p:nvPr/>
        </p:nvSpPr>
        <p:spPr>
          <a:xfrm>
            <a:off x="533400" y="29946600"/>
            <a:ext cx="42900600" cy="2585323"/>
          </a:xfrm>
          <a:prstGeom prst="rect">
            <a:avLst/>
          </a:prstGeom>
          <a:solidFill>
            <a:schemeClr val="accent2">
              <a:lumMod val="20000"/>
              <a:lumOff val="80000"/>
            </a:schemeClr>
          </a:solidFill>
          <a:ln>
            <a:solidFill>
              <a:srgbClr val="002060"/>
            </a:solidFill>
          </a:ln>
        </p:spPr>
        <p:txBody>
          <a:bodyPr wrap="square" numCol="1" rtlCol="0">
            <a:spAutoFit/>
          </a:bodyPr>
          <a:lstStyle/>
          <a:p>
            <a:pPr algn="ctr"/>
            <a:r>
              <a:rPr lang="en-US" sz="3600" b="1" dirty="0" smtClean="0"/>
              <a:t>References</a:t>
            </a:r>
          </a:p>
          <a:p>
            <a:pPr marL="457200" indent="-457200" algn="just"/>
            <a:r>
              <a:rPr lang="en-US" sz="3600" dirty="0" smtClean="0"/>
              <a:t> </a:t>
            </a:r>
            <a:r>
              <a:rPr lang="en-US" sz="5400" dirty="0" smtClean="0"/>
              <a:t> </a:t>
            </a:r>
            <a:r>
              <a:rPr lang="en-US" sz="3600" dirty="0" smtClean="0"/>
              <a:t>Sinatra, </a:t>
            </a:r>
            <a:r>
              <a:rPr lang="en-US" sz="3600" dirty="0"/>
              <a:t>G</a:t>
            </a:r>
            <a:r>
              <a:rPr lang="en-US" sz="3600" dirty="0" smtClean="0"/>
              <a:t>. M., Heddy, B. C., &amp; Lombardi, D. (2015</a:t>
            </a:r>
            <a:r>
              <a:rPr lang="en-US" sz="3600" dirty="0"/>
              <a:t>). </a:t>
            </a:r>
            <a:r>
              <a:rPr lang="en-US" sz="3600" dirty="0" smtClean="0"/>
              <a:t>The challenges of defining and measuring student                                      Weigel, A. D. &amp; Moraitis, C. D. (2017, January). Virtual Reality Astronomy Education Using AAS WorldWide</a:t>
            </a:r>
          </a:p>
          <a:p>
            <a:pPr marL="457200" indent="-457200" algn="just"/>
            <a:r>
              <a:rPr lang="en-US" sz="3600" dirty="0" smtClean="0"/>
              <a:t>       engagement in science</a:t>
            </a:r>
            <a:r>
              <a:rPr lang="en-US" sz="3600" i="1" dirty="0" smtClean="0"/>
              <a:t>. Educational Psychologist. 50</a:t>
            </a:r>
            <a:r>
              <a:rPr lang="en-US" sz="3600" dirty="0" smtClean="0"/>
              <a:t>(1), 1-13.  http://dx.doi.org/10.1080/00461520.2014.1002924                Telescope and Oculus Rift. In </a:t>
            </a:r>
            <a:r>
              <a:rPr lang="en-US" sz="3600" i="1" dirty="0" smtClean="0"/>
              <a:t>American Astronomical Society Meeting Abstracts</a:t>
            </a:r>
            <a:r>
              <a:rPr lang="en-US" sz="3600" dirty="0" smtClean="0"/>
              <a:t>, (Vol. 299).				</a:t>
            </a:r>
          </a:p>
        </p:txBody>
      </p:sp>
      <p:sp>
        <p:nvSpPr>
          <p:cNvPr id="17" name="Rectangle 16"/>
          <p:cNvSpPr/>
          <p:nvPr/>
        </p:nvSpPr>
        <p:spPr>
          <a:xfrm>
            <a:off x="28956000" y="5410200"/>
            <a:ext cx="14554200" cy="10216245"/>
          </a:xfrm>
          <a:prstGeom prst="rect">
            <a:avLst/>
          </a:prstGeom>
          <a:no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0" name="Rectangle 29"/>
          <p:cNvSpPr/>
          <p:nvPr/>
        </p:nvSpPr>
        <p:spPr>
          <a:xfrm>
            <a:off x="533400" y="12115801"/>
            <a:ext cx="13490226" cy="9677400"/>
          </a:xfrm>
          <a:prstGeom prst="rect">
            <a:avLst/>
          </a:prstGeom>
          <a:noFill/>
          <a:ln w="6985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8" name="Picture 17" descr="Education-Vertical.jp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371600" y="457200"/>
            <a:ext cx="5715000" cy="3520109"/>
          </a:xfrm>
          <a:prstGeom prst="rect">
            <a:avLst/>
          </a:prstGeom>
        </p:spPr>
      </p:pic>
      <p:pic>
        <p:nvPicPr>
          <p:cNvPr id="5" name="Picture 4"/>
          <p:cNvPicPr>
            <a:picLocks noChangeAspect="1"/>
          </p:cNvPicPr>
          <p:nvPr/>
        </p:nvPicPr>
        <p:blipFill>
          <a:blip r:embed="rId6"/>
          <a:stretch>
            <a:fillRect/>
          </a:stretch>
        </p:blipFill>
        <p:spPr>
          <a:xfrm>
            <a:off x="33756600" y="1447800"/>
            <a:ext cx="9454147" cy="2438400"/>
          </a:xfrm>
          <a:prstGeom prst="rect">
            <a:avLst/>
          </a:prstGeom>
        </p:spPr>
      </p:pic>
      <p:graphicFrame>
        <p:nvGraphicFramePr>
          <p:cNvPr id="25" name="Chart 24"/>
          <p:cNvGraphicFramePr/>
          <p:nvPr>
            <p:extLst>
              <p:ext uri="{D42A27DB-BD31-4B8C-83A1-F6EECF244321}">
                <p14:modId xmlns:p14="http://schemas.microsoft.com/office/powerpoint/2010/main" val="4235985807"/>
              </p:ext>
            </p:extLst>
          </p:nvPr>
        </p:nvGraphicFramePr>
        <p:xfrm>
          <a:off x="14935200" y="20955000"/>
          <a:ext cx="13182600" cy="8153400"/>
        </p:xfrm>
        <a:graphic>
          <a:graphicData uri="http://schemas.openxmlformats.org/drawingml/2006/chart">
            <c:chart xmlns:c="http://schemas.openxmlformats.org/drawingml/2006/chart" xmlns:r="http://schemas.openxmlformats.org/officeDocument/2006/relationships" r:id="rId7"/>
          </a:graphicData>
        </a:graphic>
      </p:graphicFrame>
      <p:pic>
        <p:nvPicPr>
          <p:cNvPr id="26" name="Picture 25"/>
          <p:cNvPicPr preferRelativeResize="0">
            <a:picLocks noChangeAspect="1"/>
          </p:cNvPicPr>
          <p:nvPr/>
        </p:nvPicPr>
        <p:blipFill>
          <a:blip r:embed="rId8">
            <a:extLst>
              <a:ext uri="{28A0092B-C50C-407E-A947-70E740481C1C}">
                <a14:useLocalDpi xmlns:a14="http://schemas.microsoft.com/office/drawing/2010/main" val="0"/>
              </a:ext>
            </a:extLst>
          </a:blip>
          <a:stretch>
            <a:fillRect/>
          </a:stretch>
        </p:blipFill>
        <p:spPr>
          <a:xfrm>
            <a:off x="2667000" y="12192000"/>
            <a:ext cx="8610600" cy="9677400"/>
          </a:xfrm>
          <a:prstGeom prst="rect">
            <a:avLst/>
          </a:prstGeom>
        </p:spPr>
      </p:pic>
      <p:graphicFrame>
        <p:nvGraphicFramePr>
          <p:cNvPr id="29" name="Object 28"/>
          <p:cNvGraphicFramePr>
            <a:graphicFrameLocks noChangeAspect="1"/>
          </p:cNvGraphicFramePr>
          <p:nvPr>
            <p:extLst>
              <p:ext uri="{D42A27DB-BD31-4B8C-83A1-F6EECF244321}">
                <p14:modId xmlns:p14="http://schemas.microsoft.com/office/powerpoint/2010/main" val="2203018676"/>
              </p:ext>
            </p:extLst>
          </p:nvPr>
        </p:nvGraphicFramePr>
        <p:xfrm>
          <a:off x="29641800" y="6705600"/>
          <a:ext cx="13716000" cy="8239466"/>
        </p:xfrm>
        <a:graphic>
          <a:graphicData uri="http://schemas.openxmlformats.org/presentationml/2006/ole">
            <mc:AlternateContent xmlns:mc="http://schemas.openxmlformats.org/markup-compatibility/2006">
              <mc:Choice xmlns:v="urn:schemas-microsoft-com:vml" Requires="v">
                <p:oleObj spid="_x0000_s1051" name="Document" r:id="rId10" imgW="6146800" imgH="2844800" progId="Word.Document.12">
                  <p:embed/>
                </p:oleObj>
              </mc:Choice>
              <mc:Fallback>
                <p:oleObj name="Document" r:id="rId10" imgW="6146800" imgH="2844800" progId="Word.Document.12">
                  <p:embed/>
                  <p:pic>
                    <p:nvPicPr>
                      <p:cNvPr id="0" name=""/>
                      <p:cNvPicPr/>
                      <p:nvPr/>
                    </p:nvPicPr>
                    <p:blipFill>
                      <a:blip r:embed="rId11"/>
                      <a:stretch>
                        <a:fillRect/>
                      </a:stretch>
                    </p:blipFill>
                    <p:spPr>
                      <a:xfrm>
                        <a:off x="29641800" y="6705600"/>
                        <a:ext cx="13716000" cy="8239466"/>
                      </a:xfrm>
                      <a:prstGeom prst="rect">
                        <a:avLst/>
                      </a:prstGeom>
                    </p:spPr>
                  </p:pic>
                </p:oleObj>
              </mc:Fallback>
            </mc:AlternateContent>
          </a:graphicData>
        </a:graphic>
      </p:graphicFrame>
    </p:spTree>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4342</TotalTime>
  <Words>573</Words>
  <Application>Microsoft Macintosh PowerPoint</Application>
  <PresentationFormat>Custom</PresentationFormat>
  <Paragraphs>35</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Office Theme</vt:lpstr>
      <vt:lpstr>Document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Chris G</dc:creator>
  <cp:lastModifiedBy>Pam Maher</cp:lastModifiedBy>
  <cp:revision>463</cp:revision>
  <dcterms:created xsi:type="dcterms:W3CDTF">2012-07-09T17:27:55Z</dcterms:created>
  <dcterms:modified xsi:type="dcterms:W3CDTF">2017-07-11T22:59:12Z</dcterms:modified>
</cp:coreProperties>
</file>