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51206400" cy="38404800"/>
  <p:notesSz cx="9210675" cy="6980238"/>
  <p:defaultTextStyle>
    <a:defPPr>
      <a:defRPr lang="en-US"/>
    </a:defPPr>
    <a:lvl1pPr algn="l" rtl="0" eaLnBrk="0" fontAlgn="base" hangingPunct="0">
      <a:spcBef>
        <a:spcPct val="50000"/>
      </a:spcBef>
      <a:spcAft>
        <a:spcPct val="0"/>
      </a:spcAft>
      <a:defRPr sz="7900" b="1" kern="1200">
        <a:solidFill>
          <a:schemeClr val="tx1"/>
        </a:solidFill>
        <a:latin typeface="Times New Roman" pitchFamily="-107" charset="0"/>
        <a:ea typeface="ＭＳ Ｐゴシック" pitchFamily="-107" charset="-128"/>
        <a:cs typeface="+mn-cs"/>
      </a:defRPr>
    </a:lvl1pPr>
    <a:lvl2pPr marL="457200" algn="l" rtl="0" eaLnBrk="0" fontAlgn="base" hangingPunct="0">
      <a:spcBef>
        <a:spcPct val="50000"/>
      </a:spcBef>
      <a:spcAft>
        <a:spcPct val="0"/>
      </a:spcAft>
      <a:defRPr sz="7900" b="1"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50000"/>
      </a:spcBef>
      <a:spcAft>
        <a:spcPct val="0"/>
      </a:spcAft>
      <a:defRPr sz="7900" b="1"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50000"/>
      </a:spcBef>
      <a:spcAft>
        <a:spcPct val="0"/>
      </a:spcAft>
      <a:defRPr sz="7900" b="1"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50000"/>
      </a:spcBef>
      <a:spcAft>
        <a:spcPct val="0"/>
      </a:spcAft>
      <a:defRPr sz="7900" b="1" kern="1200">
        <a:solidFill>
          <a:schemeClr val="tx1"/>
        </a:solidFill>
        <a:latin typeface="Times New Roman" pitchFamily="-107" charset="0"/>
        <a:ea typeface="ＭＳ Ｐゴシック" pitchFamily="-107" charset="-128"/>
        <a:cs typeface="+mn-cs"/>
      </a:defRPr>
    </a:lvl5pPr>
    <a:lvl6pPr marL="2286000" algn="l" defTabSz="914400" rtl="0" eaLnBrk="1" latinLnBrk="0" hangingPunct="1">
      <a:defRPr sz="7900" b="1" kern="1200">
        <a:solidFill>
          <a:schemeClr val="tx1"/>
        </a:solidFill>
        <a:latin typeface="Times New Roman" pitchFamily="-107" charset="0"/>
        <a:ea typeface="ＭＳ Ｐゴシック" pitchFamily="-107" charset="-128"/>
        <a:cs typeface="+mn-cs"/>
      </a:defRPr>
    </a:lvl6pPr>
    <a:lvl7pPr marL="2743200" algn="l" defTabSz="914400" rtl="0" eaLnBrk="1" latinLnBrk="0" hangingPunct="1">
      <a:defRPr sz="7900" b="1" kern="1200">
        <a:solidFill>
          <a:schemeClr val="tx1"/>
        </a:solidFill>
        <a:latin typeface="Times New Roman" pitchFamily="-107" charset="0"/>
        <a:ea typeface="ＭＳ Ｐゴシック" pitchFamily="-107" charset="-128"/>
        <a:cs typeface="+mn-cs"/>
      </a:defRPr>
    </a:lvl7pPr>
    <a:lvl8pPr marL="3200400" algn="l" defTabSz="914400" rtl="0" eaLnBrk="1" latinLnBrk="0" hangingPunct="1">
      <a:defRPr sz="7900" b="1" kern="1200">
        <a:solidFill>
          <a:schemeClr val="tx1"/>
        </a:solidFill>
        <a:latin typeface="Times New Roman" pitchFamily="-107" charset="0"/>
        <a:ea typeface="ＭＳ Ｐゴシック" pitchFamily="-107" charset="-128"/>
        <a:cs typeface="+mn-cs"/>
      </a:defRPr>
    </a:lvl8pPr>
    <a:lvl9pPr marL="3657600" algn="l" defTabSz="914400" rtl="0" eaLnBrk="1" latinLnBrk="0" hangingPunct="1">
      <a:defRPr sz="7900" b="1" kern="1200">
        <a:solidFill>
          <a:schemeClr val="tx1"/>
        </a:solidFill>
        <a:latin typeface="Times New Roman" pitchFamily="-107" charset="0"/>
        <a:ea typeface="ＭＳ Ｐゴシック" pitchFamily="-107" charset="-128"/>
        <a:cs typeface="+mn-cs"/>
      </a:defRPr>
    </a:lvl9pPr>
  </p:defaultTextStyle>
  <p:extLst>
    <p:ext uri="{EFAFB233-063F-42B5-8137-9DF3F51BA10A}">
      <p15:sldGuideLst xmlns:p15="http://schemas.microsoft.com/office/powerpoint/2012/main">
        <p15:guide id="1" orient="horz" pos="12096">
          <p15:clr>
            <a:srgbClr val="A4A3A4"/>
          </p15:clr>
        </p15:guide>
        <p15:guide id="2" pos="37056">
          <p15:clr>
            <a:srgbClr val="A4A3A4"/>
          </p15:clr>
        </p15:guide>
        <p15:guide id="3" pos="15840">
          <p15:clr>
            <a:srgbClr val="A4A3A4"/>
          </p15:clr>
        </p15:guide>
        <p15:guide id="4" pos="-4928">
          <p15:clr>
            <a:srgbClr val="A4A3A4"/>
          </p15:clr>
        </p15:guide>
        <p15:guide id="5" pos="5211">
          <p15:clr>
            <a:srgbClr val="A4A3A4"/>
          </p15:clr>
        </p15:guide>
        <p15:guide id="6" pos="5776">
          <p15:clr>
            <a:srgbClr val="A4A3A4"/>
          </p15:clr>
        </p15:guide>
        <p15:guide id="7" pos="16400">
          <p15:clr>
            <a:srgbClr val="A4A3A4"/>
          </p15:clr>
        </p15:guide>
        <p15:guide id="8" pos="26496">
          <p15:clr>
            <a:srgbClr val="A4A3A4"/>
          </p15:clr>
        </p15:guide>
        <p15:guide id="9" pos="270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ley, Terra" initials="BT" lastIdx="1" clrIdx="0"/>
  <p:cmAuthor id="2" name="Microsoft Office User" initials="MOU" lastIdx="5" clrIdx="1">
    <p:extLst>
      <p:ext uri="{19B8F6BF-5375-455C-9EA6-DF929625EA0E}">
        <p15:presenceInfo xmlns:p15="http://schemas.microsoft.com/office/powerpoint/2012/main" userId="Microsoft Office User" providerId="None"/>
      </p:ext>
    </p:extLst>
  </p:cmAuthor>
  <p:cmAuthor id="3" name="Clausell Mathis" initials="CM" lastIdx="3" clrIdx="2">
    <p:extLst>
      <p:ext uri="{19B8F6BF-5375-455C-9EA6-DF929625EA0E}">
        <p15:presenceInfo xmlns:p15="http://schemas.microsoft.com/office/powerpoint/2012/main" userId="S::cm15j@my.fsu.edu::a5273e93-4cbd-408a-8904-0697c11593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E8DA"/>
    <a:srgbClr val="F8F8F8"/>
    <a:srgbClr val="48131F"/>
    <a:srgbClr val="C7BD7F"/>
    <a:srgbClr val="C0C0C0"/>
    <a:srgbClr val="FFCC66"/>
    <a:srgbClr val="FFFFCC"/>
    <a:srgbClr val="BBB17B"/>
    <a:srgbClr val="817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01" autoAdjust="0"/>
    <p:restoredTop sz="99884" autoAdjust="0"/>
  </p:normalViewPr>
  <p:slideViewPr>
    <p:cSldViewPr>
      <p:cViewPr>
        <p:scale>
          <a:sx n="22" d="100"/>
          <a:sy n="22" d="100"/>
        </p:scale>
        <p:origin x="1480" y="144"/>
      </p:cViewPr>
      <p:guideLst>
        <p:guide orient="horz" pos="12096"/>
        <p:guide pos="37056"/>
        <p:guide pos="15840"/>
        <p:guide pos="-4928"/>
        <p:guide pos="5211"/>
        <p:guide pos="5776"/>
        <p:guide pos="16400"/>
        <p:guide pos="26496"/>
        <p:guide pos="270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990975" cy="387350"/>
          </a:xfrm>
          <a:prstGeom prst="rect">
            <a:avLst/>
          </a:prstGeom>
          <a:noFill/>
          <a:ln w="9525">
            <a:noFill/>
            <a:miter lim="800000"/>
            <a:headEnd/>
            <a:tailEnd/>
          </a:ln>
          <a:effectLst/>
        </p:spPr>
        <p:txBody>
          <a:bodyPr vert="horz" wrap="square" lIns="92505" tIns="46253" rIns="92505" bIns="46253" numCol="1" anchor="t" anchorCtr="0" compatLnSpc="1">
            <a:prstTxWarp prst="textNoShape">
              <a:avLst/>
            </a:prstTxWarp>
          </a:bodyPr>
          <a:lstStyle>
            <a:lvl1pPr defTabSz="925513">
              <a:defRPr sz="1200">
                <a:ea typeface="宋体" pitchFamily="-107" charset="-122"/>
              </a:defRPr>
            </a:lvl1pPr>
          </a:lstStyle>
          <a:p>
            <a:pPr>
              <a:defRPr/>
            </a:pPr>
            <a:endParaRPr lang="en-US" altLang="zh-CN" dirty="0"/>
          </a:p>
        </p:txBody>
      </p:sp>
      <p:sp>
        <p:nvSpPr>
          <p:cNvPr id="6147" name="Rectangle 3"/>
          <p:cNvSpPr>
            <a:spLocks noGrp="1" noChangeArrowheads="1"/>
          </p:cNvSpPr>
          <p:nvPr>
            <p:ph type="dt" sz="quarter" idx="1"/>
          </p:nvPr>
        </p:nvSpPr>
        <p:spPr bwMode="auto">
          <a:xfrm>
            <a:off x="5219700" y="0"/>
            <a:ext cx="3990975" cy="387350"/>
          </a:xfrm>
          <a:prstGeom prst="rect">
            <a:avLst/>
          </a:prstGeom>
          <a:noFill/>
          <a:ln w="9525">
            <a:noFill/>
            <a:miter lim="800000"/>
            <a:headEnd/>
            <a:tailEnd/>
          </a:ln>
          <a:effectLst/>
        </p:spPr>
        <p:txBody>
          <a:bodyPr vert="horz" wrap="square" lIns="92505" tIns="46253" rIns="92505" bIns="46253" numCol="1" anchor="t" anchorCtr="0" compatLnSpc="1">
            <a:prstTxWarp prst="textNoShape">
              <a:avLst/>
            </a:prstTxWarp>
          </a:bodyPr>
          <a:lstStyle>
            <a:lvl1pPr algn="r" defTabSz="925513">
              <a:defRPr sz="1200">
                <a:ea typeface="宋体" pitchFamily="-107" charset="-122"/>
              </a:defRPr>
            </a:lvl1pPr>
          </a:lstStyle>
          <a:p>
            <a:pPr>
              <a:defRPr/>
            </a:pPr>
            <a:endParaRPr lang="en-US" altLang="zh-CN" dirty="0"/>
          </a:p>
        </p:txBody>
      </p:sp>
      <p:sp>
        <p:nvSpPr>
          <p:cNvPr id="6148" name="Rectangle 4"/>
          <p:cNvSpPr>
            <a:spLocks noGrp="1" noChangeArrowheads="1"/>
          </p:cNvSpPr>
          <p:nvPr>
            <p:ph type="ftr" sz="quarter" idx="2"/>
          </p:nvPr>
        </p:nvSpPr>
        <p:spPr bwMode="auto">
          <a:xfrm>
            <a:off x="0" y="6592888"/>
            <a:ext cx="3990975" cy="387350"/>
          </a:xfrm>
          <a:prstGeom prst="rect">
            <a:avLst/>
          </a:prstGeom>
          <a:noFill/>
          <a:ln w="9525">
            <a:noFill/>
            <a:miter lim="800000"/>
            <a:headEnd/>
            <a:tailEnd/>
          </a:ln>
          <a:effectLst/>
        </p:spPr>
        <p:txBody>
          <a:bodyPr vert="horz" wrap="square" lIns="92505" tIns="46253" rIns="92505" bIns="46253" numCol="1" anchor="b" anchorCtr="0" compatLnSpc="1">
            <a:prstTxWarp prst="textNoShape">
              <a:avLst/>
            </a:prstTxWarp>
          </a:bodyPr>
          <a:lstStyle>
            <a:lvl1pPr defTabSz="925513">
              <a:defRPr sz="1200">
                <a:ea typeface="宋体" pitchFamily="-107" charset="-122"/>
              </a:defRPr>
            </a:lvl1pPr>
          </a:lstStyle>
          <a:p>
            <a:pPr>
              <a:defRPr/>
            </a:pPr>
            <a:endParaRPr lang="en-US" altLang="zh-CN" dirty="0"/>
          </a:p>
        </p:txBody>
      </p:sp>
      <p:sp>
        <p:nvSpPr>
          <p:cNvPr id="6149" name="Rectangle 5"/>
          <p:cNvSpPr>
            <a:spLocks noGrp="1" noChangeArrowheads="1"/>
          </p:cNvSpPr>
          <p:nvPr>
            <p:ph type="sldNum" sz="quarter" idx="3"/>
          </p:nvPr>
        </p:nvSpPr>
        <p:spPr bwMode="auto">
          <a:xfrm>
            <a:off x="5219700" y="6592888"/>
            <a:ext cx="3990975" cy="387350"/>
          </a:xfrm>
          <a:prstGeom prst="rect">
            <a:avLst/>
          </a:prstGeom>
          <a:noFill/>
          <a:ln w="9525">
            <a:noFill/>
            <a:miter lim="800000"/>
            <a:headEnd/>
            <a:tailEnd/>
          </a:ln>
          <a:effectLst/>
        </p:spPr>
        <p:txBody>
          <a:bodyPr vert="horz" wrap="square" lIns="92505" tIns="46253" rIns="92505" bIns="46253" numCol="1" anchor="b" anchorCtr="0" compatLnSpc="1">
            <a:prstTxWarp prst="textNoShape">
              <a:avLst/>
            </a:prstTxWarp>
          </a:bodyPr>
          <a:lstStyle>
            <a:lvl1pPr algn="r" defTabSz="925513">
              <a:defRPr sz="1200">
                <a:ea typeface="宋体" pitchFamily="-107" charset="-122"/>
              </a:defRPr>
            </a:lvl1pPr>
          </a:lstStyle>
          <a:p>
            <a:pPr>
              <a:defRPr/>
            </a:pPr>
            <a:fld id="{8F581238-4ED5-439F-A36B-8AAAFF91FECC}" type="slidenum">
              <a:rPr lang="en-US" altLang="zh-CN"/>
              <a:pPr>
                <a:defRPr/>
              </a:pPr>
              <a:t>‹#›</a:t>
            </a:fld>
            <a:endParaRPr lang="en-US" altLang="zh-CN" dirty="0"/>
          </a:p>
        </p:txBody>
      </p:sp>
    </p:spTree>
    <p:extLst>
      <p:ext uri="{BB962C8B-B14F-4D97-AF65-F5344CB8AC3E}">
        <p14:creationId xmlns:p14="http://schemas.microsoft.com/office/powerpoint/2010/main" val="2576210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90975" cy="349250"/>
          </a:xfrm>
          <a:prstGeom prst="rect">
            <a:avLst/>
          </a:prstGeom>
        </p:spPr>
        <p:txBody>
          <a:bodyPr vert="horz" lIns="91440" tIns="45720" rIns="91440" bIns="45720" rtlCol="0"/>
          <a:lstStyle>
            <a:lvl1pPr algn="l">
              <a:defRPr sz="1200" smtClean="0"/>
            </a:lvl1pPr>
          </a:lstStyle>
          <a:p>
            <a:pPr>
              <a:defRPr/>
            </a:pPr>
            <a:endParaRPr lang="en-US" dirty="0"/>
          </a:p>
        </p:txBody>
      </p:sp>
      <p:sp>
        <p:nvSpPr>
          <p:cNvPr id="3" name="Date Placeholder 2"/>
          <p:cNvSpPr>
            <a:spLocks noGrp="1"/>
          </p:cNvSpPr>
          <p:nvPr>
            <p:ph type="dt" idx="1"/>
          </p:nvPr>
        </p:nvSpPr>
        <p:spPr>
          <a:xfrm>
            <a:off x="5216525" y="0"/>
            <a:ext cx="3992563" cy="349250"/>
          </a:xfrm>
          <a:prstGeom prst="rect">
            <a:avLst/>
          </a:prstGeom>
        </p:spPr>
        <p:txBody>
          <a:bodyPr vert="horz" lIns="91440" tIns="45720" rIns="91440" bIns="45720" rtlCol="0"/>
          <a:lstStyle>
            <a:lvl1pPr algn="r">
              <a:defRPr sz="1200" smtClean="0"/>
            </a:lvl1pPr>
          </a:lstStyle>
          <a:p>
            <a:pPr>
              <a:defRPr/>
            </a:pPr>
            <a:fld id="{5E46B431-1E3F-461B-AF29-904BCF929B45}" type="datetimeFigureOut">
              <a:rPr lang="en-US"/>
              <a:pPr>
                <a:defRPr/>
              </a:pPr>
              <a:t>7/18/19</a:t>
            </a:fld>
            <a:endParaRPr lang="en-US" dirty="0"/>
          </a:p>
        </p:txBody>
      </p:sp>
      <p:sp>
        <p:nvSpPr>
          <p:cNvPr id="4" name="Slide Image Placeholder 3"/>
          <p:cNvSpPr>
            <a:spLocks noGrp="1" noRot="1" noChangeAspect="1"/>
          </p:cNvSpPr>
          <p:nvPr>
            <p:ph type="sldImg" idx="2"/>
          </p:nvPr>
        </p:nvSpPr>
        <p:spPr>
          <a:xfrm>
            <a:off x="2860675" y="523875"/>
            <a:ext cx="3489325" cy="2617788"/>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920750" y="3316288"/>
            <a:ext cx="7369175" cy="314007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629400"/>
            <a:ext cx="3990975" cy="349250"/>
          </a:xfrm>
          <a:prstGeom prst="rect">
            <a:avLst/>
          </a:prstGeom>
        </p:spPr>
        <p:txBody>
          <a:bodyPr vert="horz" lIns="91440" tIns="45720" rIns="91440" bIns="45720" rtlCol="0" anchor="b"/>
          <a:lstStyle>
            <a:lvl1pPr algn="l">
              <a:defRPr sz="1200" smtClean="0"/>
            </a:lvl1pPr>
          </a:lstStyle>
          <a:p>
            <a:pPr>
              <a:defRPr/>
            </a:pPr>
            <a:endParaRPr lang="en-US" dirty="0"/>
          </a:p>
        </p:txBody>
      </p:sp>
      <p:sp>
        <p:nvSpPr>
          <p:cNvPr id="7" name="Slide Number Placeholder 6"/>
          <p:cNvSpPr>
            <a:spLocks noGrp="1"/>
          </p:cNvSpPr>
          <p:nvPr>
            <p:ph type="sldNum" sz="quarter" idx="5"/>
          </p:nvPr>
        </p:nvSpPr>
        <p:spPr>
          <a:xfrm>
            <a:off x="5216525" y="6629400"/>
            <a:ext cx="3992563" cy="349250"/>
          </a:xfrm>
          <a:prstGeom prst="rect">
            <a:avLst/>
          </a:prstGeom>
        </p:spPr>
        <p:txBody>
          <a:bodyPr vert="horz" lIns="91440" tIns="45720" rIns="91440" bIns="45720" rtlCol="0" anchor="b"/>
          <a:lstStyle>
            <a:lvl1pPr algn="r">
              <a:defRPr sz="1200" smtClean="0"/>
            </a:lvl1pPr>
          </a:lstStyle>
          <a:p>
            <a:pPr>
              <a:defRPr/>
            </a:pPr>
            <a:fld id="{90B06848-011E-4E55-9684-490EB5A2B9A8}" type="slidenum">
              <a:rPr lang="en-US"/>
              <a:pPr>
                <a:defRPr/>
              </a:pPr>
              <a:t>‹#›</a:t>
            </a:fld>
            <a:endParaRPr lang="en-US" dirty="0"/>
          </a:p>
        </p:txBody>
      </p:sp>
    </p:spTree>
    <p:extLst>
      <p:ext uri="{BB962C8B-B14F-4D97-AF65-F5344CB8AC3E}">
        <p14:creationId xmlns:p14="http://schemas.microsoft.com/office/powerpoint/2010/main" val="27498190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F1A315-2C0A-4A11-ADDE-BE25D8249BCF}" type="slidenum">
              <a:rPr lang="en-US"/>
              <a:pPr/>
              <a:t>1</a:t>
            </a:fld>
            <a:endParaRPr lang="en-US" dirty="0"/>
          </a:p>
        </p:txBody>
      </p:sp>
    </p:spTree>
    <p:extLst>
      <p:ext uri="{BB962C8B-B14F-4D97-AF65-F5344CB8AC3E}">
        <p14:creationId xmlns:p14="http://schemas.microsoft.com/office/powerpoint/2010/main" val="1906141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1930063"/>
            <a:ext cx="43526075" cy="8232775"/>
          </a:xfrm>
        </p:spPr>
        <p:txBody>
          <a:bodyPr/>
          <a:lstStyle/>
          <a:p>
            <a:r>
              <a:rPr lang="en-US"/>
              <a:t>Click to edit Master title style</a:t>
            </a:r>
          </a:p>
        </p:txBody>
      </p:sp>
      <p:sp>
        <p:nvSpPr>
          <p:cNvPr id="3" name="Subtitle 2"/>
          <p:cNvSpPr>
            <a:spLocks noGrp="1"/>
          </p:cNvSpPr>
          <p:nvPr>
            <p:ph type="subTitle" idx="1"/>
          </p:nvPr>
        </p:nvSpPr>
        <p:spPr>
          <a:xfrm>
            <a:off x="7680325" y="21763038"/>
            <a:ext cx="35845750" cy="98139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1E3115CD-0FD1-47B7-A41A-2B32331D3C60}" type="slidenum">
              <a:rPr lang="en-US" altLang="zh-CN"/>
              <a:pPr>
                <a:defRPr/>
              </a:pPr>
              <a:t>‹#›</a:t>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4D341DFC-E5E7-4ABB-8E89-59DD0113FB9F}" type="slidenum">
              <a:rPr lang="en-US" altLang="zh-CN"/>
              <a:pPr>
                <a:defRPr/>
              </a:pPr>
              <a:t>‹#›</a:t>
            </a:fld>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7100" y="3408363"/>
            <a:ext cx="10882313" cy="307292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36988" y="3408363"/>
            <a:ext cx="32497712" cy="307292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71F728CB-4DD2-4E28-9AEE-4C75D41FA279}" type="slidenum">
              <a:rPr lang="en-US" altLang="zh-CN"/>
              <a:pPr>
                <a:defRPr/>
              </a:pPr>
              <a:t>‹#›</a:t>
            </a:fld>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47BA0E22-56DB-4BDB-B327-0251D3E510FC}" type="slidenum">
              <a:rPr lang="en-US" altLang="zh-CN"/>
              <a:pPr>
                <a:defRPr/>
              </a:pPr>
              <a:t>‹#›</a:t>
            </a:fld>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4679275"/>
            <a:ext cx="43526075" cy="7626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044950" y="16278225"/>
            <a:ext cx="43526075" cy="84010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F29383E1-B2CA-46FF-ADF0-2EC8ADFC867B}" type="slidenum">
              <a:rPr lang="en-US" altLang="zh-CN"/>
              <a:pPr>
                <a:defRPr/>
              </a:pPr>
              <a:t>‹#›</a:t>
            </a:fld>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36988" y="11093450"/>
            <a:ext cx="21690012" cy="23044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679400" y="11093450"/>
            <a:ext cx="21690013" cy="23044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94CE7365-0985-4720-8C6A-C674F096B6F8}" type="slidenum">
              <a:rPr lang="en-US" altLang="zh-CN"/>
              <a:pPr>
                <a:defRPr/>
              </a:pPr>
              <a:t>‹#›</a:t>
            </a:fld>
            <a:endParaRPr lang="en-US" alt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538288"/>
            <a:ext cx="46085125" cy="640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638" y="8596313"/>
            <a:ext cx="22625050" cy="35829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60638" y="12179300"/>
            <a:ext cx="22625050" cy="2212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775" y="8596313"/>
            <a:ext cx="22632988" cy="35829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6012775" y="12179300"/>
            <a:ext cx="22632988" cy="2212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9" name="Rectangle 6"/>
          <p:cNvSpPr>
            <a:spLocks noGrp="1" noChangeArrowheads="1"/>
          </p:cNvSpPr>
          <p:nvPr>
            <p:ph type="sldNum" sz="quarter" idx="12"/>
          </p:nvPr>
        </p:nvSpPr>
        <p:spPr>
          <a:ln/>
        </p:spPr>
        <p:txBody>
          <a:bodyPr/>
          <a:lstStyle>
            <a:lvl1pPr>
              <a:defRPr/>
            </a:lvl1pPr>
          </a:lstStyle>
          <a:p>
            <a:pPr>
              <a:defRPr/>
            </a:pPr>
            <a:fld id="{3A142056-D97C-45B9-B1DE-6E2AF6AA7690}" type="slidenum">
              <a:rPr lang="en-US" altLang="zh-CN"/>
              <a:pPr>
                <a:defRPr/>
              </a:pPr>
              <a:t>‹#›</a:t>
            </a:fld>
            <a:endParaRPr lang="en-US" alt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5" name="Rectangle 6"/>
          <p:cNvSpPr>
            <a:spLocks noGrp="1" noChangeArrowheads="1"/>
          </p:cNvSpPr>
          <p:nvPr>
            <p:ph type="sldNum" sz="quarter" idx="12"/>
          </p:nvPr>
        </p:nvSpPr>
        <p:spPr>
          <a:ln/>
        </p:spPr>
        <p:txBody>
          <a:bodyPr/>
          <a:lstStyle>
            <a:lvl1pPr>
              <a:defRPr/>
            </a:lvl1pPr>
          </a:lstStyle>
          <a:p>
            <a:pPr>
              <a:defRPr/>
            </a:pPr>
            <a:fld id="{71375E66-B519-4030-A106-CD22BEB8455F}" type="slidenum">
              <a:rPr lang="en-US" altLang="zh-CN"/>
              <a:pPr>
                <a:defRPr/>
              </a:pPr>
              <a:t>‹#›</a:t>
            </a:fld>
            <a:endParaRPr lang="en-US" alt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Line 213"/>
          <p:cNvSpPr>
            <a:spLocks noChangeShapeType="1"/>
          </p:cNvSpPr>
          <p:nvPr userDrawn="1"/>
        </p:nvSpPr>
        <p:spPr bwMode="auto">
          <a:xfrm>
            <a:off x="9653588" y="4449763"/>
            <a:ext cx="0" cy="6400800"/>
          </a:xfrm>
          <a:prstGeom prst="line">
            <a:avLst/>
          </a:prstGeom>
          <a:noFill/>
          <a:ln w="9525">
            <a:noFill/>
            <a:round/>
            <a:headEnd/>
            <a:tailEnd/>
          </a:ln>
        </p:spPr>
        <p:txBody>
          <a:bodyPr/>
          <a:lstStyle/>
          <a:p>
            <a:endParaRPr lang="en-US" sz="4000" dirty="0"/>
          </a:p>
        </p:txBody>
      </p:sp>
      <p:sp>
        <p:nvSpPr>
          <p:cNvPr id="11" name="Rectangle 269"/>
          <p:cNvSpPr>
            <a:spLocks noChangeArrowheads="1"/>
          </p:cNvSpPr>
          <p:nvPr userDrawn="1"/>
        </p:nvSpPr>
        <p:spPr bwMode="auto">
          <a:xfrm>
            <a:off x="0" y="0"/>
            <a:ext cx="51190525" cy="38392100"/>
          </a:xfrm>
          <a:prstGeom prst="rect">
            <a:avLst/>
          </a:prstGeom>
          <a:noFill/>
          <a:ln w="3175">
            <a:solidFill>
              <a:srgbClr val="000000"/>
            </a:solidFill>
            <a:miter lim="800000"/>
            <a:headEnd/>
            <a:tailEnd/>
          </a:ln>
        </p:spPr>
        <p:txBody>
          <a:bodyPr wrap="none" anchor="ctr"/>
          <a:lstStyle/>
          <a:p>
            <a:endParaRPr lang="en-US" dirty="0">
              <a:ln>
                <a:solidFill>
                  <a:srgbClr val="000000"/>
                </a:solidFill>
              </a:ln>
            </a:endParaRPr>
          </a:p>
        </p:txBody>
      </p:sp>
      <p:pic>
        <p:nvPicPr>
          <p:cNvPr id="14" name="Picture 846" descr="LongFooter4C"/>
          <p:cNvPicPr>
            <a:picLocks noChangeAspect="1" noChangeArrowheads="1"/>
          </p:cNvPicPr>
          <p:nvPr userDrawn="1"/>
        </p:nvPicPr>
        <p:blipFill>
          <a:blip r:embed="rId2"/>
          <a:srcRect l="6567" t="37575" r="61879"/>
          <a:stretch>
            <a:fillRect/>
          </a:stretch>
        </p:blipFill>
        <p:spPr bwMode="auto">
          <a:xfrm>
            <a:off x="5248512" y="34959662"/>
            <a:ext cx="15011400" cy="2133600"/>
          </a:xfrm>
          <a:prstGeom prst="rect">
            <a:avLst/>
          </a:prstGeom>
          <a:noFill/>
          <a:ln w="9525">
            <a:noFill/>
            <a:miter lim="800000"/>
            <a:headEnd/>
            <a:tailEnd/>
          </a:ln>
        </p:spPr>
      </p:pic>
      <p:sp>
        <p:nvSpPr>
          <p:cNvPr id="15" name="TextBox 133"/>
          <p:cNvSpPr txBox="1">
            <a:spLocks noChangeArrowheads="1"/>
          </p:cNvSpPr>
          <p:nvPr userDrawn="1"/>
        </p:nvSpPr>
        <p:spPr bwMode="auto">
          <a:xfrm>
            <a:off x="21836246" y="34793852"/>
            <a:ext cx="28194000" cy="2092881"/>
          </a:xfrm>
          <a:prstGeom prst="rect">
            <a:avLst/>
          </a:prstGeom>
          <a:noFill/>
          <a:ln w="9525">
            <a:noFill/>
            <a:miter lim="800000"/>
            <a:headEnd/>
            <a:tailEnd/>
          </a:ln>
        </p:spPr>
        <p:txBody>
          <a:bodyPr wrap="square">
            <a:spAutoFit/>
          </a:bodyPr>
          <a:lstStyle/>
          <a:p>
            <a:pPr>
              <a:spcBef>
                <a:spcPts val="0"/>
              </a:spcBef>
            </a:pPr>
            <a:r>
              <a:rPr lang="en-US" sz="6500" dirty="0">
                <a:solidFill>
                  <a:srgbClr val="7F7F7F"/>
                </a:solidFill>
                <a:latin typeface="Arial" charset="0"/>
                <a:cs typeface="Arial" charset="0"/>
              </a:rPr>
              <a:t>COUNCIL ON RESEARCH IN EDUCATION</a:t>
            </a:r>
          </a:p>
          <a:p>
            <a:pPr>
              <a:spcBef>
                <a:spcPts val="0"/>
              </a:spcBef>
            </a:pPr>
            <a:r>
              <a:rPr lang="en-US" sz="6500" dirty="0">
                <a:solidFill>
                  <a:srgbClr val="4A121E"/>
                </a:solidFill>
                <a:latin typeface="Arial"/>
                <a:cs typeface="Arial"/>
              </a:rPr>
              <a:t>2018 MARVALENE HUGHES RESEARCH IN EDUCATION CONFERENCE</a:t>
            </a:r>
          </a:p>
        </p:txBody>
      </p:sp>
      <p:pic>
        <p:nvPicPr>
          <p:cNvPr id="16" name="Picture 134" descr="SealNewColors.jpg"/>
          <p:cNvPicPr>
            <a:picLocks noChangeAspect="1"/>
          </p:cNvPicPr>
          <p:nvPr userDrawn="1"/>
        </p:nvPicPr>
        <p:blipFill>
          <a:blip r:embed="rId3"/>
          <a:srcRect/>
          <a:stretch>
            <a:fillRect/>
          </a:stretch>
        </p:blipFill>
        <p:spPr bwMode="auto">
          <a:xfrm>
            <a:off x="914400" y="34575934"/>
            <a:ext cx="3377089" cy="3200400"/>
          </a:xfrm>
          <a:prstGeom prst="rect">
            <a:avLst/>
          </a:prstGeom>
          <a:noFill/>
          <a:ln w="9525">
            <a:noFill/>
            <a:miter lim="800000"/>
            <a:headEnd/>
            <a:tailEnd/>
          </a:ln>
        </p:spPr>
      </p:pic>
      <p:sp>
        <p:nvSpPr>
          <p:cNvPr id="21" name="Text Box 836"/>
          <p:cNvSpPr txBox="1">
            <a:spLocks noChangeArrowheads="1"/>
          </p:cNvSpPr>
          <p:nvPr userDrawn="1"/>
        </p:nvSpPr>
        <p:spPr bwMode="auto">
          <a:xfrm>
            <a:off x="1092199" y="16412471"/>
            <a:ext cx="15544800" cy="1454224"/>
          </a:xfrm>
          <a:prstGeom prst="rect">
            <a:avLst/>
          </a:prstGeom>
          <a:noFill/>
          <a:ln w="9525">
            <a:noFill/>
            <a:miter lim="800000"/>
            <a:headEnd/>
            <a:tailEnd/>
          </a:ln>
        </p:spPr>
        <p:txBody>
          <a:bodyPr wrap="square" lIns="68564" tIns="34280" rIns="68564" bIns="34280">
            <a:spAutoFit/>
          </a:bodyPr>
          <a:lstStyle/>
          <a:p>
            <a:pPr defTabSz="685800">
              <a:spcBef>
                <a:spcPct val="0"/>
              </a:spcBef>
              <a:spcAft>
                <a:spcPts val="1200"/>
              </a:spcAft>
            </a:pPr>
            <a:endParaRPr lang="en-US" altLang="zh-CN" sz="4000" b="0" dirty="0">
              <a:solidFill>
                <a:srgbClr val="000000"/>
              </a:solidFill>
              <a:latin typeface="Arial"/>
              <a:ea typeface="宋体" pitchFamily="-107" charset="-122"/>
              <a:cs typeface="Arial"/>
            </a:endParaRPr>
          </a:p>
          <a:p>
            <a:pPr defTabSz="685800">
              <a:spcBef>
                <a:spcPct val="0"/>
              </a:spcBef>
              <a:spcAft>
                <a:spcPts val="1200"/>
              </a:spcAft>
            </a:pPr>
            <a:endParaRPr lang="en-US" altLang="zh-CN" sz="4000" b="0" dirty="0">
              <a:solidFill>
                <a:srgbClr val="000000"/>
              </a:solidFill>
              <a:latin typeface="Arial"/>
              <a:ea typeface="宋体" pitchFamily="-107" charset="-122"/>
              <a:cs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6882725"/>
            <a:ext cx="30724475" cy="317500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0036175" y="3432175"/>
            <a:ext cx="30724475" cy="23042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0036175" y="30057725"/>
            <a:ext cx="30724475" cy="45069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C11304AC-B8CE-449B-8792-52FC2C2598D1}" type="slidenum">
              <a:rPr lang="en-US" altLang="zh-CN"/>
              <a:pPr>
                <a:defRPr/>
              </a:pPr>
              <a:t>‹#›</a:t>
            </a:fld>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36988" y="3408363"/>
            <a:ext cx="43532425" cy="6400800"/>
          </a:xfrm>
          <a:prstGeom prst="rect">
            <a:avLst/>
          </a:prstGeom>
          <a:noFill/>
          <a:ln w="9525">
            <a:noFill/>
            <a:miter lim="800000"/>
            <a:headEnd/>
            <a:tailEnd/>
          </a:ln>
        </p:spPr>
        <p:txBody>
          <a:bodyPr vert="horz" wrap="square" lIns="508457" tIns="254223" rIns="508457" bIns="254223"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3836988" y="11093450"/>
            <a:ext cx="43532425" cy="23044150"/>
          </a:xfrm>
          <a:prstGeom prst="rect">
            <a:avLst/>
          </a:prstGeom>
          <a:noFill/>
          <a:ln w="9525">
            <a:noFill/>
            <a:miter lim="800000"/>
            <a:headEnd/>
            <a:tailEnd/>
          </a:ln>
        </p:spPr>
        <p:txBody>
          <a:bodyPr vert="horz" wrap="square" lIns="508457" tIns="254223" rIns="508457" bIns="254223"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3836988" y="34996438"/>
            <a:ext cx="10671175" cy="2549525"/>
          </a:xfrm>
          <a:prstGeom prst="rect">
            <a:avLst/>
          </a:prstGeom>
          <a:noFill/>
          <a:ln w="9525">
            <a:noFill/>
            <a:miter lim="800000"/>
            <a:headEnd/>
            <a:tailEnd/>
          </a:ln>
          <a:effectLst/>
        </p:spPr>
        <p:txBody>
          <a:bodyPr vert="horz" wrap="square" lIns="508457" tIns="254223" rIns="508457" bIns="254223" numCol="1" anchor="t" anchorCtr="0" compatLnSpc="1">
            <a:prstTxWarp prst="textNoShape">
              <a:avLst/>
            </a:prstTxWarp>
          </a:bodyPr>
          <a:lstStyle>
            <a:lvl1pPr>
              <a:spcBef>
                <a:spcPct val="0"/>
              </a:spcBef>
              <a:defRPr sz="7800" b="0">
                <a:ea typeface="宋体" pitchFamily="-107" charset="-122"/>
              </a:defRPr>
            </a:lvl1pPr>
          </a:lstStyle>
          <a:p>
            <a:pPr>
              <a:defRPr/>
            </a:pPr>
            <a:endParaRPr lang="en-US" altLang="zh-CN" dirty="0"/>
          </a:p>
        </p:txBody>
      </p:sp>
      <p:sp>
        <p:nvSpPr>
          <p:cNvPr id="1029" name="Rectangle 5"/>
          <p:cNvSpPr>
            <a:spLocks noGrp="1" noChangeArrowheads="1"/>
          </p:cNvSpPr>
          <p:nvPr>
            <p:ph type="ftr" sz="quarter" idx="3"/>
          </p:nvPr>
        </p:nvSpPr>
        <p:spPr bwMode="auto">
          <a:xfrm>
            <a:off x="17494250" y="34996438"/>
            <a:ext cx="16217900" cy="2549525"/>
          </a:xfrm>
          <a:prstGeom prst="rect">
            <a:avLst/>
          </a:prstGeom>
          <a:noFill/>
          <a:ln w="9525">
            <a:noFill/>
            <a:miter lim="800000"/>
            <a:headEnd/>
            <a:tailEnd/>
          </a:ln>
          <a:effectLst/>
        </p:spPr>
        <p:txBody>
          <a:bodyPr vert="horz" wrap="square" lIns="508457" tIns="254223" rIns="508457" bIns="254223" numCol="1" anchor="t" anchorCtr="0" compatLnSpc="1">
            <a:prstTxWarp prst="textNoShape">
              <a:avLst/>
            </a:prstTxWarp>
          </a:bodyPr>
          <a:lstStyle>
            <a:lvl1pPr algn="ctr">
              <a:spcBef>
                <a:spcPct val="0"/>
              </a:spcBef>
              <a:defRPr sz="7800" b="0">
                <a:ea typeface="宋体" pitchFamily="-107" charset="-122"/>
              </a:defRPr>
            </a:lvl1pPr>
          </a:lstStyle>
          <a:p>
            <a:pPr>
              <a:defRPr/>
            </a:pPr>
            <a:endParaRPr lang="en-US" altLang="zh-CN" dirty="0"/>
          </a:p>
        </p:txBody>
      </p:sp>
      <p:sp>
        <p:nvSpPr>
          <p:cNvPr id="1030" name="Rectangle 6"/>
          <p:cNvSpPr>
            <a:spLocks noGrp="1" noChangeArrowheads="1"/>
          </p:cNvSpPr>
          <p:nvPr>
            <p:ph type="sldNum" sz="quarter" idx="4"/>
          </p:nvPr>
        </p:nvSpPr>
        <p:spPr bwMode="auto">
          <a:xfrm>
            <a:off x="36698238" y="34996438"/>
            <a:ext cx="10671175" cy="2549525"/>
          </a:xfrm>
          <a:prstGeom prst="rect">
            <a:avLst/>
          </a:prstGeom>
          <a:noFill/>
          <a:ln w="9525">
            <a:noFill/>
            <a:miter lim="800000"/>
            <a:headEnd/>
            <a:tailEnd/>
          </a:ln>
          <a:effectLst/>
        </p:spPr>
        <p:txBody>
          <a:bodyPr vert="horz" wrap="square" lIns="508457" tIns="254223" rIns="508457" bIns="254223" numCol="1" anchor="t" anchorCtr="0" compatLnSpc="1">
            <a:prstTxWarp prst="textNoShape">
              <a:avLst/>
            </a:prstTxWarp>
          </a:bodyPr>
          <a:lstStyle>
            <a:lvl1pPr algn="r">
              <a:spcBef>
                <a:spcPct val="0"/>
              </a:spcBef>
              <a:defRPr sz="7800" b="0">
                <a:ea typeface="宋体" pitchFamily="-107" charset="-122"/>
              </a:defRPr>
            </a:lvl1pPr>
          </a:lstStyle>
          <a:p>
            <a:pPr>
              <a:defRPr/>
            </a:pPr>
            <a:fld id="{5AC7DE41-0553-49C7-86DA-C66ECE6879DF}" type="slidenum">
              <a:rPr lang="en-US" altLang="zh-CN"/>
              <a:pPr>
                <a:defRPr/>
              </a:pPr>
              <a:t>‹#›</a:t>
            </a:fld>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83175" rtl="0" eaLnBrk="0" fontAlgn="base" hangingPunct="0">
        <a:spcBef>
          <a:spcPct val="0"/>
        </a:spcBef>
        <a:spcAft>
          <a:spcPct val="0"/>
        </a:spcAft>
        <a:defRPr sz="24100">
          <a:solidFill>
            <a:schemeClr val="tx2"/>
          </a:solidFill>
          <a:latin typeface="+mj-lt"/>
          <a:ea typeface="ＭＳ Ｐゴシック" pitchFamily="-65" charset="-128"/>
          <a:cs typeface="ＭＳ Ｐゴシック" pitchFamily="-65" charset="-128"/>
        </a:defRPr>
      </a:lvl1pPr>
      <a:lvl2pPr algn="ctr" defTabSz="5083175" rtl="0" eaLnBrk="0" fontAlgn="base" hangingPunct="0">
        <a:spcBef>
          <a:spcPct val="0"/>
        </a:spcBef>
        <a:spcAft>
          <a:spcPct val="0"/>
        </a:spcAft>
        <a:defRPr sz="24100">
          <a:solidFill>
            <a:schemeClr val="tx2"/>
          </a:solidFill>
          <a:latin typeface="Times New Roman" pitchFamily="-107" charset="0"/>
          <a:ea typeface="ＭＳ Ｐゴシック" pitchFamily="-65" charset="-128"/>
          <a:cs typeface="ＭＳ Ｐゴシック" pitchFamily="-65" charset="-128"/>
        </a:defRPr>
      </a:lvl2pPr>
      <a:lvl3pPr algn="ctr" defTabSz="5083175" rtl="0" eaLnBrk="0" fontAlgn="base" hangingPunct="0">
        <a:spcBef>
          <a:spcPct val="0"/>
        </a:spcBef>
        <a:spcAft>
          <a:spcPct val="0"/>
        </a:spcAft>
        <a:defRPr sz="24100">
          <a:solidFill>
            <a:schemeClr val="tx2"/>
          </a:solidFill>
          <a:latin typeface="Times New Roman" pitchFamily="-107" charset="0"/>
          <a:ea typeface="ＭＳ Ｐゴシック" pitchFamily="-65" charset="-128"/>
          <a:cs typeface="ＭＳ Ｐゴシック" pitchFamily="-65" charset="-128"/>
        </a:defRPr>
      </a:lvl3pPr>
      <a:lvl4pPr algn="ctr" defTabSz="5083175" rtl="0" eaLnBrk="0" fontAlgn="base" hangingPunct="0">
        <a:spcBef>
          <a:spcPct val="0"/>
        </a:spcBef>
        <a:spcAft>
          <a:spcPct val="0"/>
        </a:spcAft>
        <a:defRPr sz="24100">
          <a:solidFill>
            <a:schemeClr val="tx2"/>
          </a:solidFill>
          <a:latin typeface="Times New Roman" pitchFamily="-107" charset="0"/>
          <a:ea typeface="ＭＳ Ｐゴシック" pitchFamily="-65" charset="-128"/>
          <a:cs typeface="ＭＳ Ｐゴシック" pitchFamily="-65" charset="-128"/>
        </a:defRPr>
      </a:lvl4pPr>
      <a:lvl5pPr algn="ctr" defTabSz="5083175" rtl="0" eaLnBrk="0" fontAlgn="base" hangingPunct="0">
        <a:spcBef>
          <a:spcPct val="0"/>
        </a:spcBef>
        <a:spcAft>
          <a:spcPct val="0"/>
        </a:spcAft>
        <a:defRPr sz="24100">
          <a:solidFill>
            <a:schemeClr val="tx2"/>
          </a:solidFill>
          <a:latin typeface="Times New Roman" pitchFamily="-107" charset="0"/>
          <a:ea typeface="ＭＳ Ｐゴシック" pitchFamily="-65" charset="-128"/>
          <a:cs typeface="ＭＳ Ｐゴシック" pitchFamily="-65" charset="-128"/>
        </a:defRPr>
      </a:lvl5pPr>
      <a:lvl6pPr marL="457200" algn="ctr" defTabSz="5083175" rtl="0" eaLnBrk="0" fontAlgn="base" hangingPunct="0">
        <a:spcBef>
          <a:spcPct val="0"/>
        </a:spcBef>
        <a:spcAft>
          <a:spcPct val="0"/>
        </a:spcAft>
        <a:defRPr sz="24100">
          <a:solidFill>
            <a:schemeClr val="tx2"/>
          </a:solidFill>
          <a:latin typeface="Times New Roman" pitchFamily="-107" charset="0"/>
        </a:defRPr>
      </a:lvl6pPr>
      <a:lvl7pPr marL="914400" algn="ctr" defTabSz="5083175" rtl="0" eaLnBrk="0" fontAlgn="base" hangingPunct="0">
        <a:spcBef>
          <a:spcPct val="0"/>
        </a:spcBef>
        <a:spcAft>
          <a:spcPct val="0"/>
        </a:spcAft>
        <a:defRPr sz="24100">
          <a:solidFill>
            <a:schemeClr val="tx2"/>
          </a:solidFill>
          <a:latin typeface="Times New Roman" pitchFamily="-107" charset="0"/>
        </a:defRPr>
      </a:lvl7pPr>
      <a:lvl8pPr marL="1371600" algn="ctr" defTabSz="5083175" rtl="0" eaLnBrk="0" fontAlgn="base" hangingPunct="0">
        <a:spcBef>
          <a:spcPct val="0"/>
        </a:spcBef>
        <a:spcAft>
          <a:spcPct val="0"/>
        </a:spcAft>
        <a:defRPr sz="24100">
          <a:solidFill>
            <a:schemeClr val="tx2"/>
          </a:solidFill>
          <a:latin typeface="Times New Roman" pitchFamily="-107" charset="0"/>
        </a:defRPr>
      </a:lvl8pPr>
      <a:lvl9pPr marL="1828800" algn="ctr" defTabSz="5083175" rtl="0" eaLnBrk="0" fontAlgn="base" hangingPunct="0">
        <a:spcBef>
          <a:spcPct val="0"/>
        </a:spcBef>
        <a:spcAft>
          <a:spcPct val="0"/>
        </a:spcAft>
        <a:defRPr sz="24100">
          <a:solidFill>
            <a:schemeClr val="tx2"/>
          </a:solidFill>
          <a:latin typeface="Times New Roman" pitchFamily="-107" charset="0"/>
        </a:defRPr>
      </a:lvl9pPr>
    </p:titleStyle>
    <p:bodyStyle>
      <a:lvl1pPr marL="1908175" indent="-1908175" algn="l" defTabSz="5083175" rtl="0" eaLnBrk="0" fontAlgn="base" hangingPunct="0">
        <a:spcBef>
          <a:spcPct val="20000"/>
        </a:spcBef>
        <a:spcAft>
          <a:spcPct val="0"/>
        </a:spcAft>
        <a:buChar char="•"/>
        <a:defRPr sz="17900">
          <a:solidFill>
            <a:schemeClr val="tx1"/>
          </a:solidFill>
          <a:latin typeface="+mn-lt"/>
          <a:ea typeface="ＭＳ Ｐゴシック" pitchFamily="-65" charset="-128"/>
          <a:cs typeface="ＭＳ Ｐゴシック" pitchFamily="-65" charset="-128"/>
        </a:defRPr>
      </a:lvl1pPr>
      <a:lvl2pPr marL="4133850" indent="-1592263" algn="l" defTabSz="5083175" rtl="0" eaLnBrk="0" fontAlgn="base" hangingPunct="0">
        <a:spcBef>
          <a:spcPct val="20000"/>
        </a:spcBef>
        <a:spcAft>
          <a:spcPct val="0"/>
        </a:spcAft>
        <a:buChar char="–"/>
        <a:defRPr sz="15800">
          <a:solidFill>
            <a:schemeClr val="tx1"/>
          </a:solidFill>
          <a:latin typeface="+mn-lt"/>
          <a:ea typeface="ＭＳ Ｐゴシック" pitchFamily="-107" charset="-128"/>
        </a:defRPr>
      </a:lvl2pPr>
      <a:lvl3pPr marL="6359525" indent="-1276350" algn="l" defTabSz="5083175" rtl="0" eaLnBrk="0" fontAlgn="base" hangingPunct="0">
        <a:spcBef>
          <a:spcPct val="20000"/>
        </a:spcBef>
        <a:spcAft>
          <a:spcPct val="0"/>
        </a:spcAft>
        <a:buChar char="•"/>
        <a:defRPr sz="13100">
          <a:solidFill>
            <a:schemeClr val="tx1"/>
          </a:solidFill>
          <a:latin typeface="+mn-lt"/>
          <a:ea typeface="ＭＳ Ｐゴシック" pitchFamily="-107" charset="-128"/>
        </a:defRPr>
      </a:lvl3pPr>
      <a:lvl4pPr marL="8901113" indent="-1276350" algn="l" defTabSz="5083175" rtl="0" eaLnBrk="0" fontAlgn="base" hangingPunct="0">
        <a:spcBef>
          <a:spcPct val="20000"/>
        </a:spcBef>
        <a:spcAft>
          <a:spcPct val="0"/>
        </a:spcAft>
        <a:buChar char="–"/>
        <a:defRPr sz="11000">
          <a:solidFill>
            <a:schemeClr val="tx1"/>
          </a:solidFill>
          <a:latin typeface="+mn-lt"/>
          <a:ea typeface="ＭＳ Ｐゴシック" pitchFamily="-107" charset="-128"/>
        </a:defRPr>
      </a:lvl4pPr>
      <a:lvl5pPr marL="11442700" indent="-1273175" algn="l" defTabSz="5083175" rtl="0" eaLnBrk="0" fontAlgn="base" hangingPunct="0">
        <a:spcBef>
          <a:spcPct val="20000"/>
        </a:spcBef>
        <a:spcAft>
          <a:spcPct val="0"/>
        </a:spcAft>
        <a:buChar char="»"/>
        <a:defRPr sz="11000">
          <a:solidFill>
            <a:schemeClr val="tx1"/>
          </a:solidFill>
          <a:latin typeface="+mn-lt"/>
          <a:ea typeface="ＭＳ Ｐゴシック" pitchFamily="-107" charset="-128"/>
        </a:defRPr>
      </a:lvl5pPr>
      <a:lvl6pPr marL="11899900" indent="-1273175" algn="l" defTabSz="5083175" rtl="0" eaLnBrk="0" fontAlgn="base" hangingPunct="0">
        <a:spcBef>
          <a:spcPct val="20000"/>
        </a:spcBef>
        <a:spcAft>
          <a:spcPct val="0"/>
        </a:spcAft>
        <a:buChar char="»"/>
        <a:defRPr sz="11000">
          <a:solidFill>
            <a:schemeClr val="tx1"/>
          </a:solidFill>
          <a:latin typeface="+mn-lt"/>
          <a:ea typeface="ＭＳ Ｐゴシック" pitchFamily="-107" charset="-128"/>
        </a:defRPr>
      </a:lvl6pPr>
      <a:lvl7pPr marL="12357100" indent="-1273175" algn="l" defTabSz="5083175" rtl="0" eaLnBrk="0" fontAlgn="base" hangingPunct="0">
        <a:spcBef>
          <a:spcPct val="20000"/>
        </a:spcBef>
        <a:spcAft>
          <a:spcPct val="0"/>
        </a:spcAft>
        <a:buChar char="»"/>
        <a:defRPr sz="11000">
          <a:solidFill>
            <a:schemeClr val="tx1"/>
          </a:solidFill>
          <a:latin typeface="+mn-lt"/>
          <a:ea typeface="ＭＳ Ｐゴシック" pitchFamily="-107" charset="-128"/>
        </a:defRPr>
      </a:lvl7pPr>
      <a:lvl8pPr marL="12814300" indent="-1273175" algn="l" defTabSz="5083175" rtl="0" eaLnBrk="0" fontAlgn="base" hangingPunct="0">
        <a:spcBef>
          <a:spcPct val="20000"/>
        </a:spcBef>
        <a:spcAft>
          <a:spcPct val="0"/>
        </a:spcAft>
        <a:buChar char="»"/>
        <a:defRPr sz="11000">
          <a:solidFill>
            <a:schemeClr val="tx1"/>
          </a:solidFill>
          <a:latin typeface="+mn-lt"/>
          <a:ea typeface="ＭＳ Ｐゴシック" pitchFamily="-107" charset="-128"/>
        </a:defRPr>
      </a:lvl8pPr>
      <a:lvl9pPr marL="13271500" indent="-1273175" algn="l" defTabSz="5083175" rtl="0" eaLnBrk="0" fontAlgn="base" hangingPunct="0">
        <a:spcBef>
          <a:spcPct val="20000"/>
        </a:spcBef>
        <a:spcAft>
          <a:spcPct val="0"/>
        </a:spcAft>
        <a:buChar char="»"/>
        <a:defRPr sz="11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4.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125" name="Rectangle 830"/>
          <p:cNvSpPr>
            <a:spLocks noChangeAspect="1" noChangeArrowheads="1"/>
          </p:cNvSpPr>
          <p:nvPr/>
        </p:nvSpPr>
        <p:spPr bwMode="auto">
          <a:xfrm>
            <a:off x="838199" y="5074920"/>
            <a:ext cx="16357970" cy="32822548"/>
          </a:xfrm>
          <a:prstGeom prst="rect">
            <a:avLst/>
          </a:prstGeom>
          <a:solidFill>
            <a:srgbClr val="BBB17B">
              <a:alpha val="30196"/>
            </a:srgbClr>
          </a:solidFill>
          <a:ln w="50800">
            <a:solidFill>
              <a:srgbClr val="860000"/>
            </a:solidFill>
            <a:miter lim="800000"/>
            <a:headEnd/>
            <a:tailEnd/>
          </a:ln>
        </p:spPr>
        <p:txBody>
          <a:bodyPr wrap="none" lIns="68564" tIns="34280" rIns="68564" bIns="34280" anchor="ctr"/>
          <a:lstStyle/>
          <a:p>
            <a:pPr algn="ctr" defTabSz="685800"/>
            <a:r>
              <a:rPr lang="en-US" altLang="zh-CN" sz="4400">
                <a:latin typeface="Arial" charset="0"/>
                <a:ea typeface="Arial" charset="0"/>
                <a:cs typeface="Arial" charset="0"/>
              </a:rPr>
              <a:t> c</a:t>
            </a:r>
            <a:endParaRPr lang="en-US" altLang="zh-CN" sz="4400" dirty="0">
              <a:latin typeface="Arial" charset="0"/>
              <a:ea typeface="Arial" charset="0"/>
              <a:cs typeface="Arial" charset="0"/>
            </a:endParaRPr>
          </a:p>
        </p:txBody>
      </p:sp>
      <p:sp>
        <p:nvSpPr>
          <p:cNvPr id="47" name="Rectangle 209"/>
          <p:cNvSpPr>
            <a:spLocks noChangeAspect="1" noChangeArrowheads="1"/>
          </p:cNvSpPr>
          <p:nvPr/>
        </p:nvSpPr>
        <p:spPr bwMode="auto">
          <a:xfrm>
            <a:off x="34290000" y="5074920"/>
            <a:ext cx="16002000" cy="29853378"/>
          </a:xfrm>
          <a:prstGeom prst="rect">
            <a:avLst/>
          </a:prstGeom>
          <a:solidFill>
            <a:srgbClr val="BBB17B">
              <a:alpha val="30196"/>
            </a:srgbClr>
          </a:solidFill>
          <a:ln w="50800">
            <a:solidFill>
              <a:srgbClr val="860000"/>
            </a:solidFill>
            <a:miter lim="800000"/>
            <a:headEnd/>
            <a:tailEnd/>
          </a:ln>
        </p:spPr>
        <p:txBody>
          <a:bodyPr wrap="none" lIns="68564" tIns="34280" rIns="68564" bIns="34280" anchor="ctr"/>
          <a:lstStyle/>
          <a:p>
            <a:pPr algn="ctr" defTabSz="685800"/>
            <a:endParaRPr lang="zh-CN" altLang="en-US" sz="4400" dirty="0">
              <a:ea typeface="宋体" pitchFamily="-107" charset="-122"/>
            </a:endParaRPr>
          </a:p>
        </p:txBody>
      </p:sp>
      <p:sp>
        <p:nvSpPr>
          <p:cNvPr id="2050" name="Line 213"/>
          <p:cNvSpPr>
            <a:spLocks noChangeShapeType="1"/>
          </p:cNvSpPr>
          <p:nvPr/>
        </p:nvSpPr>
        <p:spPr bwMode="auto">
          <a:xfrm>
            <a:off x="9653588" y="4449763"/>
            <a:ext cx="0" cy="6400800"/>
          </a:xfrm>
          <a:prstGeom prst="line">
            <a:avLst/>
          </a:prstGeom>
          <a:noFill/>
          <a:ln w="9525">
            <a:noFill/>
            <a:round/>
            <a:headEnd/>
            <a:tailEnd/>
          </a:ln>
        </p:spPr>
        <p:txBody>
          <a:bodyPr/>
          <a:lstStyle/>
          <a:p>
            <a:endParaRPr lang="en-US" dirty="0"/>
          </a:p>
        </p:txBody>
      </p:sp>
      <p:sp>
        <p:nvSpPr>
          <p:cNvPr id="14340" name="Line 250"/>
          <p:cNvSpPr>
            <a:spLocks noChangeShapeType="1"/>
          </p:cNvSpPr>
          <p:nvPr/>
        </p:nvSpPr>
        <p:spPr bwMode="auto">
          <a:xfrm>
            <a:off x="914400" y="3276600"/>
            <a:ext cx="49377600" cy="0"/>
          </a:xfrm>
          <a:prstGeom prst="line">
            <a:avLst/>
          </a:prstGeom>
          <a:noFill/>
          <a:ln w="28575">
            <a:solidFill>
              <a:schemeClr val="tx1">
                <a:lumMod val="75000"/>
                <a:lumOff val="25000"/>
              </a:schemeClr>
            </a:solidFill>
            <a:round/>
            <a:headEnd/>
            <a:tailEnd/>
          </a:ln>
          <a:effectLst/>
        </p:spPr>
        <p:txBody>
          <a:bodyPr/>
          <a:lstStyle/>
          <a:p>
            <a:pPr>
              <a:defRPr/>
            </a:pPr>
            <a:endParaRPr lang="en-US" dirty="0">
              <a:latin typeface="Times New Roman" pitchFamily="-65" charset="0"/>
              <a:ea typeface="+mn-ea"/>
            </a:endParaRPr>
          </a:p>
        </p:txBody>
      </p:sp>
      <p:sp>
        <p:nvSpPr>
          <p:cNvPr id="11517" name="Text Box 253"/>
          <p:cNvSpPr txBox="1">
            <a:spLocks noChangeAspect="1" noChangeArrowheads="1"/>
          </p:cNvSpPr>
          <p:nvPr/>
        </p:nvSpPr>
        <p:spPr bwMode="auto">
          <a:xfrm>
            <a:off x="936171" y="22754554"/>
            <a:ext cx="16345131" cy="1280160"/>
          </a:xfrm>
          <a:prstGeom prst="rect">
            <a:avLst/>
          </a:prstGeom>
          <a:solidFill>
            <a:srgbClr val="48131F"/>
          </a:solidFill>
          <a:ln w="9525">
            <a:noFill/>
            <a:miter lim="800000"/>
            <a:headEnd/>
            <a:tailEnd/>
          </a:ln>
          <a:effectLst>
            <a:outerShdw dir="2700000" algn="ctr" rotWithShape="0">
              <a:schemeClr val="bg2">
                <a:alpha val="74998"/>
              </a:schemeClr>
            </a:outerShdw>
          </a:effectLst>
        </p:spPr>
        <p:txBody>
          <a:bodyPr lIns="51394" tIns="25713" rIns="51394" bIns="25713"/>
          <a:lstStyle/>
          <a:p>
            <a:pPr algn="ctr" defTabSz="685800">
              <a:defRPr/>
            </a:pPr>
            <a:r>
              <a:rPr lang="en-US" altLang="zh-CN" sz="6500" dirty="0">
                <a:solidFill>
                  <a:srgbClr val="C7BD7F"/>
                </a:solidFill>
                <a:effectLst>
                  <a:outerShdw blurRad="38100" dist="38100" dir="2700000" algn="tl">
                    <a:srgbClr val="000000"/>
                  </a:outerShdw>
                </a:effectLst>
                <a:latin typeface="Arial"/>
                <a:ea typeface="宋体" pitchFamily="-107" charset="-122"/>
                <a:cs typeface="Arial"/>
              </a:rPr>
              <a:t>Methods</a:t>
            </a:r>
          </a:p>
        </p:txBody>
      </p:sp>
      <p:sp>
        <p:nvSpPr>
          <p:cNvPr id="2061" name="Line 268"/>
          <p:cNvSpPr>
            <a:spLocks noChangeShapeType="1"/>
          </p:cNvSpPr>
          <p:nvPr/>
        </p:nvSpPr>
        <p:spPr bwMode="auto">
          <a:xfrm>
            <a:off x="838200" y="700544"/>
            <a:ext cx="49377600" cy="0"/>
          </a:xfrm>
          <a:prstGeom prst="line">
            <a:avLst/>
          </a:prstGeom>
          <a:noFill/>
          <a:ln w="28575">
            <a:solidFill>
              <a:srgbClr val="404040"/>
            </a:solidFill>
            <a:round/>
            <a:headEnd/>
            <a:tailEnd/>
          </a:ln>
        </p:spPr>
        <p:txBody>
          <a:bodyPr/>
          <a:lstStyle/>
          <a:p>
            <a:endParaRPr lang="en-US" dirty="0"/>
          </a:p>
        </p:txBody>
      </p:sp>
      <p:sp>
        <p:nvSpPr>
          <p:cNvPr id="2062" name="Rectangle 269"/>
          <p:cNvSpPr>
            <a:spLocks noChangeArrowheads="1"/>
          </p:cNvSpPr>
          <p:nvPr/>
        </p:nvSpPr>
        <p:spPr bwMode="auto">
          <a:xfrm>
            <a:off x="0" y="0"/>
            <a:ext cx="51206400" cy="38404799"/>
          </a:xfrm>
          <a:prstGeom prst="rect">
            <a:avLst/>
          </a:prstGeom>
          <a:noFill/>
          <a:ln w="3175">
            <a:solidFill>
              <a:srgbClr val="000000"/>
            </a:solidFill>
            <a:miter lim="800000"/>
            <a:headEnd/>
            <a:tailEnd/>
          </a:ln>
        </p:spPr>
        <p:txBody>
          <a:bodyPr wrap="none" anchor="ctr"/>
          <a:lstStyle/>
          <a:p>
            <a:endParaRPr lang="en-US" dirty="0">
              <a:ln>
                <a:solidFill>
                  <a:srgbClr val="000000"/>
                </a:solidFill>
              </a:ln>
            </a:endParaRPr>
          </a:p>
        </p:txBody>
      </p:sp>
      <p:sp>
        <p:nvSpPr>
          <p:cNvPr id="2063" name="Text Box 280"/>
          <p:cNvSpPr txBox="1">
            <a:spLocks noChangeAspect="1" noChangeArrowheads="1"/>
          </p:cNvSpPr>
          <p:nvPr/>
        </p:nvSpPr>
        <p:spPr bwMode="auto">
          <a:xfrm>
            <a:off x="1066005" y="700544"/>
            <a:ext cx="49377600" cy="3693319"/>
          </a:xfrm>
          <a:prstGeom prst="rect">
            <a:avLst/>
          </a:prstGeom>
          <a:noFill/>
          <a:ln w="9525">
            <a:noFill/>
            <a:miter lim="800000"/>
            <a:headEnd/>
            <a:tailEnd/>
          </a:ln>
        </p:spPr>
        <p:txBody>
          <a:bodyPr>
            <a:spAutoFit/>
          </a:bodyPr>
          <a:lstStyle/>
          <a:p>
            <a:pPr algn="ctr" defTabSz="1211263">
              <a:spcBef>
                <a:spcPts val="0"/>
              </a:spcBef>
            </a:pPr>
            <a:r>
              <a:rPr lang="en-US" sz="7200" dirty="0">
                <a:solidFill>
                  <a:srgbClr val="000000"/>
                </a:solidFill>
                <a:latin typeface="Arial" panose="020B0604020202020204" pitchFamily="34" charset="0"/>
                <a:cs typeface="Arial" panose="020B0604020202020204" pitchFamily="34" charset="0"/>
              </a:rPr>
              <a:t>Examining the Dilemmas Emerging from a Culturally Relevant Approach to Physics Instruction</a:t>
            </a:r>
          </a:p>
          <a:p>
            <a:pPr algn="ctr" defTabSz="1211263">
              <a:spcBef>
                <a:spcPts val="0"/>
              </a:spcBef>
            </a:pPr>
            <a:r>
              <a:rPr lang="en-US" sz="4800" b="0" dirty="0">
                <a:solidFill>
                  <a:srgbClr val="0D0D0D"/>
                </a:solidFill>
                <a:latin typeface="Arial" charset="0"/>
                <a:cs typeface="Arial" charset="0"/>
              </a:rPr>
              <a:t>Clausell Mathis, Sherry A. Southerland</a:t>
            </a:r>
          </a:p>
          <a:p>
            <a:pPr algn="ctr" defTabSz="1211263">
              <a:spcBef>
                <a:spcPts val="0"/>
              </a:spcBef>
            </a:pPr>
            <a:r>
              <a:rPr lang="en-US" sz="4800" b="0" dirty="0">
                <a:solidFill>
                  <a:srgbClr val="0D0D0D"/>
                </a:solidFill>
                <a:latin typeface="Arial" charset="0"/>
                <a:cs typeface="Arial" charset="0"/>
              </a:rPr>
              <a:t>School of Teacher  Education, Florida State University</a:t>
            </a:r>
          </a:p>
          <a:p>
            <a:pPr algn="ctr" defTabSz="1211263">
              <a:spcBef>
                <a:spcPts val="0"/>
              </a:spcBef>
            </a:pPr>
            <a:endParaRPr lang="en-US" sz="6600" dirty="0">
              <a:solidFill>
                <a:srgbClr val="0D0D0D"/>
              </a:solidFill>
              <a:latin typeface="Arial" charset="0"/>
              <a:cs typeface="Arial" charset="0"/>
            </a:endParaRPr>
          </a:p>
        </p:txBody>
      </p:sp>
      <p:sp>
        <p:nvSpPr>
          <p:cNvPr id="12098" name="Text Box 834"/>
          <p:cNvSpPr txBox="1">
            <a:spLocks noChangeAspect="1" noChangeArrowheads="1"/>
          </p:cNvSpPr>
          <p:nvPr/>
        </p:nvSpPr>
        <p:spPr bwMode="auto">
          <a:xfrm>
            <a:off x="798907" y="3705491"/>
            <a:ext cx="16002000" cy="1280160"/>
          </a:xfrm>
          <a:prstGeom prst="rect">
            <a:avLst/>
          </a:prstGeom>
          <a:solidFill>
            <a:srgbClr val="48131F"/>
          </a:solidFill>
          <a:ln w="9525">
            <a:noFill/>
            <a:miter lim="800000"/>
            <a:headEnd/>
            <a:tailEnd/>
          </a:ln>
          <a:effectLst>
            <a:outerShdw blurRad="63500" dist="38099" dir="2700000" algn="ctr" rotWithShape="0">
              <a:schemeClr val="bg2">
                <a:alpha val="74998"/>
              </a:schemeClr>
            </a:outerShdw>
          </a:effectLst>
        </p:spPr>
        <p:txBody>
          <a:bodyPr lIns="51394" tIns="25713" rIns="51394" bIns="25713"/>
          <a:lstStyle/>
          <a:p>
            <a:pPr algn="ctr" defTabSz="685800">
              <a:defRPr/>
            </a:pPr>
            <a:r>
              <a:rPr lang="en-US" altLang="zh-CN" sz="6500" dirty="0">
                <a:solidFill>
                  <a:srgbClr val="C7BD7F"/>
                </a:solidFill>
                <a:effectLst>
                  <a:outerShdw blurRad="38100" dist="38100" dir="2700000" algn="tl">
                    <a:srgbClr val="000000"/>
                  </a:outerShdw>
                </a:effectLst>
                <a:latin typeface="Arial" charset="0"/>
                <a:ea typeface="宋体" pitchFamily="-107" charset="-122"/>
                <a:cs typeface="Arial" charset="0"/>
              </a:rPr>
              <a:t>Introduction</a:t>
            </a:r>
          </a:p>
        </p:txBody>
      </p:sp>
      <p:sp>
        <p:nvSpPr>
          <p:cNvPr id="48" name="Text Box 836"/>
          <p:cNvSpPr txBox="1">
            <a:spLocks noChangeArrowheads="1"/>
          </p:cNvSpPr>
          <p:nvPr/>
        </p:nvSpPr>
        <p:spPr bwMode="auto">
          <a:xfrm>
            <a:off x="936171" y="21224435"/>
            <a:ext cx="15621000" cy="1300336"/>
          </a:xfrm>
          <a:prstGeom prst="rect">
            <a:avLst/>
          </a:prstGeom>
          <a:noFill/>
          <a:ln w="9525">
            <a:noFill/>
            <a:miter lim="800000"/>
            <a:headEnd/>
            <a:tailEnd/>
          </a:ln>
        </p:spPr>
        <p:txBody>
          <a:bodyPr wrap="square" lIns="68564" tIns="34280" rIns="68564" bIns="34280">
            <a:spAutoFit/>
          </a:bodyPr>
          <a:lstStyle/>
          <a:p>
            <a:pPr marL="0" marR="0" lvl="2" defTabSz="914400" eaLnBrk="1" fontAlgn="auto" latinLnBrk="0" hangingPunct="1">
              <a:lnSpc>
                <a:spcPct val="100000"/>
              </a:lnSpc>
              <a:spcBef>
                <a:spcPts val="0"/>
              </a:spcBef>
              <a:spcAft>
                <a:spcPts val="0"/>
              </a:spcAft>
              <a:buClrTx/>
              <a:buSzTx/>
              <a:tabLst/>
              <a:defRPr/>
            </a:pPr>
            <a:r>
              <a:rPr lang="en-US" sz="4000" b="0" i="1" dirty="0">
                <a:latin typeface="Arial"/>
                <a:cs typeface="Arial"/>
              </a:rPr>
              <a:t>What are the dilemmas a select teacher encounters as she develops and enacts Culturally Relevant Pedagogy in Physics?</a:t>
            </a:r>
          </a:p>
        </p:txBody>
      </p:sp>
      <p:sp>
        <p:nvSpPr>
          <p:cNvPr id="50" name="Rectangle 838"/>
          <p:cNvSpPr>
            <a:spLocks noChangeArrowheads="1"/>
          </p:cNvSpPr>
          <p:nvPr/>
        </p:nvSpPr>
        <p:spPr bwMode="auto">
          <a:xfrm>
            <a:off x="936171" y="19807064"/>
            <a:ext cx="15479486" cy="914400"/>
          </a:xfrm>
          <a:prstGeom prst="rect">
            <a:avLst/>
          </a:prstGeom>
          <a:solidFill>
            <a:srgbClr val="48131F"/>
          </a:solidFill>
          <a:ln w="9525">
            <a:noFill/>
            <a:miter lim="800000"/>
            <a:headEnd/>
            <a:tailEnd/>
          </a:ln>
          <a:effectLst>
            <a:outerShdw blurRad="63500" dist="107763" dir="2700000" algn="ctr" rotWithShape="0">
              <a:srgbClr val="000000">
                <a:alpha val="74998"/>
              </a:srgbClr>
            </a:outerShdw>
          </a:effectLst>
        </p:spPr>
        <p:txBody>
          <a:bodyPr wrap="none" lIns="68564" tIns="34280" rIns="68564" bIns="34280" anchor="ctr"/>
          <a:lstStyle/>
          <a:p>
            <a:pPr algn="ctr" defTabSz="685800">
              <a:spcBef>
                <a:spcPct val="0"/>
              </a:spcBef>
              <a:defRPr/>
            </a:pPr>
            <a:r>
              <a:rPr lang="en-US" altLang="zh-CN" sz="6000" dirty="0">
                <a:solidFill>
                  <a:srgbClr val="FFFFFF"/>
                </a:solidFill>
                <a:effectLst>
                  <a:outerShdw blurRad="38100" dist="38100" dir="2700000" algn="tl">
                    <a:srgbClr val="000000"/>
                  </a:outerShdw>
                </a:effectLst>
                <a:latin typeface="Arial" charset="0"/>
                <a:ea typeface="宋体" pitchFamily="-107" charset="-122"/>
                <a:cs typeface="Arial" charset="0"/>
              </a:rPr>
              <a:t>Research Question</a:t>
            </a:r>
          </a:p>
        </p:txBody>
      </p:sp>
      <p:sp>
        <p:nvSpPr>
          <p:cNvPr id="51" name="Rectangle 839"/>
          <p:cNvSpPr>
            <a:spLocks noChangeAspect="1" noChangeArrowheads="1"/>
          </p:cNvSpPr>
          <p:nvPr/>
        </p:nvSpPr>
        <p:spPr bwMode="auto">
          <a:xfrm>
            <a:off x="1066005" y="5355491"/>
            <a:ext cx="15544800" cy="914400"/>
          </a:xfrm>
          <a:prstGeom prst="rect">
            <a:avLst/>
          </a:prstGeom>
          <a:solidFill>
            <a:srgbClr val="48131F"/>
          </a:solidFill>
          <a:ln w="9525">
            <a:noFill/>
            <a:miter lim="800000"/>
            <a:headEnd/>
            <a:tailEnd/>
          </a:ln>
          <a:effectLst>
            <a:outerShdw blurRad="63500" dist="107763" dir="2700000" algn="ctr" rotWithShape="0">
              <a:srgbClr val="000000">
                <a:alpha val="74998"/>
              </a:srgbClr>
            </a:outerShdw>
          </a:effectLst>
        </p:spPr>
        <p:txBody>
          <a:bodyPr wrap="none" lIns="68564" tIns="34280" rIns="68564" bIns="34280" anchor="ctr"/>
          <a:lstStyle/>
          <a:p>
            <a:pPr algn="ctr" defTabSz="685800">
              <a:spcBef>
                <a:spcPct val="0"/>
              </a:spcBef>
              <a:defRPr/>
            </a:pPr>
            <a:r>
              <a:rPr lang="en-US" altLang="zh-CN" sz="6000" dirty="0">
                <a:solidFill>
                  <a:srgbClr val="FFFFFF"/>
                </a:solidFill>
                <a:effectLst>
                  <a:outerShdw blurRad="38100" dist="38100" dir="2700000" algn="tl">
                    <a:srgbClr val="000000"/>
                  </a:outerShdw>
                </a:effectLst>
                <a:latin typeface="Arial" charset="0"/>
                <a:ea typeface="宋体" pitchFamily="-107" charset="-122"/>
                <a:cs typeface="Arial" charset="0"/>
              </a:rPr>
              <a:t>Abstract</a:t>
            </a:r>
          </a:p>
        </p:txBody>
      </p:sp>
      <p:sp>
        <p:nvSpPr>
          <p:cNvPr id="53" name="Text Box 836"/>
          <p:cNvSpPr txBox="1">
            <a:spLocks noChangeArrowheads="1"/>
          </p:cNvSpPr>
          <p:nvPr/>
        </p:nvSpPr>
        <p:spPr bwMode="auto">
          <a:xfrm>
            <a:off x="936171" y="6400800"/>
            <a:ext cx="16050247" cy="12380292"/>
          </a:xfrm>
          <a:prstGeom prst="rect">
            <a:avLst/>
          </a:prstGeom>
          <a:noFill/>
          <a:ln w="9525">
            <a:noFill/>
            <a:miter lim="800000"/>
            <a:headEnd/>
            <a:tailEnd/>
          </a:ln>
        </p:spPr>
        <p:txBody>
          <a:bodyPr wrap="square" lIns="68564" tIns="34280" rIns="68564" bIns="34280">
            <a:spAutoFit/>
          </a:bodyPr>
          <a:lstStyle/>
          <a:p>
            <a:pPr marL="0" lvl="2" algn="just" eaLnBrk="1" fontAlgn="auto" hangingPunct="1">
              <a:spcBef>
                <a:spcPts val="0"/>
              </a:spcBef>
              <a:spcAft>
                <a:spcPts val="0"/>
              </a:spcAft>
              <a:defRPr/>
            </a:pPr>
            <a:r>
              <a:rPr lang="en-US" sz="4000" b="0" dirty="0">
                <a:latin typeface="Arial"/>
                <a:cs typeface="Arial"/>
              </a:rPr>
              <a:t>A variety of researchers have found that students have a higher level of engagement, performance, and identification when the instructor uses cultural resources for instruction. Ladson-Billing’s (1995) </a:t>
            </a:r>
            <a:r>
              <a:rPr lang="en-US" sz="4000" b="0" dirty="0">
                <a:latin typeface="Arial" panose="020B0604020202020204" pitchFamily="34" charset="0"/>
                <a:cs typeface="Arial" panose="020B0604020202020204" pitchFamily="34" charset="0"/>
              </a:rPr>
              <a:t>Culturally relevant theory provides for a model of instruction (thus, culturally relevant pedagogy--CRP) that describes the need to develop students intellectually, socially, and politically by using their cultural referents to convey knowledge, skills, and attitudes. </a:t>
            </a:r>
            <a:r>
              <a:rPr lang="en-US" sz="4000" b="0" dirty="0">
                <a:latin typeface="Arial"/>
                <a:cs typeface="Arial"/>
              </a:rPr>
              <a:t>In this case study, we examine the  dilemmas that  emerged for an African American teacher,  Sarah,  as she employed CRP in the context of physics. Using a qualitative case study approach, we examined the dilemmas she experienced during the planning and enactment of lessons, using Windschitl's (2002) framework of dilemmas. Data collection included observations, field notes, and semi-structured interviews. Analysis included inductive and deductive coding. The  results  revealed that  Sarah was able to implement culturally relevant practices with respect to pushing students towards academic excellence, engaging in sensitive topics, adapting curricula to students creativity and show caring and concern for students. As a  consequence of  this work, however, Sarah had  to navigate dilemma occurring in each of four domains: Conceptual, Pedagogical, Cultural, Political. </a:t>
            </a:r>
          </a:p>
        </p:txBody>
      </p:sp>
      <p:sp>
        <p:nvSpPr>
          <p:cNvPr id="55" name="Rectangle 259"/>
          <p:cNvSpPr>
            <a:spLocks noChangeAspect="1" noChangeArrowheads="1"/>
          </p:cNvSpPr>
          <p:nvPr/>
        </p:nvSpPr>
        <p:spPr bwMode="auto">
          <a:xfrm>
            <a:off x="17745924" y="3705491"/>
            <a:ext cx="15544800" cy="914400"/>
          </a:xfrm>
          <a:prstGeom prst="rect">
            <a:avLst/>
          </a:prstGeom>
          <a:solidFill>
            <a:srgbClr val="48131F"/>
          </a:solidFill>
          <a:ln w="9525">
            <a:noFill/>
            <a:miter lim="800000"/>
            <a:headEnd/>
            <a:tailEnd/>
          </a:ln>
          <a:effectLst>
            <a:outerShdw blurRad="63500" dist="107763" dir="2700000" algn="ctr" rotWithShape="0">
              <a:srgbClr val="000000">
                <a:alpha val="74998"/>
              </a:srgbClr>
            </a:outerShdw>
          </a:effectLst>
        </p:spPr>
        <p:txBody>
          <a:bodyPr wrap="none" lIns="68564" tIns="34280" rIns="68564" bIns="34280" anchor="ctr"/>
          <a:lstStyle/>
          <a:p>
            <a:pPr algn="ctr" defTabSz="685800">
              <a:spcBef>
                <a:spcPct val="0"/>
              </a:spcBef>
              <a:defRPr/>
            </a:pPr>
            <a:r>
              <a:rPr lang="en-US" altLang="zh-CN" sz="6000" dirty="0">
                <a:solidFill>
                  <a:srgbClr val="FFFFFF"/>
                </a:solidFill>
                <a:effectLst>
                  <a:outerShdw blurRad="38100" dist="38100" dir="2700000" algn="tl">
                    <a:srgbClr val="000000"/>
                  </a:outerShdw>
                </a:effectLst>
                <a:latin typeface="Arial" charset="0"/>
                <a:ea typeface="宋体" pitchFamily="-107" charset="-122"/>
                <a:cs typeface="Arial" charset="0"/>
              </a:rPr>
              <a:t>Research Design</a:t>
            </a:r>
          </a:p>
        </p:txBody>
      </p:sp>
      <p:sp>
        <p:nvSpPr>
          <p:cNvPr id="44" name="Text Box 253"/>
          <p:cNvSpPr txBox="1">
            <a:spLocks noChangeAspect="1" noChangeArrowheads="1"/>
          </p:cNvSpPr>
          <p:nvPr/>
        </p:nvSpPr>
        <p:spPr bwMode="auto">
          <a:xfrm>
            <a:off x="34290000" y="3794760"/>
            <a:ext cx="16002000" cy="1280160"/>
          </a:xfrm>
          <a:prstGeom prst="rect">
            <a:avLst/>
          </a:prstGeom>
          <a:solidFill>
            <a:srgbClr val="48131F"/>
          </a:solidFill>
          <a:ln w="9525">
            <a:noFill/>
            <a:miter lim="800000"/>
            <a:headEnd/>
            <a:tailEnd/>
          </a:ln>
          <a:effectLst>
            <a:outerShdw blurRad="63500" dist="38099" dir="2700000" algn="ctr" rotWithShape="0">
              <a:schemeClr val="bg2">
                <a:alpha val="74998"/>
              </a:schemeClr>
            </a:outerShdw>
          </a:effectLst>
        </p:spPr>
        <p:txBody>
          <a:bodyPr lIns="51394" tIns="25713" rIns="51394" bIns="25713"/>
          <a:lstStyle/>
          <a:p>
            <a:pPr algn="ctr" defTabSz="685800">
              <a:defRPr/>
            </a:pPr>
            <a:r>
              <a:rPr lang="en-US" altLang="zh-CN" sz="6500" dirty="0">
                <a:solidFill>
                  <a:srgbClr val="FFFFFF"/>
                </a:solidFill>
                <a:effectLst>
                  <a:outerShdw blurRad="38100" dist="38100" dir="2700000" algn="tl">
                    <a:srgbClr val="000000"/>
                  </a:outerShdw>
                </a:effectLst>
                <a:latin typeface="Arial"/>
                <a:ea typeface="宋体" pitchFamily="-107" charset="-122"/>
                <a:cs typeface="Arial"/>
              </a:rPr>
              <a:t>Results</a:t>
            </a:r>
          </a:p>
        </p:txBody>
      </p:sp>
      <p:sp>
        <p:nvSpPr>
          <p:cNvPr id="46" name="Rectangle 259"/>
          <p:cNvSpPr>
            <a:spLocks noChangeAspect="1" noChangeArrowheads="1"/>
          </p:cNvSpPr>
          <p:nvPr/>
        </p:nvSpPr>
        <p:spPr bwMode="auto">
          <a:xfrm>
            <a:off x="34453341" y="5310262"/>
            <a:ext cx="15544800" cy="914400"/>
          </a:xfrm>
          <a:prstGeom prst="rect">
            <a:avLst/>
          </a:prstGeom>
          <a:solidFill>
            <a:srgbClr val="48131F"/>
          </a:solidFill>
          <a:ln w="9525">
            <a:noFill/>
            <a:miter lim="800000"/>
            <a:headEnd/>
            <a:tailEnd/>
          </a:ln>
          <a:effectLst>
            <a:outerShdw blurRad="63500" dist="107763" dir="2700000" algn="ctr" rotWithShape="0">
              <a:srgbClr val="000000">
                <a:alpha val="74998"/>
              </a:srgbClr>
            </a:outerShdw>
          </a:effectLst>
        </p:spPr>
        <p:txBody>
          <a:bodyPr wrap="none" lIns="68564" tIns="34280" rIns="68564" bIns="34280" anchor="ctr"/>
          <a:lstStyle/>
          <a:p>
            <a:pPr algn="ctr" defTabSz="685800">
              <a:spcBef>
                <a:spcPct val="0"/>
              </a:spcBef>
              <a:defRPr/>
            </a:pPr>
            <a:r>
              <a:rPr lang="en-US" altLang="zh-CN" sz="5400" dirty="0">
                <a:solidFill>
                  <a:srgbClr val="FFFFFF"/>
                </a:solidFill>
                <a:effectLst>
                  <a:outerShdw blurRad="38100" dist="38100" dir="2700000" algn="tl">
                    <a:srgbClr val="000000"/>
                  </a:outerShdw>
                </a:effectLst>
                <a:latin typeface="Arial" charset="0"/>
                <a:ea typeface="宋体" pitchFamily="-107" charset="-122"/>
                <a:cs typeface="Arial" charset="0"/>
              </a:rPr>
              <a:t>Conclusion</a:t>
            </a:r>
          </a:p>
        </p:txBody>
      </p:sp>
      <p:sp>
        <p:nvSpPr>
          <p:cNvPr id="41" name="Rectangle 259"/>
          <p:cNvSpPr>
            <a:spLocks noChangeAspect="1" noChangeArrowheads="1"/>
          </p:cNvSpPr>
          <p:nvPr/>
        </p:nvSpPr>
        <p:spPr bwMode="auto">
          <a:xfrm>
            <a:off x="34333834" y="30241817"/>
            <a:ext cx="15544003" cy="914400"/>
          </a:xfrm>
          <a:prstGeom prst="rect">
            <a:avLst/>
          </a:prstGeom>
          <a:solidFill>
            <a:srgbClr val="48131F"/>
          </a:solidFill>
          <a:ln w="9525">
            <a:noFill/>
            <a:miter lim="800000"/>
            <a:headEnd/>
            <a:tailEnd/>
          </a:ln>
          <a:effectLst>
            <a:outerShdw blurRad="63500" dist="107763" dir="2700000" algn="ctr" rotWithShape="0">
              <a:srgbClr val="000000">
                <a:alpha val="74998"/>
              </a:srgbClr>
            </a:outerShdw>
          </a:effectLst>
        </p:spPr>
        <p:txBody>
          <a:bodyPr wrap="none" lIns="68564" tIns="34280" rIns="68564" bIns="34280" anchor="ctr"/>
          <a:lstStyle/>
          <a:p>
            <a:pPr algn="ctr" defTabSz="685800">
              <a:spcBef>
                <a:spcPct val="0"/>
              </a:spcBef>
              <a:defRPr/>
            </a:pPr>
            <a:r>
              <a:rPr lang="en-US" altLang="zh-CN" sz="5400" dirty="0">
                <a:solidFill>
                  <a:srgbClr val="FFFFFF"/>
                </a:solidFill>
                <a:effectLst>
                  <a:outerShdw blurRad="38100" dist="38100" dir="2700000" algn="tl">
                    <a:srgbClr val="000000"/>
                  </a:outerShdw>
                </a:effectLst>
                <a:latin typeface="Arial" charset="0"/>
                <a:ea typeface="宋体" pitchFamily="-107" charset="-122"/>
                <a:cs typeface="Arial" charset="0"/>
              </a:rPr>
              <a:t>Key References</a:t>
            </a:r>
          </a:p>
        </p:txBody>
      </p:sp>
      <p:sp>
        <p:nvSpPr>
          <p:cNvPr id="45" name="Rectangle 259"/>
          <p:cNvSpPr>
            <a:spLocks noChangeArrowheads="1"/>
          </p:cNvSpPr>
          <p:nvPr/>
        </p:nvSpPr>
        <p:spPr bwMode="auto">
          <a:xfrm>
            <a:off x="838199" y="24198198"/>
            <a:ext cx="15544800" cy="914400"/>
          </a:xfrm>
          <a:prstGeom prst="rect">
            <a:avLst/>
          </a:prstGeom>
          <a:solidFill>
            <a:srgbClr val="48131F"/>
          </a:solidFill>
          <a:ln w="9525">
            <a:noFill/>
            <a:miter lim="800000"/>
            <a:headEnd/>
            <a:tailEnd/>
          </a:ln>
          <a:effectLst>
            <a:outerShdw blurRad="63500" dist="107763" dir="2700000" algn="ctr" rotWithShape="0">
              <a:srgbClr val="000000">
                <a:alpha val="74998"/>
              </a:srgbClr>
            </a:outerShdw>
          </a:effectLst>
        </p:spPr>
        <p:txBody>
          <a:bodyPr wrap="none" lIns="68564" tIns="34280" rIns="68564" bIns="34280" anchor="ctr"/>
          <a:lstStyle/>
          <a:p>
            <a:pPr algn="ctr" defTabSz="685800">
              <a:spcBef>
                <a:spcPct val="0"/>
              </a:spcBef>
              <a:defRPr/>
            </a:pPr>
            <a:r>
              <a:rPr lang="en-US" altLang="zh-CN" sz="6000" dirty="0">
                <a:solidFill>
                  <a:srgbClr val="FFFFFF"/>
                </a:solidFill>
                <a:effectLst>
                  <a:outerShdw blurRad="38100" dist="38100" dir="2700000" algn="tl">
                    <a:srgbClr val="000000"/>
                  </a:outerShdw>
                </a:effectLst>
                <a:latin typeface="Arial" charset="0"/>
                <a:ea typeface="宋体" pitchFamily="-107" charset="-122"/>
                <a:cs typeface="Arial" charset="0"/>
              </a:rPr>
              <a:t>Participants, Data Collection and Analysis</a:t>
            </a:r>
          </a:p>
        </p:txBody>
      </p:sp>
      <p:sp>
        <p:nvSpPr>
          <p:cNvPr id="5" name="TextBox 4"/>
          <p:cNvSpPr txBox="1"/>
          <p:nvPr/>
        </p:nvSpPr>
        <p:spPr>
          <a:xfrm>
            <a:off x="1151191" y="25653328"/>
            <a:ext cx="15620205" cy="11172289"/>
          </a:xfrm>
          <a:prstGeom prst="rect">
            <a:avLst/>
          </a:prstGeom>
          <a:noFill/>
        </p:spPr>
        <p:txBody>
          <a:bodyPr wrap="square" rtlCol="0">
            <a:spAutoFit/>
          </a:bodyPr>
          <a:lstStyle/>
          <a:p>
            <a:pPr marL="0" lvl="2" algn="just" eaLnBrk="1" fontAlgn="auto" hangingPunct="1">
              <a:spcBef>
                <a:spcPts val="0"/>
              </a:spcBef>
              <a:spcAft>
                <a:spcPts val="0"/>
              </a:spcAft>
              <a:defRPr/>
            </a:pPr>
            <a:r>
              <a:rPr lang="en-US" sz="4000" b="0" dirty="0">
                <a:latin typeface="Arial" panose="020B0604020202020204" pitchFamily="34" charset="0"/>
                <a:ea typeface="Times New Roman" panose="02020603050405020304" pitchFamily="18" charset="0"/>
                <a:cs typeface="Arial" panose="020B0604020202020204" pitchFamily="34" charset="0"/>
              </a:rPr>
              <a:t>	This case study focuses on the efforts of one African American physics teacher, Sarah, who works at a Title I school in the Southeastern United States. The students Sarah taught were primarily African American with a small number of Hispanic students. The study occurred in one section of Sarah’s “Honors Physics” course.</a:t>
            </a:r>
          </a:p>
          <a:p>
            <a:pPr marL="0" lvl="2" algn="just" eaLnBrk="1" fontAlgn="auto" hangingPunct="1">
              <a:spcBef>
                <a:spcPts val="0"/>
              </a:spcBef>
              <a:spcAft>
                <a:spcPts val="0"/>
              </a:spcAft>
              <a:defRPr/>
            </a:pPr>
            <a:r>
              <a:rPr lang="en-US" sz="4000" b="0" dirty="0">
                <a:latin typeface="Arial" panose="020B0604020202020204" pitchFamily="34" charset="0"/>
                <a:ea typeface="Arial" charset="0"/>
                <a:cs typeface="Arial" panose="020B0604020202020204" pitchFamily="34" charset="0"/>
              </a:rPr>
              <a:t>	To capture the resources Sarah drew upon as she enacted CRP and the challenges and dilemmas she navigated as she undertook this work, various types of data (video, field notes, interviews) were collected over the classroom lessons. Tools for data collection were video/audio recordings, field notes, and observation protocols.</a:t>
            </a:r>
          </a:p>
          <a:p>
            <a:pPr marL="0" lvl="2" algn="just" eaLnBrk="1" fontAlgn="auto" hangingPunct="1">
              <a:spcBef>
                <a:spcPts val="0"/>
              </a:spcBef>
              <a:spcAft>
                <a:spcPts val="0"/>
              </a:spcAft>
              <a:defRPr/>
            </a:pPr>
            <a:r>
              <a:rPr lang="en-US" sz="4000" b="0" dirty="0">
                <a:latin typeface="Arial" panose="020B0604020202020204" pitchFamily="34" charset="0"/>
                <a:ea typeface="Arial" charset="0"/>
                <a:cs typeface="Arial" panose="020B0604020202020204" pitchFamily="34" charset="0"/>
              </a:rPr>
              <a:t>	Interviews were conducted with Sarah biweekly to discuss challenges that occurred in the enactment of her lessons—these interviews used video based reflections  of her teaching practice. The meetings were transcribed and analyzed through NVivo using inductive and deductive coding to document  dilemmas that  emerged, using Windschitl (2002) framework and the Ladson-Billing’s (1995) description of culturally relevant  pedagogy.</a:t>
            </a:r>
          </a:p>
        </p:txBody>
      </p:sp>
      <p:sp>
        <p:nvSpPr>
          <p:cNvPr id="59" name="Rectangle 58"/>
          <p:cNvSpPr/>
          <p:nvPr/>
        </p:nvSpPr>
        <p:spPr>
          <a:xfrm>
            <a:off x="34308900" y="31262476"/>
            <a:ext cx="15544800" cy="3754874"/>
          </a:xfrm>
          <a:prstGeom prst="rect">
            <a:avLst/>
          </a:prstGeom>
        </p:spPr>
        <p:txBody>
          <a:bodyPr wrap="square">
            <a:spAutoFit/>
          </a:bodyPr>
          <a:lstStyle/>
          <a:p>
            <a:pPr marL="571500" marR="0" lvl="2" indent="-57150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400" b="0" dirty="0">
                <a:latin typeface="Arial"/>
                <a:cs typeface="Arial"/>
              </a:rPr>
              <a:t>Ladson-Billings, G. (1995). Toward a theory of culturally relevant pedagogy. American educational research journal, 32(3), 465-491.</a:t>
            </a:r>
          </a:p>
          <a:p>
            <a:pPr marL="571500" marR="0" lvl="2" indent="-57150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400" b="0" dirty="0">
              <a:latin typeface="Arial"/>
              <a:cs typeface="Arial"/>
            </a:endParaRPr>
          </a:p>
          <a:p>
            <a:pPr marL="571500" marR="0" lvl="2" indent="-57150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400" b="0" dirty="0">
                <a:latin typeface="Arial"/>
                <a:cs typeface="Arial"/>
              </a:rPr>
              <a:t>Windschitl, M. (2002). Framing constructivism in practice as the negotiation of dilemmas: An analysis of the conceptual, pedagogical, cultural, and political challenges facing teachers. Review of educational research, 72(2), 131-175.</a:t>
            </a:r>
          </a:p>
        </p:txBody>
      </p:sp>
      <p:sp>
        <p:nvSpPr>
          <p:cNvPr id="60" name="Rectangle 59"/>
          <p:cNvSpPr/>
          <p:nvPr/>
        </p:nvSpPr>
        <p:spPr>
          <a:xfrm>
            <a:off x="34450028" y="6281653"/>
            <a:ext cx="15544800" cy="24886813"/>
          </a:xfrm>
          <a:prstGeom prst="rect">
            <a:avLst/>
          </a:prstGeom>
        </p:spPr>
        <p:txBody>
          <a:bodyPr wrap="square">
            <a:spAutoFit/>
          </a:bodyPr>
          <a:lstStyle/>
          <a:p>
            <a:pPr marL="0" lvl="2" algn="just" eaLnBrk="1" fontAlgn="auto" hangingPunct="1">
              <a:spcBef>
                <a:spcPts val="0"/>
              </a:spcBef>
              <a:spcAft>
                <a:spcPts val="0"/>
              </a:spcAft>
              <a:defRPr/>
            </a:pPr>
            <a:r>
              <a:rPr lang="en-US" sz="4800" dirty="0">
                <a:latin typeface="Arial"/>
                <a:cs typeface="Arial"/>
              </a:rPr>
              <a:t>Findings</a:t>
            </a:r>
          </a:p>
          <a:p>
            <a:pPr marL="0" lvl="2" algn="just" eaLnBrk="1" fontAlgn="auto" hangingPunct="1">
              <a:spcBef>
                <a:spcPts val="0"/>
              </a:spcBef>
              <a:spcAft>
                <a:spcPts val="0"/>
              </a:spcAft>
              <a:defRPr/>
            </a:pPr>
            <a:r>
              <a:rPr lang="en-US" sz="4440" b="0" u="sng" dirty="0">
                <a:latin typeface="Arial"/>
                <a:cs typeface="Arial"/>
              </a:rPr>
              <a:t>Key Culturally Relevant Pedagogy Indicators</a:t>
            </a:r>
          </a:p>
          <a:p>
            <a:pPr marL="571500" lvl="2" indent="-571500" algn="just" eaLnBrk="1" fontAlgn="auto" hangingPunct="1">
              <a:spcBef>
                <a:spcPts val="0"/>
              </a:spcBef>
              <a:spcAft>
                <a:spcPts val="0"/>
              </a:spcAft>
              <a:buFont typeface="Arial" panose="020B0604020202020204" pitchFamily="34" charset="0"/>
              <a:buChar char="•"/>
              <a:defRPr/>
            </a:pPr>
            <a:r>
              <a:rPr lang="en-US" sz="4440" b="0" dirty="0">
                <a:latin typeface="Arial"/>
                <a:cs typeface="Arial"/>
              </a:rPr>
              <a:t>Consistent demonstration of care and concern for students</a:t>
            </a:r>
          </a:p>
          <a:p>
            <a:pPr marL="571500" lvl="2" indent="-571500" algn="just" eaLnBrk="1" fontAlgn="auto" hangingPunct="1">
              <a:spcBef>
                <a:spcPts val="0"/>
              </a:spcBef>
              <a:spcAft>
                <a:spcPts val="0"/>
              </a:spcAft>
              <a:buFont typeface="Arial" panose="020B0604020202020204" pitchFamily="34" charset="0"/>
              <a:buChar char="•"/>
              <a:defRPr/>
            </a:pPr>
            <a:r>
              <a:rPr lang="en-US" sz="4440" b="0" dirty="0">
                <a:latin typeface="Arial"/>
                <a:cs typeface="Arial"/>
              </a:rPr>
              <a:t>Consistent push of students towards academic excellence—understood in traditional ways.</a:t>
            </a:r>
          </a:p>
          <a:p>
            <a:pPr marL="571500" lvl="2" indent="-571500" algn="just" eaLnBrk="1" fontAlgn="auto" hangingPunct="1">
              <a:spcBef>
                <a:spcPts val="0"/>
              </a:spcBef>
              <a:spcAft>
                <a:spcPts val="0"/>
              </a:spcAft>
              <a:buFont typeface="Arial" panose="020B0604020202020204" pitchFamily="34" charset="0"/>
              <a:buChar char="•"/>
              <a:defRPr/>
            </a:pPr>
            <a:r>
              <a:rPr lang="en-US" sz="4440" b="0" dirty="0">
                <a:latin typeface="Arial"/>
                <a:cs typeface="Arial"/>
              </a:rPr>
              <a:t>Willingness to engage in controversial topics.</a:t>
            </a:r>
          </a:p>
          <a:p>
            <a:pPr marL="571500" lvl="2" indent="-571500" algn="just" eaLnBrk="1" fontAlgn="auto" hangingPunct="1">
              <a:spcBef>
                <a:spcPts val="0"/>
              </a:spcBef>
              <a:spcAft>
                <a:spcPts val="0"/>
              </a:spcAft>
              <a:buFont typeface="Arial" panose="020B0604020202020204" pitchFamily="34" charset="0"/>
              <a:buChar char="•"/>
              <a:defRPr/>
            </a:pPr>
            <a:r>
              <a:rPr lang="en-US" sz="4440" b="0" dirty="0">
                <a:latin typeface="Arial"/>
                <a:cs typeface="Arial"/>
              </a:rPr>
              <a:t>Willingness to support students when troubled in and out of the classroom.</a:t>
            </a:r>
          </a:p>
          <a:p>
            <a:pPr marL="571500" lvl="2" indent="-571500" algn="just" eaLnBrk="1" fontAlgn="auto" hangingPunct="1">
              <a:spcBef>
                <a:spcPts val="0"/>
              </a:spcBef>
              <a:spcAft>
                <a:spcPts val="0"/>
              </a:spcAft>
              <a:buFont typeface="Arial" panose="020B0604020202020204" pitchFamily="34" charset="0"/>
              <a:buChar char="•"/>
              <a:defRPr/>
            </a:pPr>
            <a:r>
              <a:rPr lang="en-US" sz="4440" b="0" dirty="0">
                <a:latin typeface="Arial"/>
                <a:cs typeface="Arial"/>
              </a:rPr>
              <a:t>Adaptation of curricula to allow for students’ creativity.</a:t>
            </a:r>
          </a:p>
          <a:p>
            <a:pPr marL="0" lvl="2" algn="just" eaLnBrk="1" fontAlgn="auto" hangingPunct="1">
              <a:spcBef>
                <a:spcPts val="0"/>
              </a:spcBef>
              <a:spcAft>
                <a:spcPts val="0"/>
              </a:spcAft>
              <a:defRPr/>
            </a:pPr>
            <a:endParaRPr lang="en-US" sz="4800" dirty="0">
              <a:latin typeface="Arial"/>
              <a:cs typeface="Arial"/>
            </a:endParaRPr>
          </a:p>
          <a:p>
            <a:pPr marL="0" lvl="2" algn="just" eaLnBrk="1" fontAlgn="auto" hangingPunct="1">
              <a:spcBef>
                <a:spcPts val="0"/>
              </a:spcBef>
              <a:spcAft>
                <a:spcPts val="0"/>
              </a:spcAft>
              <a:defRPr/>
            </a:pPr>
            <a:r>
              <a:rPr lang="en-US" sz="4000" b="0" u="sng" dirty="0">
                <a:latin typeface="Arial"/>
                <a:cs typeface="Arial"/>
              </a:rPr>
              <a:t>Dilemmas emerged in each of Windschitl's four categories</a:t>
            </a:r>
          </a:p>
          <a:p>
            <a:pPr marL="571500" lvl="2" indent="-571500" algn="just" eaLnBrk="1" fontAlgn="auto" hangingPunct="1">
              <a:spcBef>
                <a:spcPts val="0"/>
              </a:spcBef>
              <a:spcAft>
                <a:spcPts val="0"/>
              </a:spcAft>
              <a:buFont typeface="Arial" panose="020B0604020202020204" pitchFamily="34" charset="0"/>
              <a:buChar char="•"/>
              <a:defRPr/>
            </a:pPr>
            <a:r>
              <a:rPr lang="en-US" sz="4000" b="0" i="1" dirty="0">
                <a:latin typeface="Arial"/>
                <a:cs typeface="Arial"/>
              </a:rPr>
              <a:t>Political</a:t>
            </a:r>
          </a:p>
          <a:p>
            <a:pPr marL="1028700" lvl="3" indent="-571500" algn="just" eaLnBrk="1" fontAlgn="auto" hangingPunct="1">
              <a:spcBef>
                <a:spcPts val="0"/>
              </a:spcBef>
              <a:spcAft>
                <a:spcPts val="0"/>
              </a:spcAft>
              <a:buFont typeface="Arial" panose="020B0604020202020204" pitchFamily="34" charset="0"/>
              <a:buChar char="•"/>
              <a:defRPr/>
            </a:pPr>
            <a:r>
              <a:rPr lang="en-US" sz="4000" b="0" dirty="0">
                <a:latin typeface="Arial"/>
                <a:cs typeface="Arial"/>
              </a:rPr>
              <a:t>Challenges due to classroom textbook and curricula standards. </a:t>
            </a:r>
          </a:p>
          <a:p>
            <a:pPr marL="1028700" lvl="3" indent="-571500" algn="just" eaLnBrk="1" fontAlgn="auto" hangingPunct="1">
              <a:spcBef>
                <a:spcPts val="0"/>
              </a:spcBef>
              <a:spcAft>
                <a:spcPts val="0"/>
              </a:spcAft>
              <a:buFont typeface="Arial" panose="020B0604020202020204" pitchFamily="34" charset="0"/>
              <a:buChar char="•"/>
              <a:defRPr/>
            </a:pPr>
            <a:r>
              <a:rPr lang="en-US" sz="4000" b="0" dirty="0">
                <a:latin typeface="Arial"/>
                <a:cs typeface="Arial"/>
              </a:rPr>
              <a:t>Curriculum standards restricted students further understanding of certain concepts such as conservation of energy, and conservation of momentum, work-kinetic energy relationship</a:t>
            </a:r>
          </a:p>
          <a:p>
            <a:pPr marL="1028700" lvl="3" indent="-571500" algn="just" eaLnBrk="1" fontAlgn="auto" hangingPunct="1">
              <a:spcBef>
                <a:spcPts val="0"/>
              </a:spcBef>
              <a:spcAft>
                <a:spcPts val="0"/>
              </a:spcAft>
              <a:buFont typeface="Arial" panose="020B0604020202020204" pitchFamily="34" charset="0"/>
              <a:buChar char="•"/>
              <a:defRPr/>
            </a:pPr>
            <a:r>
              <a:rPr lang="en-US" sz="4000" b="0" dirty="0">
                <a:latin typeface="Arial"/>
                <a:cs typeface="Arial"/>
              </a:rPr>
              <a:t>Grading policy created time restrictions in schedule of topics.</a:t>
            </a:r>
          </a:p>
          <a:p>
            <a:pPr marL="1028700" lvl="3" indent="-571500" algn="just" eaLnBrk="1" fontAlgn="auto" hangingPunct="1">
              <a:spcBef>
                <a:spcPts val="0"/>
              </a:spcBef>
              <a:spcAft>
                <a:spcPts val="0"/>
              </a:spcAft>
              <a:buFont typeface="Arial" panose="020B0604020202020204" pitchFamily="34" charset="0"/>
              <a:buChar char="•"/>
              <a:defRPr/>
            </a:pPr>
            <a:r>
              <a:rPr lang="en-US" sz="4000" b="0" dirty="0">
                <a:latin typeface="Arial"/>
                <a:cs typeface="Arial"/>
              </a:rPr>
              <a:t>Students lack of mathematically preparation because of typical  course sequence</a:t>
            </a:r>
          </a:p>
          <a:p>
            <a:pPr marL="1028700" lvl="3" indent="-571500" algn="just" eaLnBrk="1" fontAlgn="auto" hangingPunct="1">
              <a:spcBef>
                <a:spcPts val="0"/>
              </a:spcBef>
              <a:spcAft>
                <a:spcPts val="0"/>
              </a:spcAft>
              <a:buFont typeface="Arial" panose="020B0604020202020204" pitchFamily="34" charset="0"/>
              <a:buChar char="•"/>
              <a:defRPr/>
            </a:pPr>
            <a:r>
              <a:rPr lang="en-US" sz="4000" b="0" dirty="0">
                <a:latin typeface="Arial"/>
                <a:cs typeface="Arial"/>
              </a:rPr>
              <a:t>Lack of classroom materials </a:t>
            </a:r>
          </a:p>
          <a:p>
            <a:pPr marL="1028700" lvl="3" indent="-571500" algn="just" eaLnBrk="1" fontAlgn="auto" hangingPunct="1">
              <a:spcBef>
                <a:spcPts val="0"/>
              </a:spcBef>
              <a:spcAft>
                <a:spcPts val="0"/>
              </a:spcAft>
              <a:buFont typeface="Arial" panose="020B0604020202020204" pitchFamily="34" charset="0"/>
              <a:buChar char="•"/>
              <a:defRPr/>
            </a:pPr>
            <a:r>
              <a:rPr lang="en-US" sz="4000" b="0" dirty="0">
                <a:latin typeface="Arial"/>
                <a:cs typeface="Arial"/>
              </a:rPr>
              <a:t>Lack of curricula connections to physicists actual work.</a:t>
            </a:r>
          </a:p>
          <a:p>
            <a:pPr marL="571500" lvl="2" indent="-571500" algn="just" eaLnBrk="1" fontAlgn="auto" hangingPunct="1">
              <a:spcBef>
                <a:spcPts val="0"/>
              </a:spcBef>
              <a:spcAft>
                <a:spcPts val="0"/>
              </a:spcAft>
              <a:buFont typeface="Arial" panose="020B0604020202020204" pitchFamily="34" charset="0"/>
              <a:buChar char="•"/>
              <a:defRPr/>
            </a:pPr>
            <a:r>
              <a:rPr lang="en-US" sz="4000" b="0" i="1" dirty="0">
                <a:latin typeface="Arial"/>
                <a:cs typeface="Arial"/>
              </a:rPr>
              <a:t>Pedagogical</a:t>
            </a:r>
          </a:p>
          <a:p>
            <a:pPr marL="1028700" lvl="3" indent="-571500" algn="just" eaLnBrk="1" fontAlgn="auto" hangingPunct="1">
              <a:spcBef>
                <a:spcPts val="0"/>
              </a:spcBef>
              <a:spcAft>
                <a:spcPts val="0"/>
              </a:spcAft>
              <a:buFont typeface="Arial" panose="020B0604020202020204" pitchFamily="34" charset="0"/>
              <a:buChar char="•"/>
              <a:defRPr/>
            </a:pPr>
            <a:r>
              <a:rPr lang="en-US" sz="4000" b="0" dirty="0">
                <a:latin typeface="Arial"/>
                <a:cs typeface="Arial"/>
              </a:rPr>
              <a:t>Difficulty eliciting student ideas</a:t>
            </a:r>
          </a:p>
          <a:p>
            <a:pPr marL="1028700" lvl="3" indent="-571500" algn="just" eaLnBrk="1" fontAlgn="auto" hangingPunct="1">
              <a:spcBef>
                <a:spcPts val="0"/>
              </a:spcBef>
              <a:spcAft>
                <a:spcPts val="0"/>
              </a:spcAft>
              <a:buFont typeface="Arial" panose="020B0604020202020204" pitchFamily="34" charset="0"/>
              <a:buChar char="•"/>
              <a:defRPr/>
            </a:pPr>
            <a:r>
              <a:rPr lang="en-US" sz="4000" b="0" dirty="0">
                <a:latin typeface="Arial"/>
                <a:cs typeface="Arial"/>
              </a:rPr>
              <a:t>Effective scaffolding </a:t>
            </a:r>
          </a:p>
          <a:p>
            <a:pPr marL="1028700" lvl="3" indent="-571500" algn="just" eaLnBrk="1" fontAlgn="auto" hangingPunct="1">
              <a:spcBef>
                <a:spcPts val="0"/>
              </a:spcBef>
              <a:spcAft>
                <a:spcPts val="0"/>
              </a:spcAft>
              <a:buFont typeface="Arial" panose="020B0604020202020204" pitchFamily="34" charset="0"/>
              <a:buChar char="•"/>
              <a:defRPr/>
            </a:pPr>
            <a:r>
              <a:rPr lang="en-US" sz="4000" b="0" dirty="0">
                <a:latin typeface="Arial"/>
                <a:cs typeface="Arial"/>
              </a:rPr>
              <a:t>Classroom Management</a:t>
            </a:r>
          </a:p>
          <a:p>
            <a:pPr marL="571500" lvl="2" indent="-571500" algn="just" eaLnBrk="1" fontAlgn="auto" hangingPunct="1">
              <a:spcBef>
                <a:spcPts val="0"/>
              </a:spcBef>
              <a:spcAft>
                <a:spcPts val="0"/>
              </a:spcAft>
              <a:buFont typeface="Arial" panose="020B0604020202020204" pitchFamily="34" charset="0"/>
              <a:buChar char="•"/>
              <a:defRPr/>
            </a:pPr>
            <a:r>
              <a:rPr lang="en-US" sz="4000" b="0" i="1" dirty="0">
                <a:latin typeface="Arial"/>
                <a:cs typeface="Arial"/>
              </a:rPr>
              <a:t>Conceptual</a:t>
            </a:r>
          </a:p>
          <a:p>
            <a:pPr marL="1028700" lvl="3" indent="-571500" algn="just" eaLnBrk="1" fontAlgn="auto" hangingPunct="1">
              <a:spcBef>
                <a:spcPts val="0"/>
              </a:spcBef>
              <a:spcAft>
                <a:spcPts val="0"/>
              </a:spcAft>
              <a:buFont typeface="Arial" panose="020B0604020202020204" pitchFamily="34" charset="0"/>
              <a:buChar char="•"/>
              <a:defRPr/>
            </a:pPr>
            <a:r>
              <a:rPr lang="en-US" sz="4000" b="0" dirty="0">
                <a:latin typeface="Arial"/>
                <a:cs typeface="Arial"/>
              </a:rPr>
              <a:t>Difficulty getting students to show autonomy of their learning</a:t>
            </a:r>
          </a:p>
          <a:p>
            <a:pPr marL="1028700" lvl="3" indent="-571500" algn="just" eaLnBrk="1" fontAlgn="auto" hangingPunct="1">
              <a:spcBef>
                <a:spcPts val="0"/>
              </a:spcBef>
              <a:spcAft>
                <a:spcPts val="0"/>
              </a:spcAft>
              <a:buFont typeface="Arial" panose="020B0604020202020204" pitchFamily="34" charset="0"/>
              <a:buChar char="•"/>
              <a:defRPr/>
            </a:pPr>
            <a:r>
              <a:rPr lang="en-US" sz="4000" b="0" dirty="0">
                <a:latin typeface="Arial"/>
                <a:cs typeface="Arial"/>
              </a:rPr>
              <a:t>Difficulty focusing students on physics concepts in classroom activities/discussion</a:t>
            </a:r>
          </a:p>
          <a:p>
            <a:pPr marL="1028700" lvl="3" indent="-571500" algn="just" eaLnBrk="1" fontAlgn="auto" hangingPunct="1">
              <a:spcBef>
                <a:spcPts val="0"/>
              </a:spcBef>
              <a:spcAft>
                <a:spcPts val="0"/>
              </a:spcAft>
              <a:buFont typeface="Arial" panose="020B0604020202020204" pitchFamily="34" charset="0"/>
              <a:buChar char="•"/>
              <a:defRPr/>
            </a:pPr>
            <a:r>
              <a:rPr lang="en-US" sz="4000" b="0" dirty="0">
                <a:latin typeface="Arial"/>
                <a:cs typeface="Arial"/>
              </a:rPr>
              <a:t>Difficulty in connecting  content  to students lives for activities / problem sets</a:t>
            </a:r>
          </a:p>
          <a:p>
            <a:pPr marL="571500" lvl="2" indent="-571500" algn="just" eaLnBrk="1" fontAlgn="auto" hangingPunct="1">
              <a:spcBef>
                <a:spcPts val="0"/>
              </a:spcBef>
              <a:spcAft>
                <a:spcPts val="0"/>
              </a:spcAft>
              <a:buFont typeface="Arial" panose="020B0604020202020204" pitchFamily="34" charset="0"/>
              <a:buChar char="•"/>
              <a:defRPr/>
            </a:pPr>
            <a:r>
              <a:rPr lang="en-US" sz="4000" b="0" dirty="0">
                <a:latin typeface="Arial"/>
                <a:cs typeface="Arial"/>
              </a:rPr>
              <a:t>Cultural</a:t>
            </a:r>
          </a:p>
          <a:p>
            <a:pPr marL="1028700" lvl="3" indent="-571500" algn="just" eaLnBrk="1" fontAlgn="auto" hangingPunct="1">
              <a:spcBef>
                <a:spcPts val="0"/>
              </a:spcBef>
              <a:spcAft>
                <a:spcPts val="0"/>
              </a:spcAft>
              <a:buFont typeface="Arial" panose="020B0604020202020204" pitchFamily="34" charset="0"/>
              <a:buChar char="•"/>
              <a:defRPr/>
            </a:pPr>
            <a:r>
              <a:rPr lang="en-US" sz="4000" b="0" dirty="0">
                <a:latin typeface="Arial"/>
                <a:cs typeface="Arial"/>
              </a:rPr>
              <a:t>Difficulty encouraging students to stay motivated</a:t>
            </a:r>
          </a:p>
          <a:p>
            <a:pPr marL="1028700" lvl="3" indent="-571500" algn="just" eaLnBrk="1" fontAlgn="auto" hangingPunct="1">
              <a:spcBef>
                <a:spcPts val="0"/>
              </a:spcBef>
              <a:spcAft>
                <a:spcPts val="0"/>
              </a:spcAft>
              <a:buFont typeface="Arial" panose="020B0604020202020204" pitchFamily="34" charset="0"/>
              <a:buChar char="•"/>
              <a:defRPr/>
            </a:pPr>
            <a:r>
              <a:rPr lang="en-US" sz="4000" b="0" dirty="0">
                <a:latin typeface="Arial"/>
                <a:cs typeface="Arial"/>
              </a:rPr>
              <a:t>Difficulty keeping students attentive at times during classroom activities/discussions</a:t>
            </a:r>
          </a:p>
          <a:p>
            <a:pPr marL="1028700" lvl="3" indent="-571500" algn="just" eaLnBrk="1" fontAlgn="auto" hangingPunct="1">
              <a:spcBef>
                <a:spcPts val="0"/>
              </a:spcBef>
              <a:spcAft>
                <a:spcPts val="0"/>
              </a:spcAft>
              <a:buFont typeface="Arial" panose="020B0604020202020204" pitchFamily="34" charset="0"/>
              <a:buChar char="•"/>
              <a:defRPr/>
            </a:pPr>
            <a:r>
              <a:rPr lang="en-US" sz="4000" b="0" dirty="0">
                <a:latin typeface="Arial"/>
                <a:cs typeface="Arial"/>
              </a:rPr>
              <a:t>Some projects/activities students showed cultural disconnect</a:t>
            </a:r>
          </a:p>
          <a:p>
            <a:pPr marL="1028700" lvl="3" indent="-571500" algn="just" eaLnBrk="1" fontAlgn="auto" hangingPunct="1">
              <a:spcBef>
                <a:spcPts val="0"/>
              </a:spcBef>
              <a:spcAft>
                <a:spcPts val="0"/>
              </a:spcAft>
              <a:buFont typeface="Arial" panose="020B0604020202020204" pitchFamily="34" charset="0"/>
              <a:buChar char="•"/>
              <a:defRPr/>
            </a:pPr>
            <a:r>
              <a:rPr lang="en-US" sz="4000" b="0" dirty="0">
                <a:latin typeface="Arial"/>
                <a:cs typeface="Arial"/>
              </a:rPr>
              <a:t>Difficulty leveraging students culture when engaging in physics concepts</a:t>
            </a:r>
          </a:p>
          <a:p>
            <a:pPr marL="1028700" lvl="3" indent="-571500" algn="just" eaLnBrk="1" fontAlgn="auto" hangingPunct="1">
              <a:spcBef>
                <a:spcPts val="0"/>
              </a:spcBef>
              <a:spcAft>
                <a:spcPts val="0"/>
              </a:spcAft>
              <a:buFont typeface="Arial" panose="020B0604020202020204" pitchFamily="34" charset="0"/>
              <a:buChar char="•"/>
              <a:defRPr/>
            </a:pPr>
            <a:endParaRPr lang="en-US" sz="4000" b="0" dirty="0">
              <a:latin typeface="Arial"/>
              <a:cs typeface="Arial"/>
            </a:endParaRPr>
          </a:p>
        </p:txBody>
      </p:sp>
      <p:pic>
        <p:nvPicPr>
          <p:cNvPr id="11" name="Picture 10">
            <a:extLst>
              <a:ext uri="{FF2B5EF4-FFF2-40B4-BE49-F238E27FC236}">
                <a16:creationId xmlns:a16="http://schemas.microsoft.com/office/drawing/2014/main" id="{FE7CAC3D-302B-AF44-B335-FEBF8536BB9D}"/>
              </a:ext>
            </a:extLst>
          </p:cNvPr>
          <p:cNvPicPr>
            <a:picLocks noChangeAspect="1"/>
          </p:cNvPicPr>
          <p:nvPr/>
        </p:nvPicPr>
        <p:blipFill>
          <a:blip r:embed="rId4"/>
          <a:stretch>
            <a:fillRect/>
          </a:stretch>
        </p:blipFill>
        <p:spPr>
          <a:xfrm>
            <a:off x="35442382" y="35084953"/>
            <a:ext cx="13646436" cy="3150491"/>
          </a:xfrm>
          <a:prstGeom prst="rect">
            <a:avLst/>
          </a:prstGeom>
        </p:spPr>
      </p:pic>
      <p:sp>
        <p:nvSpPr>
          <p:cNvPr id="31" name="Rectangle 30">
            <a:extLst>
              <a:ext uri="{FF2B5EF4-FFF2-40B4-BE49-F238E27FC236}">
                <a16:creationId xmlns:a16="http://schemas.microsoft.com/office/drawing/2014/main" id="{F5EBC7DA-4C70-9E41-881F-7FB04241D42A}"/>
              </a:ext>
            </a:extLst>
          </p:cNvPr>
          <p:cNvSpPr/>
          <p:nvPr/>
        </p:nvSpPr>
        <p:spPr>
          <a:xfrm>
            <a:off x="34518600" y="17555821"/>
            <a:ext cx="15544800" cy="707886"/>
          </a:xfrm>
          <a:prstGeom prst="rect">
            <a:avLst/>
          </a:prstGeom>
        </p:spPr>
        <p:txBody>
          <a:bodyPr wrap="square">
            <a:spAutoFit/>
          </a:bodyPr>
          <a:lstStyle/>
          <a:p>
            <a:pPr marL="0" lvl="2" algn="just" eaLnBrk="1" fontAlgn="auto" hangingPunct="1">
              <a:spcBef>
                <a:spcPts val="0"/>
              </a:spcBef>
              <a:spcAft>
                <a:spcPts val="0"/>
              </a:spcAft>
              <a:defRPr/>
            </a:pPr>
            <a:endParaRPr lang="en-US" sz="4000" b="0" dirty="0">
              <a:latin typeface="Arial"/>
              <a:cs typeface="Arial"/>
            </a:endParaRPr>
          </a:p>
        </p:txBody>
      </p:sp>
      <p:graphicFrame>
        <p:nvGraphicFramePr>
          <p:cNvPr id="6" name="Table 5">
            <a:extLst>
              <a:ext uri="{FF2B5EF4-FFF2-40B4-BE49-F238E27FC236}">
                <a16:creationId xmlns:a16="http://schemas.microsoft.com/office/drawing/2014/main" id="{E71672AB-2649-BF4E-A488-159472DC24E1}"/>
              </a:ext>
            </a:extLst>
          </p:cNvPr>
          <p:cNvGraphicFramePr>
            <a:graphicFrameLocks noGrp="1"/>
          </p:cNvGraphicFramePr>
          <p:nvPr>
            <p:extLst>
              <p:ext uri="{D42A27DB-BD31-4B8C-83A1-F6EECF244321}">
                <p14:modId xmlns:p14="http://schemas.microsoft.com/office/powerpoint/2010/main" val="4049742154"/>
              </p:ext>
            </p:extLst>
          </p:nvPr>
        </p:nvGraphicFramePr>
        <p:xfrm>
          <a:off x="17517575" y="4846260"/>
          <a:ext cx="16187061" cy="7836227"/>
        </p:xfrm>
        <a:graphic>
          <a:graphicData uri="http://schemas.openxmlformats.org/drawingml/2006/table">
            <a:tbl>
              <a:tblPr firstRow="1" firstCol="1" bandRow="1">
                <a:tableStyleId>{5C22544A-7EE6-4342-B048-85BDC9FD1C3A}</a:tableStyleId>
              </a:tblPr>
              <a:tblGrid>
                <a:gridCol w="2326143">
                  <a:extLst>
                    <a:ext uri="{9D8B030D-6E8A-4147-A177-3AD203B41FA5}">
                      <a16:colId xmlns:a16="http://schemas.microsoft.com/office/drawing/2014/main" val="1485445765"/>
                    </a:ext>
                  </a:extLst>
                </a:gridCol>
                <a:gridCol w="2822467">
                  <a:extLst>
                    <a:ext uri="{9D8B030D-6E8A-4147-A177-3AD203B41FA5}">
                      <a16:colId xmlns:a16="http://schemas.microsoft.com/office/drawing/2014/main" val="446679247"/>
                    </a:ext>
                  </a:extLst>
                </a:gridCol>
                <a:gridCol w="3568652">
                  <a:extLst>
                    <a:ext uri="{9D8B030D-6E8A-4147-A177-3AD203B41FA5}">
                      <a16:colId xmlns:a16="http://schemas.microsoft.com/office/drawing/2014/main" val="3166924311"/>
                    </a:ext>
                  </a:extLst>
                </a:gridCol>
                <a:gridCol w="3683651">
                  <a:extLst>
                    <a:ext uri="{9D8B030D-6E8A-4147-A177-3AD203B41FA5}">
                      <a16:colId xmlns:a16="http://schemas.microsoft.com/office/drawing/2014/main" val="388527111"/>
                    </a:ext>
                  </a:extLst>
                </a:gridCol>
                <a:gridCol w="3786148">
                  <a:extLst>
                    <a:ext uri="{9D8B030D-6E8A-4147-A177-3AD203B41FA5}">
                      <a16:colId xmlns:a16="http://schemas.microsoft.com/office/drawing/2014/main" val="366991497"/>
                    </a:ext>
                  </a:extLst>
                </a:gridCol>
              </a:tblGrid>
              <a:tr h="659670">
                <a:tc gridSpan="5">
                  <a:txBody>
                    <a:bodyPr/>
                    <a:lstStyle/>
                    <a:p>
                      <a:pPr marL="0" marR="0" algn="ctr">
                        <a:spcBef>
                          <a:spcPts val="0"/>
                        </a:spcBef>
                        <a:spcAft>
                          <a:spcPts val="0"/>
                        </a:spcAft>
                      </a:pPr>
                      <a:r>
                        <a:rPr lang="en-US" sz="3200" b="1" i="0" cap="none" spc="0" dirty="0">
                          <a:ln/>
                          <a:solidFill>
                            <a:schemeClr val="tx1"/>
                          </a:solidFill>
                          <a:effectLst/>
                          <a:latin typeface="Arial" panose="020B0604020202020204" pitchFamily="34" charset="0"/>
                          <a:cs typeface="Arial" panose="020B0604020202020204" pitchFamily="34" charset="0"/>
                        </a:rPr>
                        <a:t>List of Dilemmas</a:t>
                      </a:r>
                      <a:endParaRPr lang="en-US" sz="4000" b="1" i="0" cap="none" spc="0" dirty="0">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AE8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70896499"/>
                  </a:ext>
                </a:extLst>
              </a:tr>
              <a:tr h="1319343">
                <a:tc>
                  <a:txBody>
                    <a:bodyPr/>
                    <a:lstStyle/>
                    <a:p>
                      <a:pPr marL="0" marR="0">
                        <a:spcBef>
                          <a:spcPts val="0"/>
                        </a:spcBef>
                        <a:spcAft>
                          <a:spcPts val="0"/>
                        </a:spcAft>
                      </a:pPr>
                      <a:r>
                        <a:rPr lang="en-US" sz="2800" b="1" i="0" dirty="0">
                          <a:solidFill>
                            <a:srgbClr val="F8F8F8"/>
                          </a:solidFill>
                          <a:effectLst/>
                          <a:latin typeface="Arial" panose="020B0604020202020204" pitchFamily="34" charset="0"/>
                          <a:cs typeface="Arial" panose="020B0604020202020204" pitchFamily="34" charset="0"/>
                        </a:rPr>
                        <a:t>Type of Dilemma</a:t>
                      </a:r>
                      <a:endParaRPr lang="en-US" sz="3600" b="1" i="0" dirty="0">
                        <a:solidFill>
                          <a:srgbClr val="F8F8F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48131F"/>
                    </a:solidFill>
                  </a:tcPr>
                </a:tc>
                <a:tc>
                  <a:txBody>
                    <a:bodyPr/>
                    <a:lstStyle/>
                    <a:p>
                      <a:pPr marL="0" marR="0">
                        <a:spcBef>
                          <a:spcPts val="0"/>
                        </a:spcBef>
                        <a:spcAft>
                          <a:spcPts val="0"/>
                        </a:spcAft>
                      </a:pPr>
                      <a:r>
                        <a:rPr lang="en-US" sz="2800" b="1" i="0" dirty="0">
                          <a:solidFill>
                            <a:srgbClr val="F8F8F8"/>
                          </a:solidFill>
                          <a:effectLst/>
                          <a:latin typeface="Arial" panose="020B0604020202020204" pitchFamily="34" charset="0"/>
                          <a:cs typeface="Arial" panose="020B0604020202020204" pitchFamily="34" charset="0"/>
                        </a:rPr>
                        <a:t>Pedagogical</a:t>
                      </a:r>
                      <a:endParaRPr lang="en-US" sz="3600" b="1" i="0" dirty="0">
                        <a:solidFill>
                          <a:srgbClr val="F8F8F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48131F"/>
                    </a:solidFill>
                  </a:tcPr>
                </a:tc>
                <a:tc>
                  <a:txBody>
                    <a:bodyPr/>
                    <a:lstStyle/>
                    <a:p>
                      <a:pPr marL="0" marR="0">
                        <a:spcBef>
                          <a:spcPts val="0"/>
                        </a:spcBef>
                        <a:spcAft>
                          <a:spcPts val="0"/>
                        </a:spcAft>
                      </a:pPr>
                      <a:r>
                        <a:rPr lang="en-US" sz="2800" b="1" i="0" dirty="0">
                          <a:solidFill>
                            <a:srgbClr val="F8F8F8"/>
                          </a:solidFill>
                          <a:effectLst/>
                          <a:latin typeface="Arial" panose="020B0604020202020204" pitchFamily="34" charset="0"/>
                          <a:cs typeface="Arial" panose="020B0604020202020204" pitchFamily="34" charset="0"/>
                        </a:rPr>
                        <a:t>Cultural</a:t>
                      </a:r>
                      <a:endParaRPr lang="en-US" sz="3600" b="1" i="0" dirty="0">
                        <a:solidFill>
                          <a:srgbClr val="F8F8F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48131F"/>
                    </a:solidFill>
                  </a:tcPr>
                </a:tc>
                <a:tc>
                  <a:txBody>
                    <a:bodyPr/>
                    <a:lstStyle/>
                    <a:p>
                      <a:pPr marL="0" marR="0">
                        <a:spcBef>
                          <a:spcPts val="0"/>
                        </a:spcBef>
                        <a:spcAft>
                          <a:spcPts val="0"/>
                        </a:spcAft>
                      </a:pPr>
                      <a:r>
                        <a:rPr lang="en-US" sz="2800" b="1" i="0" dirty="0">
                          <a:solidFill>
                            <a:srgbClr val="F8F8F8"/>
                          </a:solidFill>
                          <a:effectLst/>
                          <a:latin typeface="Arial" panose="020B0604020202020204" pitchFamily="34" charset="0"/>
                          <a:cs typeface="Arial" panose="020B0604020202020204" pitchFamily="34" charset="0"/>
                        </a:rPr>
                        <a:t>Political</a:t>
                      </a:r>
                      <a:endParaRPr lang="en-US" sz="3600" b="1" i="0" dirty="0">
                        <a:solidFill>
                          <a:srgbClr val="F8F8F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48131F"/>
                    </a:solidFill>
                  </a:tcPr>
                </a:tc>
                <a:tc>
                  <a:txBody>
                    <a:bodyPr/>
                    <a:lstStyle/>
                    <a:p>
                      <a:pPr marL="0" marR="0">
                        <a:spcBef>
                          <a:spcPts val="0"/>
                        </a:spcBef>
                        <a:spcAft>
                          <a:spcPts val="0"/>
                        </a:spcAft>
                      </a:pPr>
                      <a:r>
                        <a:rPr lang="en-US" sz="2800" b="1" i="0" dirty="0">
                          <a:solidFill>
                            <a:srgbClr val="F8F8F8"/>
                          </a:solidFill>
                          <a:effectLst/>
                          <a:latin typeface="Arial" panose="020B0604020202020204" pitchFamily="34" charset="0"/>
                          <a:cs typeface="Arial" panose="020B0604020202020204" pitchFamily="34" charset="0"/>
                        </a:rPr>
                        <a:t>Conceptual</a:t>
                      </a:r>
                      <a:endParaRPr lang="en-US" sz="3600" b="1" i="0" dirty="0">
                        <a:solidFill>
                          <a:srgbClr val="F8F8F8"/>
                        </a:solidFill>
                        <a:effectLst/>
                        <a:latin typeface="Arial" panose="020B0604020202020204" pitchFamily="34" charset="0"/>
                        <a:cs typeface="Arial" panose="020B0604020202020204" pitchFamily="34" charset="0"/>
                      </a:endParaRPr>
                    </a:p>
                    <a:p>
                      <a:pPr marL="0" marR="0">
                        <a:spcBef>
                          <a:spcPts val="0"/>
                        </a:spcBef>
                        <a:spcAft>
                          <a:spcPts val="0"/>
                        </a:spcAft>
                      </a:pPr>
                      <a:r>
                        <a:rPr lang="en-US" sz="2800" b="1" i="0" dirty="0">
                          <a:solidFill>
                            <a:srgbClr val="F8F8F8"/>
                          </a:solidFill>
                          <a:effectLst/>
                          <a:latin typeface="Arial" panose="020B0604020202020204" pitchFamily="34" charset="0"/>
                          <a:cs typeface="Arial" panose="020B0604020202020204" pitchFamily="34" charset="0"/>
                        </a:rPr>
                        <a:t> </a:t>
                      </a:r>
                      <a:endParaRPr lang="en-US" sz="3600" b="1" i="0" dirty="0">
                        <a:solidFill>
                          <a:srgbClr val="F8F8F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48131F"/>
                    </a:solidFill>
                  </a:tcPr>
                </a:tc>
                <a:extLst>
                  <a:ext uri="{0D108BD9-81ED-4DB2-BD59-A6C34878D82A}">
                    <a16:rowId xmlns:a16="http://schemas.microsoft.com/office/drawing/2014/main" val="4091077567"/>
                  </a:ext>
                </a:extLst>
              </a:tr>
              <a:tr h="5857214">
                <a:tc>
                  <a:txBody>
                    <a:bodyPr/>
                    <a:lstStyle/>
                    <a:p>
                      <a:pPr marL="0" marR="0">
                        <a:spcBef>
                          <a:spcPts val="0"/>
                        </a:spcBef>
                        <a:spcAft>
                          <a:spcPts val="0"/>
                        </a:spcAft>
                      </a:pPr>
                      <a:r>
                        <a:rPr lang="en-US" sz="2800" b="1" i="0" dirty="0">
                          <a:solidFill>
                            <a:srgbClr val="F8F8F8"/>
                          </a:solidFill>
                          <a:effectLst/>
                          <a:latin typeface="Arial" panose="020B0604020202020204" pitchFamily="34" charset="0"/>
                          <a:cs typeface="Arial" panose="020B0604020202020204" pitchFamily="34" charset="0"/>
                        </a:rPr>
                        <a:t>Description</a:t>
                      </a:r>
                      <a:endParaRPr lang="en-US" sz="3600" b="1" i="0" dirty="0">
                        <a:solidFill>
                          <a:srgbClr val="F8F8F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48131F"/>
                    </a:solidFill>
                  </a:tcPr>
                </a:tc>
                <a:tc>
                  <a:txBody>
                    <a:bodyPr/>
                    <a:lstStyle/>
                    <a:p>
                      <a:pPr marL="0" marR="0">
                        <a:spcBef>
                          <a:spcPts val="0"/>
                        </a:spcBef>
                        <a:spcAft>
                          <a:spcPts val="0"/>
                        </a:spcAft>
                      </a:pPr>
                      <a:r>
                        <a:rPr lang="en-US" sz="2800" b="0" i="0" dirty="0">
                          <a:solidFill>
                            <a:schemeClr val="tx1"/>
                          </a:solidFill>
                          <a:effectLst/>
                          <a:latin typeface="Arial" panose="020B0604020202020204" pitchFamily="34" charset="0"/>
                          <a:cs typeface="Arial" panose="020B0604020202020204" pitchFamily="34" charset="0"/>
                        </a:rPr>
                        <a:t> </a:t>
                      </a:r>
                      <a:endParaRPr lang="en-US" sz="3600" b="0" i="0" dirty="0">
                        <a:solidFill>
                          <a:schemeClr val="tx1"/>
                        </a:solidFill>
                        <a:effectLst/>
                        <a:latin typeface="Arial" panose="020B0604020202020204" pitchFamily="34" charset="0"/>
                        <a:cs typeface="Arial" panose="020B0604020202020204" pitchFamily="34" charset="0"/>
                      </a:endParaRPr>
                    </a:p>
                    <a:p>
                      <a:pPr marL="0" marR="0">
                        <a:spcBef>
                          <a:spcPts val="0"/>
                        </a:spcBef>
                        <a:spcAft>
                          <a:spcPts val="0"/>
                        </a:spcAft>
                      </a:pPr>
                      <a:r>
                        <a:rPr lang="en-US" sz="2800" b="0" i="0" dirty="0">
                          <a:solidFill>
                            <a:schemeClr val="tx1"/>
                          </a:solidFill>
                          <a:effectLst/>
                          <a:latin typeface="Arial" panose="020B0604020202020204" pitchFamily="34" charset="0"/>
                          <a:cs typeface="Arial" panose="020B0604020202020204" pitchFamily="34" charset="0"/>
                        </a:rPr>
                        <a:t>Focuses on challenges in operationalizing CRP through teacher practice and moves, with respect to the development and enactment of curricula.  </a:t>
                      </a:r>
                      <a:endParaRPr lang="en-US" sz="36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AE8DA"/>
                    </a:solidFill>
                  </a:tcPr>
                </a:tc>
                <a:tc>
                  <a:txBody>
                    <a:bodyPr/>
                    <a:lstStyle/>
                    <a:p>
                      <a:pPr marL="0" marR="0">
                        <a:spcBef>
                          <a:spcPts val="0"/>
                        </a:spcBef>
                        <a:spcAft>
                          <a:spcPts val="0"/>
                        </a:spcAft>
                      </a:pPr>
                      <a:r>
                        <a:rPr lang="en-US" sz="2800" b="0" i="0" dirty="0">
                          <a:solidFill>
                            <a:schemeClr val="tx1"/>
                          </a:solidFill>
                          <a:effectLst/>
                          <a:latin typeface="Arial" panose="020B0604020202020204" pitchFamily="34" charset="0"/>
                          <a:cs typeface="Arial" panose="020B0604020202020204" pitchFamily="34" charset="0"/>
                        </a:rPr>
                        <a:t>Focuses on teacher challenges related to understanding and using students’ cultural resources as a tool for instruction as described in the CRP framework.   </a:t>
                      </a:r>
                      <a:endParaRPr lang="en-US" sz="3600" b="0" i="0" dirty="0">
                        <a:solidFill>
                          <a:schemeClr val="tx1"/>
                        </a:solidFill>
                        <a:effectLst/>
                        <a:latin typeface="Arial" panose="020B0604020202020204" pitchFamily="34" charset="0"/>
                        <a:cs typeface="Arial" panose="020B0604020202020204" pitchFamily="34" charset="0"/>
                      </a:endParaRPr>
                    </a:p>
                    <a:p>
                      <a:pPr marL="0" marR="0">
                        <a:spcBef>
                          <a:spcPts val="0"/>
                        </a:spcBef>
                        <a:spcAft>
                          <a:spcPts val="0"/>
                        </a:spcAft>
                      </a:pPr>
                      <a:r>
                        <a:rPr lang="en-US" sz="2800" b="0" i="0" dirty="0">
                          <a:solidFill>
                            <a:schemeClr val="tx1"/>
                          </a:solidFill>
                          <a:effectLst/>
                          <a:latin typeface="Arial" panose="020B0604020202020204" pitchFamily="34" charset="0"/>
                          <a:cs typeface="Arial" panose="020B0604020202020204" pitchFamily="34" charset="0"/>
                        </a:rPr>
                        <a:t> </a:t>
                      </a:r>
                      <a:endParaRPr lang="en-US" sz="36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AE8DA"/>
                    </a:solidFill>
                  </a:tcPr>
                </a:tc>
                <a:tc>
                  <a:txBody>
                    <a:bodyPr/>
                    <a:lstStyle/>
                    <a:p>
                      <a:pPr marL="0" marR="0">
                        <a:spcBef>
                          <a:spcPts val="0"/>
                        </a:spcBef>
                        <a:spcAft>
                          <a:spcPts val="0"/>
                        </a:spcAft>
                      </a:pPr>
                      <a:r>
                        <a:rPr lang="en-US" sz="2800" b="0" i="0" dirty="0">
                          <a:solidFill>
                            <a:schemeClr val="tx1"/>
                          </a:solidFill>
                          <a:effectLst/>
                          <a:latin typeface="Arial" panose="020B0604020202020204" pitchFamily="34" charset="0"/>
                          <a:cs typeface="Arial" panose="020B0604020202020204" pitchFamily="34" charset="0"/>
                        </a:rPr>
                        <a:t>Focus on teacher challenges of implementing CRP while navigating external pressures and obligations from administrators, district, parents and staff.  </a:t>
                      </a:r>
                      <a:endParaRPr lang="en-US" sz="36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AE8DA"/>
                    </a:solidFill>
                  </a:tcPr>
                </a:tc>
                <a:tc>
                  <a:txBody>
                    <a:bodyPr/>
                    <a:lstStyle/>
                    <a:p>
                      <a:pPr marL="0" marR="0">
                        <a:spcBef>
                          <a:spcPts val="0"/>
                        </a:spcBef>
                        <a:spcAft>
                          <a:spcPts val="0"/>
                        </a:spcAft>
                      </a:pPr>
                      <a:r>
                        <a:rPr lang="en-US" sz="2800" b="0" i="0" dirty="0">
                          <a:solidFill>
                            <a:schemeClr val="tx1"/>
                          </a:solidFill>
                          <a:effectLst/>
                          <a:latin typeface="Arial" panose="020B0604020202020204" pitchFamily="34" charset="0"/>
                          <a:cs typeface="Arial" panose="020B0604020202020204" pitchFamily="34" charset="0"/>
                        </a:rPr>
                        <a:t>Focus on teacher challenges in the attempt to shift the classroom view of knowledge found in the CRP framework -- shifting knowledge from being unambiguous and static to constructive and revisable. </a:t>
                      </a:r>
                      <a:endParaRPr lang="en-US" sz="36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AE8DA"/>
                    </a:solidFill>
                  </a:tcPr>
                </a:tc>
                <a:extLst>
                  <a:ext uri="{0D108BD9-81ED-4DB2-BD59-A6C34878D82A}">
                    <a16:rowId xmlns:a16="http://schemas.microsoft.com/office/drawing/2014/main" val="4202803294"/>
                  </a:ext>
                </a:extLst>
              </a:tr>
            </a:tbl>
          </a:graphicData>
        </a:graphic>
      </p:graphicFrame>
      <p:pic>
        <p:nvPicPr>
          <p:cNvPr id="4" name="Picture 3">
            <a:extLst>
              <a:ext uri="{FF2B5EF4-FFF2-40B4-BE49-F238E27FC236}">
                <a16:creationId xmlns:a16="http://schemas.microsoft.com/office/drawing/2014/main" id="{22526B9C-3581-6644-8414-F7DAA8E31EC4}"/>
              </a:ext>
            </a:extLst>
          </p:cNvPr>
          <p:cNvPicPr>
            <a:picLocks noChangeAspect="1"/>
          </p:cNvPicPr>
          <p:nvPr/>
        </p:nvPicPr>
        <p:blipFill>
          <a:blip r:embed="rId5"/>
          <a:stretch>
            <a:fillRect/>
          </a:stretch>
        </p:blipFill>
        <p:spPr>
          <a:xfrm>
            <a:off x="20880801" y="11631147"/>
            <a:ext cx="11812739" cy="12301677"/>
          </a:xfrm>
          <a:prstGeom prst="rect">
            <a:avLst/>
          </a:prstGeom>
        </p:spPr>
      </p:pic>
      <p:graphicFrame>
        <p:nvGraphicFramePr>
          <p:cNvPr id="7" name="Table 6">
            <a:extLst>
              <a:ext uri="{FF2B5EF4-FFF2-40B4-BE49-F238E27FC236}">
                <a16:creationId xmlns:a16="http://schemas.microsoft.com/office/drawing/2014/main" id="{F6A882F2-8CD1-4E4C-B154-FBA3183E2CCE}"/>
              </a:ext>
            </a:extLst>
          </p:cNvPr>
          <p:cNvGraphicFramePr>
            <a:graphicFrameLocks noGrp="1"/>
          </p:cNvGraphicFramePr>
          <p:nvPr>
            <p:extLst>
              <p:ext uri="{D42A27DB-BD31-4B8C-83A1-F6EECF244321}">
                <p14:modId xmlns:p14="http://schemas.microsoft.com/office/powerpoint/2010/main" val="446842093"/>
              </p:ext>
            </p:extLst>
          </p:nvPr>
        </p:nvGraphicFramePr>
        <p:xfrm>
          <a:off x="17579969" y="23500567"/>
          <a:ext cx="16345131" cy="14396901"/>
        </p:xfrm>
        <a:graphic>
          <a:graphicData uri="http://schemas.openxmlformats.org/drawingml/2006/table">
            <a:tbl>
              <a:tblPr firstRow="1" firstCol="1" bandRow="1">
                <a:tableStyleId>{5C22544A-7EE6-4342-B048-85BDC9FD1C3A}</a:tableStyleId>
              </a:tblPr>
              <a:tblGrid>
                <a:gridCol w="4090653">
                  <a:extLst>
                    <a:ext uri="{9D8B030D-6E8A-4147-A177-3AD203B41FA5}">
                      <a16:colId xmlns:a16="http://schemas.microsoft.com/office/drawing/2014/main" val="2790206588"/>
                    </a:ext>
                  </a:extLst>
                </a:gridCol>
                <a:gridCol w="6805519">
                  <a:extLst>
                    <a:ext uri="{9D8B030D-6E8A-4147-A177-3AD203B41FA5}">
                      <a16:colId xmlns:a16="http://schemas.microsoft.com/office/drawing/2014/main" val="2749213012"/>
                    </a:ext>
                  </a:extLst>
                </a:gridCol>
                <a:gridCol w="5448959">
                  <a:extLst>
                    <a:ext uri="{9D8B030D-6E8A-4147-A177-3AD203B41FA5}">
                      <a16:colId xmlns:a16="http://schemas.microsoft.com/office/drawing/2014/main" val="173444322"/>
                    </a:ext>
                  </a:extLst>
                </a:gridCol>
              </a:tblGrid>
              <a:tr h="741861">
                <a:tc gridSpan="3">
                  <a:txBody>
                    <a:bodyPr/>
                    <a:lstStyle/>
                    <a:p>
                      <a:pPr marL="0" marR="0">
                        <a:spcBef>
                          <a:spcPts val="0"/>
                        </a:spcBef>
                        <a:spcAft>
                          <a:spcPts val="0"/>
                        </a:spcAft>
                      </a:pPr>
                      <a:r>
                        <a:rPr lang="en-US" sz="3200" dirty="0">
                          <a:solidFill>
                            <a:schemeClr val="tx1"/>
                          </a:solidFill>
                          <a:effectLst/>
                          <a:latin typeface="Arial" panose="020B0604020202020204" pitchFamily="34" charset="0"/>
                          <a:cs typeface="Arial" panose="020B0604020202020204" pitchFamily="34" charset="0"/>
                        </a:rPr>
                        <a:t>List of Example Lessons Observed, Scientific Practices Enacted, and Actions</a:t>
                      </a:r>
                      <a:endParaRPr lang="en-US" sz="3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AE8D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8725160"/>
                  </a:ext>
                </a:extLst>
              </a:tr>
              <a:tr h="820911">
                <a:tc>
                  <a:txBody>
                    <a:bodyPr/>
                    <a:lstStyle/>
                    <a:p>
                      <a:pPr marL="0" marR="0">
                        <a:spcBef>
                          <a:spcPts val="0"/>
                        </a:spcBef>
                        <a:spcAft>
                          <a:spcPts val="0"/>
                        </a:spcAft>
                      </a:pPr>
                      <a:r>
                        <a:rPr lang="en-US" sz="2800" dirty="0">
                          <a:solidFill>
                            <a:srgbClr val="F8F8F8"/>
                          </a:solidFill>
                          <a:effectLst/>
                          <a:latin typeface="Arial" panose="020B0604020202020204" pitchFamily="34" charset="0"/>
                          <a:cs typeface="Arial" panose="020B0604020202020204" pitchFamily="34" charset="0"/>
                        </a:rPr>
                        <a:t>Activity</a:t>
                      </a:r>
                      <a:endParaRPr lang="en-US" sz="2800" dirty="0">
                        <a:solidFill>
                          <a:srgbClr val="F8F8F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8131F"/>
                    </a:solidFill>
                  </a:tcPr>
                </a:tc>
                <a:tc>
                  <a:txBody>
                    <a:bodyPr/>
                    <a:lstStyle/>
                    <a:p>
                      <a:pPr marL="0" marR="0">
                        <a:spcBef>
                          <a:spcPts val="0"/>
                        </a:spcBef>
                        <a:spcAft>
                          <a:spcPts val="0"/>
                        </a:spcAft>
                      </a:pPr>
                      <a:r>
                        <a:rPr lang="en-US" sz="2800" b="1" dirty="0">
                          <a:solidFill>
                            <a:srgbClr val="F8F8F8"/>
                          </a:solidFill>
                          <a:effectLst/>
                          <a:latin typeface="Arial" panose="020B0604020202020204" pitchFamily="34" charset="0"/>
                          <a:cs typeface="Arial" panose="020B0604020202020204" pitchFamily="34" charset="0"/>
                        </a:rPr>
                        <a:t>NRC Scientific Practice</a:t>
                      </a:r>
                      <a:endParaRPr lang="en-US" sz="2800" b="1" dirty="0">
                        <a:solidFill>
                          <a:srgbClr val="F8F8F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8131F"/>
                    </a:solidFill>
                  </a:tcPr>
                </a:tc>
                <a:tc>
                  <a:txBody>
                    <a:bodyPr/>
                    <a:lstStyle/>
                    <a:p>
                      <a:pPr marL="0" marR="0">
                        <a:spcBef>
                          <a:spcPts val="0"/>
                        </a:spcBef>
                        <a:spcAft>
                          <a:spcPts val="0"/>
                        </a:spcAft>
                      </a:pPr>
                      <a:r>
                        <a:rPr lang="en-US" sz="2800" b="1" dirty="0">
                          <a:solidFill>
                            <a:srgbClr val="F8F8F8"/>
                          </a:solidFill>
                          <a:effectLst/>
                          <a:latin typeface="Arial" panose="020B0604020202020204" pitchFamily="34" charset="0"/>
                          <a:cs typeface="Arial" panose="020B0604020202020204" pitchFamily="34" charset="0"/>
                        </a:rPr>
                        <a:t>Description of Practices Enacted</a:t>
                      </a:r>
                      <a:endParaRPr lang="en-US" sz="2800" b="1" dirty="0">
                        <a:solidFill>
                          <a:srgbClr val="F8F8F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8131F"/>
                    </a:solidFill>
                  </a:tcPr>
                </a:tc>
                <a:extLst>
                  <a:ext uri="{0D108BD9-81ED-4DB2-BD59-A6C34878D82A}">
                    <a16:rowId xmlns:a16="http://schemas.microsoft.com/office/drawing/2014/main" val="3592016077"/>
                  </a:ext>
                </a:extLst>
              </a:tr>
              <a:tr h="2462734">
                <a:tc>
                  <a:txBody>
                    <a:bodyPr/>
                    <a:lstStyle/>
                    <a:p>
                      <a:pPr marL="0" marR="0">
                        <a:spcBef>
                          <a:spcPts val="0"/>
                        </a:spcBef>
                        <a:spcAft>
                          <a:spcPts val="0"/>
                        </a:spcAft>
                      </a:pPr>
                      <a:r>
                        <a:rPr lang="en-US" sz="2800" dirty="0">
                          <a:effectLst/>
                          <a:latin typeface="Arial" panose="020B0604020202020204" pitchFamily="34" charset="0"/>
                          <a:cs typeface="Arial" panose="020B0604020202020204" pitchFamily="34" charset="0"/>
                        </a:rPr>
                        <a:t>Documenting  the work  of Black Physicists</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8131F"/>
                    </a:solidFill>
                  </a:tcPr>
                </a:tc>
                <a:tc>
                  <a:txBody>
                    <a:bodyPr/>
                    <a:lstStyle/>
                    <a:p>
                      <a:pPr marL="342900" marR="0" lvl="0" indent="-342900">
                        <a:spcBef>
                          <a:spcPts val="0"/>
                        </a:spcBef>
                        <a:spcAft>
                          <a:spcPts val="0"/>
                        </a:spcAft>
                        <a:buFont typeface="Symbol" pitchFamily="2" charset="2"/>
                        <a:buChar char=""/>
                      </a:pPr>
                      <a:r>
                        <a:rPr lang="en-US" sz="2800" dirty="0">
                          <a:effectLst/>
                          <a:latin typeface="Arial" panose="020B0604020202020204" pitchFamily="34" charset="0"/>
                          <a:cs typeface="Arial" panose="020B0604020202020204" pitchFamily="34" charset="0"/>
                        </a:rPr>
                        <a:t>Planning and Carrying Out Investigations</a:t>
                      </a:r>
                    </a:p>
                    <a:p>
                      <a:pPr marL="342900" marR="0" lvl="0" indent="-342900">
                        <a:spcBef>
                          <a:spcPts val="0"/>
                        </a:spcBef>
                        <a:spcAft>
                          <a:spcPts val="0"/>
                        </a:spcAft>
                        <a:buFont typeface="Symbol" pitchFamily="2" charset="2"/>
                        <a:buChar char=""/>
                      </a:pPr>
                      <a:r>
                        <a:rPr lang="en-US" sz="2800" dirty="0">
                          <a:effectLst/>
                          <a:latin typeface="Arial" panose="020B0604020202020204" pitchFamily="34" charset="0"/>
                          <a:cs typeface="Arial" panose="020B0604020202020204" pitchFamily="34" charset="0"/>
                        </a:rPr>
                        <a:t>Obtaining, Evaluating, and Communicating Information</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342900" marR="0" lvl="0" indent="-342900">
                        <a:spcBef>
                          <a:spcPts val="0"/>
                        </a:spcBef>
                        <a:spcAft>
                          <a:spcPts val="0"/>
                        </a:spcAft>
                        <a:buFont typeface="Symbol" pitchFamily="2" charset="2"/>
                        <a:buChar char=""/>
                      </a:pPr>
                      <a:r>
                        <a:rPr lang="en-US" sz="2800" dirty="0">
                          <a:effectLst/>
                          <a:latin typeface="Arial" panose="020B0604020202020204" pitchFamily="34" charset="0"/>
                          <a:cs typeface="Arial" panose="020B0604020202020204" pitchFamily="34" charset="0"/>
                        </a:rPr>
                        <a:t>Searched for research methods that various African Americans physicists perform.</a:t>
                      </a:r>
                    </a:p>
                    <a:p>
                      <a:pPr marL="342900" marR="0" lvl="0" indent="-342900">
                        <a:spcBef>
                          <a:spcPts val="0"/>
                        </a:spcBef>
                        <a:spcAft>
                          <a:spcPts val="0"/>
                        </a:spcAft>
                        <a:buFont typeface="Symbol" pitchFamily="2" charset="2"/>
                        <a:buChar char=""/>
                      </a:pPr>
                      <a:r>
                        <a:rPr lang="en-US" sz="2800" dirty="0">
                          <a:effectLst/>
                          <a:latin typeface="Arial" panose="020B0604020202020204" pitchFamily="34" charset="0"/>
                          <a:cs typeface="Arial" panose="020B0604020202020204" pitchFamily="34" charset="0"/>
                        </a:rPr>
                        <a:t>Gathered data and giving presentations on research by African American Physicists</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extLst>
                  <a:ext uri="{0D108BD9-81ED-4DB2-BD59-A6C34878D82A}">
                    <a16:rowId xmlns:a16="http://schemas.microsoft.com/office/drawing/2014/main" val="3266495291"/>
                  </a:ext>
                </a:extLst>
              </a:tr>
              <a:tr h="5746379">
                <a:tc>
                  <a:txBody>
                    <a:bodyPr/>
                    <a:lstStyle/>
                    <a:p>
                      <a:pPr marL="0" marR="0">
                        <a:spcBef>
                          <a:spcPts val="0"/>
                        </a:spcBef>
                        <a:spcAft>
                          <a:spcPts val="0"/>
                        </a:spcAft>
                      </a:pPr>
                      <a:r>
                        <a:rPr lang="en-US" sz="2800" dirty="0">
                          <a:effectLst/>
                          <a:latin typeface="Arial" panose="020B0604020202020204" pitchFamily="34" charset="0"/>
                          <a:cs typeface="Arial" panose="020B0604020202020204" pitchFamily="34" charset="0"/>
                        </a:rPr>
                        <a:t>Planning the most  Efficient Route to Disneyworld</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8131F"/>
                    </a:solidFill>
                  </a:tcPr>
                </a:tc>
                <a:tc>
                  <a:txBody>
                    <a:bodyPr/>
                    <a:lstStyle/>
                    <a:p>
                      <a:pPr marL="342900" marR="0" lvl="0" indent="-342900">
                        <a:spcBef>
                          <a:spcPts val="0"/>
                        </a:spcBef>
                        <a:spcAft>
                          <a:spcPts val="0"/>
                        </a:spcAft>
                        <a:buFont typeface="Symbol" pitchFamily="2" charset="2"/>
                        <a:buChar char=""/>
                      </a:pPr>
                      <a:r>
                        <a:rPr lang="en-US" sz="2800" dirty="0">
                          <a:effectLst/>
                          <a:latin typeface="Arial" panose="020B0604020202020204" pitchFamily="34" charset="0"/>
                          <a:cs typeface="Arial" panose="020B0604020202020204" pitchFamily="34" charset="0"/>
                        </a:rPr>
                        <a:t>Planning and Carrying Out Investigations</a:t>
                      </a:r>
                    </a:p>
                    <a:p>
                      <a:pPr marL="342900" marR="0" lvl="0" indent="-342900">
                        <a:spcBef>
                          <a:spcPts val="0"/>
                        </a:spcBef>
                        <a:spcAft>
                          <a:spcPts val="0"/>
                        </a:spcAft>
                        <a:buFont typeface="Symbol" pitchFamily="2" charset="2"/>
                        <a:buChar char=""/>
                      </a:pPr>
                      <a:r>
                        <a:rPr lang="en-US" sz="2800" dirty="0">
                          <a:effectLst/>
                          <a:latin typeface="Arial" panose="020B0604020202020204" pitchFamily="34" charset="0"/>
                          <a:cs typeface="Arial" panose="020B0604020202020204" pitchFamily="34" charset="0"/>
                        </a:rPr>
                        <a:t>Analyzing and Interpreting Data</a:t>
                      </a:r>
                    </a:p>
                    <a:p>
                      <a:pPr marL="342900" marR="0" lvl="0" indent="-342900">
                        <a:spcBef>
                          <a:spcPts val="0"/>
                        </a:spcBef>
                        <a:spcAft>
                          <a:spcPts val="0"/>
                        </a:spcAft>
                        <a:buFont typeface="Symbol" pitchFamily="2" charset="2"/>
                        <a:buChar char=""/>
                      </a:pPr>
                      <a:r>
                        <a:rPr lang="en-US" sz="2800" dirty="0">
                          <a:effectLst/>
                          <a:latin typeface="Arial" panose="020B0604020202020204" pitchFamily="34" charset="0"/>
                          <a:cs typeface="Arial" panose="020B0604020202020204" pitchFamily="34" charset="0"/>
                        </a:rPr>
                        <a:t>Using Mathematics and Computational Thinking</a:t>
                      </a:r>
                    </a:p>
                    <a:p>
                      <a:pPr marL="342900" marR="0" lvl="0" indent="-342900">
                        <a:spcBef>
                          <a:spcPts val="0"/>
                        </a:spcBef>
                        <a:spcAft>
                          <a:spcPts val="0"/>
                        </a:spcAft>
                        <a:buFont typeface="Symbol" pitchFamily="2" charset="2"/>
                        <a:buChar char=""/>
                      </a:pPr>
                      <a:r>
                        <a:rPr lang="en-US" sz="2800" dirty="0">
                          <a:effectLst/>
                          <a:latin typeface="Arial" panose="020B0604020202020204" pitchFamily="34" charset="0"/>
                          <a:cs typeface="Arial" panose="020B0604020202020204" pitchFamily="34" charset="0"/>
                        </a:rPr>
                        <a:t>Constructing Explanations and Designing Solutions</a:t>
                      </a:r>
                    </a:p>
                    <a:p>
                      <a:pPr marL="342900" marR="0" lvl="0" indent="-342900">
                        <a:spcBef>
                          <a:spcPts val="0"/>
                        </a:spcBef>
                        <a:spcAft>
                          <a:spcPts val="0"/>
                        </a:spcAft>
                        <a:buFont typeface="Symbol" pitchFamily="2" charset="2"/>
                        <a:buChar char=""/>
                      </a:pPr>
                      <a:r>
                        <a:rPr lang="en-US" sz="2800" dirty="0">
                          <a:effectLst/>
                          <a:latin typeface="Arial" panose="020B0604020202020204" pitchFamily="34" charset="0"/>
                          <a:cs typeface="Arial" panose="020B0604020202020204" pitchFamily="34" charset="0"/>
                        </a:rPr>
                        <a:t>Obtaining, Evaluating, and Communicating Information</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342900" marR="0" lvl="0" indent="-342900">
                        <a:spcBef>
                          <a:spcPts val="0"/>
                        </a:spcBef>
                        <a:spcAft>
                          <a:spcPts val="0"/>
                        </a:spcAft>
                        <a:buFont typeface="Symbol" pitchFamily="2" charset="2"/>
                        <a:buChar char=""/>
                      </a:pPr>
                      <a:r>
                        <a:rPr lang="en-US" sz="2800" dirty="0">
                          <a:effectLst/>
                          <a:latin typeface="Arial" panose="020B0604020202020204" pitchFamily="34" charset="0"/>
                          <a:cs typeface="Arial" panose="020B0604020202020204" pitchFamily="34" charset="0"/>
                        </a:rPr>
                        <a:t>Investigated different routes and distance to find the most effective route to drive to Disneyworld</a:t>
                      </a:r>
                    </a:p>
                    <a:p>
                      <a:pPr marL="342900" marR="0" lvl="0" indent="-342900">
                        <a:spcBef>
                          <a:spcPts val="0"/>
                        </a:spcBef>
                        <a:spcAft>
                          <a:spcPts val="0"/>
                        </a:spcAft>
                        <a:buFont typeface="Symbol" pitchFamily="2" charset="2"/>
                        <a:buChar char=""/>
                      </a:pPr>
                      <a:r>
                        <a:rPr lang="en-US" sz="2800" dirty="0">
                          <a:effectLst/>
                          <a:latin typeface="Arial" panose="020B0604020202020204" pitchFamily="34" charset="0"/>
                          <a:cs typeface="Arial" panose="020B0604020202020204" pitchFamily="34" charset="0"/>
                        </a:rPr>
                        <a:t>Assessed data collected from weight of cars, speed at given routes, and distance </a:t>
                      </a:r>
                    </a:p>
                    <a:p>
                      <a:pPr marL="342900" marR="0" lvl="0" indent="-342900">
                        <a:spcBef>
                          <a:spcPts val="0"/>
                        </a:spcBef>
                        <a:spcAft>
                          <a:spcPts val="0"/>
                        </a:spcAft>
                        <a:buFont typeface="Symbol" pitchFamily="2" charset="2"/>
                        <a:buChar char=""/>
                      </a:pPr>
                      <a:r>
                        <a:rPr lang="en-US" sz="2800" dirty="0">
                          <a:effectLst/>
                          <a:latin typeface="Arial" panose="020B0604020202020204" pitchFamily="34" charset="0"/>
                          <a:cs typeface="Arial" panose="020B0604020202020204" pitchFamily="34" charset="0"/>
                        </a:rPr>
                        <a:t>Used data collected to calculate the kinetic energy used at given routes</a:t>
                      </a:r>
                    </a:p>
                    <a:p>
                      <a:pPr marL="342900" marR="0" lvl="0" indent="-342900">
                        <a:spcBef>
                          <a:spcPts val="0"/>
                        </a:spcBef>
                        <a:spcAft>
                          <a:spcPts val="0"/>
                        </a:spcAft>
                        <a:buFont typeface="Symbol" pitchFamily="2" charset="2"/>
                        <a:buChar char=""/>
                      </a:pPr>
                      <a:r>
                        <a:rPr lang="en-US" sz="2800" dirty="0">
                          <a:effectLst/>
                          <a:latin typeface="Arial" panose="020B0604020202020204" pitchFamily="34" charset="0"/>
                          <a:cs typeface="Arial" panose="020B0604020202020204" pitchFamily="34" charset="0"/>
                        </a:rPr>
                        <a:t>Compiled data to generate claims on which is the most energy efficient route</a:t>
                      </a:r>
                    </a:p>
                    <a:p>
                      <a:pPr marL="228600" marR="0">
                        <a:spcBef>
                          <a:spcPts val="0"/>
                        </a:spcBef>
                        <a:spcAft>
                          <a:spcPts val="0"/>
                        </a:spcAft>
                      </a:pPr>
                      <a:r>
                        <a:rPr lang="en-US" sz="2800" dirty="0">
                          <a:effectLst/>
                          <a:latin typeface="Arial" panose="020B0604020202020204" pitchFamily="34" charset="0"/>
                          <a:cs typeface="Arial" panose="020B0604020202020204" pitchFamily="34" charset="0"/>
                        </a:rPr>
                        <a:t> </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extLst>
                  <a:ext uri="{0D108BD9-81ED-4DB2-BD59-A6C34878D82A}">
                    <a16:rowId xmlns:a16="http://schemas.microsoft.com/office/drawing/2014/main" val="97645812"/>
                  </a:ext>
                </a:extLst>
              </a:tr>
              <a:tr h="4104557">
                <a:tc>
                  <a:txBody>
                    <a:bodyPr/>
                    <a:lstStyle/>
                    <a:p>
                      <a:pPr marL="0" marR="0">
                        <a:spcBef>
                          <a:spcPts val="0"/>
                        </a:spcBef>
                        <a:spcAft>
                          <a:spcPts val="0"/>
                        </a:spcAft>
                      </a:pPr>
                      <a:r>
                        <a:rPr lang="en-US" sz="2800" dirty="0">
                          <a:effectLst/>
                          <a:latin typeface="Arial" panose="020B0604020202020204" pitchFamily="34" charset="0"/>
                          <a:cs typeface="Arial" panose="020B0604020202020204" pitchFamily="34" charset="0"/>
                        </a:rPr>
                        <a:t>Informing Gun Control Policy through the lens of Conservation of Momentum </a:t>
                      </a:r>
                    </a:p>
                    <a:p>
                      <a:pPr marL="0" marR="0">
                        <a:spcBef>
                          <a:spcPts val="0"/>
                        </a:spcBef>
                        <a:spcAft>
                          <a:spcPts val="0"/>
                        </a:spcAft>
                      </a:pP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8131F"/>
                    </a:solidFill>
                  </a:tcPr>
                </a:tc>
                <a:tc>
                  <a:txBody>
                    <a:bodyPr/>
                    <a:lstStyle/>
                    <a:p>
                      <a:pPr marL="342900" marR="0" lvl="0" indent="-342900">
                        <a:spcBef>
                          <a:spcPts val="0"/>
                        </a:spcBef>
                        <a:spcAft>
                          <a:spcPts val="0"/>
                        </a:spcAft>
                        <a:buFont typeface="Symbol" pitchFamily="2" charset="2"/>
                        <a:buChar char=""/>
                      </a:pPr>
                      <a:r>
                        <a:rPr lang="en-US" sz="2800" dirty="0">
                          <a:effectLst/>
                          <a:latin typeface="Arial" panose="020B0604020202020204" pitchFamily="34" charset="0"/>
                          <a:cs typeface="Arial" panose="020B0604020202020204" pitchFamily="34" charset="0"/>
                        </a:rPr>
                        <a:t>Planning and Carrying Out Investigations</a:t>
                      </a:r>
                    </a:p>
                    <a:p>
                      <a:pPr marL="342900" marR="0" lvl="0" indent="-342900">
                        <a:spcBef>
                          <a:spcPts val="0"/>
                        </a:spcBef>
                        <a:spcAft>
                          <a:spcPts val="0"/>
                        </a:spcAft>
                        <a:buFont typeface="Symbol" pitchFamily="2" charset="2"/>
                        <a:buChar char=""/>
                      </a:pPr>
                      <a:r>
                        <a:rPr lang="en-US" sz="2800" dirty="0">
                          <a:effectLst/>
                          <a:latin typeface="Arial" panose="020B0604020202020204" pitchFamily="34" charset="0"/>
                          <a:cs typeface="Arial" panose="020B0604020202020204" pitchFamily="34" charset="0"/>
                        </a:rPr>
                        <a:t>Analyzing and Interpreting Data</a:t>
                      </a:r>
                    </a:p>
                    <a:p>
                      <a:pPr marL="342900" marR="0" lvl="0" indent="-342900">
                        <a:spcBef>
                          <a:spcPts val="0"/>
                        </a:spcBef>
                        <a:spcAft>
                          <a:spcPts val="0"/>
                        </a:spcAft>
                        <a:buFont typeface="Symbol" pitchFamily="2" charset="2"/>
                        <a:buChar char=""/>
                      </a:pPr>
                      <a:r>
                        <a:rPr lang="en-US" sz="2800" dirty="0">
                          <a:effectLst/>
                          <a:latin typeface="Arial" panose="020B0604020202020204" pitchFamily="34" charset="0"/>
                          <a:cs typeface="Arial" panose="020B0604020202020204" pitchFamily="34" charset="0"/>
                        </a:rPr>
                        <a:t>Using Mathematics and Computational Thinking</a:t>
                      </a:r>
                    </a:p>
                    <a:p>
                      <a:pPr marL="342900" marR="0" lvl="0" indent="-342900">
                        <a:spcBef>
                          <a:spcPts val="0"/>
                        </a:spcBef>
                        <a:spcAft>
                          <a:spcPts val="0"/>
                        </a:spcAft>
                        <a:buFont typeface="Symbol" pitchFamily="2" charset="2"/>
                        <a:buChar char=""/>
                      </a:pPr>
                      <a:r>
                        <a:rPr lang="en-US" sz="2800" dirty="0">
                          <a:effectLst/>
                          <a:latin typeface="Arial" panose="020B0604020202020204" pitchFamily="34" charset="0"/>
                          <a:cs typeface="Arial" panose="020B0604020202020204" pitchFamily="34" charset="0"/>
                        </a:rPr>
                        <a:t>Constructing Explanations and Designing Solutions</a:t>
                      </a:r>
                    </a:p>
                    <a:p>
                      <a:pPr marL="342900" marR="0" lvl="0" indent="-342900">
                        <a:spcBef>
                          <a:spcPts val="0"/>
                        </a:spcBef>
                        <a:spcAft>
                          <a:spcPts val="0"/>
                        </a:spcAft>
                        <a:buFont typeface="Symbol" pitchFamily="2" charset="2"/>
                        <a:buChar char=""/>
                      </a:pPr>
                      <a:r>
                        <a:rPr lang="en-US" sz="2800" dirty="0">
                          <a:effectLst/>
                          <a:latin typeface="Arial" panose="020B0604020202020204" pitchFamily="34" charset="0"/>
                          <a:cs typeface="Arial" panose="020B0604020202020204" pitchFamily="34" charset="0"/>
                        </a:rPr>
                        <a:t>Engaging in Argument from Evidence</a:t>
                      </a:r>
                    </a:p>
                    <a:p>
                      <a:pPr marL="342900" marR="0" lvl="0" indent="-342900">
                        <a:spcBef>
                          <a:spcPts val="0"/>
                        </a:spcBef>
                        <a:spcAft>
                          <a:spcPts val="0"/>
                        </a:spcAft>
                        <a:buFont typeface="Symbol" pitchFamily="2" charset="2"/>
                        <a:buChar char=""/>
                      </a:pPr>
                      <a:r>
                        <a:rPr lang="en-US" sz="2800" dirty="0">
                          <a:effectLst/>
                          <a:latin typeface="Arial" panose="020B0604020202020204" pitchFamily="34" charset="0"/>
                          <a:cs typeface="Arial" panose="020B0604020202020204" pitchFamily="34" charset="0"/>
                        </a:rPr>
                        <a:t>Obtaining, Evaluating, and Communicating Information</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342900" marR="0" lvl="0" indent="-342900">
                        <a:spcBef>
                          <a:spcPts val="0"/>
                        </a:spcBef>
                        <a:spcAft>
                          <a:spcPts val="0"/>
                        </a:spcAft>
                        <a:buFont typeface="Symbol" pitchFamily="2" charset="2"/>
                        <a:buChar char=""/>
                      </a:pPr>
                      <a:r>
                        <a:rPr lang="en-US" sz="2800" dirty="0">
                          <a:effectLst/>
                          <a:latin typeface="Arial" panose="020B0604020202020204" pitchFamily="34" charset="0"/>
                          <a:cs typeface="Arial" panose="020B0604020202020204" pitchFamily="34" charset="0"/>
                        </a:rPr>
                        <a:t>Determined which firearms should be banned using the conservation of momentum</a:t>
                      </a:r>
                    </a:p>
                    <a:p>
                      <a:pPr marL="342900" marR="0" lvl="0" indent="-342900">
                        <a:spcBef>
                          <a:spcPts val="0"/>
                        </a:spcBef>
                        <a:spcAft>
                          <a:spcPts val="0"/>
                        </a:spcAft>
                        <a:buFont typeface="Symbol" pitchFamily="2" charset="2"/>
                        <a:buChar char=""/>
                      </a:pPr>
                      <a:r>
                        <a:rPr lang="en-US" sz="2800" dirty="0">
                          <a:effectLst/>
                          <a:latin typeface="Arial" panose="020B0604020202020204" pitchFamily="34" charset="0"/>
                          <a:cs typeface="Arial" panose="020B0604020202020204" pitchFamily="34" charset="0"/>
                        </a:rPr>
                        <a:t>Collected data on different firearms, such as mass and recoil speed</a:t>
                      </a:r>
                    </a:p>
                    <a:p>
                      <a:pPr marL="342900" marR="0" lvl="0" indent="-342900">
                        <a:spcBef>
                          <a:spcPts val="0"/>
                        </a:spcBef>
                        <a:spcAft>
                          <a:spcPts val="0"/>
                        </a:spcAft>
                        <a:buFont typeface="Symbol" pitchFamily="2" charset="2"/>
                        <a:buChar char=""/>
                      </a:pPr>
                      <a:r>
                        <a:rPr lang="en-US" sz="2800" dirty="0">
                          <a:effectLst/>
                          <a:latin typeface="Arial" panose="020B0604020202020204" pitchFamily="34" charset="0"/>
                          <a:cs typeface="Arial" panose="020B0604020202020204" pitchFamily="34" charset="0"/>
                        </a:rPr>
                        <a:t>Developed claims based on evidence on which firearms should be banned. </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extLst>
                  <a:ext uri="{0D108BD9-81ED-4DB2-BD59-A6C34878D82A}">
                    <a16:rowId xmlns:a16="http://schemas.microsoft.com/office/drawing/2014/main" val="357384497"/>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11263" rtl="0" eaLnBrk="0" fontAlgn="base" latinLnBrk="0" hangingPunct="0">
          <a:lnSpc>
            <a:spcPct val="100000"/>
          </a:lnSpc>
          <a:spcBef>
            <a:spcPct val="50000"/>
          </a:spcBef>
          <a:spcAft>
            <a:spcPct val="0"/>
          </a:spcAft>
          <a:buClrTx/>
          <a:buSzTx/>
          <a:buFontTx/>
          <a:buNone/>
          <a:tabLst/>
          <a:defRPr kumimoji="0" lang="en-US" sz="7900" b="1"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11263" rtl="0" eaLnBrk="0" fontAlgn="base" latinLnBrk="0" hangingPunct="0">
          <a:lnSpc>
            <a:spcPct val="100000"/>
          </a:lnSpc>
          <a:spcBef>
            <a:spcPct val="50000"/>
          </a:spcBef>
          <a:spcAft>
            <a:spcPct val="0"/>
          </a:spcAft>
          <a:buClrTx/>
          <a:buSzTx/>
          <a:buFontTx/>
          <a:buNone/>
          <a:tabLst/>
          <a:defRPr kumimoji="0" lang="en-US" sz="7900" b="1" i="0" u="none" strike="noStrike" cap="none" normalizeH="0" baseline="0">
            <a:ln>
              <a:noFill/>
            </a:ln>
            <a:solidFill>
              <a:schemeClr val="tx1"/>
            </a:solidFill>
            <a:effectLst/>
            <a:latin typeface="Times New Roman"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FFFFE9"/>
    </a:lt1>
    <a:dk2>
      <a:srgbClr val="808000"/>
    </a:dk2>
    <a:lt2>
      <a:srgbClr val="666633"/>
    </a:lt2>
    <a:accent1>
      <a:srgbClr val="339933"/>
    </a:accent1>
    <a:accent2>
      <a:srgbClr val="800000"/>
    </a:accent2>
    <a:accent3>
      <a:srgbClr val="FFFFF2"/>
    </a:accent3>
    <a:accent4>
      <a:srgbClr val="000000"/>
    </a:accent4>
    <a:accent5>
      <a:srgbClr val="ADCAAD"/>
    </a:accent5>
    <a:accent6>
      <a:srgbClr val="730000"/>
    </a:accent6>
    <a:hlink>
      <a:srgbClr val="0033CC"/>
    </a:hlink>
    <a:folHlink>
      <a:srgbClr val="FFCC66"/>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13685</TotalTime>
  <Words>878</Words>
  <Application>Microsoft Macintosh PowerPoint</Application>
  <PresentationFormat>Custom</PresentationFormat>
  <Paragraphs>95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Symbol</vt:lpstr>
      <vt:lpstr>Times New Roman</vt:lpstr>
      <vt:lpstr>Blank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john</dc:creator>
  <cp:lastModifiedBy>Clausell Mathis</cp:lastModifiedBy>
  <cp:revision>663</cp:revision>
  <dcterms:created xsi:type="dcterms:W3CDTF">2009-02-06T19:58:43Z</dcterms:created>
  <dcterms:modified xsi:type="dcterms:W3CDTF">2019-07-18T04:04:47Z</dcterms:modified>
</cp:coreProperties>
</file>