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748" r:id="rId2"/>
    <p:sldId id="575" r:id="rId3"/>
    <p:sldId id="771" r:id="rId4"/>
    <p:sldId id="772" r:id="rId5"/>
    <p:sldId id="783" r:id="rId6"/>
    <p:sldId id="797" r:id="rId7"/>
    <p:sldId id="773" r:id="rId8"/>
    <p:sldId id="800" r:id="rId9"/>
    <p:sldId id="775" r:id="rId10"/>
    <p:sldId id="791" r:id="rId11"/>
    <p:sldId id="793" r:id="rId12"/>
    <p:sldId id="794" r:id="rId13"/>
    <p:sldId id="795" r:id="rId14"/>
    <p:sldId id="806" r:id="rId15"/>
    <p:sldId id="807" r:id="rId16"/>
    <p:sldId id="808" r:id="rId17"/>
    <p:sldId id="809" r:id="rId18"/>
    <p:sldId id="810" r:id="rId19"/>
    <p:sldId id="813" r:id="rId20"/>
    <p:sldId id="814" r:id="rId21"/>
    <p:sldId id="815" r:id="rId22"/>
    <p:sldId id="757" r:id="rId23"/>
    <p:sldId id="758" r:id="rId24"/>
    <p:sldId id="759" r:id="rId25"/>
    <p:sldId id="801" r:id="rId26"/>
    <p:sldId id="790" r:id="rId27"/>
    <p:sldId id="779" r:id="rId28"/>
    <p:sldId id="805" r:id="rId29"/>
    <p:sldId id="804" r:id="rId30"/>
    <p:sldId id="811" r:id="rId31"/>
    <p:sldId id="812" r:id="rId32"/>
    <p:sldId id="787" r:id="rId33"/>
    <p:sldId id="788" r:id="rId34"/>
    <p:sldId id="802" r:id="rId35"/>
    <p:sldId id="799" r:id="rId36"/>
    <p:sldId id="760" r:id="rId37"/>
    <p:sldId id="652" r:id="rId38"/>
    <p:sldId id="653" r:id="rId39"/>
    <p:sldId id="654" r:id="rId40"/>
    <p:sldId id="763" r:id="rId41"/>
    <p:sldId id="708" r:id="rId42"/>
    <p:sldId id="709" r:id="rId43"/>
    <p:sldId id="711" r:id="rId44"/>
    <p:sldId id="664" r:id="rId45"/>
    <p:sldId id="766" r:id="rId46"/>
    <p:sldId id="735" r:id="rId47"/>
    <p:sldId id="736" r:id="rId48"/>
    <p:sldId id="737" r:id="rId49"/>
    <p:sldId id="767" r:id="rId50"/>
    <p:sldId id="738" r:id="rId51"/>
    <p:sldId id="741" r:id="rId52"/>
    <p:sldId id="768" r:id="rId53"/>
    <p:sldId id="323" r:id="rId54"/>
  </p:sldIdLst>
  <p:sldSz cx="9144000" cy="6858000" type="screen4x3"/>
  <p:notesSz cx="6954838" cy="93091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CC0000"/>
      </a:buClr>
      <a:buSzPct val="100000"/>
      <a:buFont typeface="Arial" charset="0"/>
      <a:defRPr sz="4400" b="1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buClr>
        <a:srgbClr val="CC0000"/>
      </a:buClr>
      <a:buSzPct val="100000"/>
      <a:buFont typeface="Arial" charset="0"/>
      <a:defRPr sz="4400" b="1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buClr>
        <a:srgbClr val="CC0000"/>
      </a:buClr>
      <a:buSzPct val="100000"/>
      <a:buFont typeface="Arial" charset="0"/>
      <a:defRPr sz="4400" b="1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buClr>
        <a:srgbClr val="CC0000"/>
      </a:buClr>
      <a:buSzPct val="100000"/>
      <a:buFont typeface="Arial" charset="0"/>
      <a:defRPr sz="4400" b="1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buClr>
        <a:srgbClr val="CC0000"/>
      </a:buClr>
      <a:buSzPct val="100000"/>
      <a:buFont typeface="Arial" charset="0"/>
      <a:defRPr sz="4400" b="1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4400" b="1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4400" b="1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4400" b="1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4400" b="1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54" autoAdjust="0"/>
    <p:restoredTop sz="94636" autoAdjust="0"/>
  </p:normalViewPr>
  <p:slideViewPr>
    <p:cSldViewPr>
      <p:cViewPr>
        <p:scale>
          <a:sx n="75" d="100"/>
          <a:sy n="75" d="100"/>
        </p:scale>
        <p:origin x="-2080" y="-3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6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544" y="-96"/>
      </p:cViewPr>
      <p:guideLst>
        <p:guide orient="horz" pos="2885"/>
        <p:guide pos="214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2297" cy="46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40" rIns="92278" bIns="4614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972" y="1"/>
            <a:ext cx="3012297" cy="46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40" rIns="92278" bIns="4614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0947"/>
            <a:ext cx="3012297" cy="46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40" rIns="92278" bIns="4614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972" y="8840947"/>
            <a:ext cx="3012297" cy="46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40" rIns="92278" bIns="4614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9EE1C98-694F-4875-B98E-F9C5B5921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53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1"/>
            <a:ext cx="6954838" cy="93091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281" tIns="46141" rIns="92281" bIns="4614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012297" cy="4633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463" tIns="45049" rIns="90463" bIns="45049" numCol="1" anchor="t" anchorCtr="0" compatLnSpc="1">
            <a:prstTxWarp prst="textNoShape">
              <a:avLst/>
            </a:prstTxWarp>
          </a:bodyPr>
          <a:lstStyle>
            <a:lvl1pPr>
              <a:spcBef>
                <a:spcPts val="253"/>
              </a:spcBef>
              <a:buClr>
                <a:srgbClr val="000000"/>
              </a:buClr>
              <a:buFont typeface="Times New Roman" pitchFamily="18" charset="0"/>
              <a:buChar char="•"/>
              <a:tabLst>
                <a:tab pos="0" algn="l"/>
                <a:tab pos="922815" algn="l"/>
                <a:tab pos="1845628" algn="l"/>
                <a:tab pos="2768443" algn="l"/>
                <a:tab pos="3691258" algn="l"/>
                <a:tab pos="4614073" algn="l"/>
                <a:tab pos="5536886" algn="l"/>
                <a:tab pos="6459701" algn="l"/>
                <a:tab pos="7380915" algn="l"/>
                <a:tab pos="8306933" algn="l"/>
                <a:tab pos="9228145" algn="l"/>
                <a:tab pos="10152562" algn="l"/>
              </a:tabLst>
              <a:defRPr sz="10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942545" y="0"/>
            <a:ext cx="3012296" cy="4633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463" tIns="45049" rIns="90463" bIns="4504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253"/>
              </a:spcBef>
              <a:buClr>
                <a:srgbClr val="000000"/>
              </a:buClr>
              <a:buFont typeface="Times New Roman" pitchFamily="18" charset="0"/>
              <a:buChar char="•"/>
              <a:tabLst>
                <a:tab pos="0" algn="l"/>
                <a:tab pos="922815" algn="l"/>
                <a:tab pos="1845628" algn="l"/>
                <a:tab pos="2768443" algn="l"/>
                <a:tab pos="3691258" algn="l"/>
                <a:tab pos="4614073" algn="l"/>
                <a:tab pos="5536886" algn="l"/>
                <a:tab pos="6459701" algn="l"/>
                <a:tab pos="7380915" algn="l"/>
                <a:tab pos="8306933" algn="l"/>
                <a:tab pos="9228145" algn="l"/>
                <a:tab pos="10152562" algn="l"/>
              </a:tabLst>
              <a:defRPr sz="10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09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8400" y="693738"/>
            <a:ext cx="4624388" cy="3468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5532" y="4395878"/>
            <a:ext cx="5103776" cy="42403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463" tIns="45049" rIns="90463" bIns="4504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8867925"/>
            <a:ext cx="3012297" cy="4633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463" tIns="45049" rIns="90463" bIns="45049" numCol="1" anchor="b" anchorCtr="0" compatLnSpc="1">
            <a:prstTxWarp prst="textNoShape">
              <a:avLst/>
            </a:prstTxWarp>
          </a:bodyPr>
          <a:lstStyle>
            <a:lvl1pPr>
              <a:spcBef>
                <a:spcPts val="253"/>
              </a:spcBef>
              <a:buClr>
                <a:srgbClr val="000000"/>
              </a:buClr>
              <a:buFont typeface="Times New Roman" pitchFamily="18" charset="0"/>
              <a:buChar char="•"/>
              <a:tabLst>
                <a:tab pos="0" algn="l"/>
                <a:tab pos="922815" algn="l"/>
                <a:tab pos="1845628" algn="l"/>
                <a:tab pos="2768443" algn="l"/>
                <a:tab pos="3691258" algn="l"/>
                <a:tab pos="4614073" algn="l"/>
                <a:tab pos="5536886" algn="l"/>
                <a:tab pos="6459701" algn="l"/>
                <a:tab pos="7380915" algn="l"/>
                <a:tab pos="8306933" algn="l"/>
                <a:tab pos="9228145" algn="l"/>
                <a:tab pos="10152562" algn="l"/>
              </a:tabLst>
              <a:defRPr sz="10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42545" y="8867925"/>
            <a:ext cx="3012296" cy="4633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463" tIns="45049" rIns="90463" bIns="4504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ts val="253"/>
              </a:spcBef>
              <a:buClr>
                <a:srgbClr val="000000"/>
              </a:buClr>
              <a:buFont typeface="Times New Roman" pitchFamily="18" charset="0"/>
              <a:buChar char="•"/>
              <a:tabLst>
                <a:tab pos="0" algn="l"/>
                <a:tab pos="922815" algn="l"/>
                <a:tab pos="1845628" algn="l"/>
                <a:tab pos="2768443" algn="l"/>
                <a:tab pos="3691258" algn="l"/>
                <a:tab pos="4614073" algn="l"/>
                <a:tab pos="5536886" algn="l"/>
                <a:tab pos="6459701" algn="l"/>
                <a:tab pos="7380915" algn="l"/>
                <a:tab pos="8306933" algn="l"/>
                <a:tab pos="9228145" algn="l"/>
                <a:tab pos="10152562" algn="l"/>
              </a:tabLst>
              <a:defRPr sz="10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EA9433A-95F8-4139-80FE-EF9BD133C7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272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spcBef>
                <a:spcPts val="250"/>
              </a:spcBef>
              <a:tabLst>
                <a:tab pos="0" algn="l"/>
                <a:tab pos="922009" algn="l"/>
                <a:tab pos="1845601" algn="l"/>
                <a:tab pos="2767610" algn="l"/>
                <a:tab pos="3691202" algn="l"/>
                <a:tab pos="4613211" algn="l"/>
                <a:tab pos="5536804" algn="l"/>
                <a:tab pos="6458812" algn="l"/>
                <a:tab pos="7380821" algn="l"/>
                <a:tab pos="8305998" algn="l"/>
                <a:tab pos="9228007" algn="l"/>
                <a:tab pos="10151598" algn="l"/>
              </a:tabLst>
            </a:pPr>
            <a:fld id="{0904C5AA-905D-4AEB-97C9-993942BCA1EF}" type="slidenum">
              <a:rPr lang="en-GB" smtClean="0"/>
              <a:pPr>
                <a:spcBef>
                  <a:spcPts val="250"/>
                </a:spcBef>
                <a:tabLst>
                  <a:tab pos="0" algn="l"/>
                  <a:tab pos="922009" algn="l"/>
                  <a:tab pos="1845601" algn="l"/>
                  <a:tab pos="2767610" algn="l"/>
                  <a:tab pos="3691202" algn="l"/>
                  <a:tab pos="4613211" algn="l"/>
                  <a:tab pos="5536804" algn="l"/>
                  <a:tab pos="6458812" algn="l"/>
                  <a:tab pos="7380821" algn="l"/>
                  <a:tab pos="8305998" algn="l"/>
                  <a:tab pos="9228007" algn="l"/>
                  <a:tab pos="10151598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1186379" y="691914"/>
            <a:ext cx="4588371" cy="34722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281" tIns="46141" rIns="92281" bIns="46141" anchor="ctr"/>
          <a:lstStyle/>
          <a:p>
            <a:endParaRPr lang="en-US" dirty="0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body"/>
          </p:nvPr>
        </p:nvSpPr>
        <p:spPr>
          <a:xfrm>
            <a:off x="925532" y="4395875"/>
            <a:ext cx="5105348" cy="4241941"/>
          </a:xfrm>
          <a:noFill/>
          <a:ln/>
        </p:spPr>
        <p:txBody>
          <a:bodyPr wrap="none" lIns="92278" tIns="46140" rIns="92278" bIns="46140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240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249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032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017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spcBef>
                <a:spcPts val="250"/>
              </a:spcBef>
              <a:tabLst>
                <a:tab pos="0" algn="l"/>
                <a:tab pos="922009" algn="l"/>
                <a:tab pos="1845601" algn="l"/>
                <a:tab pos="2767610" algn="l"/>
                <a:tab pos="3691202" algn="l"/>
                <a:tab pos="4613211" algn="l"/>
                <a:tab pos="5536804" algn="l"/>
                <a:tab pos="6458812" algn="l"/>
                <a:tab pos="7380821" algn="l"/>
                <a:tab pos="8305998" algn="l"/>
                <a:tab pos="9228007" algn="l"/>
                <a:tab pos="10151598" algn="l"/>
              </a:tabLst>
            </a:pPr>
            <a:fld id="{B1B32645-A289-4276-A82C-FC2A9598B68A}" type="slidenum">
              <a:rPr lang="en-GB" smtClean="0"/>
              <a:pPr>
                <a:spcBef>
                  <a:spcPts val="250"/>
                </a:spcBef>
                <a:tabLst>
                  <a:tab pos="0" algn="l"/>
                  <a:tab pos="922009" algn="l"/>
                  <a:tab pos="1845601" algn="l"/>
                  <a:tab pos="2767610" algn="l"/>
                  <a:tab pos="3691202" algn="l"/>
                  <a:tab pos="4613211" algn="l"/>
                  <a:tab pos="5536804" algn="l"/>
                  <a:tab pos="6458812" algn="l"/>
                  <a:tab pos="7380821" algn="l"/>
                  <a:tab pos="8305998" algn="l"/>
                  <a:tab pos="9228007" algn="l"/>
                  <a:tab pos="10151598" algn="l"/>
                </a:tabLst>
              </a:pPr>
              <a:t>14</a:t>
            </a:fld>
            <a:endParaRPr lang="en-GB" dirty="0" smtClean="0"/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0563"/>
            <a:ext cx="4629150" cy="3471862"/>
          </a:xfrm>
          <a:ln/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5532" y="4395876"/>
            <a:ext cx="5105348" cy="4151484"/>
          </a:xfrm>
          <a:noFill/>
          <a:ln/>
        </p:spPr>
        <p:txBody>
          <a:bodyPr wrap="none" lIns="92278" tIns="46140" rIns="92278" bIns="46140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spcBef>
                <a:spcPts val="250"/>
              </a:spcBef>
              <a:tabLst>
                <a:tab pos="0" algn="l"/>
                <a:tab pos="922009" algn="l"/>
                <a:tab pos="1845601" algn="l"/>
                <a:tab pos="2767610" algn="l"/>
                <a:tab pos="3691202" algn="l"/>
                <a:tab pos="4613211" algn="l"/>
                <a:tab pos="5536804" algn="l"/>
                <a:tab pos="6458812" algn="l"/>
                <a:tab pos="7380821" algn="l"/>
                <a:tab pos="8305998" algn="l"/>
                <a:tab pos="9228007" algn="l"/>
                <a:tab pos="10151598" algn="l"/>
              </a:tabLst>
            </a:pPr>
            <a:fld id="{5DCBC20D-7506-495B-AE6E-3ECDD39FE3B3}" type="slidenum">
              <a:rPr lang="en-GB" smtClean="0"/>
              <a:pPr>
                <a:spcBef>
                  <a:spcPts val="250"/>
                </a:spcBef>
                <a:tabLst>
                  <a:tab pos="0" algn="l"/>
                  <a:tab pos="922009" algn="l"/>
                  <a:tab pos="1845601" algn="l"/>
                  <a:tab pos="2767610" algn="l"/>
                  <a:tab pos="3691202" algn="l"/>
                  <a:tab pos="4613211" algn="l"/>
                  <a:tab pos="5536804" algn="l"/>
                  <a:tab pos="6458812" algn="l"/>
                  <a:tab pos="7380821" algn="l"/>
                  <a:tab pos="8305998" algn="l"/>
                  <a:tab pos="9228007" algn="l"/>
                  <a:tab pos="10151598" algn="l"/>
                </a:tabLst>
              </a:pPr>
              <a:t>15</a:t>
            </a:fld>
            <a:endParaRPr lang="en-GB" dirty="0" smtClean="0"/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0563"/>
            <a:ext cx="4629150" cy="3471862"/>
          </a:xfrm>
          <a:ln/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3960" y="4394290"/>
            <a:ext cx="5105349" cy="4151484"/>
          </a:xfrm>
          <a:noFill/>
          <a:ln/>
        </p:spPr>
        <p:txBody>
          <a:bodyPr wrap="none" lIns="92278" tIns="46140" rIns="92278" bIns="46140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42" algn="l"/>
                <a:tab pos="1828885" algn="l"/>
                <a:tab pos="2743327" algn="l"/>
                <a:tab pos="3657769" algn="l"/>
                <a:tab pos="4572211" algn="l"/>
                <a:tab pos="5486654" algn="l"/>
                <a:tab pos="6401096" algn="l"/>
                <a:tab pos="7315538" algn="l"/>
                <a:tab pos="8229981" algn="l"/>
                <a:tab pos="9144423" algn="l"/>
                <a:tab pos="1005886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85" indent="-285764">
              <a:tabLst>
                <a:tab pos="0" algn="l"/>
                <a:tab pos="914442" algn="l"/>
                <a:tab pos="1828885" algn="l"/>
                <a:tab pos="2743327" algn="l"/>
                <a:tab pos="3657769" algn="l"/>
                <a:tab pos="4572211" algn="l"/>
                <a:tab pos="5486654" algn="l"/>
                <a:tab pos="6401096" algn="l"/>
                <a:tab pos="7315538" algn="l"/>
                <a:tab pos="8229981" algn="l"/>
                <a:tab pos="9144423" algn="l"/>
                <a:tab pos="1005886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53" indent="-228611">
              <a:tabLst>
                <a:tab pos="0" algn="l"/>
                <a:tab pos="914442" algn="l"/>
                <a:tab pos="1828885" algn="l"/>
                <a:tab pos="2743327" algn="l"/>
                <a:tab pos="3657769" algn="l"/>
                <a:tab pos="4572211" algn="l"/>
                <a:tab pos="5486654" algn="l"/>
                <a:tab pos="6401096" algn="l"/>
                <a:tab pos="7315538" algn="l"/>
                <a:tab pos="8229981" algn="l"/>
                <a:tab pos="9144423" algn="l"/>
                <a:tab pos="1005886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74" indent="-228611">
              <a:tabLst>
                <a:tab pos="0" algn="l"/>
                <a:tab pos="914442" algn="l"/>
                <a:tab pos="1828885" algn="l"/>
                <a:tab pos="2743327" algn="l"/>
                <a:tab pos="3657769" algn="l"/>
                <a:tab pos="4572211" algn="l"/>
                <a:tab pos="5486654" algn="l"/>
                <a:tab pos="6401096" algn="l"/>
                <a:tab pos="7315538" algn="l"/>
                <a:tab pos="8229981" algn="l"/>
                <a:tab pos="9144423" algn="l"/>
                <a:tab pos="1005886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96" indent="-228611">
              <a:tabLst>
                <a:tab pos="0" algn="l"/>
                <a:tab pos="914442" algn="l"/>
                <a:tab pos="1828885" algn="l"/>
                <a:tab pos="2743327" algn="l"/>
                <a:tab pos="3657769" algn="l"/>
                <a:tab pos="4572211" algn="l"/>
                <a:tab pos="5486654" algn="l"/>
                <a:tab pos="6401096" algn="l"/>
                <a:tab pos="7315538" algn="l"/>
                <a:tab pos="8229981" algn="l"/>
                <a:tab pos="9144423" algn="l"/>
                <a:tab pos="1005886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717" indent="-228611" defTabSz="457221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42" algn="l"/>
                <a:tab pos="1828885" algn="l"/>
                <a:tab pos="2743327" algn="l"/>
                <a:tab pos="3657769" algn="l"/>
                <a:tab pos="4572211" algn="l"/>
                <a:tab pos="5486654" algn="l"/>
                <a:tab pos="6401096" algn="l"/>
                <a:tab pos="7315538" algn="l"/>
                <a:tab pos="8229981" algn="l"/>
                <a:tab pos="9144423" algn="l"/>
                <a:tab pos="1005886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938" indent="-228611" defTabSz="457221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42" algn="l"/>
                <a:tab pos="1828885" algn="l"/>
                <a:tab pos="2743327" algn="l"/>
                <a:tab pos="3657769" algn="l"/>
                <a:tab pos="4572211" algn="l"/>
                <a:tab pos="5486654" algn="l"/>
                <a:tab pos="6401096" algn="l"/>
                <a:tab pos="7315538" algn="l"/>
                <a:tab pos="8229981" algn="l"/>
                <a:tab pos="9144423" algn="l"/>
                <a:tab pos="1005886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159" indent="-228611" defTabSz="457221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42" algn="l"/>
                <a:tab pos="1828885" algn="l"/>
                <a:tab pos="2743327" algn="l"/>
                <a:tab pos="3657769" algn="l"/>
                <a:tab pos="4572211" algn="l"/>
                <a:tab pos="5486654" algn="l"/>
                <a:tab pos="6401096" algn="l"/>
                <a:tab pos="7315538" algn="l"/>
                <a:tab pos="8229981" algn="l"/>
                <a:tab pos="9144423" algn="l"/>
                <a:tab pos="1005886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380" indent="-228611" defTabSz="457221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42" algn="l"/>
                <a:tab pos="1828885" algn="l"/>
                <a:tab pos="2743327" algn="l"/>
                <a:tab pos="3657769" algn="l"/>
                <a:tab pos="4572211" algn="l"/>
                <a:tab pos="5486654" algn="l"/>
                <a:tab pos="6401096" algn="l"/>
                <a:tab pos="7315538" algn="l"/>
                <a:tab pos="8229981" algn="l"/>
                <a:tab pos="9144423" algn="l"/>
                <a:tab pos="1005886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E04B0825-126D-4F78-93C4-69555319CD8D}" type="slidenum">
              <a:rPr lang="en-GB" altLang="en-US" sz="1000">
                <a:solidFill>
                  <a:srgbClr val="000000"/>
                </a:solidFill>
              </a:rPr>
              <a:pPr/>
              <a:t>16</a:t>
            </a:fld>
            <a:endParaRPr lang="en-GB" altLang="en-US" sz="1000" dirty="0">
              <a:solidFill>
                <a:srgbClr val="000000"/>
              </a:solidFill>
            </a:endParaRPr>
          </a:p>
        </p:txBody>
      </p:sp>
      <p:sp>
        <p:nvSpPr>
          <p:cNvPr id="78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30737" cy="34734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24687" y="4394596"/>
            <a:ext cx="5103890" cy="415133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spcBef>
                <a:spcPts val="250"/>
              </a:spcBef>
              <a:tabLst>
                <a:tab pos="0" algn="l"/>
                <a:tab pos="922009" algn="l"/>
                <a:tab pos="1845601" algn="l"/>
                <a:tab pos="2767610" algn="l"/>
                <a:tab pos="3691202" algn="l"/>
                <a:tab pos="4613211" algn="l"/>
                <a:tab pos="5536804" algn="l"/>
                <a:tab pos="6458812" algn="l"/>
                <a:tab pos="7380821" algn="l"/>
                <a:tab pos="8305998" algn="l"/>
                <a:tab pos="9228007" algn="l"/>
                <a:tab pos="10151598" algn="l"/>
              </a:tabLst>
            </a:pPr>
            <a:fld id="{7ED50CD3-8BDF-4A0A-88EE-8199EA07CD33}" type="slidenum">
              <a:rPr lang="en-GB" smtClean="0"/>
              <a:pPr>
                <a:spcBef>
                  <a:spcPts val="250"/>
                </a:spcBef>
                <a:tabLst>
                  <a:tab pos="0" algn="l"/>
                  <a:tab pos="922009" algn="l"/>
                  <a:tab pos="1845601" algn="l"/>
                  <a:tab pos="2767610" algn="l"/>
                  <a:tab pos="3691202" algn="l"/>
                  <a:tab pos="4613211" algn="l"/>
                  <a:tab pos="5536804" algn="l"/>
                  <a:tab pos="6458812" algn="l"/>
                  <a:tab pos="7380821" algn="l"/>
                  <a:tab pos="8305998" algn="l"/>
                  <a:tab pos="9228007" algn="l"/>
                  <a:tab pos="10151598" algn="l"/>
                </a:tabLst>
              </a:pPr>
              <a:t>17</a:t>
            </a:fld>
            <a:endParaRPr lang="en-GB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spcBef>
                <a:spcPts val="250"/>
              </a:spcBef>
              <a:tabLst>
                <a:tab pos="0" algn="l"/>
                <a:tab pos="922009" algn="l"/>
                <a:tab pos="1845601" algn="l"/>
                <a:tab pos="2767610" algn="l"/>
                <a:tab pos="3691202" algn="l"/>
                <a:tab pos="4613211" algn="l"/>
                <a:tab pos="5536804" algn="l"/>
                <a:tab pos="6458812" algn="l"/>
                <a:tab pos="7380821" algn="l"/>
                <a:tab pos="8305998" algn="l"/>
                <a:tab pos="9228007" algn="l"/>
                <a:tab pos="10151598" algn="l"/>
              </a:tabLst>
            </a:pPr>
            <a:fld id="{B235568F-9958-42A5-B649-88FBED70F578}" type="slidenum">
              <a:rPr lang="en-GB" smtClean="0"/>
              <a:pPr>
                <a:spcBef>
                  <a:spcPts val="250"/>
                </a:spcBef>
                <a:tabLst>
                  <a:tab pos="0" algn="l"/>
                  <a:tab pos="922009" algn="l"/>
                  <a:tab pos="1845601" algn="l"/>
                  <a:tab pos="2767610" algn="l"/>
                  <a:tab pos="3691202" algn="l"/>
                  <a:tab pos="4613211" algn="l"/>
                  <a:tab pos="5536804" algn="l"/>
                  <a:tab pos="6458812" algn="l"/>
                  <a:tab pos="7380821" algn="l"/>
                  <a:tab pos="8305998" algn="l"/>
                  <a:tab pos="9228007" algn="l"/>
                  <a:tab pos="10151598" algn="l"/>
                </a:tabLst>
              </a:pPr>
              <a:t>18</a:t>
            </a:fld>
            <a:endParaRPr lang="en-GB" dirty="0" smtClean="0"/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0563"/>
            <a:ext cx="4629150" cy="3471862"/>
          </a:xfrm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3960" y="4394290"/>
            <a:ext cx="5105349" cy="4151484"/>
          </a:xfrm>
          <a:noFill/>
          <a:ln/>
        </p:spPr>
        <p:txBody>
          <a:bodyPr wrap="none" lIns="92278" tIns="46140" rIns="92278" bIns="46140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9A5E9-68C4-4750-A554-9FB1DDCABC1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spcBef>
                <a:spcPts val="250"/>
              </a:spcBef>
              <a:tabLst>
                <a:tab pos="0" algn="l"/>
                <a:tab pos="922009" algn="l"/>
                <a:tab pos="1845601" algn="l"/>
                <a:tab pos="2767610" algn="l"/>
                <a:tab pos="3691202" algn="l"/>
                <a:tab pos="4613211" algn="l"/>
                <a:tab pos="5536804" algn="l"/>
                <a:tab pos="6458812" algn="l"/>
                <a:tab pos="7380821" algn="l"/>
                <a:tab pos="8305998" algn="l"/>
                <a:tab pos="9228007" algn="l"/>
                <a:tab pos="10151598" algn="l"/>
              </a:tabLst>
            </a:pPr>
            <a:fld id="{067839AD-62D5-45B7-BF4F-8480DE8B273B}" type="slidenum">
              <a:rPr lang="en-GB" smtClean="0"/>
              <a:pPr>
                <a:spcBef>
                  <a:spcPts val="250"/>
                </a:spcBef>
                <a:tabLst>
                  <a:tab pos="0" algn="l"/>
                  <a:tab pos="922009" algn="l"/>
                  <a:tab pos="1845601" algn="l"/>
                  <a:tab pos="2767610" algn="l"/>
                  <a:tab pos="3691202" algn="l"/>
                  <a:tab pos="4613211" algn="l"/>
                  <a:tab pos="5536804" algn="l"/>
                  <a:tab pos="6458812" algn="l"/>
                  <a:tab pos="7380821" algn="l"/>
                  <a:tab pos="8305998" algn="l"/>
                  <a:tab pos="9228007" algn="l"/>
                  <a:tab pos="10151598" algn="l"/>
                </a:tabLst>
              </a:pPr>
              <a:t>2</a:t>
            </a:fld>
            <a:endParaRPr lang="en-GB" dirty="0" smtClean="0"/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186379" y="691914"/>
            <a:ext cx="4588371" cy="34722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281" tIns="46141" rIns="92281" bIns="46141" anchor="ctr"/>
          <a:lstStyle/>
          <a:p>
            <a:endParaRPr lang="en-US" dirty="0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body"/>
          </p:nvPr>
        </p:nvSpPr>
        <p:spPr>
          <a:xfrm>
            <a:off x="925532" y="4395875"/>
            <a:ext cx="5105348" cy="4241941"/>
          </a:xfrm>
          <a:noFill/>
          <a:ln/>
        </p:spPr>
        <p:txBody>
          <a:bodyPr wrap="none" lIns="92278" tIns="46140" rIns="92278" bIns="46140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9A5E9-68C4-4750-A554-9FB1DDCABC1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9A5E9-68C4-4750-A554-9FB1DDCABC1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spcBef>
                <a:spcPts val="250"/>
              </a:spcBef>
              <a:tabLst>
                <a:tab pos="0" algn="l"/>
                <a:tab pos="922009" algn="l"/>
                <a:tab pos="1845601" algn="l"/>
                <a:tab pos="2767610" algn="l"/>
                <a:tab pos="3691202" algn="l"/>
                <a:tab pos="4613211" algn="l"/>
                <a:tab pos="5536804" algn="l"/>
                <a:tab pos="6458812" algn="l"/>
                <a:tab pos="7380821" algn="l"/>
                <a:tab pos="8305998" algn="l"/>
                <a:tab pos="9228007" algn="l"/>
                <a:tab pos="10151598" algn="l"/>
              </a:tabLst>
            </a:pPr>
            <a:fld id="{1EFE8E08-C28F-4308-8FFC-E0F672614E54}" type="slidenum">
              <a:rPr lang="en-GB" smtClean="0"/>
              <a:pPr>
                <a:spcBef>
                  <a:spcPts val="250"/>
                </a:spcBef>
                <a:tabLst>
                  <a:tab pos="0" algn="l"/>
                  <a:tab pos="922009" algn="l"/>
                  <a:tab pos="1845601" algn="l"/>
                  <a:tab pos="2767610" algn="l"/>
                  <a:tab pos="3691202" algn="l"/>
                  <a:tab pos="4613211" algn="l"/>
                  <a:tab pos="5536804" algn="l"/>
                  <a:tab pos="6458812" algn="l"/>
                  <a:tab pos="7380821" algn="l"/>
                  <a:tab pos="8305998" algn="l"/>
                  <a:tab pos="9228007" algn="l"/>
                  <a:tab pos="10151598" algn="l"/>
                </a:tabLst>
              </a:pPr>
              <a:t>22</a:t>
            </a:fld>
            <a:endParaRPr lang="en-GB" dirty="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49787" cy="3489325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114" y="4422854"/>
            <a:ext cx="5562613" cy="418798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583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296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626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5525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7039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964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89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35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2704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8077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709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865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1235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306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Experiential and informal learning settings</a:t>
            </a:r>
            <a:endParaRPr lang="en-US" dirty="0"/>
          </a:p>
          <a:p>
            <a:r>
              <a:rPr lang="en-US" dirty="0"/>
              <a:t>Assessment/metrics of learning and practice</a:t>
            </a:r>
          </a:p>
          <a:p>
            <a:r>
              <a:rPr lang="en-US" dirty="0"/>
              <a:t>Scholarships</a:t>
            </a:r>
          </a:p>
          <a:p>
            <a:r>
              <a:rPr lang="en-US" dirty="0"/>
              <a:t>Foundational education </a:t>
            </a:r>
            <a:r>
              <a:rPr lang="en-US" dirty="0" smtClean="0"/>
              <a:t>research (including undergraduate disciplinary-based education research)</a:t>
            </a:r>
            <a:endParaRPr lang="en-US" dirty="0"/>
          </a:p>
          <a:p>
            <a:r>
              <a:rPr lang="en-US" dirty="0"/>
              <a:t>Professional development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Curriculum </a:t>
            </a:r>
            <a:r>
              <a:rPr lang="en-US" dirty="0" smtClean="0">
                <a:solidFill>
                  <a:schemeClr val="tx1"/>
                </a:solidFill>
              </a:rPr>
              <a:t>design, development, implementation, and testing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Institutional change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5525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spcBef>
                <a:spcPts val="250"/>
              </a:spcBef>
              <a:tabLst>
                <a:tab pos="0" algn="l"/>
                <a:tab pos="922009" algn="l"/>
                <a:tab pos="1845601" algn="l"/>
                <a:tab pos="2767610" algn="l"/>
                <a:tab pos="3691202" algn="l"/>
                <a:tab pos="4613211" algn="l"/>
                <a:tab pos="5536804" algn="l"/>
                <a:tab pos="6458812" algn="l"/>
                <a:tab pos="7380821" algn="l"/>
                <a:tab pos="8305998" algn="l"/>
                <a:tab pos="9228007" algn="l"/>
                <a:tab pos="10151598" algn="l"/>
              </a:tabLst>
            </a:pPr>
            <a:fld id="{2D31EE01-4B9F-4567-909E-784D1D762272}" type="slidenum">
              <a:rPr lang="en-GB" smtClean="0"/>
              <a:pPr>
                <a:spcBef>
                  <a:spcPts val="250"/>
                </a:spcBef>
                <a:tabLst>
                  <a:tab pos="0" algn="l"/>
                  <a:tab pos="922009" algn="l"/>
                  <a:tab pos="1845601" algn="l"/>
                  <a:tab pos="2767610" algn="l"/>
                  <a:tab pos="3691202" algn="l"/>
                  <a:tab pos="4613211" algn="l"/>
                  <a:tab pos="5536804" algn="l"/>
                  <a:tab pos="6458812" algn="l"/>
                  <a:tab pos="7380821" algn="l"/>
                  <a:tab pos="8305998" algn="l"/>
                  <a:tab pos="9228007" algn="l"/>
                  <a:tab pos="10151598" algn="l"/>
                </a:tabLst>
              </a:pPr>
              <a:t>37</a:t>
            </a:fld>
            <a:endParaRPr lang="en-GB" dirty="0" smtClean="0"/>
          </a:p>
        </p:txBody>
      </p:sp>
      <p:sp>
        <p:nvSpPr>
          <p:cNvPr id="116739" name="Text Box 2"/>
          <p:cNvSpPr txBox="1">
            <a:spLocks noChangeArrowheads="1"/>
          </p:cNvSpPr>
          <p:nvPr/>
        </p:nvSpPr>
        <p:spPr bwMode="auto">
          <a:xfrm>
            <a:off x="1186379" y="691914"/>
            <a:ext cx="4588371" cy="34722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281" tIns="46141" rIns="92281" bIns="46141" anchor="ctr"/>
          <a:lstStyle/>
          <a:p>
            <a:endParaRPr lang="en-US" dirty="0"/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/>
          </p:nvPr>
        </p:nvSpPr>
        <p:spPr>
          <a:xfrm>
            <a:off x="925532" y="4395875"/>
            <a:ext cx="5105348" cy="4241941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spcBef>
                <a:spcPts val="250"/>
              </a:spcBef>
              <a:tabLst>
                <a:tab pos="0" algn="l"/>
                <a:tab pos="922009" algn="l"/>
                <a:tab pos="1845601" algn="l"/>
                <a:tab pos="2767610" algn="l"/>
                <a:tab pos="3691202" algn="l"/>
                <a:tab pos="4613211" algn="l"/>
                <a:tab pos="5536804" algn="l"/>
                <a:tab pos="6458812" algn="l"/>
                <a:tab pos="7380821" algn="l"/>
                <a:tab pos="8305998" algn="l"/>
                <a:tab pos="9228007" algn="l"/>
                <a:tab pos="10151598" algn="l"/>
              </a:tabLst>
            </a:pPr>
            <a:fld id="{FB7BD7D5-42BD-4E2D-878B-C45554E75A63}" type="slidenum">
              <a:rPr lang="en-GB" smtClean="0"/>
              <a:pPr>
                <a:spcBef>
                  <a:spcPts val="250"/>
                </a:spcBef>
                <a:tabLst>
                  <a:tab pos="0" algn="l"/>
                  <a:tab pos="922009" algn="l"/>
                  <a:tab pos="1845601" algn="l"/>
                  <a:tab pos="2767610" algn="l"/>
                  <a:tab pos="3691202" algn="l"/>
                  <a:tab pos="4613211" algn="l"/>
                  <a:tab pos="5536804" algn="l"/>
                  <a:tab pos="6458812" algn="l"/>
                  <a:tab pos="7380821" algn="l"/>
                  <a:tab pos="8305998" algn="l"/>
                  <a:tab pos="9228007" algn="l"/>
                  <a:tab pos="10151598" algn="l"/>
                </a:tabLst>
              </a:pPr>
              <a:t>38</a:t>
            </a:fld>
            <a:endParaRPr lang="en-GB" dirty="0" smtClean="0"/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1186379" y="691914"/>
            <a:ext cx="4588371" cy="34722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281" tIns="46141" rIns="92281" bIns="46141" anchor="ctr"/>
          <a:lstStyle/>
          <a:p>
            <a:endParaRPr lang="en-US" dirty="0"/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/>
          </p:nvPr>
        </p:nvSpPr>
        <p:spPr>
          <a:xfrm>
            <a:off x="925532" y="4395875"/>
            <a:ext cx="5105348" cy="4241941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spcBef>
                <a:spcPts val="250"/>
              </a:spcBef>
              <a:tabLst>
                <a:tab pos="0" algn="l"/>
                <a:tab pos="922009" algn="l"/>
                <a:tab pos="1845601" algn="l"/>
                <a:tab pos="2767610" algn="l"/>
                <a:tab pos="3691202" algn="l"/>
                <a:tab pos="4613211" algn="l"/>
                <a:tab pos="5536804" algn="l"/>
                <a:tab pos="6458812" algn="l"/>
                <a:tab pos="7380821" algn="l"/>
                <a:tab pos="8305998" algn="l"/>
                <a:tab pos="9228007" algn="l"/>
                <a:tab pos="10151598" algn="l"/>
              </a:tabLst>
            </a:pPr>
            <a:fld id="{5840268A-C7D3-450F-B7AF-85B3F3032E50}" type="slidenum">
              <a:rPr lang="en-GB" smtClean="0"/>
              <a:pPr>
                <a:spcBef>
                  <a:spcPts val="250"/>
                </a:spcBef>
                <a:tabLst>
                  <a:tab pos="0" algn="l"/>
                  <a:tab pos="922009" algn="l"/>
                  <a:tab pos="1845601" algn="l"/>
                  <a:tab pos="2767610" algn="l"/>
                  <a:tab pos="3691202" algn="l"/>
                  <a:tab pos="4613211" algn="l"/>
                  <a:tab pos="5536804" algn="l"/>
                  <a:tab pos="6458812" algn="l"/>
                  <a:tab pos="7380821" algn="l"/>
                  <a:tab pos="8305998" algn="l"/>
                  <a:tab pos="9228007" algn="l"/>
                  <a:tab pos="10151598" algn="l"/>
                </a:tabLst>
              </a:pPr>
              <a:t>39</a:t>
            </a:fld>
            <a:endParaRPr lang="en-GB" dirty="0" smtClean="0"/>
          </a:p>
        </p:txBody>
      </p:sp>
      <p:sp>
        <p:nvSpPr>
          <p:cNvPr id="118787" name="Text Box 1026"/>
          <p:cNvSpPr txBox="1">
            <a:spLocks noChangeArrowheads="1"/>
          </p:cNvSpPr>
          <p:nvPr/>
        </p:nvSpPr>
        <p:spPr bwMode="auto">
          <a:xfrm>
            <a:off x="1186379" y="691914"/>
            <a:ext cx="4588371" cy="34722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281" tIns="46141" rIns="92281" bIns="46141" anchor="ctr"/>
          <a:lstStyle/>
          <a:p>
            <a:endParaRPr lang="en-US" dirty="0"/>
          </a:p>
        </p:txBody>
      </p:sp>
      <p:sp>
        <p:nvSpPr>
          <p:cNvPr id="118788" name="Rectangle 1027"/>
          <p:cNvSpPr>
            <a:spLocks noGrp="1" noChangeArrowheads="1"/>
          </p:cNvSpPr>
          <p:nvPr>
            <p:ph type="body"/>
          </p:nvPr>
        </p:nvSpPr>
        <p:spPr>
          <a:xfrm>
            <a:off x="925532" y="4395875"/>
            <a:ext cx="5105348" cy="4241941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0980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9A5E9-68C4-4750-A554-9FB1DDCABC1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981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9321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5277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7379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197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1624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spcBef>
                <a:spcPts val="250"/>
              </a:spcBef>
              <a:tabLst>
                <a:tab pos="0" algn="l"/>
                <a:tab pos="921857" algn="l"/>
                <a:tab pos="1845298" algn="l"/>
                <a:tab pos="2767156" algn="l"/>
                <a:tab pos="3690597" algn="l"/>
                <a:tab pos="4612454" algn="l"/>
                <a:tab pos="5535896" algn="l"/>
                <a:tab pos="6457752" algn="l"/>
                <a:tab pos="7379610" algn="l"/>
                <a:tab pos="8304635" algn="l"/>
                <a:tab pos="9226493" algn="l"/>
                <a:tab pos="10149932" algn="l"/>
              </a:tabLst>
            </a:pPr>
            <a:fld id="{22098C50-7297-4F3D-9534-8227A073A1D9}" type="slidenum">
              <a:rPr lang="en-GB" smtClean="0"/>
              <a:pPr>
                <a:spcBef>
                  <a:spcPts val="250"/>
                </a:spcBef>
                <a:tabLst>
                  <a:tab pos="0" algn="l"/>
                  <a:tab pos="921857" algn="l"/>
                  <a:tab pos="1845298" algn="l"/>
                  <a:tab pos="2767156" algn="l"/>
                  <a:tab pos="3690597" algn="l"/>
                  <a:tab pos="4612454" algn="l"/>
                  <a:tab pos="5535896" algn="l"/>
                  <a:tab pos="6457752" algn="l"/>
                  <a:tab pos="7379610" algn="l"/>
                  <a:tab pos="8304635" algn="l"/>
                  <a:tab pos="9226493" algn="l"/>
                  <a:tab pos="10149932" algn="l"/>
                </a:tabLst>
              </a:pPr>
              <a:t>46</a:t>
            </a:fld>
            <a:endParaRPr lang="en-GB" dirty="0" smtClean="0"/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1186380" y="691914"/>
            <a:ext cx="4588371" cy="34722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266" tIns="46134" rIns="92266" bIns="46134" anchor="ctr"/>
          <a:lstStyle/>
          <a:p>
            <a:endParaRPr lang="en-US" dirty="0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body"/>
          </p:nvPr>
        </p:nvSpPr>
        <p:spPr>
          <a:xfrm>
            <a:off x="925532" y="4395876"/>
            <a:ext cx="5105348" cy="4241941"/>
          </a:xfrm>
          <a:noFill/>
          <a:ln/>
        </p:spPr>
        <p:txBody>
          <a:bodyPr wrap="none" lIns="92263" tIns="46133" rIns="92263" bIns="46133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3945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4566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63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1200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3821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D3046-86D1-4EC6-9F22-A2DDBCDCCA42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5293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spcBef>
                <a:spcPts val="250"/>
              </a:spcBef>
              <a:tabLst>
                <a:tab pos="0" algn="l"/>
                <a:tab pos="922009" algn="l"/>
                <a:tab pos="1845601" algn="l"/>
                <a:tab pos="2767610" algn="l"/>
                <a:tab pos="3691202" algn="l"/>
                <a:tab pos="4613211" algn="l"/>
                <a:tab pos="5536804" algn="l"/>
                <a:tab pos="6458812" algn="l"/>
                <a:tab pos="7380821" algn="l"/>
                <a:tab pos="8305998" algn="l"/>
                <a:tab pos="9228007" algn="l"/>
                <a:tab pos="10151598" algn="l"/>
              </a:tabLst>
            </a:pPr>
            <a:fld id="{DC15C863-72DC-45AF-BDE6-1F707F6CA6E0}" type="slidenum">
              <a:rPr lang="en-GB" smtClean="0"/>
              <a:pPr>
                <a:spcBef>
                  <a:spcPts val="250"/>
                </a:spcBef>
                <a:tabLst>
                  <a:tab pos="0" algn="l"/>
                  <a:tab pos="922009" algn="l"/>
                  <a:tab pos="1845601" algn="l"/>
                  <a:tab pos="2767610" algn="l"/>
                  <a:tab pos="3691202" algn="l"/>
                  <a:tab pos="4613211" algn="l"/>
                  <a:tab pos="5536804" algn="l"/>
                  <a:tab pos="6458812" algn="l"/>
                  <a:tab pos="7380821" algn="l"/>
                  <a:tab pos="8305998" algn="l"/>
                  <a:tab pos="9228007" algn="l"/>
                  <a:tab pos="10151598" algn="l"/>
                </a:tabLst>
              </a:pPr>
              <a:t>53</a:t>
            </a:fld>
            <a:endParaRPr lang="en-GB" dirty="0" smtClean="0"/>
          </a:p>
        </p:txBody>
      </p:sp>
      <p:sp>
        <p:nvSpPr>
          <p:cNvPr id="156675" name="Text Box 1"/>
          <p:cNvSpPr txBox="1">
            <a:spLocks noChangeArrowheads="1"/>
          </p:cNvSpPr>
          <p:nvPr/>
        </p:nvSpPr>
        <p:spPr bwMode="auto">
          <a:xfrm>
            <a:off x="3942545" y="9088514"/>
            <a:ext cx="3013867" cy="244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63" tIns="45049" rIns="90463" bIns="45049" anchor="b">
            <a:spAutoFit/>
          </a:bodyPr>
          <a:lstStyle/>
          <a:p>
            <a:pPr algn="r">
              <a:spcBef>
                <a:spcPts val="250"/>
              </a:spcBef>
              <a:buClr>
                <a:srgbClr val="000000"/>
              </a:buClr>
              <a:buFont typeface="Times New Roman" pitchFamily="18" charset="0"/>
              <a:buChar char="•"/>
              <a:tabLst>
                <a:tab pos="0" algn="l"/>
                <a:tab pos="922009" algn="l"/>
                <a:tab pos="1845601" algn="l"/>
                <a:tab pos="2767610" algn="l"/>
                <a:tab pos="3691202" algn="l"/>
                <a:tab pos="4613211" algn="l"/>
                <a:tab pos="5536804" algn="l"/>
                <a:tab pos="6458812" algn="l"/>
                <a:tab pos="7380821" algn="l"/>
                <a:tab pos="8305998" algn="l"/>
                <a:tab pos="9228007" algn="l"/>
                <a:tab pos="10151598" algn="l"/>
              </a:tabLst>
            </a:pPr>
            <a:fld id="{FFB3DDED-6367-4482-AE46-BEC04DC15233}" type="slidenum">
              <a:rPr lang="en-GB" sz="10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ts val="250"/>
                </a:spcBef>
                <a:buClr>
                  <a:srgbClr val="000000"/>
                </a:buClr>
                <a:buFont typeface="Times New Roman" pitchFamily="18" charset="0"/>
                <a:buChar char="•"/>
                <a:tabLst>
                  <a:tab pos="0" algn="l"/>
                  <a:tab pos="922009" algn="l"/>
                  <a:tab pos="1845601" algn="l"/>
                  <a:tab pos="2767610" algn="l"/>
                  <a:tab pos="3691202" algn="l"/>
                  <a:tab pos="4613211" algn="l"/>
                  <a:tab pos="5536804" algn="l"/>
                  <a:tab pos="6458812" algn="l"/>
                  <a:tab pos="7380821" algn="l"/>
                  <a:tab pos="8305998" algn="l"/>
                  <a:tab pos="9228007" algn="l"/>
                  <a:tab pos="10151598" algn="l"/>
                </a:tabLst>
              </a:pPr>
              <a:t>53</a:t>
            </a:fld>
            <a:endParaRPr lang="en-GB" sz="10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6676" name="Text Box 2"/>
          <p:cNvSpPr txBox="1">
            <a:spLocks noChangeArrowheads="1"/>
          </p:cNvSpPr>
          <p:nvPr/>
        </p:nvSpPr>
        <p:spPr bwMode="auto">
          <a:xfrm>
            <a:off x="3" y="9088514"/>
            <a:ext cx="3013867" cy="244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63" tIns="45049" rIns="90463" bIns="45049" anchor="b">
            <a:spAutoFit/>
          </a:bodyPr>
          <a:lstStyle/>
          <a:p>
            <a:pPr>
              <a:spcBef>
                <a:spcPts val="250"/>
              </a:spcBef>
              <a:buClr>
                <a:srgbClr val="000000"/>
              </a:buClr>
              <a:buFont typeface="Times New Roman" pitchFamily="18" charset="0"/>
              <a:buChar char="•"/>
              <a:tabLst>
                <a:tab pos="0" algn="l"/>
                <a:tab pos="922009" algn="l"/>
                <a:tab pos="1845601" algn="l"/>
                <a:tab pos="2767610" algn="l"/>
                <a:tab pos="3691202" algn="l"/>
                <a:tab pos="4613211" algn="l"/>
                <a:tab pos="5536804" algn="l"/>
                <a:tab pos="6458812" algn="l"/>
                <a:tab pos="7380821" algn="l"/>
                <a:tab pos="8305998" algn="l"/>
                <a:tab pos="9228007" algn="l"/>
                <a:tab pos="10151598" algn="l"/>
              </a:tabLst>
            </a:pPr>
            <a:endParaRPr lang="en-US" sz="10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6677" name="Text Box 3"/>
          <p:cNvSpPr txBox="1">
            <a:spLocks noChangeArrowheads="1"/>
          </p:cNvSpPr>
          <p:nvPr/>
        </p:nvSpPr>
        <p:spPr bwMode="auto">
          <a:xfrm>
            <a:off x="3" y="1"/>
            <a:ext cx="3013867" cy="244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63" tIns="45049" rIns="90463" bIns="45049">
            <a:spAutoFit/>
          </a:bodyPr>
          <a:lstStyle/>
          <a:p>
            <a:pPr>
              <a:spcBef>
                <a:spcPts val="250"/>
              </a:spcBef>
              <a:buClr>
                <a:srgbClr val="000000"/>
              </a:buClr>
              <a:buFont typeface="Times New Roman" pitchFamily="18" charset="0"/>
              <a:buChar char="•"/>
              <a:tabLst>
                <a:tab pos="0" algn="l"/>
                <a:tab pos="922009" algn="l"/>
                <a:tab pos="1845601" algn="l"/>
                <a:tab pos="2767610" algn="l"/>
                <a:tab pos="3691202" algn="l"/>
                <a:tab pos="4613211" algn="l"/>
                <a:tab pos="5536804" algn="l"/>
                <a:tab pos="6458812" algn="l"/>
                <a:tab pos="7380821" algn="l"/>
                <a:tab pos="8305998" algn="l"/>
                <a:tab pos="9228007" algn="l"/>
                <a:tab pos="10151598" algn="l"/>
              </a:tabLst>
            </a:pPr>
            <a:endParaRPr lang="en-US" sz="10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6678" name="Text Box 4"/>
          <p:cNvSpPr txBox="1">
            <a:spLocks noChangeArrowheads="1"/>
          </p:cNvSpPr>
          <p:nvPr/>
        </p:nvSpPr>
        <p:spPr bwMode="auto">
          <a:xfrm>
            <a:off x="3942545" y="1"/>
            <a:ext cx="3013867" cy="244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63" tIns="45049" rIns="90463" bIns="45049">
            <a:spAutoFit/>
          </a:bodyPr>
          <a:lstStyle/>
          <a:p>
            <a:pPr algn="r">
              <a:spcBef>
                <a:spcPts val="250"/>
              </a:spcBef>
              <a:buClr>
                <a:srgbClr val="000000"/>
              </a:buClr>
              <a:buFont typeface="Times New Roman" pitchFamily="18" charset="0"/>
              <a:buChar char="•"/>
              <a:tabLst>
                <a:tab pos="0" algn="l"/>
                <a:tab pos="922009" algn="l"/>
                <a:tab pos="1845601" algn="l"/>
                <a:tab pos="2767610" algn="l"/>
                <a:tab pos="3691202" algn="l"/>
                <a:tab pos="4613211" algn="l"/>
                <a:tab pos="5536804" algn="l"/>
                <a:tab pos="6458812" algn="l"/>
                <a:tab pos="7380821" algn="l"/>
                <a:tab pos="8305998" algn="l"/>
                <a:tab pos="9228007" algn="l"/>
                <a:tab pos="10151598" algn="l"/>
              </a:tabLst>
            </a:pPr>
            <a:endParaRPr lang="en-US" sz="10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6679" name="Text Box 5"/>
          <p:cNvSpPr txBox="1">
            <a:spLocks noChangeArrowheads="1"/>
          </p:cNvSpPr>
          <p:nvPr/>
        </p:nvSpPr>
        <p:spPr bwMode="auto">
          <a:xfrm>
            <a:off x="1181664" y="704610"/>
            <a:ext cx="4594655" cy="34770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281" tIns="46141" rIns="92281" bIns="46141" anchor="ctr"/>
          <a:lstStyle/>
          <a:p>
            <a:endParaRPr lang="en-US" dirty="0"/>
          </a:p>
        </p:txBody>
      </p:sp>
      <p:sp>
        <p:nvSpPr>
          <p:cNvPr id="156680" name="Rectangle 6"/>
          <p:cNvSpPr>
            <a:spLocks noGrp="1" noChangeArrowheads="1"/>
          </p:cNvSpPr>
          <p:nvPr>
            <p:ph type="body"/>
          </p:nvPr>
        </p:nvSpPr>
        <p:spPr>
          <a:xfrm>
            <a:off x="925532" y="4395875"/>
            <a:ext cx="5105348" cy="4241941"/>
          </a:xfrm>
          <a:noFill/>
          <a:ln/>
        </p:spPr>
        <p:txBody>
          <a:bodyPr wrap="none" lIns="92278" tIns="46140" rIns="92278" bIns="46140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290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69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46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EA9433A-95F8-4139-80FE-EF9BD133C77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30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9A598-D9E6-41FD-9B6A-3CB7D764EF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FAD2C-40AA-4125-A1BE-5138F4B9DE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174625"/>
            <a:ext cx="1960563" cy="5767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74625"/>
            <a:ext cx="5734050" cy="5767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28B0-1BAF-4EA4-A240-238CA2E711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74625"/>
            <a:ext cx="7770813" cy="1555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7C988-7A12-4A58-B3B5-8F312C6AC5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74625"/>
            <a:ext cx="7770813" cy="1555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828800"/>
            <a:ext cx="3808413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7613" y="1828800"/>
            <a:ext cx="3810000" cy="41132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3C7F-8DAA-4479-A2DF-08A3462B6A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C851-B584-4EAA-9A78-40675DDE13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25DA2-8738-4010-A4EF-355F2965D7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88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8288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534C5-CC3A-4640-925A-590D247EF2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32504-9ED3-4530-A47E-E1BFD0B84E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1DA13-0025-4564-BE8E-920F9B8F16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02CD8-8B5A-4DB4-BF8A-6B2034C61B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FD3A4-A4BB-47F2-985B-96E94DE774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0CE04-C826-4F43-8F16-9E7746A174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4625"/>
            <a:ext cx="7770813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8288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906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766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876A036-4FDB-47D3-9CC3-72D0AA5031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" y="152400"/>
            <a:ext cx="609600" cy="6705600"/>
          </a:xfrm>
          <a:prstGeom prst="rect">
            <a:avLst/>
          </a:prstGeom>
          <a:gradFill rotWithShape="0">
            <a:gsLst>
              <a:gs pos="0">
                <a:srgbClr val="011348"/>
              </a:gs>
              <a:gs pos="100000">
                <a:srgbClr val="0640F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16200000">
            <a:off x="-1826418" y="2064543"/>
            <a:ext cx="45847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buClr>
                <a:srgbClr val="00CC99"/>
              </a:buClr>
              <a:buFont typeface="Gatineau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>
                <a:solidFill>
                  <a:srgbClr val="00CC99"/>
                </a:solidFill>
                <a:latin typeface="Gatineau" pitchFamily="34" charset="0"/>
              </a:rPr>
              <a:t>National Science Foundation</a:t>
            </a:r>
          </a:p>
        </p:txBody>
      </p:sp>
      <p:pic>
        <p:nvPicPr>
          <p:cNvPr id="4105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246813"/>
            <a:ext cx="609600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9pPr>
    </p:titleStyle>
    <p:bodyStyle>
      <a:lvl1pPr marL="341313" indent="-341313" algn="l" defTabSz="457200" rtl="0" eaLnBrk="0" fontAlgn="base" hangingPunct="0">
        <a:lnSpc>
          <a:spcPct val="95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hrweb01.aaas.org/stem-iwbw/iuse-webinars/" TargetMode="External"/><Relationship Id="rId4" Type="http://schemas.openxmlformats.org/officeDocument/2006/relationships/hyperlink" Target="http://www.nsf.gov/pubs/2013/nsf13126/nsf13126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1.usa.gov/1oJOtgL" TargetMode="External"/><Relationship Id="rId4" Type="http://schemas.openxmlformats.org/officeDocument/2006/relationships/hyperlink" Target="http://1.usa.gov/1dagqsh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755651"/>
            <a:ext cx="8001000" cy="925511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b="1" dirty="0" smtClean="0">
                <a:latin typeface="Arial" charset="0"/>
              </a:rPr>
              <a:t>Diversifying Diversity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6800" y="2649337"/>
            <a:ext cx="7772400" cy="3219472"/>
          </a:xfrm>
        </p:spPr>
        <p:txBody>
          <a:bodyPr wrap="square">
            <a:spAutoFit/>
          </a:bodyPr>
          <a:lstStyle/>
          <a:p>
            <a:pPr marL="0" lvl="1" indent="0" algn="ctr">
              <a:lnSpc>
                <a:spcPct val="90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latin typeface="Arial" charset="0"/>
              </a:rPr>
              <a:t>Lee L. Zia</a:t>
            </a:r>
          </a:p>
          <a:p>
            <a:pPr marL="0" lvl="1" indent="0" algn="ctr">
              <a:lnSpc>
                <a:spcPct val="9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i="1" dirty="0" smtClean="0">
              <a:latin typeface="Arial" charset="0"/>
            </a:endParaRPr>
          </a:p>
          <a:p>
            <a:pPr marL="0" lvl="1" indent="0" algn="ctr">
              <a:lnSpc>
                <a:spcPct val="9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 smtClean="0">
                <a:latin typeface="Arial" charset="0"/>
              </a:rPr>
              <a:t>National Science Foundation</a:t>
            </a:r>
          </a:p>
          <a:p>
            <a:pPr marL="0" lvl="1" indent="0" algn="ctr">
              <a:lnSpc>
                <a:spcPct val="9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 smtClean="0">
                <a:latin typeface="Arial" charset="0"/>
              </a:rPr>
              <a:t>www.nsf.gov</a:t>
            </a:r>
          </a:p>
          <a:p>
            <a:pPr marL="0" lvl="1" indent="0" algn="ctr">
              <a:lnSpc>
                <a:spcPct val="9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</a:rPr>
              <a:t>January </a:t>
            </a:r>
            <a:r>
              <a:rPr lang="en-GB" dirty="0">
                <a:latin typeface="Arial" charset="0"/>
              </a:rPr>
              <a:t>6</a:t>
            </a:r>
            <a:r>
              <a:rPr lang="en-GB" dirty="0" smtClean="0">
                <a:latin typeface="Arial" charset="0"/>
              </a:rPr>
              <a:t>, 2015</a:t>
            </a:r>
          </a:p>
          <a:p>
            <a:pPr marL="0" lvl="1" indent="0" algn="ctr">
              <a:lnSpc>
                <a:spcPct val="9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</a:rPr>
              <a:t>AAPT Symposium, San Diego</a:t>
            </a:r>
          </a:p>
        </p:txBody>
      </p:sp>
    </p:spTree>
    <p:extLst>
      <p:ext uri="{BB962C8B-B14F-4D97-AF65-F5344CB8AC3E}">
        <p14:creationId xmlns:p14="http://schemas.microsoft.com/office/powerpoint/2010/main" val="26779130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NSF Strategic Goals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8229600" cy="4343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/>
              <a:t>Transform the </a:t>
            </a:r>
            <a:r>
              <a:rPr lang="en-US" sz="3600" b="1" dirty="0" smtClean="0"/>
              <a:t>Frontiers of Science and Engineering (T)</a:t>
            </a:r>
            <a:endParaRPr lang="en-US" sz="3600" b="1" dirty="0"/>
          </a:p>
          <a:p>
            <a:pPr>
              <a:lnSpc>
                <a:spcPct val="100000"/>
              </a:lnSpc>
            </a:pPr>
            <a:r>
              <a:rPr lang="en-US" sz="3600" b="1" dirty="0" smtClean="0"/>
              <a:t>Stimulate Innovation and Address Societal Needs through Research and Education (S)</a:t>
            </a:r>
            <a:endParaRPr lang="en-US" sz="3600" b="1" dirty="0"/>
          </a:p>
          <a:p>
            <a:pPr>
              <a:lnSpc>
                <a:spcPct val="100000"/>
              </a:lnSpc>
            </a:pPr>
            <a:r>
              <a:rPr lang="en-US" sz="3600" b="1" dirty="0" smtClean="0"/>
              <a:t>Excel as a Federal Agency (E)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http://www.nsf.gov/pubs/2014/nsf14043/nsf14043.pdf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6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1555750"/>
          </a:xfrm>
        </p:spPr>
        <p:txBody>
          <a:bodyPr/>
          <a:lstStyle/>
          <a:p>
            <a:r>
              <a:rPr lang="en-US" sz="5400" b="1" dirty="0" smtClean="0"/>
              <a:t>Key Strategic Objectives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8077200" cy="4953000"/>
          </a:xfrm>
        </p:spPr>
        <p:txBody>
          <a:bodyPr/>
          <a:lstStyle/>
          <a:p>
            <a:r>
              <a:rPr lang="en-US" sz="3600" dirty="0"/>
              <a:t>T-2: Integrate education and research to support development of </a:t>
            </a:r>
            <a:r>
              <a:rPr lang="en-US" sz="3600" dirty="0" smtClean="0"/>
              <a:t>a diverse </a:t>
            </a:r>
            <a:r>
              <a:rPr lang="en-US" sz="3600" dirty="0"/>
              <a:t>STEM workforce </a:t>
            </a:r>
            <a:r>
              <a:rPr lang="en-US" sz="3600" dirty="0" smtClean="0"/>
              <a:t>with cutting-edge </a:t>
            </a:r>
            <a:r>
              <a:rPr lang="en-US" sz="3600" dirty="0"/>
              <a:t>capabilities. </a:t>
            </a:r>
            <a:endParaRPr lang="en-US" sz="3600" dirty="0" smtClean="0"/>
          </a:p>
          <a:p>
            <a:r>
              <a:rPr lang="en-US" sz="3600" dirty="0" smtClean="0"/>
              <a:t>S-2</a:t>
            </a:r>
            <a:r>
              <a:rPr lang="en-US" sz="3600" dirty="0"/>
              <a:t>: Build the capacity of the Nation to address societal challenges </a:t>
            </a:r>
            <a:r>
              <a:rPr lang="en-US" sz="3600" dirty="0" smtClean="0"/>
              <a:t>using a </a:t>
            </a:r>
            <a:r>
              <a:rPr lang="en-US" sz="3600" dirty="0"/>
              <a:t>suite of formal, informal, </a:t>
            </a:r>
            <a:r>
              <a:rPr lang="en-US" sz="3600" dirty="0" smtClean="0"/>
              <a:t>and </a:t>
            </a:r>
            <a:r>
              <a:rPr lang="en-US" sz="3600" dirty="0"/>
              <a:t>broadly available STEM educational mechanisms.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1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382000" cy="1555750"/>
          </a:xfrm>
        </p:spPr>
        <p:txBody>
          <a:bodyPr/>
          <a:lstStyle/>
          <a:p>
            <a:r>
              <a:rPr lang="en-US" sz="5400" b="1" dirty="0" smtClean="0"/>
              <a:t>Key Strategic Objectives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8077200" cy="3962400"/>
          </a:xfrm>
        </p:spPr>
        <p:txBody>
          <a:bodyPr/>
          <a:lstStyle/>
          <a:p>
            <a:r>
              <a:rPr lang="en-US" sz="3600" dirty="0"/>
              <a:t>E</a:t>
            </a:r>
            <a:r>
              <a:rPr lang="en-US" sz="3600" dirty="0" smtClean="0"/>
              <a:t>-</a:t>
            </a:r>
            <a:r>
              <a:rPr lang="en-US" sz="3600" dirty="0"/>
              <a:t>1</a:t>
            </a:r>
            <a:r>
              <a:rPr lang="en-US" sz="3600" dirty="0" smtClean="0"/>
              <a:t>: Build an increasingly diverse, engaged, and high-performing workforce by fostering excellence in recruitment, training, leadership, and management of human capital.</a:t>
            </a: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74625"/>
            <a:ext cx="8001000" cy="1555750"/>
          </a:xfrm>
        </p:spPr>
        <p:txBody>
          <a:bodyPr/>
          <a:lstStyle/>
          <a:p>
            <a:r>
              <a:rPr lang="en-US" sz="4400" b="1" dirty="0" smtClean="0"/>
              <a:t>Excerpts from Strategic Plan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924800" cy="411321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600" dirty="0"/>
              <a:t>http://www.nsf.gov/od/</a:t>
            </a:r>
            <a:r>
              <a:rPr lang="en-US" sz="2600" dirty="0" smtClean="0"/>
              <a:t>broadeningparticipationbp.jsp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4932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1057275" y="2251075"/>
            <a:ext cx="7772400" cy="2171700"/>
          </a:xfrm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0" b="1" dirty="0" smtClean="0"/>
              <a:t>N S F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990600" y="174625"/>
            <a:ext cx="7770813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ctr" defTabSz="4572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ctr" defTabSz="4572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ctr" defTabSz="4572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8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b="1" dirty="0" smtClean="0"/>
              <a:t>Incentives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92816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057275" y="2021180"/>
            <a:ext cx="7772400" cy="2631490"/>
          </a:xfrm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0" b="1" dirty="0" smtClean="0"/>
              <a:t>N</a:t>
            </a:r>
            <a:r>
              <a:rPr lang="en-GB" sz="15000" b="1" dirty="0" smtClean="0"/>
              <a:t> </a:t>
            </a:r>
            <a:r>
              <a:rPr lang="en-GB" sz="18000" b="1" dirty="0" smtClean="0">
                <a:solidFill>
                  <a:srgbClr val="00AE00"/>
                </a:solidFill>
                <a:cs typeface="Times New Roman" pitchFamily="18" charset="0"/>
              </a:rPr>
              <a:t>$</a:t>
            </a:r>
            <a:r>
              <a:rPr lang="en-GB" sz="15000" b="1" dirty="0" smtClean="0"/>
              <a:t> </a:t>
            </a:r>
            <a:r>
              <a:rPr lang="en-GB" sz="12000" b="1" dirty="0" smtClean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402468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1057275" y="2241265"/>
            <a:ext cx="7772400" cy="2192908"/>
          </a:xfrm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9600" b="1" dirty="0"/>
              <a:t>N</a:t>
            </a:r>
            <a:r>
              <a:rPr lang="en-GB" altLang="en-US" sz="15000" b="1" dirty="0" smtClean="0"/>
              <a:t> </a:t>
            </a:r>
            <a:r>
              <a:rPr lang="en-GB" altLang="en-US" sz="15000" b="1" dirty="0" smtClean="0">
                <a:solidFill>
                  <a:srgbClr val="00AE00"/>
                </a:solidFill>
                <a:cs typeface="Times New Roman" pitchFamily="18" charset="0"/>
              </a:rPr>
              <a:t>$</a:t>
            </a:r>
            <a:r>
              <a:rPr lang="en-GB" altLang="en-US" sz="15000" b="1" dirty="0" smtClean="0"/>
              <a:t> </a:t>
            </a:r>
            <a:r>
              <a:rPr lang="en-GB" altLang="en-US" sz="9600" b="1" dirty="0" smtClean="0"/>
              <a:t>F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278313" y="2703513"/>
            <a:ext cx="1371600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84000"/>
              </a:lnSpc>
            </a:pPr>
            <a:r>
              <a:rPr lang="en-GB" altLang="en-US" sz="9600" dirty="0">
                <a:solidFill>
                  <a:srgbClr val="FF0000"/>
                </a:solidFill>
                <a:latin typeface="Webdings" pitchFamily="18" charset="2"/>
              </a:rPr>
              <a:t></a:t>
            </a:r>
          </a:p>
        </p:txBody>
      </p:sp>
    </p:spTree>
    <p:extLst>
      <p:ext uri="{BB962C8B-B14F-4D97-AF65-F5344CB8AC3E}">
        <p14:creationId xmlns:p14="http://schemas.microsoft.com/office/powerpoint/2010/main" val="2436106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4953000"/>
            <a:ext cx="7770813" cy="1555750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Not Sufficient Funds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90800" y="457200"/>
          <a:ext cx="4648200" cy="438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relPhotoPaint.Image.8" r:id="rId4" imgW="3123810" imgH="2946032" progId="">
                  <p:embed/>
                </p:oleObj>
              </mc:Choice>
              <mc:Fallback>
                <p:oleObj name="CorelPhotoPaint.Image.8" r:id="rId4" imgW="3123810" imgH="29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57200"/>
                        <a:ext cx="4648200" cy="438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0363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1057275" y="2251075"/>
            <a:ext cx="7772400" cy="2171700"/>
          </a:xfrm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08292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0" b="1" dirty="0" smtClean="0"/>
              <a:t>N </a:t>
            </a:r>
            <a:r>
              <a:rPr lang="en-GB" sz="12000" b="1" dirty="0" smtClean="0">
                <a:solidFill>
                  <a:srgbClr val="00AE00"/>
                </a:solidFill>
                <a:cs typeface="Times New Roman" pitchFamily="18" charset="0"/>
              </a:rPr>
              <a:t>$</a:t>
            </a:r>
            <a:r>
              <a:rPr lang="en-GB" sz="15000" b="1" dirty="0" smtClean="0"/>
              <a:t> F</a:t>
            </a:r>
          </a:p>
        </p:txBody>
      </p:sp>
    </p:spTree>
    <p:extLst>
      <p:ext uri="{BB962C8B-B14F-4D97-AF65-F5344CB8AC3E}">
        <p14:creationId xmlns:p14="http://schemas.microsoft.com/office/powerpoint/2010/main" val="1621829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69" y="457200"/>
            <a:ext cx="6639331" cy="48760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91013" y="5638800"/>
            <a:ext cx="38220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Department of Education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 of Educational Statistics, 2009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CoSTEM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(2011)</a:t>
            </a:r>
          </a:p>
        </p:txBody>
      </p:sp>
    </p:spTree>
    <p:extLst>
      <p:ext uri="{BB962C8B-B14F-4D97-AF65-F5344CB8AC3E}">
        <p14:creationId xmlns:p14="http://schemas.microsoft.com/office/powerpoint/2010/main" val="229554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990600" y="489745"/>
            <a:ext cx="7772400" cy="925511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b="1" dirty="0" smtClean="0">
                <a:latin typeface="Arial" charset="0"/>
              </a:rPr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7400" y="2514600"/>
            <a:ext cx="5791200" cy="3657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What? (definitions)</a:t>
            </a:r>
          </a:p>
          <a:p>
            <a:pPr>
              <a:lnSpc>
                <a:spcPct val="120000"/>
              </a:lnSpc>
            </a:pPr>
            <a:r>
              <a:rPr lang="en-US" dirty="0"/>
              <a:t>Who? (audiences)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Why? (motivations)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How? (incentives)</a:t>
            </a:r>
          </a:p>
        </p:txBody>
      </p:sp>
    </p:spTree>
    <p:extLst>
      <p:ext uri="{BB962C8B-B14F-4D97-AF65-F5344CB8AC3E}">
        <p14:creationId xmlns:p14="http://schemas.microsoft.com/office/powerpoint/2010/main" val="3451993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152400"/>
            <a:ext cx="80010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Federal Investment in STEM Education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463" r="3941" b="2985"/>
          <a:stretch>
            <a:fillRect/>
          </a:stretch>
        </p:blipFill>
        <p:spPr bwMode="auto">
          <a:xfrm>
            <a:off x="1371600" y="968477"/>
            <a:ext cx="7010400" cy="4975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84108" y="6278880"/>
            <a:ext cx="443484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Source: CoSTEM Report (2011)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69950"/>
      </p:ext>
    </p:extLst>
  </p:cSld>
  <p:clrMapOvr>
    <a:masterClrMapping/>
  </p:clrMapOvr>
  <p:transition xmlns:p14="http://schemas.microsoft.com/office/powerpoint/2010/main" advClick="0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13" r="4839" b="2439"/>
          <a:stretch>
            <a:fillRect/>
          </a:stretch>
        </p:blipFill>
        <p:spPr bwMode="auto">
          <a:xfrm>
            <a:off x="880110" y="228600"/>
            <a:ext cx="4987290" cy="3439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4478" r="8955" b="4478"/>
          <a:stretch>
            <a:fillRect/>
          </a:stretch>
        </p:blipFill>
        <p:spPr bwMode="auto">
          <a:xfrm>
            <a:off x="4343400" y="3505200"/>
            <a:ext cx="4724400" cy="3258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997974"/>
      </p:ext>
    </p:extLst>
  </p:cSld>
  <p:clrMapOvr>
    <a:masterClrMapping/>
  </p:clrMapOvr>
  <p:transition xmlns:p14="http://schemas.microsoft.com/office/powerpoint/2010/main" advClick="0" advTm="6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077200" cy="1143000"/>
          </a:xfrm>
        </p:spPr>
        <p:txBody>
          <a:bodyPr/>
          <a:lstStyle/>
          <a:p>
            <a:r>
              <a:rPr lang="en-GB" sz="3600" b="1" dirty="0" smtClean="0">
                <a:latin typeface="Arial" charset="0"/>
              </a:rPr>
              <a:t>NSF Directorate for Education and </a:t>
            </a:r>
            <a:br>
              <a:rPr lang="en-GB" sz="3600" b="1" dirty="0" smtClean="0">
                <a:latin typeface="Arial" charset="0"/>
              </a:rPr>
            </a:br>
            <a:r>
              <a:rPr lang="en-GB" sz="3600" b="1" dirty="0" smtClean="0">
                <a:latin typeface="Arial" charset="0"/>
              </a:rPr>
              <a:t>Human Resources (EHR): Goals</a:t>
            </a:r>
            <a:endParaRPr lang="en-US" sz="3600" b="1" dirty="0" smtClean="0">
              <a:latin typeface="Arial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7848600" cy="4800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55000"/>
              </a:spcAft>
            </a:pPr>
            <a:r>
              <a:rPr lang="en-US" sz="2800" dirty="0" smtClean="0">
                <a:latin typeface="Arial" charset="0"/>
              </a:rPr>
              <a:t>Prepare the next generation of STEM professionals and attract/retain more Americans to STEM careers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5000"/>
              </a:spcAft>
            </a:pPr>
            <a:r>
              <a:rPr lang="en-US" sz="2800" dirty="0" smtClean="0">
                <a:latin typeface="Arial" charset="0"/>
              </a:rPr>
              <a:t>Develop a robust research community that can conduct rigorous research and evaluation to support excellence in STEM education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5000"/>
              </a:spcAft>
            </a:pPr>
            <a:r>
              <a:rPr lang="en-US" sz="2800" dirty="0" smtClean="0">
                <a:latin typeface="Arial" charset="0"/>
              </a:rPr>
              <a:t>Increase the technological, scientific and quantitative literacy of all Americans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5000"/>
              </a:spcAft>
            </a:pPr>
            <a:r>
              <a:rPr lang="en-US" sz="2800" dirty="0" smtClean="0">
                <a:latin typeface="Arial" charset="0"/>
              </a:rPr>
              <a:t>Broaden participation and close achievement gaps in all STEM fields.</a:t>
            </a:r>
          </a:p>
        </p:txBody>
      </p:sp>
    </p:spTree>
    <p:extLst>
      <p:ext uri="{BB962C8B-B14F-4D97-AF65-F5344CB8AC3E}">
        <p14:creationId xmlns:p14="http://schemas.microsoft.com/office/powerpoint/2010/main" val="283305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EHR Thematic Framework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979526" cy="48767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and Learning Environments</a:t>
            </a:r>
          </a:p>
          <a:p>
            <a:pPr lvl="1"/>
            <a:r>
              <a:rPr lang="en-US" dirty="0" smtClean="0"/>
              <a:t>Develop understanding of the foundations of STEM learning; emerging contexts and tools; building new environments for learning in a technological society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Broadening Participation in STEM</a:t>
            </a:r>
          </a:p>
          <a:p>
            <a:pPr lvl="1"/>
            <a:r>
              <a:rPr lang="en-US" dirty="0" smtClean="0"/>
              <a:t>Increase the scientific workforce by engaging and building capacity in all people in STEM learning and professional training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Professional Workforce Development </a:t>
            </a:r>
          </a:p>
          <a:p>
            <a:pPr lvl="1"/>
            <a:r>
              <a:rPr lang="en-US" dirty="0" smtClean="0"/>
              <a:t>Improve the education and preparation of a STEM professional workforce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6ABF-76B5-4B72-922A-AF75043E17A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0327" y="5181600"/>
            <a:ext cx="1981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NSF FY 2014 budget request for EHR:  http://www.nsf.gov/about/budget/fy2014/pdf/25_fy2014.pdf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5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001000" cy="15700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56" dirty="0" smtClean="0">
                <a:solidFill>
                  <a:schemeClr val="bg1"/>
                </a:solidFill>
              </a:rPr>
              <a:t/>
            </a:r>
            <a:br>
              <a:rPr lang="en-US" sz="3556" dirty="0" smtClean="0">
                <a:solidFill>
                  <a:schemeClr val="bg1"/>
                </a:solidFill>
              </a:rPr>
            </a:br>
            <a:r>
              <a:rPr lang="en-US" sz="3556" dirty="0" smtClean="0">
                <a:solidFill>
                  <a:schemeClr val="bg1"/>
                </a:solidFill>
              </a:rPr>
              <a:t/>
            </a:r>
            <a:br>
              <a:rPr lang="en-US" sz="3556" dirty="0" smtClean="0">
                <a:solidFill>
                  <a:schemeClr val="bg1"/>
                </a:solidFill>
              </a:rPr>
            </a:br>
            <a:r>
              <a:rPr lang="en-US" sz="3556" b="1" dirty="0" smtClean="0"/>
              <a:t>Directorate for Education and Human Resources (EHR): </a:t>
            </a:r>
            <a:r>
              <a:rPr lang="en-US" sz="3600" b="1" dirty="0" smtClean="0">
                <a:solidFill>
                  <a:srgbClr val="FF0000"/>
                </a:solidFill>
              </a:rPr>
              <a:t>Divisional Framework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4191000"/>
            <a:ext cx="3581400" cy="213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Graduate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(DGE)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191000"/>
            <a:ext cx="3581400" cy="213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Research on Learning in Formal and Informal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 (DRL)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1676400"/>
            <a:ext cx="3581400" cy="213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Human Resource Development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HRD)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1676400"/>
            <a:ext cx="3581400" cy="2133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Undergraduate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(DUE)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0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8153400" cy="1555750"/>
          </a:xfrm>
        </p:spPr>
        <p:txBody>
          <a:bodyPr/>
          <a:lstStyle/>
          <a:p>
            <a:r>
              <a:rPr lang="en-US" sz="3800" b="1" dirty="0"/>
              <a:t>Strategic Re-envisioning for </a:t>
            </a:r>
            <a:r>
              <a:rPr lang="en-US" sz="3800" b="1" dirty="0" smtClean="0"/>
              <a:t>EHR* 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924800" cy="4876800"/>
          </a:xfrm>
        </p:spPr>
        <p:txBody>
          <a:bodyPr/>
          <a:lstStyle/>
          <a:p>
            <a:r>
              <a:rPr lang="en-US" dirty="0"/>
              <a:t>View Broadening Participation as a Solution, not as a Problem to be </a:t>
            </a:r>
            <a:r>
              <a:rPr lang="en-US" dirty="0" smtClean="0"/>
              <a:t>Solved</a:t>
            </a:r>
          </a:p>
          <a:p>
            <a:r>
              <a:rPr lang="en-US" dirty="0" smtClean="0"/>
              <a:t>View </a:t>
            </a:r>
            <a:r>
              <a:rPr lang="en-US" dirty="0"/>
              <a:t>Broadening Participation as Central to Cultivating a Culture of </a:t>
            </a:r>
            <a:r>
              <a:rPr lang="en-US" dirty="0" smtClean="0"/>
              <a:t>Science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dirty="0" smtClean="0"/>
              <a:t>* EHR Advisory Committee Report:</a:t>
            </a:r>
          </a:p>
          <a:p>
            <a:pPr marL="0" indent="0">
              <a:buNone/>
            </a:pPr>
            <a:r>
              <a:rPr lang="en-US" sz="1800" dirty="0"/>
              <a:t>http://www.nsf.gov/ehr/Pubs/AC_ReEnvisioning_Report_Sept_2014_01.pdf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639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Funding Opportunities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3787"/>
            <a:ext cx="7924800" cy="3656013"/>
          </a:xfrm>
        </p:spPr>
        <p:txBody>
          <a:bodyPr/>
          <a:lstStyle/>
          <a:p>
            <a:r>
              <a:rPr lang="en-US" sz="3200" dirty="0" smtClean="0"/>
              <a:t>Numerous EHR programs, not all in HRD</a:t>
            </a:r>
          </a:p>
          <a:p>
            <a:endParaRPr lang="en-US" sz="3200" dirty="0"/>
          </a:p>
          <a:p>
            <a:r>
              <a:rPr lang="en-US" sz="3200" dirty="0" smtClean="0"/>
              <a:t>Towards a science of broadening participation</a:t>
            </a:r>
          </a:p>
          <a:p>
            <a:endParaRPr lang="en-US" sz="3200" dirty="0"/>
          </a:p>
          <a:p>
            <a:r>
              <a:rPr lang="en-US" sz="3200" dirty="0" smtClean="0"/>
              <a:t>Models (for intervention)</a:t>
            </a:r>
          </a:p>
        </p:txBody>
      </p:sp>
    </p:spTree>
    <p:extLst>
      <p:ext uri="{BB962C8B-B14F-4D97-AF65-F5344CB8AC3E}">
        <p14:creationId xmlns:p14="http://schemas.microsoft.com/office/powerpoint/2010/main" val="170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>
            <a:off x="1752600" y="2209800"/>
            <a:ext cx="1219200" cy="609600"/>
          </a:xfrm>
          <a:prstGeom prst="straightConnector1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7" name="Group 26"/>
          <p:cNvGrpSpPr/>
          <p:nvPr/>
        </p:nvGrpSpPr>
        <p:grpSpPr>
          <a:xfrm>
            <a:off x="1676400" y="2819400"/>
            <a:ext cx="6324600" cy="2133600"/>
            <a:chOff x="1676400" y="2209800"/>
            <a:chExt cx="6324600" cy="2133600"/>
          </a:xfrm>
        </p:grpSpPr>
        <p:sp>
          <p:nvSpPr>
            <p:cNvPr id="4" name="Oval 3"/>
            <p:cNvSpPr/>
            <p:nvPr/>
          </p:nvSpPr>
          <p:spPr bwMode="auto">
            <a:xfrm>
              <a:off x="3657600" y="2209800"/>
              <a:ext cx="2209800" cy="2057400"/>
            </a:xfrm>
            <a:prstGeom prst="ellipse">
              <a:avLst/>
            </a:prstGeom>
            <a:solidFill>
              <a:srgbClr val="CCE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1676400" y="2438400"/>
              <a:ext cx="1295400" cy="38100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1676400" y="3429000"/>
              <a:ext cx="1295400" cy="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1676400" y="4038600"/>
              <a:ext cx="1371600" cy="30480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6477000" y="3352800"/>
              <a:ext cx="1524000" cy="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6477000" y="2514600"/>
              <a:ext cx="1371600" cy="30480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6477000" y="3886200"/>
              <a:ext cx="1295400" cy="38100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1654021" y="457200"/>
            <a:ext cx="6880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Inputs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and Outputs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6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>
            <a:off x="1752600" y="2209800"/>
            <a:ext cx="1219200" cy="609600"/>
          </a:xfrm>
          <a:prstGeom prst="straightConnector1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1676400" y="2819400"/>
            <a:ext cx="6324600" cy="2133600"/>
            <a:chOff x="1676400" y="2209800"/>
            <a:chExt cx="6324600" cy="2133600"/>
          </a:xfrm>
        </p:grpSpPr>
        <p:sp>
          <p:nvSpPr>
            <p:cNvPr id="4" name="Oval 3"/>
            <p:cNvSpPr/>
            <p:nvPr/>
          </p:nvSpPr>
          <p:spPr bwMode="auto">
            <a:xfrm>
              <a:off x="3657600" y="2209800"/>
              <a:ext cx="2209800" cy="2057400"/>
            </a:xfrm>
            <a:prstGeom prst="ellipse">
              <a:avLst/>
            </a:prstGeom>
            <a:solidFill>
              <a:srgbClr val="CCE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1676400" y="2438400"/>
              <a:ext cx="1295400" cy="38100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1676400" y="3429000"/>
              <a:ext cx="1295400" cy="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1676400" y="4038600"/>
              <a:ext cx="1371600" cy="30480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6477000" y="3352800"/>
              <a:ext cx="1524000" cy="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1654021" y="457200"/>
            <a:ext cx="6880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Inputs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and Outputs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7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>
            <a:off x="1752600" y="2209800"/>
            <a:ext cx="1219200" cy="609600"/>
          </a:xfrm>
          <a:prstGeom prst="straightConnector1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1676400" y="2819400"/>
            <a:ext cx="6324600" cy="2057400"/>
            <a:chOff x="1676400" y="2209800"/>
            <a:chExt cx="6324600" cy="2057400"/>
          </a:xfrm>
        </p:grpSpPr>
        <p:sp>
          <p:nvSpPr>
            <p:cNvPr id="4" name="Oval 3"/>
            <p:cNvSpPr/>
            <p:nvPr/>
          </p:nvSpPr>
          <p:spPr bwMode="auto">
            <a:xfrm>
              <a:off x="3657600" y="2209800"/>
              <a:ext cx="2209800" cy="2057400"/>
            </a:xfrm>
            <a:prstGeom prst="ellipse">
              <a:avLst/>
            </a:prstGeom>
            <a:solidFill>
              <a:srgbClr val="CCE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676400" y="3429000"/>
              <a:ext cx="1295400" cy="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6477000" y="3352800"/>
              <a:ext cx="1524000" cy="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6477000" y="2514600"/>
              <a:ext cx="1371600" cy="30480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6477000" y="3886200"/>
              <a:ext cx="1295400" cy="38100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1654021" y="457200"/>
            <a:ext cx="6880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Inputs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and Outputs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7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gle-Search-diversity-2015-01-04 at 1.10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3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>
            <a:off x="1752600" y="2209800"/>
            <a:ext cx="1219200" cy="609600"/>
          </a:xfrm>
          <a:prstGeom prst="straightConnector1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7" name="Group 26"/>
          <p:cNvGrpSpPr/>
          <p:nvPr/>
        </p:nvGrpSpPr>
        <p:grpSpPr>
          <a:xfrm>
            <a:off x="1676400" y="2819400"/>
            <a:ext cx="6324600" cy="2133600"/>
            <a:chOff x="1676400" y="2209800"/>
            <a:chExt cx="6324600" cy="2133600"/>
          </a:xfrm>
        </p:grpSpPr>
        <p:sp>
          <p:nvSpPr>
            <p:cNvPr id="4" name="Oval 3"/>
            <p:cNvSpPr/>
            <p:nvPr/>
          </p:nvSpPr>
          <p:spPr bwMode="auto">
            <a:xfrm>
              <a:off x="3657600" y="2209800"/>
              <a:ext cx="2209800" cy="2057400"/>
            </a:xfrm>
            <a:prstGeom prst="ellipse">
              <a:avLst/>
            </a:prstGeom>
            <a:solidFill>
              <a:srgbClr val="CCE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1676400" y="2438400"/>
              <a:ext cx="1295400" cy="38100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1676400" y="3429000"/>
              <a:ext cx="1295400" cy="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1676400" y="4038600"/>
              <a:ext cx="1371600" cy="30480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6477000" y="3352800"/>
              <a:ext cx="1524000" cy="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6477000" y="2514600"/>
              <a:ext cx="1371600" cy="30480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6477000" y="3886200"/>
              <a:ext cx="1295400" cy="381000"/>
            </a:xfrm>
            <a:prstGeom prst="straightConnector1">
              <a:avLst/>
            </a:prstGeom>
            <a:solidFill>
              <a:srgbClr val="CCECFF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1654021" y="457200"/>
            <a:ext cx="6880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Inputs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and Outputs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7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Models for Intervention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8987"/>
            <a:ext cx="7770813" cy="4113213"/>
          </a:xfrm>
        </p:spPr>
        <p:txBody>
          <a:bodyPr/>
          <a:lstStyle/>
          <a:p>
            <a:r>
              <a:rPr lang="en-US" sz="3200" dirty="0" smtClean="0"/>
              <a:t>Execution inside the circle is key!</a:t>
            </a:r>
          </a:p>
          <a:p>
            <a:r>
              <a:rPr lang="en-US" sz="3200" dirty="0" smtClean="0"/>
              <a:t>Ideas and people as both input/output</a:t>
            </a:r>
          </a:p>
          <a:p>
            <a:endParaRPr lang="en-US" sz="3200" dirty="0"/>
          </a:p>
          <a:p>
            <a:r>
              <a:rPr lang="en-US" sz="3200" dirty="0" smtClean="0"/>
              <a:t>Diversity: inputs and execution</a:t>
            </a:r>
            <a:endParaRPr lang="en-US" sz="3200" dirty="0"/>
          </a:p>
          <a:p>
            <a:r>
              <a:rPr lang="en-US" sz="3200" dirty="0"/>
              <a:t>Understanding that execution</a:t>
            </a:r>
          </a:p>
          <a:p>
            <a:endParaRPr lang="en-US" sz="3200" dirty="0" smtClean="0"/>
          </a:p>
          <a:p>
            <a:r>
              <a:rPr lang="en-US" sz="3200" dirty="0" smtClean="0">
                <a:sym typeface="Wingdings"/>
              </a:rPr>
              <a:t>Temporal aspect: short- vs. long-term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36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Challenges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9987"/>
            <a:ext cx="7924800" cy="4113213"/>
          </a:xfrm>
        </p:spPr>
        <p:txBody>
          <a:bodyPr/>
          <a:lstStyle/>
          <a:p>
            <a:r>
              <a:rPr lang="en-US" dirty="0" smtClean="0"/>
              <a:t>Funding discovery versus funding </a:t>
            </a:r>
            <a:r>
              <a:rPr lang="en-US" dirty="0" smtClean="0"/>
              <a:t>change</a:t>
            </a:r>
          </a:p>
          <a:p>
            <a:r>
              <a:rPr lang="en-US" dirty="0" smtClean="0"/>
              <a:t>NSF </a:t>
            </a:r>
            <a:r>
              <a:rPr lang="en-US" dirty="0"/>
              <a:t>is not a social agency</a:t>
            </a:r>
          </a:p>
          <a:p>
            <a:r>
              <a:rPr lang="en-US" dirty="0" smtClean="0"/>
              <a:t>NSF is not a policy-making body</a:t>
            </a:r>
          </a:p>
          <a:p>
            <a:endParaRPr lang="en-US" dirty="0"/>
          </a:p>
          <a:p>
            <a:r>
              <a:rPr lang="en-US" dirty="0" smtClean="0"/>
              <a:t>How best to </a:t>
            </a:r>
            <a:r>
              <a:rPr lang="en-US" dirty="0" smtClean="0"/>
              <a:t>act </a:t>
            </a:r>
            <a:r>
              <a:rPr lang="en-US" dirty="0" smtClean="0"/>
              <a:t>catalytically?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516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Professional Societies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770813" cy="4572000"/>
          </a:xfrm>
        </p:spPr>
        <p:txBody>
          <a:bodyPr/>
          <a:lstStyle/>
          <a:p>
            <a:r>
              <a:rPr lang="en-US" dirty="0" smtClean="0"/>
              <a:t>Community leadership and mobilization</a:t>
            </a:r>
          </a:p>
          <a:p>
            <a:r>
              <a:rPr lang="en-US" dirty="0" smtClean="0"/>
              <a:t>Physics (and mathematics) are central to further STEM study</a:t>
            </a:r>
          </a:p>
          <a:p>
            <a:r>
              <a:rPr lang="en-US" dirty="0" smtClean="0"/>
              <a:t>Partnering, e.g. </a:t>
            </a:r>
            <a:r>
              <a:rPr lang="en-US" dirty="0"/>
              <a:t>j</a:t>
            </a:r>
            <a:r>
              <a:rPr lang="en-US" dirty="0" smtClean="0"/>
              <a:t>oint efforts with other disciplinary societies? Long-term commitments with business/industry?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7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Advantages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7587"/>
            <a:ext cx="7770813" cy="4113213"/>
          </a:xfrm>
        </p:spPr>
        <p:txBody>
          <a:bodyPr/>
          <a:lstStyle/>
          <a:p>
            <a:r>
              <a:rPr lang="en-US" dirty="0" smtClean="0"/>
              <a:t>Agility</a:t>
            </a:r>
          </a:p>
          <a:p>
            <a:r>
              <a:rPr lang="en-US" dirty="0" smtClean="0"/>
              <a:t>Advocacy</a:t>
            </a:r>
          </a:p>
          <a:p>
            <a:r>
              <a:rPr lang="en-US" dirty="0" smtClean="0"/>
              <a:t>Accountability: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Shout out to the physics community – DATA!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5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770813" cy="4724400"/>
          </a:xfrm>
        </p:spPr>
        <p:txBody>
          <a:bodyPr/>
          <a:lstStyle/>
          <a:p>
            <a:r>
              <a:rPr lang="en-US" dirty="0"/>
              <a:t>STEM E</a:t>
            </a:r>
            <a:r>
              <a:rPr lang="en-US" dirty="0" smtClean="0"/>
              <a:t>ducation Enterprise </a:t>
            </a:r>
            <a:r>
              <a:rPr lang="en-US" dirty="0"/>
              <a:t>as an ecosystem</a:t>
            </a:r>
          </a:p>
          <a:p>
            <a:r>
              <a:rPr lang="en-US" dirty="0" smtClean="0"/>
              <a:t>Ecological diversity</a:t>
            </a:r>
            <a:endParaRPr lang="en-US" dirty="0"/>
          </a:p>
          <a:p>
            <a:r>
              <a:rPr lang="en-US" dirty="0"/>
              <a:t>Species diversity versus </a:t>
            </a:r>
            <a:r>
              <a:rPr lang="en-US" dirty="0" smtClean="0"/>
              <a:t>simply richness …Diversity index?</a:t>
            </a:r>
          </a:p>
          <a:p>
            <a:r>
              <a:rPr lang="en-US" dirty="0" smtClean="0"/>
              <a:t>Health, resilience of the enterprise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3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EHR </a:t>
            </a:r>
            <a:r>
              <a:rPr lang="en-US" b="1" dirty="0"/>
              <a:t>Investments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667000"/>
            <a:ext cx="7010400" cy="3200400"/>
          </a:xfrm>
        </p:spPr>
        <p:txBody>
          <a:bodyPr>
            <a:normAutofit lnSpcReduction="10000"/>
          </a:bodyPr>
          <a:lstStyle/>
          <a:p>
            <a:pPr marL="631825" indent="-571500"/>
            <a:r>
              <a:rPr lang="en-US" dirty="0" smtClean="0">
                <a:solidFill>
                  <a:schemeClr val="tx1"/>
                </a:solidFill>
              </a:rPr>
              <a:t>A wide-ranging portfolio</a:t>
            </a:r>
          </a:p>
          <a:p>
            <a:pPr marL="631825" indent="-571500"/>
            <a:endParaRPr lang="en-US" dirty="0" smtClean="0">
              <a:solidFill>
                <a:schemeClr val="tx1"/>
              </a:solidFill>
            </a:endParaRPr>
          </a:p>
          <a:p>
            <a:pPr marL="631825" indent="-571500"/>
            <a:r>
              <a:rPr lang="en-US" dirty="0" smtClean="0">
                <a:solidFill>
                  <a:schemeClr val="tx1"/>
                </a:solidFill>
              </a:rPr>
              <a:t>Evidence-based</a:t>
            </a:r>
          </a:p>
          <a:p>
            <a:pPr marL="631825" indent="-571500"/>
            <a:endParaRPr lang="en-US" dirty="0" smtClean="0">
              <a:solidFill>
                <a:schemeClr val="tx1"/>
              </a:solidFill>
            </a:endParaRPr>
          </a:p>
          <a:p>
            <a:pPr marL="631825" indent="-571500"/>
            <a:r>
              <a:rPr lang="en-US" dirty="0" smtClean="0">
                <a:solidFill>
                  <a:schemeClr val="tx1"/>
                </a:solidFill>
              </a:rPr>
              <a:t>Evidence-generating </a:t>
            </a:r>
          </a:p>
        </p:txBody>
      </p:sp>
    </p:spTree>
    <p:extLst>
      <p:ext uri="{BB962C8B-B14F-4D97-AF65-F5344CB8AC3E}">
        <p14:creationId xmlns:p14="http://schemas.microsoft.com/office/powerpoint/2010/main" val="286291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315200" cy="1828800"/>
          </a:xfrm>
          <a:solidFill>
            <a:srgbClr val="FFFF99"/>
          </a:solidFill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FF0000"/>
                </a:solidFill>
                <a:latin typeface="Arial" charset="0"/>
              </a:rPr>
              <a:t>NSF Scholarships in Science, Technology, Engineering, and Mathematics (S-STEM)</a:t>
            </a:r>
            <a:r>
              <a:rPr lang="en-GB" sz="3600" b="1" dirty="0" smtClean="0">
                <a:latin typeface="Arial" charset="0"/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98700"/>
            <a:ext cx="8305800" cy="4452117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dirty="0" smtClean="0">
                <a:latin typeface="Arial" charset="0"/>
              </a:rPr>
              <a:t>	Goal: Provide scholarships to academically talented, </a:t>
            </a:r>
            <a:r>
              <a:rPr lang="en-GB" sz="3600" b="1" i="1" dirty="0" smtClean="0">
                <a:latin typeface="Arial" charset="0"/>
              </a:rPr>
              <a:t>and </a:t>
            </a:r>
            <a:r>
              <a:rPr lang="en-GB" sz="3600" dirty="0" smtClean="0">
                <a:latin typeface="Arial" charset="0"/>
              </a:rPr>
              <a:t>financially needy, students pursuing associate, baccalaureate, or graduate degrees in a STEM field.</a:t>
            </a:r>
          </a:p>
          <a:p>
            <a:pPr>
              <a:lnSpc>
                <a:spcPct val="100000"/>
              </a:lnSpc>
              <a:spcBef>
                <a:spcPts val="9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latin typeface="Arial" charset="0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latin typeface="Arial" charset="0"/>
              </a:rPr>
              <a:t>	</a:t>
            </a:r>
            <a:r>
              <a:rPr lang="en-GB" sz="2400" dirty="0">
                <a:latin typeface="Arial" charset="0"/>
              </a:rPr>
              <a:t>http://www.nsf.gov/pubs/2012/nsf12529/nsf12529.pdf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>
                <a:solidFill>
                  <a:srgbClr val="00B050"/>
                </a:solidFill>
                <a:latin typeface="Arial" charset="0"/>
              </a:rPr>
              <a:t>	</a:t>
            </a:r>
            <a:r>
              <a:rPr lang="en-GB" sz="2800" b="1" dirty="0" smtClean="0">
                <a:solidFill>
                  <a:srgbClr val="00B050"/>
                </a:solidFill>
                <a:latin typeface="Arial" charset="0"/>
              </a:rPr>
              <a:t>New solicitation under development </a:t>
            </a:r>
          </a:p>
        </p:txBody>
      </p:sp>
    </p:spTree>
    <p:extLst>
      <p:ext uri="{BB962C8B-B14F-4D97-AF65-F5344CB8AC3E}">
        <p14:creationId xmlns:p14="http://schemas.microsoft.com/office/powerpoint/2010/main" val="3280521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4191000" cy="1143000"/>
          </a:xfrm>
          <a:solidFill>
            <a:srgbClr val="FFFF99"/>
          </a:solidFill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FF0000"/>
                </a:solidFill>
                <a:latin typeface="Arial" charset="0"/>
              </a:rPr>
              <a:t>S-STEM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7772400" cy="4714875"/>
          </a:xfr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smtClean="0">
                <a:latin typeface="Arial" charset="0"/>
              </a:rPr>
              <a:t>MAJOR FEATURES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smtClean="0">
                <a:latin typeface="Arial" charset="0"/>
              </a:rPr>
              <a:t>Eligible disciplines include almost all NSF supported areas (see solicitation for guidance) 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smtClean="0">
                <a:latin typeface="Arial" charset="0"/>
              </a:rPr>
              <a:t>Maximum scholarship amount is $10,000 (but still based on financial need)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smtClean="0">
                <a:latin typeface="Arial" charset="0"/>
              </a:rPr>
              <a:t>Total award increased to $600,000:  Based on the scholarship funds subtotal, 5% allowed for administration and 10% for student support 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smtClean="0">
                <a:latin typeface="Arial" charset="0"/>
              </a:rPr>
              <a:t>Maximum of $225,000 in any one year, but can ramp up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smtClean="0">
                <a:latin typeface="Arial" charset="0"/>
              </a:rPr>
              <a:t>One proposal per constituent school or college that awards degrees (also schools within institutions)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smtClean="0">
                <a:latin typeface="Arial" charset="0"/>
              </a:rPr>
              <a:t>About $50 million was available in </a:t>
            </a:r>
            <a:r>
              <a:rPr lang="en-GB" sz="1800" b="1" dirty="0" smtClean="0">
                <a:solidFill>
                  <a:schemeClr val="tx1"/>
                </a:solidFill>
                <a:latin typeface="Arial" charset="0"/>
              </a:rPr>
              <a:t>FY 2013, </a:t>
            </a:r>
            <a:r>
              <a:rPr lang="en-GB" sz="1800" b="1" dirty="0" smtClean="0">
                <a:solidFill>
                  <a:srgbClr val="7030A0"/>
                </a:solidFill>
                <a:latin typeface="Arial" charset="0"/>
              </a:rPr>
              <a:t>similar for FY 2014</a:t>
            </a:r>
            <a:r>
              <a:rPr lang="en-GB" sz="1800" b="1" dirty="0" smtClean="0">
                <a:latin typeface="Arial" charset="0"/>
              </a:rPr>
              <a:t/>
            </a:r>
            <a:br>
              <a:rPr lang="en-GB" sz="1800" b="1" dirty="0" smtClean="0">
                <a:latin typeface="Arial" charset="0"/>
              </a:rPr>
            </a:br>
            <a:r>
              <a:rPr lang="en-GB" sz="1800" b="1" dirty="0" smtClean="0">
                <a:latin typeface="Arial" charset="0"/>
              </a:rPr>
              <a:t>(source of funds is fees paid by H-1(B) visa applicants)</a:t>
            </a:r>
          </a:p>
        </p:txBody>
      </p:sp>
    </p:spTree>
    <p:extLst>
      <p:ext uri="{BB962C8B-B14F-4D97-AF65-F5344CB8AC3E}">
        <p14:creationId xmlns:p14="http://schemas.microsoft.com/office/powerpoint/2010/main" val="27045823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4191000" cy="1143000"/>
          </a:xfrm>
          <a:solidFill>
            <a:srgbClr val="FFFF99"/>
          </a:solidFill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FF0000"/>
                </a:solidFill>
                <a:latin typeface="Arial" charset="0"/>
              </a:rPr>
              <a:t>S-STEM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81200"/>
            <a:ext cx="7467600" cy="5194300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b="1" dirty="0" smtClean="0">
                <a:latin typeface="Arial" charset="0"/>
              </a:rPr>
              <a:t>Additional Program Features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latin typeface="Arial" charset="0"/>
              </a:rPr>
              <a:t>PI must be a faculty member in a STEM discipline.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latin typeface="Arial" charset="0"/>
              </a:rPr>
              <a:t>Involves cohorts of students.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latin typeface="Arial" charset="0"/>
              </a:rPr>
              <a:t>Can fund student support structures.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latin typeface="Arial" charset="0"/>
              </a:rPr>
              <a:t>Includes optional enhancements such as research opportunities, tutoring, internships, etc.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latin typeface="Arial" charset="0"/>
              </a:rPr>
              <a:t>Enrolls students full time.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latin typeface="Arial" charset="0"/>
              </a:rPr>
              <a:t>Connections with local businesses and industry considered essential.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95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gle-Search-diversity-images-2015-01-04 at 1.12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70000"/>
            <a:ext cx="8305800" cy="43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7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03225"/>
            <a:ext cx="7770813" cy="892175"/>
          </a:xfrm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/>
              <a:t>IUSE: EHR</a:t>
            </a:r>
            <a:endParaRPr lang="en-US" sz="4800" b="1" dirty="0"/>
          </a:p>
        </p:txBody>
      </p:sp>
      <p:sp>
        <p:nvSpPr>
          <p:cNvPr id="63493" name="Rectangle 10"/>
          <p:cNvSpPr>
            <a:spLocks noChangeArrowheads="1"/>
          </p:cNvSpPr>
          <p:nvPr/>
        </p:nvSpPr>
        <p:spPr bwMode="auto">
          <a:xfrm>
            <a:off x="1295400" y="5880705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solidFill>
                  <a:schemeClr val="tx1"/>
                </a:solidFill>
                <a:cs typeface="Arial" charset="0"/>
              </a:rPr>
              <a:t>http://</a:t>
            </a:r>
            <a:r>
              <a:rPr lang="en-US" altLang="en-US" sz="2000" dirty="0" smtClean="0">
                <a:solidFill>
                  <a:schemeClr val="tx1"/>
                </a:solidFill>
                <a:cs typeface="Arial" charset="0"/>
              </a:rPr>
              <a:t>www.nsf.gov/pubs/2014/nsf14588/nsf14588.pdf</a:t>
            </a:r>
            <a:endParaRPr 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258405"/>
              </p:ext>
            </p:extLst>
          </p:nvPr>
        </p:nvGraphicFramePr>
        <p:xfrm>
          <a:off x="1041767" y="1600200"/>
          <a:ext cx="7565658" cy="38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886"/>
                <a:gridCol w="2521886"/>
                <a:gridCol w="2521886"/>
              </a:tblGrid>
              <a:tr h="6400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2014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2015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1593888">
                <a:tc>
                  <a:txBody>
                    <a:bodyPr/>
                    <a:lstStyle/>
                    <a:p>
                      <a:pPr marL="115888" indent="0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Engaged Student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</a:t>
                      </a:r>
                    </a:p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Exploration</a:t>
                      </a:r>
                      <a:endParaRPr lang="en-US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166688">
                        <a:buFont typeface="Arial"/>
                        <a:buChar char="•"/>
                      </a:pPr>
                      <a:r>
                        <a:rPr lang="en-US" sz="14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$250K</a:t>
                      </a:r>
                    </a:p>
                    <a:p>
                      <a:pPr marL="285750" indent="-166688">
                        <a:buFont typeface="Arial"/>
                        <a:buChar char="•"/>
                      </a:pPr>
                      <a:r>
                        <a:rPr lang="en-US" sz="14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Deadline: 10/22/14 </a:t>
                      </a:r>
                      <a:endParaRPr lang="en-US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and Development</a:t>
                      </a:r>
                    </a:p>
                    <a:p>
                      <a:pPr marL="285750" indent="-166688">
                        <a:buFont typeface="Arial"/>
                        <a:buChar char="•"/>
                      </a:pPr>
                      <a:r>
                        <a:rPr lang="en-US" sz="14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I - up to $600K</a:t>
                      </a:r>
                    </a:p>
                    <a:p>
                      <a:pPr marL="285750" indent="-166688">
                        <a:buFont typeface="Arial"/>
                        <a:buChar char="•"/>
                      </a:pPr>
                      <a:r>
                        <a:rPr lang="en-US" sz="14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II - $600K - $2M</a:t>
                      </a:r>
                    </a:p>
                    <a:p>
                      <a:pPr marL="285750" indent="-166688">
                        <a:buFont typeface="Arial"/>
                        <a:buChar char="•"/>
                      </a:pPr>
                      <a:r>
                        <a:rPr lang="en-US" sz="14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Deadline: 1/13/15</a:t>
                      </a:r>
                      <a:endParaRPr lang="en-US" sz="1400" b="1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78116">
                <a:tc>
                  <a:txBody>
                    <a:bodyPr/>
                    <a:lstStyle/>
                    <a:p>
                      <a:pPr marL="115888" indent="0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Institutional and Community </a:t>
                      </a:r>
                      <a:b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Transformation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Exploration</a:t>
                      </a:r>
                    </a:p>
                    <a:p>
                      <a:pPr marL="285750" indent="-166688">
                        <a:buFont typeface="Arial"/>
                        <a:buChar char="•"/>
                      </a:pPr>
                      <a:r>
                        <a:rPr lang="en-US" sz="14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$250K</a:t>
                      </a:r>
                    </a:p>
                    <a:p>
                      <a:pPr marL="285750" indent="-166688">
                        <a:buFont typeface="Arial"/>
                        <a:buChar char="•"/>
                      </a:pPr>
                      <a:r>
                        <a:rPr lang="en-US" sz="14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Deadline: 10/22/14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and Development</a:t>
                      </a:r>
                    </a:p>
                    <a:p>
                      <a:pPr marL="285750" indent="-166688">
                        <a:buFont typeface="Arial"/>
                        <a:buChar char="•"/>
                      </a:pPr>
                      <a:r>
                        <a:rPr lang="en-US" sz="14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$3M</a:t>
                      </a:r>
                    </a:p>
                    <a:p>
                      <a:pPr marL="285750" indent="-166688">
                        <a:buFont typeface="Arial"/>
                        <a:buChar char="•"/>
                      </a:pPr>
                      <a:r>
                        <a:rPr lang="en-US" sz="14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Deadline: 1/13/15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35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IUSE GOAL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immediate challenges and opportunities facing the undergraduate STEM education enterprise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0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1555750"/>
          </a:xfrm>
        </p:spPr>
        <p:txBody>
          <a:bodyPr/>
          <a:lstStyle/>
          <a:p>
            <a:r>
              <a:rPr lang="en-US" b="1" dirty="0" smtClean="0"/>
              <a:t>IUSE Envisioned 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Increase student retention in </a:t>
            </a:r>
            <a:r>
              <a:rPr lang="en-US" sz="3600" dirty="0" smtClean="0"/>
              <a:t>STEM</a:t>
            </a:r>
          </a:p>
          <a:p>
            <a:r>
              <a:rPr lang="en-US" sz="3600" dirty="0" smtClean="0"/>
              <a:t>Students prepared to participate in STEM for tomorrow</a:t>
            </a:r>
          </a:p>
          <a:p>
            <a:r>
              <a:rPr lang="en-US" sz="3600" dirty="0" smtClean="0"/>
              <a:t>Improved student learning gains</a:t>
            </a:r>
          </a:p>
          <a:p>
            <a:r>
              <a:rPr lang="en-US" sz="3500" dirty="0" smtClean="0"/>
              <a:t>New knowledge about how students learn and about effective practice</a:t>
            </a:r>
          </a:p>
          <a:p>
            <a:r>
              <a:rPr lang="en-US" sz="3600" dirty="0" smtClean="0"/>
              <a:t>Broadened participation in STEM</a:t>
            </a:r>
          </a:p>
          <a:p>
            <a:endParaRPr lang="en-US" sz="3600" dirty="0" smtClean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83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IUSE R&amp;D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3058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FF0000"/>
                </a:solidFill>
              </a:rPr>
              <a:t>Improving the undergraduate STEM education enterprise through: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Projects that build on fundamental research in undergraduate STEM education and prior R&amp;D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Research on design, development, and widespread implementation of effective learning/teaching knowledge and practice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Foundational research on student learning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5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74625"/>
            <a:ext cx="7770813" cy="1349375"/>
          </a:xfrm>
        </p:spPr>
        <p:txBody>
          <a:bodyPr/>
          <a:lstStyle/>
          <a:p>
            <a:r>
              <a:rPr lang="en-US" b="1" dirty="0" smtClean="0"/>
              <a:t>IUSE Resources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924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Webinar </a:t>
            </a:r>
            <a:r>
              <a:rPr lang="en-US" sz="3600" b="1" dirty="0" smtClean="0">
                <a:solidFill>
                  <a:srgbClr val="FF0000"/>
                </a:solidFill>
              </a:rPr>
              <a:t>Slides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hlinkClick r:id="rId3"/>
              </a:rPr>
              <a:t>http://ehrweb01.aaas.org/stem-iwbw/iuse-webinars</a:t>
            </a:r>
            <a:r>
              <a:rPr lang="en-US" sz="2400" b="1" dirty="0" smtClean="0">
                <a:hlinkClick r:id="rId3"/>
              </a:rPr>
              <a:t>/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(find links to recent slides and audio recordings at the bottom of the page)</a:t>
            </a:r>
          </a:p>
          <a:p>
            <a:pPr marL="0" indent="0">
              <a:buNone/>
            </a:pPr>
            <a:endParaRPr lang="en-US" sz="3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Common </a:t>
            </a:r>
            <a:r>
              <a:rPr lang="en-US" sz="3800" b="1" dirty="0">
                <a:solidFill>
                  <a:srgbClr val="FF0000"/>
                </a:solidFill>
              </a:rPr>
              <a:t>Guidelines for Education </a:t>
            </a:r>
            <a:r>
              <a:rPr lang="en-US" sz="3800" b="1" dirty="0" smtClean="0">
                <a:solidFill>
                  <a:srgbClr val="FF0000"/>
                </a:solidFill>
              </a:rPr>
              <a:t>R&amp;D</a:t>
            </a:r>
          </a:p>
          <a:p>
            <a:pPr marL="0" indent="0">
              <a:buNone/>
            </a:pPr>
            <a:r>
              <a:rPr lang="en-US" sz="2400" b="1" dirty="0" smtClean="0">
                <a:hlinkClick r:id="rId4"/>
              </a:rPr>
              <a:t>http</a:t>
            </a:r>
            <a:r>
              <a:rPr lang="en-US" sz="2400" b="1" dirty="0">
                <a:hlinkClick r:id="rId4"/>
              </a:rPr>
              <a:t>://</a:t>
            </a:r>
            <a:r>
              <a:rPr lang="en-US" sz="2400" b="1" dirty="0" smtClean="0">
                <a:hlinkClick r:id="rId4"/>
              </a:rPr>
              <a:t>www.nsf.gov/pubs/2013/nsf13126/nsf13126.pdf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4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555750"/>
          </a:xfrm>
        </p:spPr>
        <p:txBody>
          <a:bodyPr/>
          <a:lstStyle/>
          <a:p>
            <a:r>
              <a:rPr lang="en-US" sz="4000" b="1" dirty="0" smtClean="0"/>
              <a:t>EHR Core Research (NSF 15-509)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770813" cy="4113213"/>
          </a:xfrm>
        </p:spPr>
        <p:txBody>
          <a:bodyPr/>
          <a:lstStyle/>
          <a:p>
            <a:r>
              <a:rPr lang="en-US" sz="3200" dirty="0"/>
              <a:t>Make strategic research investments in potentially transformative areas;</a:t>
            </a:r>
          </a:p>
          <a:p>
            <a:r>
              <a:rPr lang="en-US" sz="3200" dirty="0"/>
              <a:t>Accelerate development and growth of theory and methodology;</a:t>
            </a:r>
          </a:p>
          <a:p>
            <a:r>
              <a:rPr lang="en-US" sz="3200" dirty="0"/>
              <a:t>Address challenges of practice; </a:t>
            </a:r>
          </a:p>
          <a:p>
            <a:r>
              <a:rPr lang="en-US" sz="3200" dirty="0"/>
              <a:t>All in STEM Education, Broadening Participation, and Workforce Development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000690"/>
            <a:ext cx="755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http://</a:t>
            </a:r>
            <a:r>
              <a:rPr lang="en-US" sz="2000" dirty="0" smtClean="0">
                <a:solidFill>
                  <a:schemeClr val="tx1"/>
                </a:solidFill>
              </a:rPr>
              <a:t>www.nsf.gov/funding/pgm_summ.jsp?pims_id=504924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2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879618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 smtClean="0">
                <a:solidFill>
                  <a:srgbClr val="0070C0"/>
                </a:solidFill>
              </a:rPr>
              <a:t>Division of Human Resource Development (HRD)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endParaRPr lang="en-GB" sz="3600" b="1" dirty="0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8001000" cy="4617291"/>
          </a:xfr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400" b="1" dirty="0" smtClean="0">
                <a:solidFill>
                  <a:srgbClr val="FF0000"/>
                </a:solidFill>
              </a:rPr>
              <a:t>Mission:</a:t>
            </a:r>
            <a:r>
              <a:rPr lang="en-GB" sz="3400" b="1" dirty="0" smtClean="0"/>
              <a:t> </a:t>
            </a:r>
            <a:r>
              <a:rPr lang="en-US" sz="3300" i="1" dirty="0" smtClean="0">
                <a:solidFill>
                  <a:schemeClr val="tx1"/>
                </a:solidFill>
              </a:rPr>
              <a:t>“</a:t>
            </a:r>
            <a:r>
              <a:rPr lang="en-US" sz="3300" dirty="0">
                <a:solidFill>
                  <a:schemeClr val="tx1"/>
                </a:solidFill>
              </a:rPr>
              <a:t>To grow the innovative and competitive U.S. science, technology, engineering and mathematics (STEM) workforce that is vital for sustaining and advancing the Nation's prosperity by supporting the </a:t>
            </a:r>
            <a:r>
              <a:rPr lang="en-US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broader participation and success</a:t>
            </a:r>
            <a:r>
              <a:rPr lang="en-US" sz="3300" b="1" dirty="0">
                <a:solidFill>
                  <a:schemeClr val="tx1"/>
                </a:solidFill>
              </a:rPr>
              <a:t> </a:t>
            </a:r>
            <a:r>
              <a:rPr lang="en-US" sz="3300" dirty="0">
                <a:solidFill>
                  <a:schemeClr val="tx1"/>
                </a:solidFill>
              </a:rPr>
              <a:t>of individuals currently </a:t>
            </a:r>
            <a:r>
              <a:rPr lang="en-US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underrepresented in STEM </a:t>
            </a:r>
            <a:r>
              <a:rPr lang="en-US" sz="3300" dirty="0">
                <a:solidFill>
                  <a:schemeClr val="tx1"/>
                </a:solidFill>
              </a:rPr>
              <a:t>and the institutions that serve them</a:t>
            </a:r>
            <a:r>
              <a:rPr lang="en-US" sz="3300" i="1" dirty="0">
                <a:solidFill>
                  <a:schemeClr val="tx1"/>
                </a:solidFill>
              </a:rPr>
              <a:t>.”</a:t>
            </a:r>
            <a:endParaRPr lang="en-US" sz="33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3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1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5400"/>
            <a:ext cx="7770813" cy="155575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" charset="0"/>
              </a:rPr>
              <a:t/>
            </a:r>
            <a:br>
              <a:rPr lang="en-GB" b="1" dirty="0" smtClean="0">
                <a:latin typeface="Arial" charset="0"/>
              </a:rPr>
            </a:br>
            <a:r>
              <a:rPr lang="en-GB" sz="4400" b="1" dirty="0" smtClean="0">
                <a:solidFill>
                  <a:srgbClr val="0070C0"/>
                </a:solidFill>
              </a:rPr>
              <a:t>HRD Programs</a:t>
            </a:r>
            <a:r>
              <a:rPr lang="en-GB" b="1" i="1" dirty="0">
                <a:latin typeface="Arial" charset="0"/>
              </a:rPr>
              <a:t/>
            </a:r>
            <a:br>
              <a:rPr lang="en-GB" b="1" i="1" dirty="0">
                <a:latin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dirty="0">
                <a:solidFill>
                  <a:schemeClr val="tx1"/>
                </a:solidFill>
              </a:rPr>
              <a:t>Historically Black Colleges and </a:t>
            </a:r>
            <a:r>
              <a:rPr lang="en-GB" sz="2200" b="1" dirty="0" smtClean="0">
                <a:solidFill>
                  <a:schemeClr val="tx1"/>
                </a:solidFill>
              </a:rPr>
              <a:t>Universities Undergraduate Program (</a:t>
            </a:r>
            <a:r>
              <a:rPr lang="en-GB" sz="2200" b="1" dirty="0">
                <a:solidFill>
                  <a:srgbClr val="FF0000"/>
                </a:solidFill>
              </a:rPr>
              <a:t>HBCU-UP</a:t>
            </a:r>
            <a:r>
              <a:rPr lang="en-GB" sz="22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2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dirty="0">
                <a:solidFill>
                  <a:schemeClr val="tx1"/>
                </a:solidFill>
              </a:rPr>
              <a:t>Tribal Colleges and Universities Program </a:t>
            </a:r>
            <a:r>
              <a:rPr lang="en-GB" sz="2200" b="1" dirty="0">
                <a:solidFill>
                  <a:srgbClr val="FF0000"/>
                </a:solidFill>
              </a:rPr>
              <a:t>(TCUP</a:t>
            </a:r>
            <a:r>
              <a:rPr lang="en-GB" sz="22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2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dirty="0" smtClean="0">
                <a:solidFill>
                  <a:schemeClr val="tx1"/>
                </a:solidFill>
              </a:rPr>
              <a:t>Louis </a:t>
            </a:r>
            <a:r>
              <a:rPr lang="en-GB" sz="2200" b="1" dirty="0">
                <a:solidFill>
                  <a:schemeClr val="tx1"/>
                </a:solidFill>
              </a:rPr>
              <a:t>Stokes </a:t>
            </a:r>
            <a:r>
              <a:rPr lang="en-GB" sz="2200" b="1" dirty="0" smtClean="0">
                <a:solidFill>
                  <a:schemeClr val="tx1"/>
                </a:solidFill>
              </a:rPr>
              <a:t>Alliances </a:t>
            </a:r>
            <a:r>
              <a:rPr lang="en-GB" sz="2200" b="1" dirty="0">
                <a:solidFill>
                  <a:schemeClr val="tx1"/>
                </a:solidFill>
              </a:rPr>
              <a:t>for Minority Participation </a:t>
            </a:r>
            <a:r>
              <a:rPr lang="en-GB" sz="2200" b="1" dirty="0" smtClean="0">
                <a:solidFill>
                  <a:srgbClr val="FF0000"/>
                </a:solidFill>
              </a:rPr>
              <a:t>(</a:t>
            </a:r>
            <a:r>
              <a:rPr lang="en-GB" sz="2200" b="1" dirty="0">
                <a:solidFill>
                  <a:srgbClr val="FF0000"/>
                </a:solidFill>
              </a:rPr>
              <a:t>LSAMP</a:t>
            </a:r>
            <a:r>
              <a:rPr lang="en-GB" sz="22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2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dirty="0">
                <a:solidFill>
                  <a:schemeClr val="tx1"/>
                </a:solidFill>
              </a:rPr>
              <a:t>Centers of Research Excellence in Science and Technology </a:t>
            </a:r>
            <a:r>
              <a:rPr lang="en-GB" sz="2200" b="1" dirty="0">
                <a:solidFill>
                  <a:srgbClr val="FF0000"/>
                </a:solidFill>
              </a:rPr>
              <a:t>(CREST</a:t>
            </a:r>
            <a:r>
              <a:rPr lang="en-GB" sz="22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2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dirty="0" smtClean="0">
                <a:solidFill>
                  <a:schemeClr val="tx1"/>
                </a:solidFill>
              </a:rPr>
              <a:t>Alliances </a:t>
            </a:r>
            <a:r>
              <a:rPr lang="en-GB" sz="2200" b="1" dirty="0">
                <a:solidFill>
                  <a:schemeClr val="tx1"/>
                </a:solidFill>
              </a:rPr>
              <a:t>for Graduate Education and the Professoriate </a:t>
            </a:r>
            <a:r>
              <a:rPr lang="en-GB" sz="2200" b="1" dirty="0" smtClean="0">
                <a:solidFill>
                  <a:srgbClr val="FF0000"/>
                </a:solidFill>
              </a:rPr>
              <a:t>(</a:t>
            </a:r>
            <a:r>
              <a:rPr lang="en-GB" sz="2200" b="1" dirty="0">
                <a:solidFill>
                  <a:srgbClr val="FF0000"/>
                </a:solidFill>
              </a:rPr>
              <a:t>AGEP</a:t>
            </a:r>
            <a:r>
              <a:rPr lang="en-GB" sz="22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2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b="1" dirty="0"/>
              <a:t>Increasing the Participation and Advancement of Women in Academic Science and Engineering </a:t>
            </a:r>
            <a:r>
              <a:rPr lang="en-US" sz="2200" b="1" dirty="0" smtClean="0"/>
              <a:t>Careers </a:t>
            </a:r>
            <a:r>
              <a:rPr lang="en-US" sz="2200" b="1" dirty="0" smtClean="0">
                <a:solidFill>
                  <a:srgbClr val="FF0000"/>
                </a:solidFill>
              </a:rPr>
              <a:t>(ADVANCE)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200" b="1" dirty="0" smtClean="0"/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dirty="0"/>
              <a:t>Presidential Awards for Excellence in Science, Mathematics, and Engineering Mentoring </a:t>
            </a:r>
            <a:r>
              <a:rPr lang="en-GB" sz="2200" b="1" dirty="0">
                <a:solidFill>
                  <a:srgbClr val="FF0000"/>
                </a:solidFill>
              </a:rPr>
              <a:t>(PAESMEM)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33CC33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7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74625"/>
            <a:ext cx="7770813" cy="96837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Goals of HRD Programs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924800" cy="5410200"/>
          </a:xfrm>
        </p:spPr>
        <p:txBody>
          <a:bodyPr>
            <a:normAutofit fontScale="32500" lnSpcReduction="20000"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HBCU-UP:</a:t>
            </a:r>
            <a:r>
              <a:rPr lang="en-US" sz="8000" b="1" dirty="0" smtClean="0"/>
              <a:t> </a:t>
            </a:r>
            <a:r>
              <a:rPr lang="en-GB" sz="8000" dirty="0"/>
              <a:t>To enhance the quality of undergraduate STEM education and research at </a:t>
            </a:r>
            <a:r>
              <a:rPr lang="en-GB" sz="8000" dirty="0" smtClean="0"/>
              <a:t>HBCUs</a:t>
            </a:r>
          </a:p>
          <a:p>
            <a:endParaRPr lang="en-GB" sz="8000" b="1" dirty="0"/>
          </a:p>
          <a:p>
            <a:r>
              <a:rPr lang="en-US" sz="8000" b="1" dirty="0" smtClean="0">
                <a:solidFill>
                  <a:srgbClr val="FF0000"/>
                </a:solidFill>
              </a:rPr>
              <a:t>TCUP:</a:t>
            </a:r>
            <a:r>
              <a:rPr lang="en-US" sz="8000" b="1" dirty="0" smtClean="0"/>
              <a:t> </a:t>
            </a:r>
            <a:r>
              <a:rPr lang="en-US" sz="8000" dirty="0"/>
              <a:t>To promote high quality </a:t>
            </a:r>
            <a:r>
              <a:rPr lang="en-GB" sz="8000" dirty="0"/>
              <a:t>STEM education, research, and outreach programs at Tribal Colleges, Alaska </a:t>
            </a:r>
            <a:r>
              <a:rPr lang="en-GB" sz="8000" dirty="0" smtClean="0"/>
              <a:t>Native-serving, </a:t>
            </a:r>
            <a:r>
              <a:rPr lang="en-GB" sz="8000" dirty="0"/>
              <a:t>and Native Hawaiian-serving </a:t>
            </a:r>
            <a:r>
              <a:rPr lang="en-GB" sz="8000" dirty="0" smtClean="0"/>
              <a:t>institutions</a:t>
            </a:r>
          </a:p>
          <a:p>
            <a:endParaRPr lang="en-GB" sz="8000" b="1" dirty="0"/>
          </a:p>
          <a:p>
            <a:r>
              <a:rPr lang="en-US" sz="8000" b="1" dirty="0" smtClean="0">
                <a:solidFill>
                  <a:srgbClr val="FF0000"/>
                </a:solidFill>
              </a:rPr>
              <a:t>LSAMP:</a:t>
            </a:r>
            <a:r>
              <a:rPr lang="en-US" sz="8000" b="1" dirty="0" smtClean="0"/>
              <a:t> </a:t>
            </a:r>
            <a:r>
              <a:rPr lang="en-US" sz="8000" dirty="0"/>
              <a:t>To significantly increase the numbers of students (historically under-represented in STEM) who successfully complete high quality degree programs in STEM disciplines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6ABF-76B5-4B72-922A-AF75043E17A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1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0813" cy="155575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Goals (continued)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770813" cy="4494213"/>
          </a:xfrm>
        </p:spPr>
        <p:txBody>
          <a:bodyPr/>
          <a:lstStyle/>
          <a:p>
            <a:r>
              <a:rPr lang="en-US" sz="2600" b="1" dirty="0">
                <a:solidFill>
                  <a:srgbClr val="FF0000"/>
                </a:solidFill>
              </a:rPr>
              <a:t>CREST:</a:t>
            </a:r>
            <a:r>
              <a:rPr lang="en-US" sz="2600" b="1" dirty="0"/>
              <a:t> </a:t>
            </a:r>
            <a:r>
              <a:rPr lang="en-GB" sz="2600" dirty="0"/>
              <a:t>To strengthen the national research competitiveness of Minority-serving institutions </a:t>
            </a:r>
            <a:endParaRPr lang="en-GB" sz="2600" dirty="0" smtClean="0"/>
          </a:p>
          <a:p>
            <a:endParaRPr lang="en-GB" sz="2200" b="1" dirty="0"/>
          </a:p>
          <a:p>
            <a:r>
              <a:rPr lang="en-US" sz="2600" b="1" dirty="0">
                <a:solidFill>
                  <a:srgbClr val="FF0000"/>
                </a:solidFill>
              </a:rPr>
              <a:t>AGEP:</a:t>
            </a:r>
            <a:r>
              <a:rPr lang="en-US" sz="2600" b="1" dirty="0"/>
              <a:t> </a:t>
            </a:r>
            <a:r>
              <a:rPr lang="en-GB" sz="2600" dirty="0"/>
              <a:t>To </a:t>
            </a:r>
            <a:r>
              <a:rPr lang="en-US" sz="2600" dirty="0"/>
              <a:t>support the development, implementation, study, and dissemination of innovative models and standards of graduate education and postdoctoral training that are designed to improve underrepresented students’ participation, preparation, and </a:t>
            </a:r>
            <a:r>
              <a:rPr lang="en-US" sz="2600" dirty="0" smtClean="0"/>
              <a:t>success</a:t>
            </a:r>
          </a:p>
          <a:p>
            <a:endParaRPr lang="en-US" sz="2200" b="1" dirty="0"/>
          </a:p>
          <a:p>
            <a:r>
              <a:rPr lang="en-US" sz="2600" b="1" dirty="0">
                <a:solidFill>
                  <a:srgbClr val="FF0000"/>
                </a:solidFill>
              </a:rPr>
              <a:t>ADVANCE:</a:t>
            </a:r>
            <a:r>
              <a:rPr lang="en-US" sz="2600" b="1" dirty="0"/>
              <a:t> </a:t>
            </a:r>
            <a:r>
              <a:rPr lang="en-US" sz="2600" dirty="0"/>
              <a:t>To develop systemic approaches to increase the representation and advancement of women in Academic STEM Careers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5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sf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99469"/>
            <a:ext cx="5791200" cy="58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8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8305800" cy="1196975"/>
          </a:xfrm>
        </p:spPr>
        <p:txBody>
          <a:bodyPr/>
          <a:lstStyle/>
          <a:p>
            <a:pPr algn="l"/>
            <a:r>
              <a:rPr lang="en-US" sz="3800" b="1" dirty="0" smtClean="0">
                <a:solidFill>
                  <a:srgbClr val="0070C0"/>
                </a:solidFill>
              </a:rPr>
              <a:t>Broadening Participation in STEM</a:t>
            </a:r>
            <a:endParaRPr lang="en-US" sz="3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8382000" cy="487679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ADVANCE, AGEP, CREST, HBCU-UP, TCUP (thematic – L/LE)</a:t>
            </a:r>
          </a:p>
          <a:p>
            <a:pPr lvl="1"/>
            <a:r>
              <a:rPr lang="en-US" sz="2400" dirty="0" smtClean="0"/>
              <a:t>Building and implementing models on how to broaden participation and institutional capacity</a:t>
            </a:r>
          </a:p>
          <a:p>
            <a:pPr lvl="1"/>
            <a:endParaRPr lang="en-US" sz="2400" dirty="0" smtClean="0"/>
          </a:p>
          <a:p>
            <a:r>
              <a:rPr lang="en-US" sz="3200" b="1" dirty="0" smtClean="0"/>
              <a:t>LSAMP</a:t>
            </a:r>
          </a:p>
          <a:p>
            <a:pPr lvl="1"/>
            <a:r>
              <a:rPr lang="en-US" sz="2400" dirty="0" smtClean="0"/>
              <a:t>Alliances</a:t>
            </a:r>
          </a:p>
          <a:p>
            <a:pPr lvl="2"/>
            <a:r>
              <a:rPr lang="en-US" sz="2000" dirty="0" smtClean="0"/>
              <a:t>Bridge to the Baccalaureate (B2B)</a:t>
            </a:r>
          </a:p>
          <a:p>
            <a:pPr lvl="2"/>
            <a:r>
              <a:rPr lang="en-US" sz="2000" dirty="0" smtClean="0"/>
              <a:t>Bridge to the Doctorate (BD)</a:t>
            </a:r>
          </a:p>
          <a:p>
            <a:pPr lvl="1"/>
            <a:r>
              <a:rPr lang="en-US" sz="2400" dirty="0" smtClean="0"/>
              <a:t>Broadening Participation in STEM Education Research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6ABF-76B5-4B72-922A-AF75043E17A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Workforce Development: </a:t>
            </a:r>
            <a:r>
              <a:rPr lang="en-US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Presidential Awards</a:t>
            </a:r>
            <a:endParaRPr lang="en-US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1066800" y="1828800"/>
            <a:ext cx="5562600" cy="411321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The Presidential Award for Excellence in Science, Mathematics, and Engineering Mentoring (PAESMEM) </a:t>
            </a:r>
            <a:r>
              <a:rPr lang="en-US" sz="2000" dirty="0" smtClean="0"/>
              <a:t>identifies outstanding mentoring efforts that enhance the participation and retention of underrepresented populations in STEM.</a:t>
            </a:r>
            <a:endParaRPr lang="en-US" sz="2000" dirty="0"/>
          </a:p>
        </p:txBody>
      </p:sp>
      <p:pic>
        <p:nvPicPr>
          <p:cNvPr id="46082" name="Picture 2" descr="http://www.google.com/url?source=imglanding&amp;ct=img&amp;q=http://paesmem.stanford.edu/html/paesmemlogo.jpg&amp;sa=X&amp;ei=VdaFTo-KIIjs0gGV9Jj6Dw&amp;ved=0CAkQ8wc&amp;usg=AFQjCNHTS_HtHDuhkka6X80JYVcyKrU9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790700"/>
            <a:ext cx="1474107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4" name="Picture 4" descr="http://www.google.com/url?source=imglanding&amp;ct=img&amp;q=http://www.research.gov/common/images/Common/teachers--rgov-253X168.jpg&amp;sa=X&amp;ei=39aFTsnrNKLs0gGhwMn_Dw&amp;ved=0CAkQ8wc&amp;usg=AFQjCNHtCSQgH06XF-NU3XudXqkl9Q3Yg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695700"/>
            <a:ext cx="2590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416300" y="3962400"/>
            <a:ext cx="5334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white"/>
                </a:solidFill>
                <a:latin typeface="Century Gothic" pitchFamily="34" charset="0"/>
              </a:rPr>
              <a:t>	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The Presidential Award for Excellence in Mathematics and Science Teaching (PAEMST) </a:t>
            </a:r>
            <a:r>
              <a:rPr lang="en-US" sz="2000" b="0" dirty="0">
                <a:solidFill>
                  <a:schemeClr val="tx1"/>
                </a:solidFill>
                <a:latin typeface="+mj-lt"/>
              </a:rPr>
              <a:t>recognizes outstanding elementary and secondary teachers of mathematics and science in each state and U.S. jurisdiction. </a:t>
            </a:r>
          </a:p>
        </p:txBody>
      </p:sp>
    </p:spTree>
    <p:extLst>
      <p:ext uri="{BB962C8B-B14F-4D97-AF65-F5344CB8AC3E}">
        <p14:creationId xmlns:p14="http://schemas.microsoft.com/office/powerpoint/2010/main" val="54142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74625"/>
            <a:ext cx="7770813" cy="96837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to HRD Programs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1066800" y="1447800"/>
            <a:ext cx="3808413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HBCU-UP: 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Historically Black Colleges and Universities, Undergraduate Program  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http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www.nsf.gov/pubs/2014/	nsf	14513/nsf14513.htm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TCUP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Tribal Colleges and Universities Program 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http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www.nsf.gov/pubs/2014/	nsf	14572/nsf14572.htm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LSAMP: 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 Stokes Alliances for Minority Participation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http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www.nsf.gov/pubs/2012/	nsf	12564/nsf12564.htm</a:t>
            </a:r>
            <a:endParaRPr lang="en-US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29200" y="1447800"/>
            <a:ext cx="3810000" cy="41132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CREST: 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Centers of Research Excellence in Science and Technology 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http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www.nsf.gov/pubs/2014/	nsf	14565/nsf14565.htm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AGEP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Alliances for Graduate Education and the Professoriate 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http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www.nsf.gov/pubs/2014/	nsf	14505/nsf14505.htm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ADVANCE: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the Participation and Advancement of Women in Academic Science and Engineering Careers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http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www.nsf.gov/pubs/2014/	nsf	14573/nsf14573.htm</a:t>
            </a:r>
            <a:endParaRPr lang="en-US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5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467600" cy="1106488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 smtClean="0">
                <a:solidFill>
                  <a:srgbClr val="FC0128"/>
                </a:solidFill>
                <a:latin typeface="Arial" charset="0"/>
              </a:rPr>
              <a:t>WAYS TO PARTICIPATE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idx="1"/>
          </p:nvPr>
        </p:nvSpPr>
        <p:spPr>
          <a:xfrm>
            <a:off x="1066800" y="1447800"/>
            <a:ext cx="7772400" cy="4833938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90000"/>
              </a:lnSpc>
              <a:buClr>
                <a:srgbClr val="FC0128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latin typeface="Arial" charset="0"/>
              </a:rPr>
              <a:t>Grant Holder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C0128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latin typeface="Arial" charset="0"/>
              </a:rPr>
              <a:t>Principal Investigator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C0128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latin typeface="Arial" charset="0"/>
              </a:rPr>
              <a:t>Member of Project Team, or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C0128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latin typeface="Arial" charset="0"/>
              </a:rPr>
              <a:t>	Coalition, or Advisory Board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C0128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latin typeface="Arial" charset="0"/>
              </a:rPr>
              <a:t>Test Site</a:t>
            </a:r>
          </a:p>
          <a:p>
            <a:pPr>
              <a:lnSpc>
                <a:spcPct val="90000"/>
              </a:lnSpc>
              <a:buClr>
                <a:srgbClr val="FC0128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latin typeface="Arial" charset="0"/>
              </a:rPr>
              <a:t>User of Products</a:t>
            </a:r>
          </a:p>
          <a:p>
            <a:pPr>
              <a:lnSpc>
                <a:spcPct val="90000"/>
              </a:lnSpc>
              <a:buClr>
                <a:srgbClr val="FC0128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latin typeface="Arial" charset="0"/>
              </a:rPr>
              <a:t>Participant in Workshops and Symposium</a:t>
            </a:r>
          </a:p>
          <a:p>
            <a:pPr>
              <a:lnSpc>
                <a:spcPct val="90000"/>
              </a:lnSpc>
              <a:buClr>
                <a:srgbClr val="FC0128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latin typeface="Arial" charset="0"/>
              </a:rPr>
              <a:t>Reviewer of Proposals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7010400" y="1600200"/>
          <a:ext cx="14001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" r:id="rId4" imgW="58359600" imgH="18668880" progId="">
                  <p:embed/>
                </p:oleObj>
              </mc:Choice>
              <mc:Fallback>
                <p:oleObj r:id="rId4" imgW="58359600" imgH="186688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00200"/>
                        <a:ext cx="140017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Dimensions of Diversity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3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Audiences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</a:p>
          <a:p>
            <a:r>
              <a:rPr lang="en-US" dirty="0" smtClean="0"/>
              <a:t>Faculty</a:t>
            </a:r>
          </a:p>
          <a:p>
            <a:r>
              <a:rPr lang="en-US" dirty="0" smtClean="0"/>
              <a:t>Departments</a:t>
            </a:r>
          </a:p>
          <a:p>
            <a:r>
              <a:rPr lang="en-US" dirty="0" smtClean="0"/>
              <a:t>Institutions</a:t>
            </a:r>
          </a:p>
          <a:p>
            <a:r>
              <a:rPr lang="en-US" dirty="0"/>
              <a:t>Federal agencies (</a:t>
            </a:r>
            <a:r>
              <a:rPr lang="en-US" dirty="0" smtClean="0"/>
              <a:t>states, also)</a:t>
            </a:r>
            <a:endParaRPr lang="en-US" dirty="0"/>
          </a:p>
          <a:p>
            <a:r>
              <a:rPr lang="en-US" dirty="0" smtClean="0"/>
              <a:t>Professional societies</a:t>
            </a:r>
          </a:p>
        </p:txBody>
      </p:sp>
    </p:spTree>
    <p:extLst>
      <p:ext uri="{BB962C8B-B14F-4D97-AF65-F5344CB8AC3E}">
        <p14:creationId xmlns:p14="http://schemas.microsoft.com/office/powerpoint/2010/main" val="218560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Dual (Diverse) Roles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90800"/>
            <a:ext cx="7770813" cy="3276600"/>
          </a:xfrm>
        </p:spPr>
        <p:txBody>
          <a:bodyPr/>
          <a:lstStyle/>
          <a:p>
            <a:r>
              <a:rPr lang="en-US" dirty="0" smtClean="0"/>
              <a:t>Creators</a:t>
            </a:r>
            <a:r>
              <a:rPr lang="en-US" dirty="0" smtClean="0">
                <a:sym typeface="Wingdings"/>
              </a:rPr>
              <a:t>  U</a:t>
            </a:r>
            <a:r>
              <a:rPr lang="en-US" dirty="0" smtClean="0"/>
              <a:t>sers</a:t>
            </a:r>
          </a:p>
          <a:p>
            <a:endParaRPr lang="en-US" dirty="0" smtClean="0"/>
          </a:p>
          <a:p>
            <a:r>
              <a:rPr lang="en-US" dirty="0" smtClean="0"/>
              <a:t>Learners </a:t>
            </a:r>
            <a:r>
              <a:rPr lang="en-US" dirty="0" smtClean="0">
                <a:sym typeface="Wingdings"/>
              </a:rPr>
              <a:t> Teachers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Theoreticians  Practitioners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1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0813" cy="1066800"/>
          </a:xfrm>
        </p:spPr>
        <p:txBody>
          <a:bodyPr/>
          <a:lstStyle/>
          <a:p>
            <a:r>
              <a:rPr lang="en-US" b="1" dirty="0" smtClean="0"/>
              <a:t>Federal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305800" cy="5257800"/>
          </a:xfrm>
        </p:spPr>
        <p:txBody>
          <a:bodyPr/>
          <a:lstStyle/>
          <a:p>
            <a:r>
              <a:rPr lang="en-US" sz="3800" dirty="0" smtClean="0"/>
              <a:t>Administration’s college completion agenda - </a:t>
            </a:r>
            <a:r>
              <a:rPr lang="en-US" sz="3800" dirty="0"/>
              <a:t>o</a:t>
            </a:r>
            <a:r>
              <a:rPr lang="en-US" sz="3800" dirty="0" smtClean="0"/>
              <a:t>pportunity, access, and retention</a:t>
            </a:r>
          </a:p>
          <a:p>
            <a:r>
              <a:rPr lang="en-US" sz="3800" dirty="0" smtClean="0"/>
              <a:t>STEM workforce – #s and quality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Fact Sheet - </a:t>
            </a:r>
            <a:r>
              <a:rPr lang="en-US" sz="3200" dirty="0" smtClean="0">
                <a:hlinkClick r:id="rId3"/>
              </a:rPr>
              <a:t>http</a:t>
            </a:r>
            <a:r>
              <a:rPr lang="en-US" sz="3200" dirty="0">
                <a:hlinkClick r:id="rId3"/>
              </a:rPr>
              <a:t>://1.usa.gov/</a:t>
            </a:r>
            <a:r>
              <a:rPr lang="en-US" sz="3200" dirty="0" smtClean="0">
                <a:hlinkClick r:id="rId3"/>
              </a:rPr>
              <a:t>1oJOtgL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Increasing College </a:t>
            </a:r>
            <a:r>
              <a:rPr lang="en-US" sz="3200" dirty="0" smtClean="0"/>
              <a:t>Opportunity for </a:t>
            </a:r>
            <a:r>
              <a:rPr lang="en-US" sz="3200" dirty="0"/>
              <a:t>Low-Income </a:t>
            </a:r>
            <a:r>
              <a:rPr lang="en-US" sz="3200" dirty="0" smtClean="0"/>
              <a:t>Students - </a:t>
            </a:r>
            <a:r>
              <a:rPr lang="en-US" sz="3200" dirty="0" smtClean="0">
                <a:hlinkClick r:id="rId4"/>
              </a:rPr>
              <a:t>http</a:t>
            </a:r>
            <a:r>
              <a:rPr lang="en-US" sz="3200" dirty="0">
                <a:hlinkClick r:id="rId4"/>
              </a:rPr>
              <a:t>://1.usa.gov/</a:t>
            </a:r>
            <a:r>
              <a:rPr lang="en-US" sz="3200" dirty="0" smtClean="0">
                <a:hlinkClick r:id="rId4"/>
              </a:rPr>
              <a:t>1dagqsh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AAPT represented at 12/04/2014 WH event!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236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0000"/>
          </a:buClr>
          <a:buSzPct val="100000"/>
          <a:buFont typeface="Arial" charset="0"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GB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0000"/>
          </a:buClr>
          <a:buSzPct val="100000"/>
          <a:buFont typeface="Arial" charset="0"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GB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10959</TotalTime>
  <Words>1713</Words>
  <Application>Microsoft Macintosh PowerPoint</Application>
  <PresentationFormat>On-screen Show (4:3)</PresentationFormat>
  <Paragraphs>333</Paragraphs>
  <Slides>53</Slides>
  <Notes>53</Notes>
  <HiddenSlides>18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Default Design</vt:lpstr>
      <vt:lpstr>CorelPhotoPaint.Image.8</vt:lpstr>
      <vt:lpstr>Diversifying Diversity</vt:lpstr>
      <vt:lpstr>Outline</vt:lpstr>
      <vt:lpstr>PowerPoint Presentation</vt:lpstr>
      <vt:lpstr>PowerPoint Presentation</vt:lpstr>
      <vt:lpstr>PowerPoint Presentation</vt:lpstr>
      <vt:lpstr>Dimensions of Diversity</vt:lpstr>
      <vt:lpstr>Audiences</vt:lpstr>
      <vt:lpstr>Dual (Diverse) Roles</vt:lpstr>
      <vt:lpstr>Federal Context</vt:lpstr>
      <vt:lpstr>NSF Strategic Goals</vt:lpstr>
      <vt:lpstr>Key Strategic Objectives</vt:lpstr>
      <vt:lpstr>Key Strategic Objectives</vt:lpstr>
      <vt:lpstr>Excerpts from Strategic Plan</vt:lpstr>
      <vt:lpstr>N S F</vt:lpstr>
      <vt:lpstr>N $ F</vt:lpstr>
      <vt:lpstr>N $ F</vt:lpstr>
      <vt:lpstr>Not Sufficient Funds</vt:lpstr>
      <vt:lpstr>N $ F</vt:lpstr>
      <vt:lpstr>PowerPoint Presentation</vt:lpstr>
      <vt:lpstr>PowerPoint Presentation</vt:lpstr>
      <vt:lpstr>PowerPoint Presentation</vt:lpstr>
      <vt:lpstr>NSF Directorate for Education and  Human Resources (EHR): Goals</vt:lpstr>
      <vt:lpstr> EHR Thematic Framework </vt:lpstr>
      <vt:lpstr>  Directorate for Education and Human Resources (EHR): Divisional Framework </vt:lpstr>
      <vt:lpstr>Strategic Re-envisioning for EHR* </vt:lpstr>
      <vt:lpstr>Funding Opportunities</vt:lpstr>
      <vt:lpstr>PowerPoint Presentation</vt:lpstr>
      <vt:lpstr>PowerPoint Presentation</vt:lpstr>
      <vt:lpstr>PowerPoint Presentation</vt:lpstr>
      <vt:lpstr>PowerPoint Presentation</vt:lpstr>
      <vt:lpstr>Models for Intervention</vt:lpstr>
      <vt:lpstr>Challenges</vt:lpstr>
      <vt:lpstr>Professional Societies</vt:lpstr>
      <vt:lpstr>Advantages</vt:lpstr>
      <vt:lpstr>Summary</vt:lpstr>
      <vt:lpstr>EHR Investments</vt:lpstr>
      <vt:lpstr>NSF Scholarships in Science, Technology, Engineering, and Mathematics (S-STEM) </vt:lpstr>
      <vt:lpstr>S-STEM</vt:lpstr>
      <vt:lpstr>S-STEM</vt:lpstr>
      <vt:lpstr>IUSE: EHR</vt:lpstr>
      <vt:lpstr>IUSE GOAL</vt:lpstr>
      <vt:lpstr>IUSE Envisioned Outcomes</vt:lpstr>
      <vt:lpstr>IUSE R&amp;D</vt:lpstr>
      <vt:lpstr>IUSE Resources </vt:lpstr>
      <vt:lpstr>EHR Core Research (NSF 15-509)</vt:lpstr>
      <vt:lpstr>Division of Human Resource Development (HRD) </vt:lpstr>
      <vt:lpstr> HRD Programs </vt:lpstr>
      <vt:lpstr>Goals of HRD Programs</vt:lpstr>
      <vt:lpstr>Goals (continued)</vt:lpstr>
      <vt:lpstr>Broadening Participation in STEM</vt:lpstr>
      <vt:lpstr>Workforce Development: Presidential Awards</vt:lpstr>
      <vt:lpstr>Links to HRD Programs</vt:lpstr>
      <vt:lpstr>WAYS TO PARTICIPATE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Funding Opportunities for Learning and Teaching in the Mathematical Sciences</dc:title>
  <dc:creator>Haddock, John</dc:creator>
  <cp:lastModifiedBy>Zia, Lee L.</cp:lastModifiedBy>
  <cp:revision>616</cp:revision>
  <cp:lastPrinted>2015-01-06T19:58:16Z</cp:lastPrinted>
  <dcterms:modified xsi:type="dcterms:W3CDTF">2015-01-09T06:20:07Z</dcterms:modified>
</cp:coreProperties>
</file>