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7" r:id="rId2"/>
    <p:sldId id="327" r:id="rId3"/>
    <p:sldId id="328" r:id="rId4"/>
    <p:sldId id="329" r:id="rId5"/>
    <p:sldId id="334" r:id="rId6"/>
    <p:sldId id="330" r:id="rId7"/>
    <p:sldId id="331" r:id="rId8"/>
    <p:sldId id="332" r:id="rId9"/>
    <p:sldId id="333" r:id="rId10"/>
    <p:sldId id="350" r:id="rId11"/>
    <p:sldId id="352" r:id="rId12"/>
    <p:sldId id="310" r:id="rId13"/>
    <p:sldId id="354" r:id="rId14"/>
    <p:sldId id="339" r:id="rId15"/>
    <p:sldId id="340" r:id="rId16"/>
    <p:sldId id="355" r:id="rId17"/>
    <p:sldId id="342" r:id="rId18"/>
    <p:sldId id="357" r:id="rId19"/>
    <p:sldId id="358" r:id="rId20"/>
    <p:sldId id="344" r:id="rId21"/>
    <p:sldId id="348" r:id="rId22"/>
    <p:sldId id="351" r:id="rId23"/>
    <p:sldId id="346" r:id="rId24"/>
    <p:sldId id="349" r:id="rId25"/>
    <p:sldId id="347" r:id="rId26"/>
    <p:sldId id="356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AA4"/>
    <a:srgbClr val="A75CB5"/>
    <a:srgbClr val="FFFFFF"/>
    <a:srgbClr val="8F8F8F"/>
    <a:srgbClr val="991515"/>
    <a:srgbClr val="9C515E"/>
    <a:srgbClr val="11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3" autoAdjust="0"/>
  </p:normalViewPr>
  <p:slideViewPr>
    <p:cSldViewPr snapToGrid="0" snapToObjects="1">
      <p:cViewPr varScale="1">
        <p:scale>
          <a:sx n="63" d="100"/>
          <a:sy n="63" d="100"/>
        </p:scale>
        <p:origin x="-792" y="-96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77CB04-6C3F-4512-8822-3531BD362923}" type="datetime1">
              <a:rPr lang="en-US"/>
              <a:pPr/>
              <a:t>1/6/15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DDCA2AD-8987-4644-B290-E1E5A3491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3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Six modules that have gone all the way through this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A2AD-8987-4644-B290-E1E5A34917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7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People come to us.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740D7A-7F8E-344F-9C2F-94E671B5F6F8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42" y="6139342"/>
            <a:ext cx="723669" cy="72366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81811" y="6294868"/>
            <a:ext cx="7625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/>
              <a:t>This work is supported by a National Science Foundation (NSF) collaboration between the </a:t>
            </a:r>
          </a:p>
          <a:p>
            <a:pPr>
              <a:defRPr/>
            </a:pPr>
            <a:r>
              <a:rPr lang="en-US" sz="1200" dirty="0" smtClean="0"/>
              <a:t>Directorates for Education and Human Resources (EHR) and Geosciences (GEO) under grant DUE - 1125331</a:t>
            </a:r>
            <a:endParaRPr lang="en-US" sz="1200" dirty="0"/>
          </a:p>
        </p:txBody>
      </p:sp>
      <p:pic>
        <p:nvPicPr>
          <p:cNvPr id="7" name="Picture 6" descr="test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20"/>
            <a:ext cx="9144000" cy="1596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C6DF49-1AE7-4B8F-B3D2-23488D8D2F7E}" type="datetime1">
              <a:rPr lang="en-US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83CA16-59AB-4DBB-AD3E-239D48D41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D6B3BB-3FE5-4A38-803E-D34B8F7C0840}" type="datetime1">
              <a:rPr lang="en-US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D2A60-32E9-473E-B501-F99106701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09485D-5B04-48EA-9AE6-117FC8758D86}" type="datetime1">
              <a:rPr lang="en-US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ADA4BF-367F-492D-AFCA-C24DDB280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6C1723-2882-4974-8BC4-DAB64BF488DB}" type="datetime1">
              <a:rPr lang="en-US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F8586B-06CB-4FE9-903D-8DC017D74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3300"/>
            <a:ext cx="4038600" cy="385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3300"/>
            <a:ext cx="4038600" cy="385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A6739C-993A-40DC-BA96-5200ACBEAA4B}" type="datetime1">
              <a:rPr lang="en-US"/>
              <a:pPr/>
              <a:t>1/6/15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C77DD9-1FE4-47F1-A58B-A2588157F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70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6783"/>
            <a:ext cx="4040188" cy="37793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6783"/>
            <a:ext cx="4041775" cy="3779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E29EB2-950D-4DB5-92FC-34270906BC9F}" type="datetime1">
              <a:rPr lang="en-US"/>
              <a:pPr/>
              <a:t>1/6/15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416733-B812-4925-B9FC-436DF744E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F7D432-2D1D-4F5F-8E59-701B68D8A48F}" type="datetime1">
              <a:rPr lang="en-US"/>
              <a:pPr/>
              <a:t>1/6/15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16BE25-DC61-4559-9ED3-3EFD354FF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1A20D9-CB30-4906-A8E8-06423B7D3800}" type="datetime1">
              <a:rPr lang="en-US"/>
              <a:pPr/>
              <a:t>1/6/15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985B9F-16D3-4E4A-A847-EE1DE64DF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042"/>
            <a:ext cx="3008313" cy="8328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5895"/>
            <a:ext cx="3008313" cy="38802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915F55-D7A6-4FF2-BB99-68B3F6E8863F}" type="datetime1">
              <a:rPr lang="en-US"/>
              <a:pPr/>
              <a:t>1/6/15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99BF8D-F214-44D3-A845-E9C76F04E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9999"/>
            <a:ext cx="5486400" cy="3457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54F69C-9302-49A0-B12C-F4BD542E0885}" type="datetime1">
              <a:rPr lang="en-US"/>
              <a:pPr/>
              <a:t>1/6/15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8134DA-BC14-4633-83C1-C0B71DFB9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43935"/>
            <a:ext cx="8229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3760"/>
            <a:ext cx="8229600" cy="44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883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15486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15486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hyperlink" Target="http://serc.carleton.edu/participate/ip_call_f2014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nnegger@geology.cwu.edu" TargetMode="External"/><Relationship Id="rId4" Type="http://schemas.openxmlformats.org/officeDocument/2006/relationships/hyperlink" Target="http://serc.carleton.edu/participate/ip_call_f2014.html" TargetMode="External"/><Relationship Id="rId5" Type="http://schemas.openxmlformats.org/officeDocument/2006/relationships/hyperlink" Target="http://serc.carleton.edu/earth_rendezvous/2015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c.carleton.edu/integrate/participate/inde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2130425"/>
            <a:ext cx="8934450" cy="1470025"/>
          </a:xfrm>
        </p:spPr>
        <p:txBody>
          <a:bodyPr/>
          <a:lstStyle/>
          <a:p>
            <a:r>
              <a:rPr lang="en-US" sz="3200" b="1" dirty="0" smtClean="0"/>
              <a:t>Earth literacy across the curriculum: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New materials </a:t>
            </a:r>
            <a:r>
              <a:rPr lang="en-US" sz="3200" i="1" dirty="0" smtClean="0"/>
              <a:t>(and more!) </a:t>
            </a:r>
            <a:r>
              <a:rPr lang="en-US" sz="3200" dirty="0" smtClean="0"/>
              <a:t>from </a:t>
            </a:r>
            <a:r>
              <a:rPr lang="en-US" sz="3200" dirty="0" err="1" smtClean="0"/>
              <a:t>InTeGrate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093" y="3600450"/>
            <a:ext cx="7836750" cy="2038350"/>
          </a:xfrm>
        </p:spPr>
        <p:txBody>
          <a:bodyPr/>
          <a:lstStyle/>
          <a:p>
            <a:pPr algn="l"/>
            <a:r>
              <a:rPr lang="en-US" sz="2400" dirty="0" smtClean="0"/>
              <a:t>Anne E. Egger, </a:t>
            </a:r>
            <a:r>
              <a:rPr lang="en-US" sz="2400" i="1" dirty="0" smtClean="0"/>
              <a:t>Central Washington University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algn="r"/>
            <a:r>
              <a:rPr lang="en-US" sz="2000" dirty="0" smtClean="0"/>
              <a:t>AAPT Winter Meeting</a:t>
            </a:r>
          </a:p>
          <a:p>
            <a:pPr algn="r"/>
            <a:r>
              <a:rPr lang="en-US" sz="2000" dirty="0" smtClean="0"/>
              <a:t>San Diego, CA</a:t>
            </a:r>
          </a:p>
          <a:p>
            <a:pPr algn="r"/>
            <a:r>
              <a:rPr lang="en-US" sz="2000" dirty="0" smtClean="0"/>
              <a:t>January 5, 2015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cipline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2" t="4437" r="1181"/>
          <a:stretch/>
        </p:blipFill>
        <p:spPr>
          <a:xfrm>
            <a:off x="754008" y="608566"/>
            <a:ext cx="7764960" cy="6553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008" y="3505898"/>
            <a:ext cx="7672362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We need you!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3488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Screen Shot 2014-11-03 at 8.50.24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5-01-04 at 8.20.34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85" y="4483004"/>
            <a:ext cx="9272975" cy="42296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5195" y="3400058"/>
            <a:ext cx="2328165" cy="1115314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48227" y="-23244"/>
            <a:ext cx="4175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http://</a:t>
            </a:r>
            <a:r>
              <a:rPr lang="en-US" sz="2000" b="1" dirty="0" err="1" smtClean="0">
                <a:solidFill>
                  <a:schemeClr val="accent2"/>
                </a:solidFill>
              </a:rPr>
              <a:t>serc.carleton.edu</a:t>
            </a:r>
            <a:r>
              <a:rPr lang="en-US" sz="2000" b="1" dirty="0" smtClean="0">
                <a:solidFill>
                  <a:schemeClr val="accent2"/>
                </a:solidFill>
              </a:rPr>
              <a:t>/integrate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2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29 at 4.02.41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850" y="0"/>
            <a:ext cx="6261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8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523644"/>
            <a:ext cx="8229600" cy="797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0051"/>
            <a:ext cx="8229600" cy="489579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Address one or more geoscience-related grand challenges facing society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Develop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student ability </a:t>
            </a:r>
            <a:r>
              <a:rPr lang="en-US" sz="2400" dirty="0">
                <a:latin typeface="Arial"/>
                <a:ea typeface="ＭＳ Ｐゴシック" charset="0"/>
                <a:cs typeface="Arial"/>
              </a:rPr>
              <a:t>to address interdisciplinary problems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Improve student understanding of the nature and methods of geoscience and developing </a:t>
            </a:r>
            <a:r>
              <a:rPr lang="en-US" sz="2400" dirty="0" err="1">
                <a:latin typeface="Arial"/>
                <a:ea typeface="ＭＳ Ｐゴシック" charset="0"/>
                <a:cs typeface="Arial"/>
              </a:rPr>
              <a:t>geoscientific</a:t>
            </a:r>
            <a:r>
              <a:rPr lang="en-US" sz="2400" dirty="0">
                <a:latin typeface="Arial"/>
                <a:ea typeface="ＭＳ Ｐゴシック" charset="0"/>
                <a:cs typeface="Arial"/>
              </a:rPr>
              <a:t> habits of mind 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Make use of authentic and credible geoscience data to learn central concepts in the context of geoscience methods of inquiry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Develop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student </a:t>
            </a:r>
            <a:r>
              <a:rPr lang="en-US" sz="2400" dirty="0">
                <a:latin typeface="Arial"/>
                <a:ea typeface="ＭＳ Ｐゴシック" charset="0"/>
                <a:cs typeface="Arial"/>
              </a:rPr>
              <a:t>ability and propensity to use systems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thinking</a:t>
            </a:r>
            <a:endParaRPr lang="en-US" sz="24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196" y="4033248"/>
            <a:ext cx="422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ea typeface="ＭＳ Ｐゴシック" charset="0"/>
                <a:cs typeface="Arial"/>
                <a:sym typeface="Wingdings"/>
              </a:rPr>
              <a:t> </a:t>
            </a:r>
            <a:r>
              <a:rPr lang="en-US" sz="2400" i="1" dirty="0" err="1">
                <a:latin typeface="Arial"/>
                <a:ea typeface="ＭＳ Ｐゴシック" charset="0"/>
                <a:cs typeface="Arial"/>
                <a:sym typeface="Wingdings"/>
              </a:rPr>
              <a:t>geoscientific</a:t>
            </a:r>
            <a:r>
              <a:rPr lang="en-US" sz="2400" i="1" dirty="0">
                <a:latin typeface="Arial"/>
                <a:ea typeface="ＭＳ Ｐゴシック" charset="0"/>
                <a:cs typeface="Arial"/>
                <a:sym typeface="Wingdings"/>
              </a:rPr>
              <a:t> thinking </a:t>
            </a:r>
            <a:r>
              <a:rPr lang="en-US" sz="2400" i="1" dirty="0" smtClean="0">
                <a:latin typeface="Arial"/>
                <a:ea typeface="ＭＳ Ｐゴシック" charset="0"/>
                <a:cs typeface="Arial"/>
                <a:sym typeface="Wingdings"/>
              </a:rPr>
              <a:t>skills</a:t>
            </a:r>
            <a:endParaRPr lang="en-US" sz="2400" i="1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96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29 at 8.09.57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3547"/>
            <a:ext cx="9144000" cy="43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5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29 at 8.11.20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0324"/>
            <a:ext cx="9144000" cy="46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1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304213"/>
            <a:ext cx="8229600" cy="1180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0051"/>
            <a:ext cx="8229600" cy="489579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Address one or more geoscience-related grand challenges facing society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Develop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student ability </a:t>
            </a:r>
            <a:r>
              <a:rPr lang="en-US" sz="2400" dirty="0">
                <a:latin typeface="Arial"/>
                <a:ea typeface="ＭＳ Ｐゴシック" charset="0"/>
                <a:cs typeface="Arial"/>
              </a:rPr>
              <a:t>to address interdisciplinary problems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Improve student understanding of the nature and methods of geoscience and developing </a:t>
            </a:r>
            <a:r>
              <a:rPr lang="en-US" sz="2400" dirty="0" err="1">
                <a:latin typeface="Arial"/>
                <a:ea typeface="ＭＳ Ｐゴシック" charset="0"/>
                <a:cs typeface="Arial"/>
              </a:rPr>
              <a:t>geoscientific</a:t>
            </a:r>
            <a:r>
              <a:rPr lang="en-US" sz="2400" dirty="0">
                <a:latin typeface="Arial"/>
                <a:ea typeface="ＭＳ Ｐゴシック" charset="0"/>
                <a:cs typeface="Arial"/>
              </a:rPr>
              <a:t> habits of mind 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Make use of authentic and credible geoscience data to learn central concepts in the context of geoscience methods of inquiry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Develop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student </a:t>
            </a:r>
            <a:r>
              <a:rPr lang="en-US" sz="2400" dirty="0">
                <a:latin typeface="Arial"/>
                <a:ea typeface="ＭＳ Ｐゴシック" charset="0"/>
                <a:cs typeface="Arial"/>
              </a:rPr>
              <a:t>ability and propensity to use systems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thinking</a:t>
            </a:r>
            <a:endParaRPr lang="en-US" sz="24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196" y="4033248"/>
            <a:ext cx="422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ea typeface="ＭＳ Ｐゴシック" charset="0"/>
                <a:cs typeface="Arial"/>
                <a:sym typeface="Wingdings"/>
              </a:rPr>
              <a:t> </a:t>
            </a:r>
            <a:r>
              <a:rPr lang="en-US" sz="2400" i="1" dirty="0" err="1">
                <a:latin typeface="Arial"/>
                <a:ea typeface="ＭＳ Ｐゴシック" charset="0"/>
                <a:cs typeface="Arial"/>
                <a:sym typeface="Wingdings"/>
              </a:rPr>
              <a:t>geoscientific</a:t>
            </a:r>
            <a:r>
              <a:rPr lang="en-US" sz="2400" i="1" dirty="0">
                <a:latin typeface="Arial"/>
                <a:ea typeface="ＭＳ Ｐゴシック" charset="0"/>
                <a:cs typeface="Arial"/>
                <a:sym typeface="Wingdings"/>
              </a:rPr>
              <a:t> thinking </a:t>
            </a:r>
            <a:r>
              <a:rPr lang="en-US" sz="2400" i="1" dirty="0" smtClean="0">
                <a:latin typeface="Arial"/>
                <a:ea typeface="ＭＳ Ｐゴシック" charset="0"/>
                <a:cs typeface="Arial"/>
                <a:sym typeface="Wingdings"/>
              </a:rPr>
              <a:t>skills</a:t>
            </a:r>
            <a:endParaRPr lang="en-US" sz="2400" i="1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96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29 at 4.12.08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581"/>
            <a:ext cx="9144000" cy="69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7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3935"/>
            <a:ext cx="9143999" cy="8434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 we assess if these are working?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3760"/>
            <a:ext cx="5489720" cy="4731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Impact on faculty as agents of change;</a:t>
            </a:r>
          </a:p>
          <a:p>
            <a:r>
              <a:rPr lang="en-US" dirty="0" smtClean="0"/>
              <a:t>Impact on students’…</a:t>
            </a:r>
          </a:p>
          <a:p>
            <a:pPr lvl="1"/>
            <a:r>
              <a:rPr lang="en-US" dirty="0" smtClean="0"/>
              <a:t>…Earth literacy;</a:t>
            </a:r>
          </a:p>
          <a:p>
            <a:pPr lvl="1"/>
            <a:r>
              <a:rPr lang="en-US" dirty="0" smtClean="0"/>
              <a:t>…interest in majoring in geosciences and/or in a career that uses geoscience;</a:t>
            </a:r>
          </a:p>
          <a:p>
            <a:pPr lvl="1"/>
            <a:r>
              <a:rPr lang="en-US" dirty="0" smtClean="0"/>
              <a:t>…ability and motivation to contribute to solving grand challenges of resources and environmental sustainability.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105667" y="2320089"/>
            <a:ext cx="738786" cy="36633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105667" y="5451972"/>
            <a:ext cx="738786" cy="36633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105667" y="4181791"/>
            <a:ext cx="738786" cy="36633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105667" y="3387838"/>
            <a:ext cx="738786" cy="36633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0989" y="2252929"/>
            <a:ext cx="19477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Reflections and interviews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990988" y="3266204"/>
            <a:ext cx="2063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Geoscience Literacy Exam (GLE): </a:t>
            </a:r>
          </a:p>
          <a:p>
            <a:r>
              <a:rPr lang="en-US" sz="1200" i="1" dirty="0" smtClean="0"/>
              <a:t>pre- and post-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990989" y="4096552"/>
            <a:ext cx="2063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InTeGrate</a:t>
            </a:r>
            <a:r>
              <a:rPr lang="en-US" sz="1600" i="1" dirty="0" smtClean="0"/>
              <a:t> Attitudinal Instrument (IAI): </a:t>
            </a:r>
          </a:p>
          <a:p>
            <a:r>
              <a:rPr lang="en-US" sz="1200" i="1" dirty="0" smtClean="0"/>
              <a:t>pre- and post-</a:t>
            </a:r>
            <a:endParaRPr lang="en-US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90988" y="5335968"/>
            <a:ext cx="1947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Interdisciplinary thinking essay question: </a:t>
            </a:r>
          </a:p>
          <a:p>
            <a:r>
              <a:rPr lang="en-US" sz="1200" i="1" dirty="0" smtClean="0"/>
              <a:t>post only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7726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Faculty indicate that they</a:t>
            </a:r>
          </a:p>
          <a:p>
            <a:pPr lvl="1"/>
            <a:r>
              <a:rPr lang="en-US" dirty="0" smtClean="0"/>
              <a:t>Were impressed with the level of engagement and development of the students</a:t>
            </a:r>
          </a:p>
          <a:p>
            <a:pPr lvl="1"/>
            <a:r>
              <a:rPr lang="en-US" dirty="0" smtClean="0"/>
              <a:t>Will continue to use their own module and test other modules</a:t>
            </a:r>
          </a:p>
          <a:p>
            <a:pPr lvl="1"/>
            <a:r>
              <a:rPr lang="en-US" dirty="0" smtClean="0"/>
              <a:t>Have applied what they learned about curriculum development to other courses</a:t>
            </a:r>
          </a:p>
          <a:p>
            <a:r>
              <a:rPr lang="en-US" dirty="0" smtClean="0"/>
              <a:t>Impact on students harder to assess right now: low dosage and small numbers</a:t>
            </a:r>
          </a:p>
          <a:p>
            <a:r>
              <a:rPr lang="en-US" i="1" dirty="0" smtClean="0"/>
              <a:t>Stay tuned!</a:t>
            </a:r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Results thus far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991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34254" y="2097288"/>
            <a:ext cx="6179099" cy="167491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15486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5486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5486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5486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5486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A 5-year community effort to improve Earth literacy and build a workforce prepared to tackle environmental and resource issues</a:t>
            </a:r>
            <a:endParaRPr lang="en-US" sz="2800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34254" y="1572946"/>
            <a:ext cx="619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4BACC6"/>
                </a:solidFill>
              </a:rPr>
              <a:t>NSF’s STEP Center in Geoscience</a:t>
            </a:r>
            <a:endParaRPr lang="en-US" sz="2800" b="1" dirty="0">
              <a:solidFill>
                <a:srgbClr val="4BACC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99129"/>
            <a:ext cx="59933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i="1" dirty="0" err="1">
                <a:latin typeface="+mj-lt"/>
                <a:ea typeface="ＭＳ Ｐゴシック" charset="-128"/>
                <a:cs typeface="ＭＳ Ｐゴシック" charset="-128"/>
              </a:rPr>
              <a:t>InTeGrate</a:t>
            </a:r>
            <a:r>
              <a:rPr lang="en-US" sz="2800" i="1" dirty="0">
                <a:latin typeface="+mj-lt"/>
                <a:ea typeface="ＭＳ Ｐゴシック" charset="-128"/>
                <a:cs typeface="ＭＳ Ｐゴシック" charset="-128"/>
              </a:rPr>
              <a:t> supports integrated interdisciplinary learning </a:t>
            </a:r>
            <a:endParaRPr lang="en-US" sz="2800" i="1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800" i="1" dirty="0" smtClean="0">
                <a:latin typeface="+mj-lt"/>
                <a:ea typeface="ＭＳ Ｐゴシック" charset="-128"/>
                <a:cs typeface="ＭＳ Ｐゴシック" charset="-128"/>
              </a:rPr>
              <a:t>about </a:t>
            </a:r>
            <a:r>
              <a:rPr lang="en-US" sz="2800" i="1" dirty="0">
                <a:latin typeface="+mj-lt"/>
                <a:ea typeface="ＭＳ Ｐゴシック" charset="-128"/>
                <a:cs typeface="ＭＳ Ｐゴシック" charset="-128"/>
              </a:rPr>
              <a:t>resource and environmental issues </a:t>
            </a:r>
            <a:r>
              <a:rPr lang="en-US" sz="2800" i="1" dirty="0" smtClean="0">
                <a:latin typeface="+mj-lt"/>
                <a:ea typeface="ＭＳ Ｐゴシック" charset="-128"/>
                <a:cs typeface="ＭＳ Ｐゴシック" charset="-128"/>
              </a:rPr>
              <a:t>across </a:t>
            </a:r>
            <a:r>
              <a:rPr lang="en-US" sz="2800" i="1" dirty="0">
                <a:latin typeface="+mj-lt"/>
                <a:ea typeface="ＭＳ Ｐゴシック" charset="-128"/>
                <a:cs typeface="ＭＳ Ｐゴシック" charset="-128"/>
              </a:rPr>
              <a:t>the undergraduate curriculum </a:t>
            </a:r>
            <a:r>
              <a:rPr lang="en-US" sz="2800" i="1" dirty="0" smtClean="0">
                <a:latin typeface="+mj-lt"/>
                <a:ea typeface="ＭＳ Ｐゴシック" charset="-128"/>
                <a:cs typeface="ＭＳ Ｐゴシック" charset="-128"/>
              </a:rPr>
              <a:t>to </a:t>
            </a:r>
            <a:r>
              <a:rPr lang="en-US" sz="2800" i="1" dirty="0">
                <a:latin typeface="+mj-lt"/>
                <a:ea typeface="ＭＳ Ｐゴシック" charset="-128"/>
                <a:cs typeface="ＭＳ Ｐゴシック" charset="-128"/>
              </a:rPr>
              <a:t>create a sustainable and just civilization.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InTeGrate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5" descr="JNM-Chaiten_5-26-08_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31" y="1614839"/>
            <a:ext cx="2671023" cy="215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inking wa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379" y="4099129"/>
            <a:ext cx="2856743" cy="248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99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InTeGrate Program Piec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25" y="455613"/>
            <a:ext cx="639127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21"/>
          <p:cNvSpPr txBox="1">
            <a:spLocks noChangeArrowheads="1"/>
          </p:cNvSpPr>
          <p:nvPr/>
        </p:nvSpPr>
        <p:spPr bwMode="auto">
          <a:xfrm>
            <a:off x="0" y="603250"/>
            <a:ext cx="35687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115486"/>
                </a:solidFill>
              </a:rPr>
              <a:t>A </a:t>
            </a:r>
            <a:r>
              <a:rPr lang="en-US" dirty="0" smtClean="0">
                <a:solidFill>
                  <a:srgbClr val="115486"/>
                </a:solidFill>
              </a:rPr>
              <a:t>systems model </a:t>
            </a:r>
            <a:r>
              <a:rPr lang="en-US" dirty="0">
                <a:solidFill>
                  <a:srgbClr val="115486"/>
                </a:solidFill>
              </a:rPr>
              <a:t>for </a:t>
            </a:r>
            <a:r>
              <a:rPr lang="en-US" dirty="0" smtClean="0">
                <a:solidFill>
                  <a:srgbClr val="115486"/>
                </a:solidFill>
              </a:rPr>
              <a:t>transformation </a:t>
            </a:r>
            <a:r>
              <a:rPr lang="en-US" dirty="0">
                <a:solidFill>
                  <a:srgbClr val="115486"/>
                </a:solidFill>
              </a:rPr>
              <a:t>of </a:t>
            </a:r>
            <a:r>
              <a:rPr lang="en-US" dirty="0" smtClean="0">
                <a:solidFill>
                  <a:srgbClr val="115486"/>
                </a:solidFill>
              </a:rPr>
              <a:t>individuals</a:t>
            </a:r>
            <a:r>
              <a:rPr lang="en-US" dirty="0">
                <a:solidFill>
                  <a:srgbClr val="115486"/>
                </a:solidFill>
              </a:rPr>
              <a:t>, </a:t>
            </a:r>
            <a:r>
              <a:rPr lang="en-US" dirty="0" smtClean="0">
                <a:solidFill>
                  <a:srgbClr val="115486"/>
                </a:solidFill>
              </a:rPr>
              <a:t>institutions</a:t>
            </a:r>
            <a:r>
              <a:rPr lang="en-US" dirty="0">
                <a:solidFill>
                  <a:srgbClr val="115486"/>
                </a:solidFill>
              </a:rPr>
              <a:t>, and the </a:t>
            </a:r>
            <a:r>
              <a:rPr lang="en-US" dirty="0" smtClean="0">
                <a:solidFill>
                  <a:srgbClr val="115486"/>
                </a:solidFill>
              </a:rPr>
              <a:t>geoscience community</a:t>
            </a:r>
            <a:endParaRPr lang="en-US" dirty="0">
              <a:solidFill>
                <a:srgbClr val="115486"/>
              </a:solidFill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3648075" y="3819525"/>
            <a:ext cx="116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991515"/>
                </a:solidFill>
              </a:rPr>
              <a:t>Courses 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5226050" y="3724275"/>
            <a:ext cx="1482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Programs/</a:t>
            </a:r>
          </a:p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Institutions</a:t>
            </a: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6946900" y="3724275"/>
            <a:ext cx="1573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Community/</a:t>
            </a:r>
          </a:p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Network</a:t>
            </a:r>
          </a:p>
        </p:txBody>
      </p:sp>
      <p:sp>
        <p:nvSpPr>
          <p:cNvPr id="7" name="Oval 6"/>
          <p:cNvSpPr/>
          <p:nvPr/>
        </p:nvSpPr>
        <p:spPr>
          <a:xfrm>
            <a:off x="4987711" y="2688484"/>
            <a:ext cx="1905141" cy="1904907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9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2-10 at 1.11.59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0432"/>
            <a:ext cx="9144000" cy="3932356"/>
          </a:xfrm>
          <a:prstGeom prst="rect">
            <a:avLst/>
          </a:prstGeom>
        </p:spPr>
      </p:pic>
      <p:sp>
        <p:nvSpPr>
          <p:cNvPr id="4" name="Content Placeholder 9"/>
          <p:cNvSpPr txBox="1">
            <a:spLocks/>
          </p:cNvSpPr>
          <p:nvPr/>
        </p:nvSpPr>
        <p:spPr>
          <a:xfrm>
            <a:off x="566738" y="4850080"/>
            <a:ext cx="7999640" cy="16752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6350" eaLnBrk="1" hangingPunct="1"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454AA4"/>
                </a:solidFill>
                <a:latin typeface="Arial" charset="0"/>
                <a:ea typeface="ＭＳ Ｐゴシック" charset="0"/>
                <a:cs typeface="Arial" charset="0"/>
              </a:rPr>
              <a:t>Develop a new vision for developing broad Earth literacy and sustainability studies in higher education</a:t>
            </a:r>
          </a:p>
          <a:p>
            <a:pPr marL="514350" lvl="1" eaLnBrk="1" hangingPunct="1">
              <a:buFont typeface="Arial"/>
              <a:buChar char="•"/>
              <a:defRPr/>
            </a:pPr>
            <a:r>
              <a:rPr lang="en-US" sz="2000" dirty="0" smtClean="0">
                <a:solidFill>
                  <a:srgbClr val="454AA4"/>
                </a:solidFill>
                <a:latin typeface="Arial" charset="0"/>
                <a:ea typeface="ＭＳ Ｐゴシック" charset="0"/>
                <a:cs typeface="Arial" charset="0"/>
              </a:rPr>
              <a:t>Within and beyond geoscience departments</a:t>
            </a:r>
          </a:p>
          <a:p>
            <a:pPr marL="514350" lvl="1" eaLnBrk="1" hangingPunct="1">
              <a:buFont typeface="Arial"/>
              <a:buChar char="•"/>
              <a:defRPr/>
            </a:pPr>
            <a:r>
              <a:rPr lang="en-US" sz="2000" dirty="0" smtClean="0">
                <a:solidFill>
                  <a:srgbClr val="454AA4"/>
                </a:solidFill>
                <a:latin typeface="Arial" charset="0"/>
                <a:ea typeface="ＭＳ Ｐゴシック" charset="0"/>
                <a:cs typeface="Arial" charset="0"/>
              </a:rPr>
              <a:t>Within and beyond single institutions</a:t>
            </a:r>
          </a:p>
          <a:p>
            <a:pPr marL="514350" lvl="1" eaLnBrk="1" hangingPunct="1">
              <a:buFont typeface="Arial"/>
              <a:buChar char="•"/>
              <a:defRPr/>
            </a:pPr>
            <a:r>
              <a:rPr lang="en-US" sz="2000" dirty="0" smtClean="0">
                <a:solidFill>
                  <a:srgbClr val="454AA4"/>
                </a:solidFill>
                <a:latin typeface="Arial" charset="0"/>
                <a:ea typeface="ＭＳ Ｐゴシック" charset="0"/>
                <a:cs typeface="Arial" charset="0"/>
              </a:rPr>
              <a:t>Up to $50K to support design and development</a:t>
            </a:r>
          </a:p>
          <a:p>
            <a:pPr marL="793750" lvl="1" indent="-342900" eaLnBrk="1" hangingPunct="1">
              <a:buFont typeface="Arial"/>
              <a:buChar char="•"/>
              <a:defRPr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9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pic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215900" y="2784978"/>
            <a:ext cx="596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5900" y="4406900"/>
            <a:ext cx="596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5900" y="4775200"/>
            <a:ext cx="596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5900" y="5168900"/>
            <a:ext cx="596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49416" y="1141410"/>
            <a:ext cx="1778000" cy="41970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0425" y="6058028"/>
            <a:ext cx="8641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http://serc.carleton.edu/participate/ip_call_f2014.html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9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InTeGrate Program Piec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25" y="455613"/>
            <a:ext cx="639127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21"/>
          <p:cNvSpPr txBox="1">
            <a:spLocks noChangeArrowheads="1"/>
          </p:cNvSpPr>
          <p:nvPr/>
        </p:nvSpPr>
        <p:spPr bwMode="auto">
          <a:xfrm>
            <a:off x="0" y="603250"/>
            <a:ext cx="35687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115486"/>
                </a:solidFill>
              </a:rPr>
              <a:t>A </a:t>
            </a:r>
            <a:r>
              <a:rPr lang="en-US" dirty="0" smtClean="0">
                <a:solidFill>
                  <a:srgbClr val="115486"/>
                </a:solidFill>
              </a:rPr>
              <a:t>systems model </a:t>
            </a:r>
            <a:r>
              <a:rPr lang="en-US" dirty="0">
                <a:solidFill>
                  <a:srgbClr val="115486"/>
                </a:solidFill>
              </a:rPr>
              <a:t>for </a:t>
            </a:r>
            <a:r>
              <a:rPr lang="en-US" dirty="0" smtClean="0">
                <a:solidFill>
                  <a:srgbClr val="115486"/>
                </a:solidFill>
              </a:rPr>
              <a:t>transformation </a:t>
            </a:r>
            <a:r>
              <a:rPr lang="en-US" dirty="0">
                <a:solidFill>
                  <a:srgbClr val="115486"/>
                </a:solidFill>
              </a:rPr>
              <a:t>of </a:t>
            </a:r>
            <a:r>
              <a:rPr lang="en-US" dirty="0" smtClean="0">
                <a:solidFill>
                  <a:srgbClr val="115486"/>
                </a:solidFill>
              </a:rPr>
              <a:t>individuals</a:t>
            </a:r>
            <a:r>
              <a:rPr lang="en-US" dirty="0">
                <a:solidFill>
                  <a:srgbClr val="115486"/>
                </a:solidFill>
              </a:rPr>
              <a:t>, </a:t>
            </a:r>
            <a:r>
              <a:rPr lang="en-US" dirty="0" smtClean="0">
                <a:solidFill>
                  <a:srgbClr val="115486"/>
                </a:solidFill>
              </a:rPr>
              <a:t>institutions</a:t>
            </a:r>
            <a:r>
              <a:rPr lang="en-US" dirty="0">
                <a:solidFill>
                  <a:srgbClr val="115486"/>
                </a:solidFill>
              </a:rPr>
              <a:t>, and the </a:t>
            </a:r>
            <a:r>
              <a:rPr lang="en-US" dirty="0" smtClean="0">
                <a:solidFill>
                  <a:srgbClr val="115486"/>
                </a:solidFill>
              </a:rPr>
              <a:t>geoscience community</a:t>
            </a:r>
            <a:endParaRPr lang="en-US" dirty="0">
              <a:solidFill>
                <a:srgbClr val="115486"/>
              </a:solidFill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3648075" y="3819525"/>
            <a:ext cx="116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991515"/>
                </a:solidFill>
              </a:rPr>
              <a:t>Courses 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5226050" y="3724275"/>
            <a:ext cx="1482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Programs/</a:t>
            </a:r>
          </a:p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Institutions</a:t>
            </a: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6946900" y="3724275"/>
            <a:ext cx="1573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Community/</a:t>
            </a:r>
          </a:p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Network</a:t>
            </a:r>
          </a:p>
        </p:txBody>
      </p:sp>
      <p:sp>
        <p:nvSpPr>
          <p:cNvPr id="7" name="Oval 6"/>
          <p:cNvSpPr/>
          <p:nvPr/>
        </p:nvSpPr>
        <p:spPr>
          <a:xfrm>
            <a:off x="6749311" y="2688484"/>
            <a:ext cx="1905141" cy="1904907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2-10 at 1.15.16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6221"/>
            <a:ext cx="9144000" cy="57017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In-gathering…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3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Screen Shot 2014-10-31 at 12.45.27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5625"/>
            <a:ext cx="91440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505898"/>
            <a:ext cx="9144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We need you!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3072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326"/>
            <a:ext cx="8229600" cy="6731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427"/>
            <a:ext cx="8229600" cy="5336573"/>
          </a:xfrm>
        </p:spPr>
        <p:txBody>
          <a:bodyPr>
            <a:normAutofit/>
          </a:bodyPr>
          <a:lstStyle/>
          <a:p>
            <a:r>
              <a:rPr lang="en-US" dirty="0" smtClean="0"/>
              <a:t>All ways to get </a:t>
            </a:r>
            <a:r>
              <a:rPr lang="en-US" dirty="0"/>
              <a:t>involved: </a:t>
            </a:r>
            <a:r>
              <a:rPr lang="en-US" sz="2400" dirty="0">
                <a:hlinkClick r:id="rId2"/>
              </a:rPr>
              <a:t>http://serc.carleton.edu/integrate/participate/</a:t>
            </a:r>
            <a:r>
              <a:rPr lang="en-US" sz="2400" dirty="0" smtClean="0">
                <a:hlinkClick r:id="rId2"/>
              </a:rPr>
              <a:t>index.html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dirty="0" smtClean="0"/>
              <a:t>Interested in being a module author? </a:t>
            </a:r>
            <a:br>
              <a:rPr lang="en-US" dirty="0" smtClean="0"/>
            </a:br>
            <a:r>
              <a:rPr lang="en-US" sz="2400" b="1" dirty="0" smtClean="0"/>
              <a:t>Email me: </a:t>
            </a:r>
            <a:r>
              <a:rPr lang="en-US" sz="2400" dirty="0" smtClean="0">
                <a:hlinkClick r:id="rId3"/>
              </a:rPr>
              <a:t>annegger@geology.cwu.edu</a:t>
            </a:r>
            <a:endParaRPr lang="en-US" dirty="0" smtClean="0"/>
          </a:p>
          <a:p>
            <a:r>
              <a:rPr lang="en-US" dirty="0" smtClean="0"/>
              <a:t>Interested in an implementation program? </a:t>
            </a:r>
            <a:r>
              <a:rPr lang="en-US" sz="2400" dirty="0" smtClean="0">
                <a:hlinkClick r:id="rId4"/>
              </a:rPr>
              <a:t>http://serc.carleton.edu/participate</a:t>
            </a:r>
            <a:r>
              <a:rPr lang="en-US" sz="2400" dirty="0">
                <a:hlinkClick r:id="rId4"/>
              </a:rPr>
              <a:t>/ip_call_f2014.</a:t>
            </a:r>
            <a:r>
              <a:rPr lang="en-US" sz="2400" dirty="0" smtClean="0">
                <a:hlinkClick r:id="rId4"/>
              </a:rPr>
              <a:t>html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Interested in talking with others about sustainability across the curriculum? </a:t>
            </a: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://serc.carleton.edu/earth_rendezvous/2015/</a:t>
            </a:r>
            <a:r>
              <a:rPr lang="en-US" sz="2400" dirty="0" smtClean="0">
                <a:hlinkClick r:id="rId5"/>
              </a:rPr>
              <a:t>index.html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3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InTeGrate Program Piece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25" y="455613"/>
            <a:ext cx="639127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21"/>
          <p:cNvSpPr txBox="1">
            <a:spLocks noChangeArrowheads="1"/>
          </p:cNvSpPr>
          <p:nvPr/>
        </p:nvSpPr>
        <p:spPr bwMode="auto">
          <a:xfrm>
            <a:off x="0" y="603250"/>
            <a:ext cx="35687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115486"/>
                </a:solidFill>
              </a:rPr>
              <a:t>A </a:t>
            </a:r>
            <a:r>
              <a:rPr lang="en-US" dirty="0" smtClean="0">
                <a:solidFill>
                  <a:srgbClr val="115486"/>
                </a:solidFill>
              </a:rPr>
              <a:t>systems model </a:t>
            </a:r>
            <a:r>
              <a:rPr lang="en-US" dirty="0">
                <a:solidFill>
                  <a:srgbClr val="115486"/>
                </a:solidFill>
              </a:rPr>
              <a:t>for </a:t>
            </a:r>
            <a:r>
              <a:rPr lang="en-US" dirty="0" smtClean="0">
                <a:solidFill>
                  <a:srgbClr val="115486"/>
                </a:solidFill>
              </a:rPr>
              <a:t>transformation </a:t>
            </a:r>
            <a:r>
              <a:rPr lang="en-US" dirty="0">
                <a:solidFill>
                  <a:srgbClr val="115486"/>
                </a:solidFill>
              </a:rPr>
              <a:t>of </a:t>
            </a:r>
            <a:r>
              <a:rPr lang="en-US" dirty="0" smtClean="0">
                <a:solidFill>
                  <a:srgbClr val="115486"/>
                </a:solidFill>
              </a:rPr>
              <a:t>individuals</a:t>
            </a:r>
            <a:r>
              <a:rPr lang="en-US" dirty="0">
                <a:solidFill>
                  <a:srgbClr val="115486"/>
                </a:solidFill>
              </a:rPr>
              <a:t>, </a:t>
            </a:r>
            <a:r>
              <a:rPr lang="en-US" dirty="0" smtClean="0">
                <a:solidFill>
                  <a:srgbClr val="115486"/>
                </a:solidFill>
              </a:rPr>
              <a:t>institutions</a:t>
            </a:r>
            <a:r>
              <a:rPr lang="en-US" dirty="0">
                <a:solidFill>
                  <a:srgbClr val="115486"/>
                </a:solidFill>
              </a:rPr>
              <a:t>, and the </a:t>
            </a:r>
            <a:r>
              <a:rPr lang="en-US" dirty="0" smtClean="0">
                <a:solidFill>
                  <a:srgbClr val="115486"/>
                </a:solidFill>
              </a:rPr>
              <a:t>geoscience community</a:t>
            </a:r>
            <a:endParaRPr lang="en-US" dirty="0">
              <a:solidFill>
                <a:srgbClr val="115486"/>
              </a:solidFill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3648075" y="3819525"/>
            <a:ext cx="116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991515"/>
                </a:solidFill>
              </a:rPr>
              <a:t>Courses 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5226050" y="3724275"/>
            <a:ext cx="1482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Programs/</a:t>
            </a:r>
          </a:p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Institutions</a:t>
            </a: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6946900" y="3724275"/>
            <a:ext cx="1573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Community/</a:t>
            </a:r>
          </a:p>
          <a:p>
            <a:pPr algn="ctr" eaLnBrk="1" hangingPunct="1"/>
            <a:r>
              <a:rPr lang="en-US" sz="1800" b="1" i="1">
                <a:solidFill>
                  <a:srgbClr val="991515"/>
                </a:solidFill>
              </a:rPr>
              <a:t>Network</a:t>
            </a:r>
          </a:p>
        </p:txBody>
      </p:sp>
      <p:sp>
        <p:nvSpPr>
          <p:cNvPr id="3" name="Oval 2"/>
          <p:cNvSpPr/>
          <p:nvPr/>
        </p:nvSpPr>
        <p:spPr>
          <a:xfrm>
            <a:off x="3269818" y="2688484"/>
            <a:ext cx="1905141" cy="1904907"/>
          </a:xfrm>
          <a:prstGeom prst="ellipse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students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051"/>
            <a:ext cx="8229600" cy="441662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Curricular materials that …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ngage all students in a variety of settings</a:t>
            </a:r>
          </a:p>
          <a:p>
            <a:r>
              <a:rPr lang="en-US" sz="2800" dirty="0" smtClean="0"/>
              <a:t>Address grand challenges society is facing</a:t>
            </a:r>
          </a:p>
          <a:p>
            <a:r>
              <a:rPr lang="en-US" sz="2800" dirty="0" smtClean="0"/>
              <a:t>Use rigorous science</a:t>
            </a:r>
            <a:endParaRPr lang="en-US" sz="2800" dirty="0"/>
          </a:p>
          <a:p>
            <a:r>
              <a:rPr lang="en-US" sz="2800" dirty="0" smtClean="0"/>
              <a:t>Use best practices in learning</a:t>
            </a:r>
          </a:p>
          <a:p>
            <a:r>
              <a:rPr lang="en-US" sz="2800" dirty="0" smtClean="0"/>
              <a:t>Are adaptable and adoptable by instructors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How do we ensure that all of these conditions are met in the materials we develop?</a:t>
            </a:r>
          </a:p>
        </p:txBody>
      </p:sp>
    </p:spTree>
    <p:extLst>
      <p:ext uri="{BB962C8B-B14F-4D97-AF65-F5344CB8AC3E}">
        <p14:creationId xmlns:p14="http://schemas.microsoft.com/office/powerpoint/2010/main" val="229824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Design of development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096"/>
            <a:ext cx="8420025" cy="2710465"/>
          </a:xfrm>
        </p:spPr>
        <p:txBody>
          <a:bodyPr/>
          <a:lstStyle/>
          <a:p>
            <a:r>
              <a:rPr lang="en-US" sz="2800" dirty="0" smtClean="0"/>
              <a:t>Three instructors from three different institutions (and often from three different disciplines)</a:t>
            </a:r>
          </a:p>
          <a:p>
            <a:r>
              <a:rPr lang="en-US" sz="2800" dirty="0" smtClean="0"/>
              <a:t>Assessment consultant from assessment team</a:t>
            </a:r>
          </a:p>
          <a:p>
            <a:r>
              <a:rPr lang="en-US" sz="2800" dirty="0" smtClean="0"/>
              <a:t>Web consultant from web team</a:t>
            </a:r>
          </a:p>
          <a:p>
            <a:r>
              <a:rPr lang="en-US" sz="2800" dirty="0" smtClean="0"/>
              <a:t>Content area leader from leadership team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0019" y="4255561"/>
            <a:ext cx="3213689" cy="2436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62" y="4255560"/>
            <a:ext cx="4307680" cy="2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6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6055"/>
            <a:ext cx="8229600" cy="673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Goals are encoded in a materials design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0044"/>
            <a:ext cx="4038600" cy="425877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Guiding Principles</a:t>
            </a:r>
          </a:p>
          <a:p>
            <a:r>
              <a:rPr lang="en-US" dirty="0"/>
              <a:t>Learning Objectives and Outcomes</a:t>
            </a:r>
          </a:p>
          <a:p>
            <a:r>
              <a:rPr lang="en-US" dirty="0"/>
              <a:t>Assessment and Measurement</a:t>
            </a:r>
          </a:p>
          <a:p>
            <a:r>
              <a:rPr lang="en-US" dirty="0"/>
              <a:t>Resources and Materials</a:t>
            </a:r>
          </a:p>
          <a:p>
            <a:r>
              <a:rPr lang="en-US" dirty="0"/>
              <a:t>Instructional Strategies</a:t>
            </a:r>
          </a:p>
          <a:p>
            <a:r>
              <a:rPr lang="en-US" dirty="0" smtClean="0"/>
              <a:t>Alignment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05" r="-16405"/>
          <a:stretch>
            <a:fillRect/>
          </a:stretch>
        </p:blipFill>
        <p:spPr bwMode="auto">
          <a:xfrm>
            <a:off x="4183316" y="1867394"/>
            <a:ext cx="5246442" cy="500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41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e_white_bkgd.jpg"/>
          <p:cNvPicPr>
            <a:picLocks noChangeAspect="1"/>
          </p:cNvPicPr>
          <p:nvPr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94" y="1417035"/>
            <a:ext cx="5313982" cy="53021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6088"/>
            <a:ext cx="8229600" cy="673100"/>
          </a:xfrm>
        </p:spPr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0051"/>
            <a:ext cx="8229600" cy="489579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Address one or more geoscience-related grand challenges facing society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Develop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student ability </a:t>
            </a:r>
            <a:r>
              <a:rPr lang="en-US" sz="2400" dirty="0">
                <a:latin typeface="Arial"/>
                <a:ea typeface="ＭＳ Ｐゴシック" charset="0"/>
                <a:cs typeface="Arial"/>
              </a:rPr>
              <a:t>to address interdisciplinary problems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Improve student understanding of the nature and methods of geoscience and developing </a:t>
            </a:r>
            <a:r>
              <a:rPr lang="en-US" sz="2400" dirty="0" err="1">
                <a:latin typeface="Arial"/>
                <a:ea typeface="ＭＳ Ｐゴシック" charset="0"/>
                <a:cs typeface="Arial"/>
              </a:rPr>
              <a:t>geoscientific</a:t>
            </a:r>
            <a:r>
              <a:rPr lang="en-US" sz="2400" dirty="0">
                <a:latin typeface="Arial"/>
                <a:ea typeface="ＭＳ Ｐゴシック" charset="0"/>
                <a:cs typeface="Arial"/>
              </a:rPr>
              <a:t> habits of mind 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Make use of authentic and credible geoscience data to learn central concepts in the context of geoscience methods of inquiry</a:t>
            </a:r>
          </a:p>
          <a:p>
            <a:r>
              <a:rPr lang="en-US" sz="2400" dirty="0">
                <a:latin typeface="Arial"/>
                <a:ea typeface="ＭＳ Ｐゴシック" charset="0"/>
                <a:cs typeface="Arial"/>
              </a:rPr>
              <a:t>Develop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student </a:t>
            </a:r>
            <a:r>
              <a:rPr lang="en-US" sz="2400" dirty="0">
                <a:latin typeface="Arial"/>
                <a:ea typeface="ＭＳ Ｐゴシック" charset="0"/>
                <a:cs typeface="Arial"/>
              </a:rPr>
              <a:t>ability and propensity to use systems 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thinking</a:t>
            </a:r>
            <a:endParaRPr lang="en-US" sz="24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196" y="4033248"/>
            <a:ext cx="422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ea typeface="ＭＳ Ｐゴシック" charset="0"/>
                <a:cs typeface="Arial"/>
                <a:sym typeface="Wingdings"/>
              </a:rPr>
              <a:t> </a:t>
            </a:r>
            <a:r>
              <a:rPr lang="en-US" sz="2400" i="1" dirty="0" err="1">
                <a:latin typeface="Arial"/>
                <a:ea typeface="ＭＳ Ｐゴシック" charset="0"/>
                <a:cs typeface="Arial"/>
                <a:sym typeface="Wingdings"/>
              </a:rPr>
              <a:t>geoscientific</a:t>
            </a:r>
            <a:r>
              <a:rPr lang="en-US" sz="2400" i="1" dirty="0">
                <a:latin typeface="Arial"/>
                <a:ea typeface="ＭＳ Ｐゴシック" charset="0"/>
                <a:cs typeface="Arial"/>
                <a:sym typeface="Wingdings"/>
              </a:rPr>
              <a:t> thinking </a:t>
            </a:r>
            <a:r>
              <a:rPr lang="en-US" sz="2400" i="1" dirty="0" smtClean="0">
                <a:latin typeface="Arial"/>
                <a:ea typeface="ＭＳ Ｐゴシック" charset="0"/>
                <a:cs typeface="Arial"/>
                <a:sym typeface="Wingdings"/>
              </a:rPr>
              <a:t>skills</a:t>
            </a:r>
            <a:endParaRPr lang="en-US" sz="2400" i="1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59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Rest of the Rubric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9876"/>
            <a:ext cx="8229600" cy="1710762"/>
          </a:xfrm>
        </p:spPr>
        <p:txBody>
          <a:bodyPr/>
          <a:lstStyle/>
          <a:p>
            <a:r>
              <a:rPr lang="en-US" dirty="0" smtClean="0"/>
              <a:t>Drawn from high-impact practices and research on learning</a:t>
            </a:r>
          </a:p>
          <a:p>
            <a:r>
              <a:rPr lang="en-US" dirty="0" smtClean="0"/>
              <a:t>Based on a backward design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070" y="3311625"/>
            <a:ext cx="5656285" cy="35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8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9400"/>
            <a:ext cx="9144000" cy="37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10310</TotalTime>
  <Words>742</Words>
  <Application>Microsoft Macintosh PowerPoint</Application>
  <PresentationFormat>On-screen Show (4:3)</PresentationFormat>
  <Paragraphs>114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InTeGrate</vt:lpstr>
      <vt:lpstr>Earth literacy across the curriculum:  New materials (and more!) from InTeGrate</vt:lpstr>
      <vt:lpstr>What is InTeGrate?</vt:lpstr>
      <vt:lpstr>PowerPoint Presentation</vt:lpstr>
      <vt:lpstr>Preparing students for the future</vt:lpstr>
      <vt:lpstr>1. Design of development teams</vt:lpstr>
      <vt:lpstr>2. Goals are encoded in a materials design rubric</vt:lpstr>
      <vt:lpstr>Guiding principles</vt:lpstr>
      <vt:lpstr>The Rest of the Rubric</vt:lpstr>
      <vt:lpstr>PowerPoint Presentation</vt:lpstr>
      <vt:lpstr>PowerPoint Presentation</vt:lpstr>
      <vt:lpstr>PowerPoint Presentation</vt:lpstr>
      <vt:lpstr>PowerPoint Presentation</vt:lpstr>
      <vt:lpstr>Guiding principles</vt:lpstr>
      <vt:lpstr>PowerPoint Presentation</vt:lpstr>
      <vt:lpstr>PowerPoint Presentation</vt:lpstr>
      <vt:lpstr>Guiding principles</vt:lpstr>
      <vt:lpstr>PowerPoint Presentation</vt:lpstr>
      <vt:lpstr>How do we assess if these are working? </vt:lpstr>
      <vt:lpstr>Results thus far</vt:lpstr>
      <vt:lpstr>PowerPoint Presentation</vt:lpstr>
      <vt:lpstr>PowerPoint Presentation</vt:lpstr>
      <vt:lpstr>PowerPoint Presentation</vt:lpstr>
      <vt:lpstr>PowerPoint Presentation</vt:lpstr>
      <vt:lpstr>In-gathering…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InTeGRATE-ing Geoscience Learning in Undergraduate Education</dc:title>
  <dc:creator>Carleton User</dc:creator>
  <cp:lastModifiedBy>Anne Egger</cp:lastModifiedBy>
  <cp:revision>235</cp:revision>
  <dcterms:created xsi:type="dcterms:W3CDTF">2013-04-25T14:27:47Z</dcterms:created>
  <dcterms:modified xsi:type="dcterms:W3CDTF">2015-01-07T04:04:18Z</dcterms:modified>
</cp:coreProperties>
</file>