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Default Extension="gif" ContentType="image/gif"/>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9" r:id="rId4"/>
    <p:sldMasterId id="2147484009" r:id="rId5"/>
  </p:sldMasterIdLst>
  <p:notesMasterIdLst>
    <p:notesMasterId r:id="rId27"/>
  </p:notesMasterIdLst>
  <p:handoutMasterIdLst>
    <p:handoutMasterId r:id="rId28"/>
  </p:handoutMasterIdLst>
  <p:sldIdLst>
    <p:sldId id="766" r:id="rId6"/>
    <p:sldId id="767" r:id="rId7"/>
    <p:sldId id="771" r:id="rId8"/>
    <p:sldId id="772" r:id="rId9"/>
    <p:sldId id="773" r:id="rId10"/>
    <p:sldId id="774" r:id="rId11"/>
    <p:sldId id="759" r:id="rId12"/>
    <p:sldId id="761" r:id="rId13"/>
    <p:sldId id="768" r:id="rId14"/>
    <p:sldId id="769" r:id="rId15"/>
    <p:sldId id="776" r:id="rId16"/>
    <p:sldId id="778" r:id="rId17"/>
    <p:sldId id="779" r:id="rId18"/>
    <p:sldId id="777" r:id="rId19"/>
    <p:sldId id="780" r:id="rId20"/>
    <p:sldId id="781" r:id="rId21"/>
    <p:sldId id="782" r:id="rId22"/>
    <p:sldId id="783" r:id="rId23"/>
    <p:sldId id="785" r:id="rId24"/>
    <p:sldId id="784" r:id="rId25"/>
    <p:sldId id="786" r:id="rId26"/>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BEF"/>
    <a:srgbClr val="951A82"/>
    <a:srgbClr val="A50021"/>
    <a:srgbClr val="FF00FF"/>
    <a:srgbClr val="607FCE"/>
    <a:srgbClr val="0094C8"/>
    <a:srgbClr val="FFF9E7"/>
    <a:srgbClr val="FEEFC6"/>
    <a:srgbClr val="03BED7"/>
    <a:srgbClr val="10E0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2" autoAdjust="0"/>
    <p:restoredTop sz="97561" autoAdjust="0"/>
  </p:normalViewPr>
  <p:slideViewPr>
    <p:cSldViewPr snapToGrid="0">
      <p:cViewPr varScale="1">
        <p:scale>
          <a:sx n="72" d="100"/>
          <a:sy n="72" d="100"/>
        </p:scale>
        <p:origin x="-7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4" d="100"/>
        <a:sy n="74" d="100"/>
      </p:scale>
      <p:origin x="0" y="0"/>
    </p:cViewPr>
  </p:sorterViewPr>
  <p:notesViewPr>
    <p:cSldViewPr snapToGrid="0">
      <p:cViewPr varScale="1">
        <p:scale>
          <a:sx n="77" d="100"/>
          <a:sy n="77" d="100"/>
        </p:scale>
        <p:origin x="-3288" y="-102"/>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45356" cy="465933"/>
          </a:xfrm>
          <a:prstGeom prst="rect">
            <a:avLst/>
          </a:prstGeom>
          <a:noFill/>
          <a:ln w="9525">
            <a:noFill/>
            <a:miter lim="800000"/>
            <a:headEnd/>
            <a:tailEnd/>
          </a:ln>
          <a:effectLst/>
        </p:spPr>
        <p:txBody>
          <a:bodyPr vert="horz" wrap="square" lIns="91572" tIns="45785" rIns="91572" bIns="45785"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79329" y="0"/>
            <a:ext cx="3045356" cy="465933"/>
          </a:xfrm>
          <a:prstGeom prst="rect">
            <a:avLst/>
          </a:prstGeom>
          <a:noFill/>
          <a:ln w="9525">
            <a:noFill/>
            <a:miter lim="800000"/>
            <a:headEnd/>
            <a:tailEnd/>
          </a:ln>
          <a:effectLst/>
        </p:spPr>
        <p:txBody>
          <a:bodyPr vert="horz" wrap="square" lIns="91572" tIns="45785" rIns="91572" bIns="45785"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844753"/>
            <a:ext cx="3045356" cy="465933"/>
          </a:xfrm>
          <a:prstGeom prst="rect">
            <a:avLst/>
          </a:prstGeom>
          <a:noFill/>
          <a:ln w="9525">
            <a:noFill/>
            <a:miter lim="800000"/>
            <a:headEnd/>
            <a:tailEnd/>
          </a:ln>
          <a:effectLst/>
        </p:spPr>
        <p:txBody>
          <a:bodyPr vert="horz" wrap="square" lIns="91572" tIns="45785" rIns="91572" bIns="45785"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79329" y="8844753"/>
            <a:ext cx="3045356" cy="465933"/>
          </a:xfrm>
          <a:prstGeom prst="rect">
            <a:avLst/>
          </a:prstGeom>
          <a:noFill/>
          <a:ln w="9525">
            <a:noFill/>
            <a:miter lim="800000"/>
            <a:headEnd/>
            <a:tailEnd/>
          </a:ln>
          <a:effectLst/>
        </p:spPr>
        <p:txBody>
          <a:bodyPr vert="horz" wrap="square" lIns="91572" tIns="45785" rIns="91572" bIns="45785"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xmlns=""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5356" cy="464342"/>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defTabSz="933531">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79329" y="0"/>
            <a:ext cx="3045356" cy="464342"/>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algn="r" defTabSz="933531">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4275" y="698500"/>
            <a:ext cx="4657725" cy="34925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3265" y="4423968"/>
            <a:ext cx="5619748" cy="4188616"/>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46344"/>
            <a:ext cx="3045356" cy="464342"/>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defTabSz="933531">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79329" y="8846344"/>
            <a:ext cx="3045356" cy="464342"/>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algn="r" defTabSz="933531">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xmlns=""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46088" y="1670050"/>
            <a:ext cx="8108950" cy="4648200"/>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xmlns="" val="350323793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xmlns="" val="350323793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723840"/>
            <a:ext cx="2442340" cy="2224216"/>
          </a:xfrm>
        </p:spPr>
        <p:txBody>
          <a:bodyPr/>
          <a:lstStyle/>
          <a:p>
            <a:r>
              <a:rPr lang="en-US" smtClean="0"/>
              <a:t>Click icon to add picture</a:t>
            </a:r>
            <a:endParaRPr lang="en-CA" dirty="0"/>
          </a:p>
        </p:txBody>
      </p:sp>
      <p:sp>
        <p:nvSpPr>
          <p:cNvPr id="11" name="Picture Placeholder 4"/>
          <p:cNvSpPr>
            <a:spLocks noGrp="1"/>
          </p:cNvSpPr>
          <p:nvPr>
            <p:ph type="pic" sz="quarter" idx="16"/>
          </p:nvPr>
        </p:nvSpPr>
        <p:spPr>
          <a:xfrm>
            <a:off x="3646488" y="4094034"/>
            <a:ext cx="2442340" cy="2224216"/>
          </a:xfrm>
        </p:spPr>
        <p:txBody>
          <a:bodyPr/>
          <a:lstStyle/>
          <a:p>
            <a:r>
              <a:rPr lang="en-US" smtClean="0"/>
              <a:t>Click icon to add picture</a:t>
            </a:r>
            <a:endParaRPr lang="en-CA" dirty="0"/>
          </a:p>
        </p:txBody>
      </p:sp>
      <p:sp>
        <p:nvSpPr>
          <p:cNvPr id="13" name="Picture Placeholder 4"/>
          <p:cNvSpPr>
            <a:spLocks noGrp="1"/>
          </p:cNvSpPr>
          <p:nvPr>
            <p:ph type="pic" sz="quarter" idx="17"/>
          </p:nvPr>
        </p:nvSpPr>
        <p:spPr>
          <a:xfrm>
            <a:off x="6242954" y="1723840"/>
            <a:ext cx="2442340" cy="4594410"/>
          </a:xfrm>
        </p:spPr>
        <p:txBody>
          <a:bodyPr/>
          <a:lstStyle/>
          <a:p>
            <a:r>
              <a:rPr lang="en-US" smtClean="0"/>
              <a:t>Click icon to add picture</a:t>
            </a:r>
            <a:endParaRPr lang="en-CA" dirty="0"/>
          </a:p>
        </p:txBody>
      </p:sp>
      <p:sp>
        <p:nvSpPr>
          <p:cNvPr id="3" name="Content Placeholder 2"/>
          <p:cNvSpPr>
            <a:spLocks noGrp="1"/>
          </p:cNvSpPr>
          <p:nvPr>
            <p:ph sz="quarter" idx="18"/>
          </p:nvPr>
        </p:nvSpPr>
        <p:spPr>
          <a:xfrm>
            <a:off x="446088" y="1670050"/>
            <a:ext cx="30130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xmlns="" val="266964617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7" name="Picture 16" descr="eyh_full logo_with tag"/>
          <p:cNvPicPr>
            <a:picLocks noChangeAspect="1" noChangeArrowheads="1"/>
          </p:cNvPicPr>
          <p:nvPr userDrawn="1"/>
        </p:nvPicPr>
        <p:blipFill>
          <a:blip r:embed="rId2" cstate="print"/>
          <a:srcRect/>
          <a:stretch>
            <a:fillRect/>
          </a:stretch>
        </p:blipFill>
        <p:spPr bwMode="auto">
          <a:xfrm>
            <a:off x="466185" y="152401"/>
            <a:ext cx="1426286" cy="663619"/>
          </a:xfrm>
          <a:prstGeom prst="rect">
            <a:avLst/>
          </a:prstGeom>
          <a:noFill/>
          <a:ln w="9525">
            <a:noFill/>
            <a:miter lim="800000"/>
            <a:headEnd/>
            <a:tailEnd/>
          </a:ln>
        </p:spPr>
      </p:pic>
      <p:sp>
        <p:nvSpPr>
          <p:cNvPr id="6" name="Title 5"/>
          <p:cNvSpPr>
            <a:spLocks noGrp="1"/>
          </p:cNvSpPr>
          <p:nvPr>
            <p:ph type="title"/>
          </p:nvPr>
        </p:nvSpPr>
        <p:spPr/>
        <p:txBody>
          <a:bodyPr/>
          <a:lstStyle/>
          <a:p>
            <a:endParaRPr lang="en-US" dirty="0"/>
          </a:p>
        </p:txBody>
      </p:sp>
      <p:sp>
        <p:nvSpPr>
          <p:cNvPr id="3" name="Slide Number Placeholder 8"/>
          <p:cNvSpPr>
            <a:spLocks noGrp="1"/>
          </p:cNvSpPr>
          <p:nvPr>
            <p:ph type="sldNum" sz="quarter" idx="10"/>
          </p:nvPr>
        </p:nvSpPr>
        <p:spPr>
          <a:xfrm>
            <a:off x="5387787" y="6386513"/>
            <a:ext cx="3370731" cy="365125"/>
          </a:xfrm>
        </p:spPr>
        <p:txBody>
          <a:bodyPr/>
          <a:lstStyle>
            <a:lvl1pPr algn="r">
              <a:defRPr sz="1200">
                <a:solidFill>
                  <a:schemeClr val="tx1"/>
                </a:solidFill>
                <a:cs typeface="Arial" charset="0"/>
              </a:defRPr>
            </a:lvl1pPr>
          </a:lstStyle>
          <a:p>
            <a:pPr>
              <a:defRPr/>
            </a:pPr>
            <a:r>
              <a:rPr lang="en-US" dirty="0" smtClean="0"/>
              <a:t>Slide </a:t>
            </a:r>
            <a:fld id="{937ABE18-3389-401F-8A3D-FB11D2A9A3A0}" type="slidenum">
              <a:rPr lang="en-US" smtClean="0"/>
              <a:pPr>
                <a:defRPr/>
              </a:pPr>
              <a:t>‹#›</a:t>
            </a:fld>
            <a:r>
              <a:rPr lang="en-US" dirty="0" smtClean="0"/>
              <a:t>   </a:t>
            </a:r>
            <a:endParaRPr lang="en-US" dirty="0"/>
          </a:p>
        </p:txBody>
      </p:sp>
      <p:sp>
        <p:nvSpPr>
          <p:cNvPr id="5" name="Footer Placeholder 10"/>
          <p:cNvSpPr>
            <a:spLocks noGrp="1"/>
          </p:cNvSpPr>
          <p:nvPr>
            <p:ph type="ftr" sz="quarter" idx="3"/>
          </p:nvPr>
        </p:nvSpPr>
        <p:spPr>
          <a:xfrm>
            <a:off x="285749" y="6386513"/>
            <a:ext cx="5514975" cy="365125"/>
          </a:xfrm>
          <a:prstGeom prst="rect">
            <a:avLst/>
          </a:prstGeom>
        </p:spPr>
        <p:txBody>
          <a:bodyPr/>
          <a:lstStyle>
            <a:lvl1pPr algn="l">
              <a:defRPr sz="1200">
                <a:solidFill>
                  <a:schemeClr val="tx1"/>
                </a:solidFill>
              </a:defRPr>
            </a:lvl1pPr>
          </a:lstStyle>
          <a:p>
            <a:pPr>
              <a:defRPr/>
            </a:pPr>
            <a:r>
              <a:rPr lang="en-US" dirty="0" smtClean="0"/>
              <a:t>Expanding Girls’ Horizons. Spencer. 5</a:t>
            </a:r>
            <a:r>
              <a:rPr lang="en-US" baseline="30000" dirty="0" smtClean="0"/>
              <a:t>th</a:t>
            </a:r>
            <a:r>
              <a:rPr lang="en-US" dirty="0" smtClean="0"/>
              <a:t> ICWIP</a:t>
            </a:r>
          </a:p>
          <a:p>
            <a:pPr>
              <a:defRPr/>
            </a:pP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latin typeface="Arial" charset="0"/>
              <a:ea typeface="+mn-ea"/>
            </a:endParaRPr>
          </a:p>
        </p:txBody>
      </p:sp>
      <p:sp>
        <p:nvSpPr>
          <p:cNvPr id="5" name="Rectangle 5"/>
          <p:cNvSpPr>
            <a:spLocks noGrp="1" noChangeArrowheads="1"/>
          </p:cNvSpPr>
          <p:nvPr>
            <p:ph type="ftr" sz="quarter" idx="11"/>
          </p:nvPr>
        </p:nvSpPr>
        <p:spPr>
          <a:xfrm>
            <a:off x="990600" y="6245225"/>
            <a:ext cx="6781800" cy="476250"/>
          </a:xfrm>
          <a:ln/>
        </p:spPr>
        <p:txBody>
          <a:bodyPr/>
          <a:lstStyle>
            <a:lvl1pPr>
              <a:defRPr/>
            </a:lvl1pPr>
          </a:lstStyle>
          <a:p>
            <a:pPr>
              <a:defRPr/>
            </a:pPr>
            <a:r>
              <a:rPr lang="en-US">
                <a:solidFill>
                  <a:srgbClr val="333399"/>
                </a:solidFill>
              </a:rPr>
              <a:t>"</a:t>
            </a:r>
            <a:r>
              <a:rPr lang="en-US">
                <a:solidFill>
                  <a:srgbClr val="3333FF"/>
                </a:solidFill>
              </a:rPr>
              <a:t>Enhancing the understanding and appreciation of physics through teaching"</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4421D38-A877-48A0-87AD-AC96D34869F1}" type="slidenum">
              <a:rPr lang="en-US">
                <a:solidFill>
                  <a:srgbClr val="000000"/>
                </a:solidFill>
                <a:latin typeface="Arial" charset="0"/>
                <a:ea typeface="+mn-ea"/>
              </a:rPr>
              <a:pPr>
                <a:defRPr/>
              </a:pPr>
              <a:t>‹#›</a:t>
            </a:fld>
            <a:endParaRPr lang="en-US">
              <a:solidFill>
                <a:srgbClr val="000000"/>
              </a:solidFill>
              <a:latin typeface="Arial" charset="0"/>
              <a:ea typeface="+mn-ea"/>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45473" y="1667866"/>
            <a:ext cx="8109919" cy="4650384"/>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800" b="0">
                <a:solidFill>
                  <a:schemeClr val="bg2"/>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xmlns="" val="481531331"/>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7" r:id="rId4"/>
  </p:sldLayoutIdLst>
  <p:transition/>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1600" b="0" kern="1200" baseline="0">
          <a:solidFill>
            <a:schemeClr val="bg2"/>
          </a:solidFill>
          <a:latin typeface="Arial" pitchFamily="34" charset="0"/>
          <a:ea typeface="+mn-ea"/>
          <a:cs typeface="Arial" pitchFamily="34" charset="0"/>
        </a:defRPr>
      </a:lvl1pPr>
      <a:lvl2pPr marL="180000" indent="-180000" algn="l" defTabSz="914400" rtl="0" eaLnBrk="1" latinLnBrk="0" hangingPunct="1">
        <a:lnSpc>
          <a:spcPct val="120000"/>
        </a:lnSpc>
        <a:spcBef>
          <a:spcPts val="800"/>
        </a:spcBef>
        <a:spcAft>
          <a:spcPts val="0"/>
        </a:spcAft>
        <a:buClr>
          <a:schemeClr val="tx1"/>
        </a:buClr>
        <a:buSzPct val="100000"/>
        <a:buFont typeface="Arial" pitchFamily="34" charset="0"/>
        <a:buChar char="•"/>
        <a:defRPr sz="1600" kern="1200">
          <a:solidFill>
            <a:schemeClr val="bg2"/>
          </a:solidFill>
          <a:latin typeface="Arial" pitchFamily="34" charset="0"/>
          <a:ea typeface="+mn-ea"/>
          <a:cs typeface="Arial" pitchFamily="34" charset="0"/>
        </a:defRPr>
      </a:lvl2pPr>
      <a:lvl3pPr marL="504000" indent="-180000" algn="l" defTabSz="914400" rtl="0" eaLnBrk="1" latinLnBrk="0" hangingPunct="1">
        <a:lnSpc>
          <a:spcPct val="120000"/>
        </a:lnSpc>
        <a:spcBef>
          <a:spcPts val="0"/>
        </a:spcBef>
        <a:buClr>
          <a:schemeClr val="tx1"/>
        </a:buClr>
        <a:buSzPct val="100000"/>
        <a:buFont typeface="Arial" pitchFamily="34" charset="0"/>
        <a:buChar char="-"/>
        <a:defRPr sz="1600" kern="1200">
          <a:solidFill>
            <a:schemeClr val="bg2"/>
          </a:solidFill>
          <a:latin typeface="Arial" pitchFamily="34" charset="0"/>
          <a:ea typeface="+mn-ea"/>
          <a:cs typeface="Arial" pitchFamily="34" charset="0"/>
        </a:defRPr>
      </a:lvl3pPr>
      <a:lvl4pPr marL="828000" indent="-180000" algn="l" defTabSz="914400" rtl="0" eaLnBrk="1" latinLnBrk="0" hangingPunct="1">
        <a:lnSpc>
          <a:spcPct val="120000"/>
        </a:lnSpc>
        <a:spcBef>
          <a:spcPts val="0"/>
        </a:spcBef>
        <a:buClr>
          <a:schemeClr val="tx1"/>
        </a:buClr>
        <a:buSzPct val="100000"/>
        <a:buFont typeface="Arial" pitchFamily="34" charset="0"/>
        <a:buChar char="•"/>
        <a:defRPr sz="1600" kern="1200">
          <a:solidFill>
            <a:schemeClr val="bg2"/>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tx1"/>
        </a:buClr>
        <a:buSzPct val="100000"/>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C:\Users\dwolfe\Desktop\glnav_bg.gif"/>
          <p:cNvPicPr>
            <a:picLocks noChangeAspect="1" noChangeArrowheads="1"/>
          </p:cNvPicPr>
          <p:nvPr userDrawn="1"/>
        </p:nvPicPr>
        <p:blipFill>
          <a:blip r:embed="rId3" cstate="print"/>
          <a:srcRect/>
          <a:stretch>
            <a:fillRect/>
          </a:stretch>
        </p:blipFill>
        <p:spPr bwMode="auto">
          <a:xfrm>
            <a:off x="457200" y="838200"/>
            <a:ext cx="8229600" cy="418416"/>
          </a:xfrm>
          <a:prstGeom prst="rect">
            <a:avLst/>
          </a:prstGeom>
          <a:noFill/>
        </p:spPr>
      </p:pic>
      <p:sp>
        <p:nvSpPr>
          <p:cNvPr id="3074" name="Rectangle 2"/>
          <p:cNvSpPr>
            <a:spLocks noGrp="1" noChangeArrowheads="1"/>
          </p:cNvSpPr>
          <p:nvPr>
            <p:ph type="title"/>
          </p:nvPr>
        </p:nvSpPr>
        <p:spPr bwMode="auto">
          <a:xfrm>
            <a:off x="457200" y="13716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3075" name="Rectangle 3"/>
          <p:cNvSpPr>
            <a:spLocks noGrp="1" noChangeArrowheads="1"/>
          </p:cNvSpPr>
          <p:nvPr>
            <p:ph type="body" idx="1"/>
          </p:nvPr>
        </p:nvSpPr>
        <p:spPr bwMode="auto">
          <a:xfrm>
            <a:off x="914400" y="2286000"/>
            <a:ext cx="7315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828800" y="6305550"/>
            <a:ext cx="632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defRPr>
            </a:lvl1pPr>
          </a:lstStyle>
          <a:p>
            <a:pPr>
              <a:defRPr/>
            </a:pPr>
            <a:r>
              <a:rPr lang="en-US">
                <a:solidFill>
                  <a:srgbClr val="333399"/>
                </a:solidFill>
                <a:latin typeface="Arial" charset="0"/>
                <a:ea typeface="+mn-ea"/>
              </a:rPr>
              <a:t>"</a:t>
            </a:r>
            <a:r>
              <a:rPr lang="en-US">
                <a:solidFill>
                  <a:srgbClr val="3333FF"/>
                </a:solidFill>
                <a:latin typeface="Arial" charset="0"/>
                <a:ea typeface="+mn-ea"/>
              </a:rPr>
              <a:t>Enhancing the understanding and appreciation of physics through teaching"</a:t>
            </a:r>
          </a:p>
        </p:txBody>
      </p:sp>
      <p:pic>
        <p:nvPicPr>
          <p:cNvPr id="1026" name="Picture 2" descr="C:\Users\dwolfe\Desktop\AAPT_banner_8_2.gif"/>
          <p:cNvPicPr>
            <a:picLocks noChangeAspect="1" noChangeArrowheads="1"/>
          </p:cNvPicPr>
          <p:nvPr userDrawn="1"/>
        </p:nvPicPr>
        <p:blipFill>
          <a:blip r:embed="rId4" cstate="print"/>
          <a:srcRect/>
          <a:stretch>
            <a:fillRect/>
          </a:stretch>
        </p:blipFill>
        <p:spPr bwMode="auto">
          <a:xfrm>
            <a:off x="457200" y="152401"/>
            <a:ext cx="4286250" cy="761999"/>
          </a:xfrm>
          <a:prstGeom prst="rect">
            <a:avLst/>
          </a:prstGeom>
          <a:noFill/>
        </p:spPr>
      </p:pic>
    </p:spTree>
  </p:cSld>
  <p:clrMap bg1="lt1" tx1="dk1" bg2="lt2" tx2="dk2" accent1="accent1" accent2="accent2" accent3="accent3" accent4="accent4" accent5="accent5" accent6="accent6" hlink="hlink" folHlink="folHlink"/>
  <p:sldLayoutIdLst>
    <p:sldLayoutId id="2147484010" r:id="rId1"/>
  </p:sldLayoutIdLst>
  <p:transition/>
  <p:hf sldNum="0" hdr="0" dt="0"/>
  <p:txStyles>
    <p:titleStyle>
      <a:lvl1pPr algn="ctr" rtl="0" eaLnBrk="0" fontAlgn="base" hangingPunct="0">
        <a:spcBef>
          <a:spcPct val="0"/>
        </a:spcBef>
        <a:spcAft>
          <a:spcPct val="0"/>
        </a:spcAft>
        <a:defRPr sz="3600">
          <a:solidFill>
            <a:srgbClr val="3333FF"/>
          </a:solidFill>
          <a:latin typeface="+mj-lt"/>
          <a:ea typeface="+mj-ea"/>
          <a:cs typeface="+mj-cs"/>
        </a:defRPr>
      </a:lvl1pPr>
      <a:lvl2pPr algn="ctr" rtl="0" eaLnBrk="0" fontAlgn="base" hangingPunct="0">
        <a:spcBef>
          <a:spcPct val="0"/>
        </a:spcBef>
        <a:spcAft>
          <a:spcPct val="0"/>
        </a:spcAft>
        <a:defRPr sz="3600">
          <a:solidFill>
            <a:srgbClr val="3333FF"/>
          </a:solidFill>
          <a:latin typeface="Arial" charset="0"/>
        </a:defRPr>
      </a:lvl2pPr>
      <a:lvl3pPr algn="ctr" rtl="0" eaLnBrk="0" fontAlgn="base" hangingPunct="0">
        <a:spcBef>
          <a:spcPct val="0"/>
        </a:spcBef>
        <a:spcAft>
          <a:spcPct val="0"/>
        </a:spcAft>
        <a:defRPr sz="3600">
          <a:solidFill>
            <a:srgbClr val="3333FF"/>
          </a:solidFill>
          <a:latin typeface="Arial" charset="0"/>
        </a:defRPr>
      </a:lvl3pPr>
      <a:lvl4pPr algn="ctr" rtl="0" eaLnBrk="0" fontAlgn="base" hangingPunct="0">
        <a:spcBef>
          <a:spcPct val="0"/>
        </a:spcBef>
        <a:spcAft>
          <a:spcPct val="0"/>
        </a:spcAft>
        <a:defRPr sz="3600">
          <a:solidFill>
            <a:srgbClr val="3333FF"/>
          </a:solidFill>
          <a:latin typeface="Arial" charset="0"/>
        </a:defRPr>
      </a:lvl4pPr>
      <a:lvl5pPr algn="ctr" rtl="0" eaLnBrk="0" fontAlgn="base" hangingPunct="0">
        <a:spcBef>
          <a:spcPct val="0"/>
        </a:spcBef>
        <a:spcAft>
          <a:spcPct val="0"/>
        </a:spcAft>
        <a:defRPr sz="3600">
          <a:solidFill>
            <a:srgbClr val="3333FF"/>
          </a:solidFill>
          <a:latin typeface="Arial" charset="0"/>
        </a:defRPr>
      </a:lvl5pPr>
      <a:lvl6pPr marL="457200" algn="ctr" rtl="0" fontAlgn="base">
        <a:spcBef>
          <a:spcPct val="0"/>
        </a:spcBef>
        <a:spcAft>
          <a:spcPct val="0"/>
        </a:spcAft>
        <a:defRPr sz="3600">
          <a:solidFill>
            <a:srgbClr val="3333FF"/>
          </a:solidFill>
          <a:latin typeface="Arial" charset="0"/>
        </a:defRPr>
      </a:lvl6pPr>
      <a:lvl7pPr marL="914400" algn="ctr" rtl="0" fontAlgn="base">
        <a:spcBef>
          <a:spcPct val="0"/>
        </a:spcBef>
        <a:spcAft>
          <a:spcPct val="0"/>
        </a:spcAft>
        <a:defRPr sz="3600">
          <a:solidFill>
            <a:srgbClr val="3333FF"/>
          </a:solidFill>
          <a:latin typeface="Arial" charset="0"/>
        </a:defRPr>
      </a:lvl7pPr>
      <a:lvl8pPr marL="1371600" algn="ctr" rtl="0" fontAlgn="base">
        <a:spcBef>
          <a:spcPct val="0"/>
        </a:spcBef>
        <a:spcAft>
          <a:spcPct val="0"/>
        </a:spcAft>
        <a:defRPr sz="3600">
          <a:solidFill>
            <a:srgbClr val="3333FF"/>
          </a:solidFill>
          <a:latin typeface="Arial" charset="0"/>
        </a:defRPr>
      </a:lvl8pPr>
      <a:lvl9pPr marL="1828800" algn="ctr" rtl="0" fontAlgn="base">
        <a:spcBef>
          <a:spcPct val="0"/>
        </a:spcBef>
        <a:spcAft>
          <a:spcPct val="0"/>
        </a:spcAft>
        <a:defRPr sz="3600">
          <a:solidFill>
            <a:srgbClr val="3333FF"/>
          </a:solidFill>
          <a:latin typeface="Arial" charset="0"/>
        </a:defRPr>
      </a:lvl9pPr>
    </p:titleStyle>
    <p:bodyStyle>
      <a:lvl1pPr marL="342900" indent="-342900" algn="l" rtl="0" eaLnBrk="0" fontAlgn="base" hangingPunct="0">
        <a:spcBef>
          <a:spcPct val="20000"/>
        </a:spcBef>
        <a:spcAft>
          <a:spcPct val="0"/>
        </a:spcAft>
        <a:buChar char="•"/>
        <a:defRPr sz="2800">
          <a:solidFill>
            <a:srgbClr val="3333FF"/>
          </a:solidFill>
          <a:latin typeface="+mn-lt"/>
          <a:ea typeface="+mn-ea"/>
          <a:cs typeface="+mn-cs"/>
        </a:defRPr>
      </a:lvl1pPr>
      <a:lvl2pPr marL="742950" indent="-285750" algn="l" rtl="0" eaLnBrk="0" fontAlgn="base" hangingPunct="0">
        <a:spcBef>
          <a:spcPct val="20000"/>
        </a:spcBef>
        <a:spcAft>
          <a:spcPct val="0"/>
        </a:spcAft>
        <a:buFont typeface="Wingdings" charset="2"/>
        <a:buChar char="Ä"/>
        <a:defRPr sz="2400">
          <a:solidFill>
            <a:srgbClr val="3333FF"/>
          </a:solidFill>
          <a:latin typeface="+mn-lt"/>
        </a:defRPr>
      </a:lvl2pPr>
      <a:lvl3pPr marL="1143000" indent="-228600" algn="l" rtl="0" eaLnBrk="0" fontAlgn="base" hangingPunct="0">
        <a:spcBef>
          <a:spcPct val="20000"/>
        </a:spcBef>
        <a:spcAft>
          <a:spcPct val="0"/>
        </a:spcAft>
        <a:buFont typeface="Wingdings" charset="2"/>
        <a:buChar char="ü"/>
        <a:defRPr sz="2000">
          <a:solidFill>
            <a:srgbClr val="3333FF"/>
          </a:solidFill>
          <a:latin typeface="+mn-lt"/>
        </a:defRPr>
      </a:lvl3pPr>
      <a:lvl4pPr marL="1600200" indent="-228600" algn="l" rtl="0" eaLnBrk="0" fontAlgn="base" hangingPunct="0">
        <a:spcBef>
          <a:spcPct val="20000"/>
        </a:spcBef>
        <a:spcAft>
          <a:spcPct val="0"/>
        </a:spcAft>
        <a:buFont typeface="Wingdings" charset="2"/>
        <a:buChar char="à"/>
        <a:defRPr>
          <a:solidFill>
            <a:srgbClr val="3333FF"/>
          </a:solidFill>
          <a:latin typeface="+mn-lt"/>
        </a:defRPr>
      </a:lvl4pPr>
      <a:lvl5pPr marL="2057400" indent="-228600" algn="l" rtl="0" eaLnBrk="0" fontAlgn="base" hangingPunct="0">
        <a:spcBef>
          <a:spcPct val="20000"/>
        </a:spcBef>
        <a:spcAft>
          <a:spcPct val="0"/>
        </a:spcAft>
        <a:buFont typeface="Wingdings" charset="2"/>
        <a:buChar char="Ø"/>
        <a:defRPr sz="1600">
          <a:solidFill>
            <a:srgbClr val="3333FF"/>
          </a:solidFill>
          <a:latin typeface="+mn-lt"/>
        </a:defRPr>
      </a:lvl5pPr>
      <a:lvl6pPr marL="2514600" indent="-228600" algn="l" rtl="0" fontAlgn="base">
        <a:spcBef>
          <a:spcPct val="20000"/>
        </a:spcBef>
        <a:spcAft>
          <a:spcPct val="0"/>
        </a:spcAft>
        <a:buFont typeface="Wingdings" pitchFamily="2" charset="2"/>
        <a:buChar char="Ø"/>
        <a:defRPr sz="1600">
          <a:solidFill>
            <a:srgbClr val="3333FF"/>
          </a:solidFill>
          <a:latin typeface="+mn-lt"/>
        </a:defRPr>
      </a:lvl6pPr>
      <a:lvl7pPr marL="2971800" indent="-228600" algn="l" rtl="0" fontAlgn="base">
        <a:spcBef>
          <a:spcPct val="20000"/>
        </a:spcBef>
        <a:spcAft>
          <a:spcPct val="0"/>
        </a:spcAft>
        <a:buFont typeface="Wingdings" pitchFamily="2" charset="2"/>
        <a:buChar char="Ø"/>
        <a:defRPr sz="1600">
          <a:solidFill>
            <a:srgbClr val="3333FF"/>
          </a:solidFill>
          <a:latin typeface="+mn-lt"/>
        </a:defRPr>
      </a:lvl7pPr>
      <a:lvl8pPr marL="3429000" indent="-228600" algn="l" rtl="0" fontAlgn="base">
        <a:spcBef>
          <a:spcPct val="20000"/>
        </a:spcBef>
        <a:spcAft>
          <a:spcPct val="0"/>
        </a:spcAft>
        <a:buFont typeface="Wingdings" pitchFamily="2" charset="2"/>
        <a:buChar char="Ø"/>
        <a:defRPr sz="1600">
          <a:solidFill>
            <a:srgbClr val="3333FF"/>
          </a:solidFill>
          <a:latin typeface="+mn-lt"/>
        </a:defRPr>
      </a:lvl8pPr>
      <a:lvl9pPr marL="3886200" indent="-228600" algn="l" rtl="0" fontAlgn="base">
        <a:spcBef>
          <a:spcPct val="20000"/>
        </a:spcBef>
        <a:spcAft>
          <a:spcPct val="0"/>
        </a:spcAft>
        <a:buFont typeface="Wingdings" pitchFamily="2" charset="2"/>
        <a:buChar char="Ø"/>
        <a:defRPr sz="1600">
          <a:solidFill>
            <a:srgbClr val="3333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hyperlink" Target="http://www.nytimes.com/2013/10/06/magazine/why-are-there-still-so-few-women-in-scienc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hyperlink" Target="http://icwip2014.wlu.ca/spkr_abs/melissa_abstrac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expandingyourhorizons.or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58504" y="1577454"/>
            <a:ext cx="7772400" cy="1470025"/>
          </a:xfrm>
        </p:spPr>
        <p:txBody>
          <a:bodyPr/>
          <a:lstStyle/>
          <a:p>
            <a:r>
              <a:rPr lang="en-US" dirty="0" smtClean="0">
                <a:solidFill>
                  <a:schemeClr val="tx1"/>
                </a:solidFill>
              </a:rPr>
              <a:t>Report on the 5</a:t>
            </a:r>
            <a:r>
              <a:rPr lang="en-US" baseline="30000" dirty="0" smtClean="0">
                <a:solidFill>
                  <a:schemeClr val="tx1"/>
                </a:solidFill>
              </a:rPr>
              <a:t>th</a:t>
            </a:r>
            <a:r>
              <a:rPr lang="en-US" dirty="0" smtClean="0">
                <a:solidFill>
                  <a:schemeClr val="tx1"/>
                </a:solidFill>
              </a:rPr>
              <a:t> IUPAP International Conference on Women in Physics</a:t>
            </a:r>
            <a:endParaRPr lang="en-US" dirty="0">
              <a:solidFill>
                <a:schemeClr val="tx1"/>
              </a:solidFill>
            </a:endParaRPr>
          </a:p>
        </p:txBody>
      </p:sp>
      <p:sp>
        <p:nvSpPr>
          <p:cNvPr id="9" name="Subtitle 8"/>
          <p:cNvSpPr>
            <a:spLocks noGrp="1"/>
          </p:cNvSpPr>
          <p:nvPr>
            <p:ph type="subTitle" idx="1"/>
          </p:nvPr>
        </p:nvSpPr>
        <p:spPr>
          <a:xfrm>
            <a:off x="900752" y="3212911"/>
            <a:ext cx="7542208" cy="2438400"/>
          </a:xfrm>
        </p:spPr>
        <p:txBody>
          <a:bodyPr/>
          <a:lstStyle/>
          <a:p>
            <a:r>
              <a:rPr lang="en-US" dirty="0" smtClean="0">
                <a:solidFill>
                  <a:srgbClr val="000000"/>
                </a:solidFill>
              </a:rPr>
              <a:t>(Conference Supported by IUPAP Working Group on Women in Physics)</a:t>
            </a:r>
          </a:p>
          <a:p>
            <a:r>
              <a:rPr lang="en-US" dirty="0" smtClean="0">
                <a:solidFill>
                  <a:srgbClr val="000000"/>
                </a:solidFill>
              </a:rPr>
              <a:t>Beth A. Cunningham, AAPT</a:t>
            </a:r>
          </a:p>
          <a:p>
            <a:r>
              <a:rPr lang="en-US" dirty="0" smtClean="0">
                <a:solidFill>
                  <a:srgbClr val="FF0000"/>
                </a:solidFill>
              </a:rPr>
              <a:t>Cherrill Spencer, ex-SLAC National Accel. Lab </a:t>
            </a:r>
          </a:p>
          <a:p>
            <a:r>
              <a:rPr lang="en-US" dirty="0" smtClean="0">
                <a:solidFill>
                  <a:srgbClr val="000000"/>
                </a:solidFill>
              </a:rPr>
              <a:t>Anne Cox, Eckerd College</a:t>
            </a:r>
          </a:p>
          <a:p>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z="1200" dirty="0" smtClean="0">
                <a:solidFill>
                  <a:srgbClr val="002060"/>
                </a:solidFill>
              </a:rPr>
              <a:t>"Enhancing the understanding and appreciation of physics through teaching"</a:t>
            </a:r>
            <a:endParaRPr lang="en-US" sz="1200" dirty="0">
              <a:solidFill>
                <a:srgbClr val="002060"/>
              </a:solidFill>
            </a:endParaRPr>
          </a:p>
        </p:txBody>
      </p:sp>
      <p:pic>
        <p:nvPicPr>
          <p:cNvPr id="5" name="Picture 4"/>
          <p:cNvPicPr>
            <a:picLocks noChangeAspect="1"/>
          </p:cNvPicPr>
          <p:nvPr>
            <p:custDataLst>
              <p:tags r:id="rId1"/>
            </p:custDataLst>
          </p:nvPr>
        </p:nvPicPr>
        <p:blipFill>
          <a:blip r:embed="rId3" cstate="print"/>
          <a:stretch>
            <a:fillRect/>
          </a:stretch>
        </p:blipFill>
        <p:spPr>
          <a:xfrm>
            <a:off x="6235151" y="0"/>
            <a:ext cx="2573745" cy="116915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Some excerpts from the stories</a:t>
            </a:r>
            <a:br>
              <a:rPr lang="en-US" dirty="0" smtClean="0"/>
            </a:br>
            <a:r>
              <a:rPr lang="en-US" dirty="0" smtClean="0"/>
              <a:t> 		submitted to My STEM Story</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10</a:t>
            </a:fld>
            <a:r>
              <a:rPr lang="en-US" smtClean="0"/>
              <a:t>   </a:t>
            </a:r>
            <a:endParaRPr lang="en-US" dirty="0"/>
          </a:p>
        </p:txBody>
      </p:sp>
      <p:sp>
        <p:nvSpPr>
          <p:cNvPr id="4" name="Footer Placeholder 3"/>
          <p:cNvSpPr>
            <a:spLocks noGrp="1"/>
          </p:cNvSpPr>
          <p:nvPr>
            <p:ph type="ftr" sz="quarter" idx="3"/>
          </p:nvPr>
        </p:nvSpPr>
        <p:spPr>
          <a:xfrm>
            <a:off x="285749" y="6386513"/>
            <a:ext cx="2894773" cy="365125"/>
          </a:xfrm>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sp>
        <p:nvSpPr>
          <p:cNvPr id="7" name="Rectangle 6"/>
          <p:cNvSpPr/>
          <p:nvPr/>
        </p:nvSpPr>
        <p:spPr>
          <a:xfrm>
            <a:off x="251790" y="1168931"/>
            <a:ext cx="4929809" cy="2308324"/>
          </a:xfrm>
          <a:prstGeom prst="rect">
            <a:avLst/>
          </a:prstGeom>
          <a:ln w="19050">
            <a:solidFill>
              <a:schemeClr val="tx1"/>
            </a:solidFill>
          </a:ln>
        </p:spPr>
        <p:txBody>
          <a:bodyPr wrap="square">
            <a:spAutoFit/>
          </a:bodyPr>
          <a:lstStyle/>
          <a:p>
            <a:r>
              <a:rPr lang="en-US" dirty="0" smtClean="0">
                <a:solidFill>
                  <a:schemeClr val="bg2"/>
                </a:solidFill>
              </a:rPr>
              <a:t>I obtained my </a:t>
            </a:r>
            <a:r>
              <a:rPr lang="en-US" dirty="0" err="1" smtClean="0">
                <a:solidFill>
                  <a:schemeClr val="bg2"/>
                </a:solidFill>
              </a:rPr>
              <a:t>M.Sc</a:t>
            </a:r>
            <a:r>
              <a:rPr lang="en-US" dirty="0" smtClean="0">
                <a:solidFill>
                  <a:schemeClr val="bg2"/>
                </a:solidFill>
              </a:rPr>
              <a:t> in Physics in 1989 from Michigan State University. I came back to Yemen looking for a fellowship to proceed with my PhD. Unfortunately, Baghdad’s invasion of Kuwait took place. Due to the political situation, all of the US assistance, including scholarships, was stopped, so, I had to look for other sources to pursue my PhD.</a:t>
            </a:r>
            <a:endParaRPr lang="en-US" dirty="0">
              <a:solidFill>
                <a:schemeClr val="bg2"/>
              </a:solidFill>
            </a:endParaRPr>
          </a:p>
        </p:txBody>
      </p:sp>
      <p:sp>
        <p:nvSpPr>
          <p:cNvPr id="8" name="TextBox 7"/>
          <p:cNvSpPr txBox="1"/>
          <p:nvPr/>
        </p:nvSpPr>
        <p:spPr>
          <a:xfrm>
            <a:off x="609600" y="3445565"/>
            <a:ext cx="3776870" cy="369332"/>
          </a:xfrm>
          <a:prstGeom prst="rect">
            <a:avLst/>
          </a:prstGeom>
          <a:noFill/>
        </p:spPr>
        <p:txBody>
          <a:bodyPr wrap="square" rtlCol="0">
            <a:spAutoFit/>
          </a:bodyPr>
          <a:lstStyle/>
          <a:p>
            <a:r>
              <a:rPr lang="en-US" b="1" dirty="0" smtClean="0"/>
              <a:t>Sakina Fakhraddin From Yemen</a:t>
            </a:r>
            <a:endParaRPr lang="en-US" dirty="0"/>
          </a:p>
        </p:txBody>
      </p:sp>
      <p:sp>
        <p:nvSpPr>
          <p:cNvPr id="9" name="TextBox 8"/>
          <p:cNvSpPr txBox="1"/>
          <p:nvPr/>
        </p:nvSpPr>
        <p:spPr>
          <a:xfrm>
            <a:off x="5340625" y="1152939"/>
            <a:ext cx="3591339" cy="2308324"/>
          </a:xfrm>
          <a:prstGeom prst="rect">
            <a:avLst/>
          </a:prstGeom>
          <a:noFill/>
          <a:ln w="19050">
            <a:solidFill>
              <a:schemeClr val="tx1"/>
            </a:solidFill>
          </a:ln>
        </p:spPr>
        <p:txBody>
          <a:bodyPr wrap="square" rtlCol="0">
            <a:spAutoFit/>
          </a:bodyPr>
          <a:lstStyle/>
          <a:p>
            <a:r>
              <a:rPr lang="en-US" dirty="0" smtClean="0">
                <a:solidFill>
                  <a:schemeClr val="bg2"/>
                </a:solidFill>
              </a:rPr>
              <a:t>Whenever I heard that girls can’t</a:t>
            </a:r>
            <a:br>
              <a:rPr lang="en-US" dirty="0" smtClean="0">
                <a:solidFill>
                  <a:schemeClr val="bg2"/>
                </a:solidFill>
              </a:rPr>
            </a:br>
            <a:r>
              <a:rPr lang="en-US" dirty="0" smtClean="0">
                <a:solidFill>
                  <a:schemeClr val="bg2"/>
                </a:solidFill>
              </a:rPr>
              <a:t>do math and physics, the desire ripened inside me to prove this stereotype wrong. When I finally took ‘forbidden’ subjects in my high school, I remember that everyone was angry and upset on learning of my choices….</a:t>
            </a:r>
            <a:r>
              <a:rPr lang="en-US" dirty="0" smtClean="0"/>
              <a:t>.</a:t>
            </a:r>
            <a:endParaRPr lang="en-US" dirty="0"/>
          </a:p>
        </p:txBody>
      </p:sp>
      <p:sp>
        <p:nvSpPr>
          <p:cNvPr id="10" name="TextBox 9"/>
          <p:cNvSpPr txBox="1"/>
          <p:nvPr/>
        </p:nvSpPr>
        <p:spPr>
          <a:xfrm>
            <a:off x="5287618" y="3445565"/>
            <a:ext cx="3538330" cy="369332"/>
          </a:xfrm>
          <a:prstGeom prst="rect">
            <a:avLst/>
          </a:prstGeom>
          <a:noFill/>
        </p:spPr>
        <p:txBody>
          <a:bodyPr wrap="square" rtlCol="0">
            <a:spAutoFit/>
          </a:bodyPr>
          <a:lstStyle/>
          <a:p>
            <a:r>
              <a:rPr lang="en-US" b="1" dirty="0" smtClean="0"/>
              <a:t>Shabanar Nisar from Pakistan</a:t>
            </a:r>
            <a:endParaRPr lang="en-US" dirty="0"/>
          </a:p>
        </p:txBody>
      </p:sp>
      <p:sp>
        <p:nvSpPr>
          <p:cNvPr id="11" name="TextBox 10"/>
          <p:cNvSpPr txBox="1"/>
          <p:nvPr/>
        </p:nvSpPr>
        <p:spPr>
          <a:xfrm>
            <a:off x="2067338" y="4041913"/>
            <a:ext cx="5857461" cy="1477328"/>
          </a:xfrm>
          <a:prstGeom prst="rect">
            <a:avLst/>
          </a:prstGeom>
          <a:noFill/>
          <a:ln w="19050">
            <a:solidFill>
              <a:schemeClr val="tx1"/>
            </a:solidFill>
          </a:ln>
        </p:spPr>
        <p:txBody>
          <a:bodyPr wrap="square" rtlCol="0">
            <a:spAutoFit/>
          </a:bodyPr>
          <a:lstStyle/>
          <a:p>
            <a:r>
              <a:rPr lang="en-US" dirty="0" smtClean="0">
                <a:solidFill>
                  <a:schemeClr val="bg2"/>
                </a:solidFill>
              </a:rPr>
              <a:t>During the discussion, as she challenged some of my</a:t>
            </a:r>
            <a:br>
              <a:rPr lang="en-US" dirty="0" smtClean="0">
                <a:solidFill>
                  <a:schemeClr val="bg2"/>
                </a:solidFill>
              </a:rPr>
            </a:br>
            <a:r>
              <a:rPr lang="en-US" dirty="0" smtClean="0">
                <a:solidFill>
                  <a:schemeClr val="bg2"/>
                </a:solidFill>
              </a:rPr>
              <a:t>statements, it slowly dawned on me that my own daughter knew more about this topic than her father, Professor of Physics &amp; Head of a Physics department. It was both a humbling and touching moment…</a:t>
            </a:r>
            <a:endParaRPr lang="en-US" dirty="0">
              <a:solidFill>
                <a:schemeClr val="bg2"/>
              </a:solidFill>
            </a:endParaRPr>
          </a:p>
        </p:txBody>
      </p:sp>
      <p:sp>
        <p:nvSpPr>
          <p:cNvPr id="12" name="TextBox 11"/>
          <p:cNvSpPr txBox="1"/>
          <p:nvPr/>
        </p:nvSpPr>
        <p:spPr>
          <a:xfrm>
            <a:off x="3167269" y="5565913"/>
            <a:ext cx="3445565" cy="369332"/>
          </a:xfrm>
          <a:prstGeom prst="rect">
            <a:avLst/>
          </a:prstGeom>
          <a:noFill/>
        </p:spPr>
        <p:txBody>
          <a:bodyPr wrap="square" rtlCol="0">
            <a:spAutoFit/>
          </a:bodyPr>
          <a:lstStyle/>
          <a:p>
            <a:r>
              <a:rPr lang="en-US" b="1" dirty="0" smtClean="0"/>
              <a:t>Brian Fulton from England</a:t>
            </a: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6" y="1"/>
            <a:ext cx="1977074" cy="1132622"/>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11</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
        <p:nvSpPr>
          <p:cNvPr id="14" name="TextBox 13"/>
          <p:cNvSpPr txBox="1"/>
          <p:nvPr/>
        </p:nvSpPr>
        <p:spPr>
          <a:xfrm>
            <a:off x="503583" y="225286"/>
            <a:ext cx="8640417" cy="707886"/>
          </a:xfrm>
          <a:prstGeom prst="rect">
            <a:avLst/>
          </a:prstGeom>
          <a:noFill/>
        </p:spPr>
        <p:txBody>
          <a:bodyPr wrap="square" rtlCol="0">
            <a:spAutoFit/>
          </a:bodyPr>
          <a:lstStyle/>
          <a:p>
            <a:r>
              <a:rPr lang="en-US" dirty="0" smtClean="0"/>
              <a:t>	</a:t>
            </a:r>
            <a:r>
              <a:rPr lang="en-US" sz="2000" dirty="0" smtClean="0"/>
              <a:t>         </a:t>
            </a:r>
            <a:r>
              <a:rPr lang="en-US" sz="2000" b="1" dirty="0" smtClean="0"/>
              <a:t>Activities and Strategies in Other Countries </a:t>
            </a:r>
          </a:p>
          <a:p>
            <a:r>
              <a:rPr lang="en-US" sz="2000" b="1" dirty="0" smtClean="0"/>
              <a:t>		for Assisting Women in STEM/Physics</a:t>
            </a:r>
            <a:endParaRPr lang="en-US" sz="2000" b="1" dirty="0"/>
          </a:p>
        </p:txBody>
      </p:sp>
      <p:sp>
        <p:nvSpPr>
          <p:cNvPr id="15" name="TextBox 14"/>
          <p:cNvSpPr txBox="1"/>
          <p:nvPr/>
        </p:nvSpPr>
        <p:spPr>
          <a:xfrm>
            <a:off x="185531" y="1099931"/>
            <a:ext cx="8428383" cy="5355312"/>
          </a:xfrm>
          <a:prstGeom prst="rect">
            <a:avLst/>
          </a:prstGeom>
          <a:noFill/>
        </p:spPr>
        <p:txBody>
          <a:bodyPr wrap="square" rtlCol="0">
            <a:spAutoFit/>
          </a:bodyPr>
          <a:lstStyle/>
          <a:p>
            <a:r>
              <a:rPr lang="en-US" u="sng" dirty="0" smtClean="0">
                <a:solidFill>
                  <a:schemeClr val="bg2"/>
                </a:solidFill>
              </a:rPr>
              <a:t>A  very small sample of activities, strategies and policies happening in other countries to encourage girls into physics or to assist and retain women physicists.</a:t>
            </a:r>
          </a:p>
          <a:p>
            <a:endParaRPr lang="en-US" u="sng" dirty="0" smtClean="0">
              <a:solidFill>
                <a:schemeClr val="bg2"/>
              </a:solidFill>
            </a:endParaRPr>
          </a:p>
          <a:p>
            <a:r>
              <a:rPr lang="en-US" u="sng" dirty="0" smtClean="0">
                <a:solidFill>
                  <a:schemeClr val="bg2"/>
                </a:solidFill>
              </a:rPr>
              <a:t>INDIA </a:t>
            </a:r>
            <a:r>
              <a:rPr lang="en-US" dirty="0" smtClean="0">
                <a:solidFill>
                  <a:schemeClr val="bg2"/>
                </a:solidFill>
              </a:rPr>
              <a:t>Looking at the overall percentage of women science faculty- 43% one might be pleased, but in the elite universities only 10% of faculty are women.  </a:t>
            </a:r>
          </a:p>
          <a:p>
            <a:r>
              <a:rPr lang="en-US" dirty="0" smtClean="0">
                <a:solidFill>
                  <a:schemeClr val="bg2"/>
                </a:solidFill>
              </a:rPr>
              <a:t>India has some women-only universities.</a:t>
            </a:r>
          </a:p>
          <a:p>
            <a:r>
              <a:rPr lang="en-US" dirty="0" smtClean="0">
                <a:solidFill>
                  <a:schemeClr val="bg2"/>
                </a:solidFill>
              </a:rPr>
              <a:t>Studies of why so many women drop out after their PhD are being carried out, key themes include work-life balance, structure and dynamics of formal spaces in S&amp;T institutions, role of mentors, among others</a:t>
            </a:r>
            <a:r>
              <a:rPr lang="en-US" dirty="0" smtClean="0"/>
              <a:t>.</a:t>
            </a:r>
          </a:p>
          <a:p>
            <a:r>
              <a:rPr lang="en-US" u="sng" dirty="0" smtClean="0">
                <a:solidFill>
                  <a:schemeClr val="bg2"/>
                </a:solidFill>
              </a:rPr>
              <a:t>NIGERIA </a:t>
            </a:r>
            <a:r>
              <a:rPr lang="en-US" dirty="0" smtClean="0">
                <a:solidFill>
                  <a:schemeClr val="bg2"/>
                </a:solidFill>
              </a:rPr>
              <a:t>Is having conferences for women physicists only, because some husbands from Northern Nigeria won’t allow them to attend mixed-sex meetings.</a:t>
            </a:r>
          </a:p>
          <a:p>
            <a:r>
              <a:rPr lang="en-US" u="sng" dirty="0" smtClean="0">
                <a:solidFill>
                  <a:schemeClr val="bg2"/>
                </a:solidFill>
              </a:rPr>
              <a:t>BRAZIL </a:t>
            </a:r>
            <a:r>
              <a:rPr lang="en-US" dirty="0" smtClean="0">
                <a:solidFill>
                  <a:schemeClr val="bg2"/>
                </a:solidFill>
              </a:rPr>
              <a:t>Has a government project “Science Without Borders”: 100,000 students will study abroad on full scholarships.</a:t>
            </a:r>
          </a:p>
          <a:p>
            <a:r>
              <a:rPr lang="en-US" u="sng" dirty="0" smtClean="0">
                <a:solidFill>
                  <a:schemeClr val="bg2"/>
                </a:solidFill>
              </a:rPr>
              <a:t>CHINA </a:t>
            </a:r>
            <a:r>
              <a:rPr lang="en-US" dirty="0" smtClean="0">
                <a:solidFill>
                  <a:schemeClr val="bg2"/>
                </a:solidFill>
              </a:rPr>
              <a:t>Is focusing on remote areas, working to broaden those populations’ horizons by having speeches by outstanding physicists, including women.</a:t>
            </a:r>
          </a:p>
          <a:p>
            <a:r>
              <a:rPr lang="en-US" u="sng" dirty="0" smtClean="0">
                <a:solidFill>
                  <a:schemeClr val="bg2"/>
                </a:solidFill>
              </a:rPr>
              <a:t>ESTONIA </a:t>
            </a:r>
            <a:r>
              <a:rPr lang="en-US" dirty="0" smtClean="0">
                <a:solidFill>
                  <a:schemeClr val="bg2"/>
                </a:solidFill>
              </a:rPr>
              <a:t>Is improving the “climate” in a science department by changing the artwork on the walls of its new building, to disappear the naked women paintings.</a:t>
            </a:r>
          </a:p>
          <a:p>
            <a:r>
              <a:rPr lang="en-US" u="sng" dirty="0" smtClean="0">
                <a:solidFill>
                  <a:schemeClr val="bg2"/>
                </a:solidFill>
              </a:rPr>
              <a:t>GERMANY </a:t>
            </a:r>
            <a:r>
              <a:rPr lang="en-US" dirty="0" smtClean="0">
                <a:solidFill>
                  <a:schemeClr val="bg2"/>
                </a:solidFill>
              </a:rPr>
              <a:t>See slide  #5  of this talk. Women scientists visit schools to talk to the girls about what they do (“Ada Lovelace” program).</a:t>
            </a:r>
            <a:endParaRPr lang="en-US" u="sng" dirty="0">
              <a:solidFill>
                <a:schemeClr val="bg2"/>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WIPEveningPanel.jpg"/>
          <p:cNvPicPr>
            <a:picLocks noChangeAspect="1"/>
          </p:cNvPicPr>
          <p:nvPr/>
        </p:nvPicPr>
        <p:blipFill>
          <a:blip r:embed="rId3"/>
          <a:stretch>
            <a:fillRect/>
          </a:stretch>
        </p:blipFill>
        <p:spPr>
          <a:xfrm>
            <a:off x="2014330" y="1639793"/>
            <a:ext cx="4194048" cy="1920907"/>
          </a:xfrm>
          <a:prstGeom prst="rect">
            <a:avLst/>
          </a:prstGeom>
        </p:spPr>
      </p:pic>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12</a:t>
            </a:fld>
            <a:r>
              <a:rPr lang="en-US" smtClean="0"/>
              <a:t>   </a:t>
            </a:r>
            <a:endParaRPr lang="en-US" dirty="0"/>
          </a:p>
        </p:txBody>
      </p:sp>
      <p:sp>
        <p:nvSpPr>
          <p:cNvPr id="4" name="Footer Placeholder 3"/>
          <p:cNvSpPr>
            <a:spLocks noGrp="1"/>
          </p:cNvSpPr>
          <p:nvPr>
            <p:ph type="ftr" sz="quarter" idx="3"/>
          </p:nvPr>
        </p:nvSpPr>
        <p:spPr>
          <a:xfrm>
            <a:off x="166479" y="6492875"/>
            <a:ext cx="3968199" cy="365125"/>
          </a:xfrm>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4" cstate="print"/>
          <a:srcRect l="11437" r="9268"/>
          <a:stretch>
            <a:fillRect/>
          </a:stretch>
        </p:blipFill>
        <p:spPr>
          <a:xfrm>
            <a:off x="7288696" y="0"/>
            <a:ext cx="2040835" cy="1169158"/>
          </a:xfrm>
          <a:prstGeom prst="rect">
            <a:avLst/>
          </a:prstGeom>
        </p:spPr>
      </p:pic>
      <p:sp>
        <p:nvSpPr>
          <p:cNvPr id="14" name="TextBox 13"/>
          <p:cNvSpPr txBox="1"/>
          <p:nvPr/>
        </p:nvSpPr>
        <p:spPr>
          <a:xfrm>
            <a:off x="238540" y="225285"/>
            <a:ext cx="8640417" cy="707886"/>
          </a:xfrm>
          <a:prstGeom prst="rect">
            <a:avLst/>
          </a:prstGeom>
          <a:noFill/>
        </p:spPr>
        <p:txBody>
          <a:bodyPr wrap="square" rtlCol="0">
            <a:spAutoFit/>
          </a:bodyPr>
          <a:lstStyle/>
          <a:p>
            <a:pPr>
              <a:buFont typeface="Arial" pitchFamily="34" charset="0"/>
              <a:buChar char="•"/>
            </a:pPr>
            <a:r>
              <a:rPr lang="en-US" dirty="0" smtClean="0"/>
              <a:t>	        </a:t>
            </a:r>
            <a:r>
              <a:rPr lang="en-US" sz="2000" b="1" dirty="0" smtClean="0">
                <a:solidFill>
                  <a:srgbClr val="C00000"/>
                </a:solidFill>
              </a:rPr>
              <a:t>Panel Discussion on Fascinating Careers being</a:t>
            </a:r>
          </a:p>
          <a:p>
            <a:pPr>
              <a:buFont typeface="Arial" pitchFamily="34" charset="0"/>
              <a:buChar char="•"/>
            </a:pPr>
            <a:r>
              <a:rPr lang="en-US" sz="2000" b="1" dirty="0" smtClean="0">
                <a:solidFill>
                  <a:srgbClr val="C00000"/>
                </a:solidFill>
              </a:rPr>
              <a:t> 		pursued by women educated as physicists</a:t>
            </a:r>
          </a:p>
        </p:txBody>
      </p:sp>
      <p:sp>
        <p:nvSpPr>
          <p:cNvPr id="7" name="TextBox 6"/>
          <p:cNvSpPr txBox="1"/>
          <p:nvPr/>
        </p:nvSpPr>
        <p:spPr>
          <a:xfrm>
            <a:off x="569843" y="861391"/>
            <a:ext cx="7606748" cy="5786199"/>
          </a:xfrm>
          <a:prstGeom prst="rect">
            <a:avLst/>
          </a:prstGeom>
          <a:noFill/>
        </p:spPr>
        <p:txBody>
          <a:bodyPr wrap="square" rtlCol="0">
            <a:spAutoFit/>
          </a:bodyPr>
          <a:lstStyle/>
          <a:p>
            <a:r>
              <a:rPr lang="en-US" sz="1600" dirty="0" smtClean="0"/>
              <a:t>This panel featured four amazing women who obtained university degrees in physics and are now pursuing fascinating careers in science, technology, communication &amp; education. The panelists shared their career paths, experiences</a:t>
            </a:r>
          </a:p>
          <a:p>
            <a:r>
              <a:rPr lang="en-US" sz="1600" dirty="0" smtClean="0"/>
              <a:t>&amp; answered </a:t>
            </a:r>
          </a:p>
          <a:p>
            <a:r>
              <a:rPr lang="en-US" sz="1600" dirty="0" smtClean="0"/>
              <a:t>our questions</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b="1" dirty="0" smtClean="0"/>
              <a:t>Sandy Eix, PhD in Physics</a:t>
            </a:r>
            <a:endParaRPr lang="en-US" dirty="0" smtClean="0"/>
          </a:p>
          <a:p>
            <a:r>
              <a:rPr lang="en-US" dirty="0" smtClean="0"/>
              <a:t>Sandy Eix has been inventing shows, programs, and exhibits for about 15 years at Science World in BC, Canada. Her job lets her play with all sorts of science and share her discoveries with kids of all ages.</a:t>
            </a:r>
          </a:p>
          <a:p>
            <a:r>
              <a:rPr lang="en-US" b="1" dirty="0" smtClean="0"/>
              <a:t>Clara Moskowitz, B.Sc in Physics &amp; Science Writing Course at UC -Santa Cruz</a:t>
            </a:r>
            <a:endParaRPr lang="en-US" dirty="0" smtClean="0"/>
          </a:p>
          <a:p>
            <a:r>
              <a:rPr lang="en-US" dirty="0" smtClean="0"/>
              <a:t>Clara Moskowitz is an associate editor at </a:t>
            </a:r>
            <a:r>
              <a:rPr lang="en-US" i="1" dirty="0" smtClean="0"/>
              <a:t>Scientific American</a:t>
            </a:r>
            <a:r>
              <a:rPr lang="en-US" dirty="0" smtClean="0"/>
              <a:t>, covering all areas of astronomy, physics and spaceflight. Moskowitz covered the conference for </a:t>
            </a:r>
            <a:r>
              <a:rPr lang="en-US" i="1" dirty="0" smtClean="0"/>
              <a:t>Scientific American </a:t>
            </a:r>
            <a:r>
              <a:rPr lang="en-US" dirty="0" smtClean="0"/>
              <a:t>and wrote a good blog about it:</a:t>
            </a:r>
          </a:p>
          <a:p>
            <a:r>
              <a:rPr lang="en-US" u="sng" dirty="0" smtClean="0">
                <a:solidFill>
                  <a:srgbClr val="0070C0"/>
                </a:solidFill>
              </a:rPr>
              <a:t>http://blogs.scientificamerican.com/voices/2014/09/03/female-physicists-worldwide-fight-sexist-stereotypes/</a:t>
            </a:r>
            <a:endParaRPr lang="en-US" u="sng" dirty="0">
              <a:solidFill>
                <a:srgbClr val="0070C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13</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
        <p:nvSpPr>
          <p:cNvPr id="14" name="TextBox 13"/>
          <p:cNvSpPr txBox="1"/>
          <p:nvPr/>
        </p:nvSpPr>
        <p:spPr>
          <a:xfrm>
            <a:off x="503583" y="225286"/>
            <a:ext cx="8640417" cy="646331"/>
          </a:xfrm>
          <a:prstGeom prst="rect">
            <a:avLst/>
          </a:prstGeom>
          <a:noFill/>
        </p:spPr>
        <p:txBody>
          <a:bodyPr wrap="square" rtlCol="0">
            <a:spAutoFit/>
          </a:bodyPr>
          <a:lstStyle/>
          <a:p>
            <a:pPr>
              <a:buFont typeface="Arial" pitchFamily="34" charset="0"/>
              <a:buChar char="•"/>
            </a:pPr>
            <a:r>
              <a:rPr lang="en-US" dirty="0" smtClean="0"/>
              <a:t>	        </a:t>
            </a:r>
            <a:r>
              <a:rPr lang="en-US" b="1" dirty="0" smtClean="0">
                <a:solidFill>
                  <a:srgbClr val="C00000"/>
                </a:solidFill>
              </a:rPr>
              <a:t>Panel Discussion on Fascinating Careers being</a:t>
            </a:r>
          </a:p>
          <a:p>
            <a:pPr>
              <a:buFont typeface="Arial" pitchFamily="34" charset="0"/>
              <a:buChar char="•"/>
            </a:pPr>
            <a:r>
              <a:rPr lang="en-US" b="1" dirty="0" smtClean="0">
                <a:solidFill>
                  <a:srgbClr val="C00000"/>
                </a:solidFill>
              </a:rPr>
              <a:t> 	     pursued by women educated as physicists, part 2</a:t>
            </a:r>
          </a:p>
        </p:txBody>
      </p:sp>
      <p:sp>
        <p:nvSpPr>
          <p:cNvPr id="7" name="TextBox 6"/>
          <p:cNvSpPr txBox="1"/>
          <p:nvPr/>
        </p:nvSpPr>
        <p:spPr>
          <a:xfrm>
            <a:off x="569843" y="901148"/>
            <a:ext cx="7606748" cy="5478423"/>
          </a:xfrm>
          <a:prstGeom prst="rect">
            <a:avLst/>
          </a:prstGeom>
          <a:noFill/>
        </p:spPr>
        <p:txBody>
          <a:bodyPr wrap="square" rtlCol="0">
            <a:spAutoFit/>
          </a:bodyPr>
          <a:lstStyle/>
          <a:p>
            <a:r>
              <a:rPr lang="en-US" b="1" dirty="0" smtClean="0"/>
              <a:t>Marina </a:t>
            </a:r>
            <a:r>
              <a:rPr lang="en-US" b="1" dirty="0" smtClean="0"/>
              <a:t>Milner-Bolotin</a:t>
            </a:r>
            <a:r>
              <a:rPr lang="en-US" b="1" dirty="0" smtClean="0"/>
              <a:t>, PhD in Physics</a:t>
            </a:r>
            <a:endParaRPr lang="en-US" dirty="0" smtClean="0"/>
          </a:p>
          <a:p>
            <a:r>
              <a:rPr lang="en-US" dirty="0" smtClean="0"/>
              <a:t>Marina </a:t>
            </a:r>
            <a:r>
              <a:rPr lang="en-US" dirty="0" smtClean="0"/>
              <a:t>Milner-Bolotin </a:t>
            </a:r>
            <a:r>
              <a:rPr lang="en-US" dirty="0" smtClean="0"/>
              <a:t>is an Assistant Professor in Science Education at the University of British Columbia, Vancouver, Canada. She studies how technology can be used in teacher education in order to promote mathematics and science teaching and learning. Authored this book for undergraduates: </a:t>
            </a:r>
          </a:p>
          <a:p>
            <a:r>
              <a:rPr lang="en-US" dirty="0" smtClean="0">
                <a:solidFill>
                  <a:srgbClr val="002060"/>
                </a:solidFill>
              </a:rPr>
              <a:t>“Physics for Scientists and Engineers. An Interactive Approach</a:t>
            </a:r>
            <a:r>
              <a:rPr lang="en-US" dirty="0" smtClean="0"/>
              <a:t>”</a:t>
            </a:r>
          </a:p>
          <a:p>
            <a:r>
              <a:rPr lang="en-US" b="1" dirty="0" smtClean="0"/>
              <a:t>Eileen Pollack B.Sc in Physics and an MFA</a:t>
            </a:r>
            <a:endParaRPr lang="en-US" dirty="0" smtClean="0"/>
          </a:p>
          <a:p>
            <a:r>
              <a:rPr lang="en-US" dirty="0" smtClean="0"/>
              <a:t>Eileen Pollack is a Professor of English at U. Michigan, and is the author of several novels, collections of short fiction, a children's book, and creative nonfiction. Her article “Why are there still so few women in science” in the NYT has garnered much attention and is the subject of an upcoming book</a:t>
            </a:r>
            <a:r>
              <a:rPr lang="en-US" dirty="0" smtClean="0">
                <a:solidFill>
                  <a:srgbClr val="00B0F0"/>
                </a:solidFill>
              </a:rPr>
              <a:t>: </a:t>
            </a:r>
            <a:r>
              <a:rPr lang="en-US" dirty="0" smtClean="0">
                <a:solidFill>
                  <a:srgbClr val="00B0F0"/>
                </a:solidFill>
                <a:hlinkClick r:id="rId4"/>
              </a:rPr>
              <a:t>http://www.nytimes.com/2013/10/06/magazine/why-are-there-still-so-few-women-in-science.html</a:t>
            </a:r>
            <a:endParaRPr lang="en-US" dirty="0" smtClean="0">
              <a:solidFill>
                <a:srgbClr val="00B0F0"/>
              </a:solidFill>
            </a:endParaRPr>
          </a:p>
          <a:p>
            <a:endParaRPr lang="en-US" dirty="0" smtClean="0">
              <a:solidFill>
                <a:srgbClr val="00B0F0"/>
              </a:solidFill>
            </a:endParaRPr>
          </a:p>
          <a:p>
            <a:r>
              <a:rPr lang="en-US" sz="1600" b="1" dirty="0" smtClean="0">
                <a:solidFill>
                  <a:srgbClr val="002060"/>
                </a:solidFill>
              </a:rPr>
              <a:t>SOME ADVICE FROM THE PANELISTS</a:t>
            </a:r>
          </a:p>
          <a:p>
            <a:pPr>
              <a:buFont typeface="Arial" pitchFamily="34" charset="0"/>
              <a:buChar char="•"/>
            </a:pPr>
            <a:r>
              <a:rPr lang="en-US" sz="1600" b="1" dirty="0" smtClean="0">
                <a:solidFill>
                  <a:srgbClr val="002060"/>
                </a:solidFill>
              </a:rPr>
              <a:t>How to make kids love inquiry method: find out what questions</a:t>
            </a:r>
            <a:r>
              <a:rPr lang="en-US" sz="1600" b="1" u="sng" dirty="0" smtClean="0">
                <a:solidFill>
                  <a:srgbClr val="002060"/>
                </a:solidFill>
              </a:rPr>
              <a:t> they </a:t>
            </a:r>
            <a:r>
              <a:rPr lang="en-US" sz="1600" b="1" dirty="0" smtClean="0">
                <a:solidFill>
                  <a:srgbClr val="002060"/>
                </a:solidFill>
              </a:rPr>
              <a:t>have.</a:t>
            </a:r>
          </a:p>
          <a:p>
            <a:pPr>
              <a:buFont typeface="Arial" pitchFamily="34" charset="0"/>
              <a:buChar char="•"/>
            </a:pPr>
            <a:r>
              <a:rPr lang="en-US" sz="1600" b="1" dirty="0" smtClean="0">
                <a:solidFill>
                  <a:srgbClr val="002060"/>
                </a:solidFill>
              </a:rPr>
              <a:t>Choose role models who are just a few years ahead of the students, they will be more effective role models.</a:t>
            </a:r>
          </a:p>
          <a:p>
            <a:pPr>
              <a:buFont typeface="Arial" pitchFamily="34" charset="0"/>
              <a:buChar char="•"/>
            </a:pPr>
            <a:r>
              <a:rPr lang="en-US" sz="1600" b="1" dirty="0" smtClean="0">
                <a:solidFill>
                  <a:srgbClr val="002060"/>
                </a:solidFill>
              </a:rPr>
              <a:t>Very useful website for resources on teaching physics: Compadre.org</a:t>
            </a: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14</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
        <p:nvSpPr>
          <p:cNvPr id="14" name="TextBox 13"/>
          <p:cNvSpPr txBox="1"/>
          <p:nvPr/>
        </p:nvSpPr>
        <p:spPr>
          <a:xfrm>
            <a:off x="503583" y="225286"/>
            <a:ext cx="8640417" cy="369332"/>
          </a:xfrm>
          <a:prstGeom prst="rect">
            <a:avLst/>
          </a:prstGeom>
          <a:noFill/>
        </p:spPr>
        <p:txBody>
          <a:bodyPr wrap="square" rtlCol="0">
            <a:spAutoFit/>
          </a:bodyPr>
          <a:lstStyle/>
          <a:p>
            <a:r>
              <a:rPr lang="en-US" dirty="0" smtClean="0"/>
              <a:t>		PHOTOS of various events at the 5th ICWIP- 1</a:t>
            </a:r>
            <a:endParaRPr lang="en-US" dirty="0"/>
          </a:p>
        </p:txBody>
      </p:sp>
      <p:pic>
        <p:nvPicPr>
          <p:cNvPr id="7" name="Picture 6" descr="Lunch.jpg"/>
          <p:cNvPicPr>
            <a:picLocks noChangeAspect="1"/>
          </p:cNvPicPr>
          <p:nvPr/>
        </p:nvPicPr>
        <p:blipFill>
          <a:blip r:embed="rId4"/>
          <a:stretch>
            <a:fillRect/>
          </a:stretch>
        </p:blipFill>
        <p:spPr>
          <a:xfrm>
            <a:off x="159026" y="1070493"/>
            <a:ext cx="5559552" cy="3496437"/>
          </a:xfrm>
          <a:prstGeom prst="rect">
            <a:avLst/>
          </a:prstGeom>
        </p:spPr>
      </p:pic>
      <p:pic>
        <p:nvPicPr>
          <p:cNvPr id="8" name="Picture 7" descr="EgyptianDelegates.jpg"/>
          <p:cNvPicPr>
            <a:picLocks noChangeAspect="1"/>
          </p:cNvPicPr>
          <p:nvPr/>
        </p:nvPicPr>
        <p:blipFill>
          <a:blip r:embed="rId5"/>
          <a:stretch>
            <a:fillRect/>
          </a:stretch>
        </p:blipFill>
        <p:spPr>
          <a:xfrm>
            <a:off x="3670853" y="2998269"/>
            <a:ext cx="4876800" cy="3328988"/>
          </a:xfrm>
          <a:prstGeom prst="rect">
            <a:avLst/>
          </a:prstGeom>
        </p:spPr>
      </p:pic>
      <p:sp>
        <p:nvSpPr>
          <p:cNvPr id="9" name="TextBox 8"/>
          <p:cNvSpPr txBox="1"/>
          <p:nvPr/>
        </p:nvSpPr>
        <p:spPr>
          <a:xfrm>
            <a:off x="5883965" y="1378226"/>
            <a:ext cx="2663687" cy="923330"/>
          </a:xfrm>
          <a:prstGeom prst="rect">
            <a:avLst/>
          </a:prstGeom>
          <a:noFill/>
        </p:spPr>
        <p:txBody>
          <a:bodyPr wrap="square" rtlCol="0">
            <a:spAutoFit/>
          </a:bodyPr>
          <a:lstStyle/>
          <a:p>
            <a:r>
              <a:rPr lang="en-US" dirty="0" smtClean="0"/>
              <a:t>Mealtimes were good for meeting delegates from other countries</a:t>
            </a:r>
            <a:endParaRPr lang="en-US" dirty="0"/>
          </a:p>
        </p:txBody>
      </p:sp>
      <p:sp>
        <p:nvSpPr>
          <p:cNvPr id="10" name="TextBox 9"/>
          <p:cNvSpPr txBox="1"/>
          <p:nvPr/>
        </p:nvSpPr>
        <p:spPr>
          <a:xfrm>
            <a:off x="800431" y="5247198"/>
            <a:ext cx="2552369" cy="369332"/>
          </a:xfrm>
          <a:prstGeom prst="rect">
            <a:avLst/>
          </a:prstGeom>
          <a:noFill/>
        </p:spPr>
        <p:txBody>
          <a:bodyPr wrap="square" rtlCol="0">
            <a:spAutoFit/>
          </a:bodyPr>
          <a:lstStyle/>
          <a:p>
            <a:r>
              <a:rPr lang="en-US" dirty="0" smtClean="0"/>
              <a:t>Egyptian delegates </a:t>
            </a:r>
            <a:endParaRPr lang="en-US" dirty="0"/>
          </a:p>
        </p:txBody>
      </p:sp>
      <p:cxnSp>
        <p:nvCxnSpPr>
          <p:cNvPr id="12" name="Straight Arrow Connector 11"/>
          <p:cNvCxnSpPr/>
          <p:nvPr/>
        </p:nvCxnSpPr>
        <p:spPr>
          <a:xfrm flipV="1">
            <a:off x="3002280" y="5303520"/>
            <a:ext cx="960120" cy="1371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15</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sp>
        <p:nvSpPr>
          <p:cNvPr id="14" name="TextBox 13"/>
          <p:cNvSpPr txBox="1"/>
          <p:nvPr/>
        </p:nvSpPr>
        <p:spPr>
          <a:xfrm>
            <a:off x="503583" y="0"/>
            <a:ext cx="8640417" cy="1477328"/>
          </a:xfrm>
          <a:prstGeom prst="rect">
            <a:avLst/>
          </a:prstGeom>
          <a:noFill/>
        </p:spPr>
        <p:txBody>
          <a:bodyPr wrap="square" rtlCol="0">
            <a:spAutoFit/>
          </a:bodyPr>
          <a:lstStyle/>
          <a:p>
            <a:r>
              <a:rPr lang="en-US" dirty="0" smtClean="0"/>
              <a:t>		PHOTOS of various events at the 5th ICWIP -2</a:t>
            </a:r>
          </a:p>
          <a:p>
            <a:r>
              <a:rPr lang="en-US" dirty="0" smtClean="0"/>
              <a:t>		Poster Sessions and Workshop Talks </a:t>
            </a:r>
          </a:p>
          <a:p>
            <a:endParaRPr lang="en-US" dirty="0" smtClean="0"/>
          </a:p>
          <a:p>
            <a:r>
              <a:rPr lang="en-US" dirty="0" err="1" smtClean="0"/>
              <a:t>ssions</a:t>
            </a:r>
            <a:r>
              <a:rPr lang="en-US" dirty="0" smtClean="0"/>
              <a:t> and Workshop Talks</a:t>
            </a:r>
          </a:p>
          <a:p>
            <a:endParaRPr lang="en-US" dirty="0"/>
          </a:p>
        </p:txBody>
      </p:sp>
      <p:pic>
        <p:nvPicPr>
          <p:cNvPr id="11" name="Picture 10" descr="USPoster.jpg"/>
          <p:cNvPicPr>
            <a:picLocks noChangeAspect="1"/>
          </p:cNvPicPr>
          <p:nvPr/>
        </p:nvPicPr>
        <p:blipFill>
          <a:blip r:embed="rId2"/>
          <a:stretch>
            <a:fillRect/>
          </a:stretch>
        </p:blipFill>
        <p:spPr>
          <a:xfrm>
            <a:off x="234684" y="868680"/>
            <a:ext cx="4073843" cy="3438144"/>
          </a:xfrm>
          <a:prstGeom prst="rect">
            <a:avLst/>
          </a:prstGeom>
        </p:spPr>
      </p:pic>
      <p:pic>
        <p:nvPicPr>
          <p:cNvPr id="12" name="Picture 11" descr="SciencePosterSession.jpg"/>
          <p:cNvPicPr>
            <a:picLocks noChangeAspect="1"/>
          </p:cNvPicPr>
          <p:nvPr/>
        </p:nvPicPr>
        <p:blipFill>
          <a:blip r:embed="rId3"/>
          <a:stretch>
            <a:fillRect/>
          </a:stretch>
        </p:blipFill>
        <p:spPr>
          <a:xfrm>
            <a:off x="4559808" y="868680"/>
            <a:ext cx="4584192" cy="3438144"/>
          </a:xfrm>
          <a:prstGeom prst="rect">
            <a:avLst/>
          </a:prstGeom>
        </p:spPr>
      </p:pic>
      <p:pic>
        <p:nvPicPr>
          <p:cNvPr id="15" name="Picture 14" descr="BethGivesTalk.jpg"/>
          <p:cNvPicPr>
            <a:picLocks noChangeAspect="1"/>
          </p:cNvPicPr>
          <p:nvPr/>
        </p:nvPicPr>
        <p:blipFill>
          <a:blip r:embed="rId4"/>
          <a:stretch>
            <a:fillRect/>
          </a:stretch>
        </p:blipFill>
        <p:spPr>
          <a:xfrm>
            <a:off x="2499360" y="3879056"/>
            <a:ext cx="4389120" cy="2978944"/>
          </a:xfrm>
          <a:prstGeom prst="rect">
            <a:avLst/>
          </a:prstGeom>
        </p:spPr>
      </p:pic>
      <p:sp>
        <p:nvSpPr>
          <p:cNvPr id="16" name="TextBox 15"/>
          <p:cNvSpPr txBox="1"/>
          <p:nvPr/>
        </p:nvSpPr>
        <p:spPr>
          <a:xfrm>
            <a:off x="6995160" y="4815840"/>
            <a:ext cx="2148840" cy="1754326"/>
          </a:xfrm>
          <a:prstGeom prst="rect">
            <a:avLst/>
          </a:prstGeom>
          <a:noFill/>
        </p:spPr>
        <p:txBody>
          <a:bodyPr wrap="square" rtlCol="0">
            <a:spAutoFit/>
          </a:bodyPr>
          <a:lstStyle/>
          <a:p>
            <a:r>
              <a:rPr lang="en-US" dirty="0" smtClean="0"/>
              <a:t>Beth Cunningham gives talk in Professional Development &amp; Leadership Workshop</a:t>
            </a:r>
            <a:endParaRPr lang="en-US" dirty="0"/>
          </a:p>
        </p:txBody>
      </p:sp>
      <p:cxnSp>
        <p:nvCxnSpPr>
          <p:cNvPr id="18" name="Straight Arrow Connector 17"/>
          <p:cNvCxnSpPr/>
          <p:nvPr/>
        </p:nvCxnSpPr>
        <p:spPr>
          <a:xfrm flipH="1">
            <a:off x="6736080" y="4998720"/>
            <a:ext cx="335280" cy="228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31720" y="960120"/>
            <a:ext cx="2148840" cy="369332"/>
          </a:xfrm>
          <a:prstGeom prst="rect">
            <a:avLst/>
          </a:prstGeom>
          <a:solidFill>
            <a:schemeClr val="bg1"/>
          </a:solidFill>
        </p:spPr>
        <p:txBody>
          <a:bodyPr wrap="square" rtlCol="0">
            <a:spAutoFit/>
          </a:bodyPr>
          <a:lstStyle/>
          <a:p>
            <a:r>
              <a:rPr lang="en-US" dirty="0" smtClean="0"/>
              <a:t>US Country Poster</a:t>
            </a:r>
            <a:endParaRPr lang="en-US" dirty="0"/>
          </a:p>
        </p:txBody>
      </p:sp>
      <p:sp>
        <p:nvSpPr>
          <p:cNvPr id="21" name="TextBox 20"/>
          <p:cNvSpPr txBox="1"/>
          <p:nvPr/>
        </p:nvSpPr>
        <p:spPr>
          <a:xfrm>
            <a:off x="6416040" y="1066800"/>
            <a:ext cx="2331720" cy="365760"/>
          </a:xfrm>
          <a:prstGeom prst="rect">
            <a:avLst/>
          </a:prstGeom>
          <a:solidFill>
            <a:schemeClr val="bg1"/>
          </a:solidFill>
        </p:spPr>
        <p:txBody>
          <a:bodyPr wrap="square" rtlCol="0">
            <a:spAutoFit/>
          </a:bodyPr>
          <a:lstStyle/>
          <a:p>
            <a:r>
              <a:rPr lang="en-US" dirty="0" smtClean="0"/>
              <a:t>Scientific Posters</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16</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
        <p:nvSpPr>
          <p:cNvPr id="14" name="TextBox 13"/>
          <p:cNvSpPr txBox="1"/>
          <p:nvPr/>
        </p:nvSpPr>
        <p:spPr>
          <a:xfrm>
            <a:off x="503583" y="225286"/>
            <a:ext cx="8640417" cy="646331"/>
          </a:xfrm>
          <a:prstGeom prst="rect">
            <a:avLst/>
          </a:prstGeom>
          <a:noFill/>
        </p:spPr>
        <p:txBody>
          <a:bodyPr wrap="square" rtlCol="0">
            <a:spAutoFit/>
          </a:bodyPr>
          <a:lstStyle/>
          <a:p>
            <a:r>
              <a:rPr lang="en-US" dirty="0" smtClean="0"/>
              <a:t>		PHOTOS of various events at the 5th ICWIP -3</a:t>
            </a:r>
          </a:p>
          <a:p>
            <a:r>
              <a:rPr lang="en-US" dirty="0" smtClean="0"/>
              <a:t>		“Free” afternoon to explore local area</a:t>
            </a:r>
            <a:endParaRPr lang="en-US" dirty="0"/>
          </a:p>
        </p:txBody>
      </p:sp>
      <p:pic>
        <p:nvPicPr>
          <p:cNvPr id="8" name="Picture 7" descr="TrainTrip.jpg"/>
          <p:cNvPicPr>
            <a:picLocks noChangeAspect="1"/>
          </p:cNvPicPr>
          <p:nvPr/>
        </p:nvPicPr>
        <p:blipFill>
          <a:blip r:embed="rId4"/>
          <a:stretch>
            <a:fillRect/>
          </a:stretch>
        </p:blipFill>
        <p:spPr>
          <a:xfrm>
            <a:off x="3276600" y="2778507"/>
            <a:ext cx="5462016" cy="3653790"/>
          </a:xfrm>
          <a:prstGeom prst="rect">
            <a:avLst/>
          </a:prstGeom>
        </p:spPr>
      </p:pic>
      <p:pic>
        <p:nvPicPr>
          <p:cNvPr id="7" name="Picture 6" descr="LocalTour.jpg"/>
          <p:cNvPicPr>
            <a:picLocks noChangeAspect="1"/>
          </p:cNvPicPr>
          <p:nvPr/>
        </p:nvPicPr>
        <p:blipFill>
          <a:blip r:embed="rId5"/>
          <a:srcRect t="4526"/>
          <a:stretch>
            <a:fillRect/>
          </a:stretch>
        </p:blipFill>
        <p:spPr>
          <a:xfrm>
            <a:off x="182880" y="975360"/>
            <a:ext cx="5364480" cy="3010982"/>
          </a:xfrm>
          <a:prstGeom prst="rect">
            <a:avLst/>
          </a:prstGeom>
        </p:spPr>
      </p:pic>
      <p:sp>
        <p:nvSpPr>
          <p:cNvPr id="9" name="TextBox 8"/>
          <p:cNvSpPr txBox="1"/>
          <p:nvPr/>
        </p:nvSpPr>
        <p:spPr>
          <a:xfrm>
            <a:off x="5715000" y="1386840"/>
            <a:ext cx="2971800" cy="646331"/>
          </a:xfrm>
          <a:prstGeom prst="rect">
            <a:avLst/>
          </a:prstGeom>
          <a:noFill/>
        </p:spPr>
        <p:txBody>
          <a:bodyPr wrap="square" rtlCol="0">
            <a:spAutoFit/>
          </a:bodyPr>
          <a:lstStyle/>
          <a:p>
            <a:r>
              <a:rPr lang="en-US" dirty="0" smtClean="0"/>
              <a:t>Outside Perimeter Institute for Theoretical Physics</a:t>
            </a:r>
            <a:endParaRPr lang="en-US" dirty="0"/>
          </a:p>
        </p:txBody>
      </p:sp>
      <p:cxnSp>
        <p:nvCxnSpPr>
          <p:cNvPr id="11" name="Straight Arrow Connector 10"/>
          <p:cNvCxnSpPr/>
          <p:nvPr/>
        </p:nvCxnSpPr>
        <p:spPr>
          <a:xfrm flipH="1" flipV="1">
            <a:off x="5349240" y="1478280"/>
            <a:ext cx="441960" cy="1066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4320" y="4465320"/>
            <a:ext cx="2880360" cy="1200329"/>
          </a:xfrm>
          <a:prstGeom prst="rect">
            <a:avLst/>
          </a:prstGeom>
          <a:noFill/>
        </p:spPr>
        <p:txBody>
          <a:bodyPr wrap="square" rtlCol="0">
            <a:spAutoFit/>
          </a:bodyPr>
          <a:lstStyle/>
          <a:p>
            <a:r>
              <a:rPr lang="en-US" dirty="0" smtClean="0"/>
              <a:t>On a local train going to St Jacobs’ Farmers </a:t>
            </a:r>
            <a:r>
              <a:rPr lang="en-US" dirty="0" smtClean="0"/>
              <a:t>Market, Cherrill sitting with Iranian physicists.</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17</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
        <p:nvSpPr>
          <p:cNvPr id="14" name="TextBox 13"/>
          <p:cNvSpPr txBox="1"/>
          <p:nvPr/>
        </p:nvSpPr>
        <p:spPr>
          <a:xfrm>
            <a:off x="503583" y="225286"/>
            <a:ext cx="8640417" cy="646331"/>
          </a:xfrm>
          <a:prstGeom prst="rect">
            <a:avLst/>
          </a:prstGeom>
          <a:noFill/>
        </p:spPr>
        <p:txBody>
          <a:bodyPr wrap="square" rtlCol="0">
            <a:spAutoFit/>
          </a:bodyPr>
          <a:lstStyle/>
          <a:p>
            <a:r>
              <a:rPr lang="en-US" dirty="0" smtClean="0"/>
              <a:t>		PHOTOS of various events at the 5th ICWIP -4</a:t>
            </a:r>
          </a:p>
          <a:p>
            <a:r>
              <a:rPr lang="en-US" dirty="0" smtClean="0"/>
              <a:t>	       </a:t>
            </a:r>
            <a:r>
              <a:rPr lang="en-US" dirty="0" smtClean="0"/>
              <a:t>       </a:t>
            </a:r>
            <a:r>
              <a:rPr lang="en-US" dirty="0" smtClean="0"/>
              <a:t>Local &amp; International Organizing Committees</a:t>
            </a:r>
            <a:endParaRPr lang="en-US" dirty="0"/>
          </a:p>
        </p:txBody>
      </p:sp>
      <p:pic>
        <p:nvPicPr>
          <p:cNvPr id="7" name="Picture 6" descr="LocalOrgComm.jpg"/>
          <p:cNvPicPr>
            <a:picLocks noChangeAspect="1"/>
          </p:cNvPicPr>
          <p:nvPr/>
        </p:nvPicPr>
        <p:blipFill>
          <a:blip r:embed="rId4"/>
          <a:stretch>
            <a:fillRect/>
          </a:stretch>
        </p:blipFill>
        <p:spPr>
          <a:xfrm>
            <a:off x="228600" y="1116046"/>
            <a:ext cx="5559552" cy="3034951"/>
          </a:xfrm>
          <a:prstGeom prst="rect">
            <a:avLst/>
          </a:prstGeom>
        </p:spPr>
      </p:pic>
      <p:pic>
        <p:nvPicPr>
          <p:cNvPr id="8" name="Picture 7" descr="IntOrgComm.jpg"/>
          <p:cNvPicPr>
            <a:picLocks noChangeAspect="1"/>
          </p:cNvPicPr>
          <p:nvPr/>
        </p:nvPicPr>
        <p:blipFill>
          <a:blip r:embed="rId5"/>
          <a:stretch>
            <a:fillRect/>
          </a:stretch>
        </p:blipFill>
        <p:spPr>
          <a:xfrm>
            <a:off x="3383280" y="3416682"/>
            <a:ext cx="5559552" cy="2850356"/>
          </a:xfrm>
          <a:prstGeom prst="rect">
            <a:avLst/>
          </a:prstGeom>
        </p:spPr>
      </p:pic>
      <p:sp>
        <p:nvSpPr>
          <p:cNvPr id="9" name="TextBox 8"/>
          <p:cNvSpPr txBox="1"/>
          <p:nvPr/>
        </p:nvSpPr>
        <p:spPr>
          <a:xfrm>
            <a:off x="5943600" y="1310640"/>
            <a:ext cx="2834640" cy="1477328"/>
          </a:xfrm>
          <a:prstGeom prst="rect">
            <a:avLst/>
          </a:prstGeom>
          <a:noFill/>
        </p:spPr>
        <p:txBody>
          <a:bodyPr wrap="square" rtlCol="0">
            <a:spAutoFit/>
          </a:bodyPr>
          <a:lstStyle/>
          <a:p>
            <a:r>
              <a:rPr lang="en-US" dirty="0" smtClean="0"/>
              <a:t>Local Organizing Committee do the WELCOMING pose suggested by Melissa Franklin</a:t>
            </a:r>
            <a:endParaRPr lang="en-US" dirty="0"/>
          </a:p>
        </p:txBody>
      </p:sp>
      <p:cxnSp>
        <p:nvCxnSpPr>
          <p:cNvPr id="11" name="Straight Arrow Connector 10"/>
          <p:cNvCxnSpPr/>
          <p:nvPr/>
        </p:nvCxnSpPr>
        <p:spPr>
          <a:xfrm flipH="1">
            <a:off x="5288280" y="1554480"/>
            <a:ext cx="685800" cy="609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 y="4495800"/>
            <a:ext cx="2712720" cy="1200329"/>
          </a:xfrm>
          <a:prstGeom prst="rect">
            <a:avLst/>
          </a:prstGeom>
          <a:noFill/>
        </p:spPr>
        <p:txBody>
          <a:bodyPr wrap="square" rtlCol="0">
            <a:spAutoFit/>
          </a:bodyPr>
          <a:lstStyle/>
          <a:p>
            <a:r>
              <a:rPr lang="en-US" dirty="0" smtClean="0"/>
              <a:t>International Organizing Committee receive kudos &amp; their thank-you gifts</a:t>
            </a:r>
            <a:endParaRPr lang="en-US" dirty="0"/>
          </a:p>
        </p:txBody>
      </p:sp>
      <p:cxnSp>
        <p:nvCxnSpPr>
          <p:cNvPr id="16" name="Straight Arrow Connector 15"/>
          <p:cNvCxnSpPr/>
          <p:nvPr/>
        </p:nvCxnSpPr>
        <p:spPr>
          <a:xfrm flipV="1">
            <a:off x="2865120" y="5181600"/>
            <a:ext cx="655320" cy="2895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18</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
        <p:nvSpPr>
          <p:cNvPr id="14" name="TextBox 13"/>
          <p:cNvSpPr txBox="1"/>
          <p:nvPr/>
        </p:nvSpPr>
        <p:spPr>
          <a:xfrm>
            <a:off x="503583" y="225286"/>
            <a:ext cx="8640417" cy="646331"/>
          </a:xfrm>
          <a:prstGeom prst="rect">
            <a:avLst/>
          </a:prstGeom>
          <a:noFill/>
        </p:spPr>
        <p:txBody>
          <a:bodyPr wrap="square" rtlCol="0">
            <a:spAutoFit/>
          </a:bodyPr>
          <a:lstStyle/>
          <a:p>
            <a:r>
              <a:rPr lang="en-US" dirty="0" smtClean="0"/>
              <a:t>		PHOTOS of various events at the 5th ICWIP- 5</a:t>
            </a:r>
          </a:p>
          <a:p>
            <a:r>
              <a:rPr lang="en-US" dirty="0" smtClean="0"/>
              <a:t>		Conference Banquet at nearby restaurant</a:t>
            </a:r>
            <a:endParaRPr lang="en-US" dirty="0"/>
          </a:p>
        </p:txBody>
      </p:sp>
      <p:pic>
        <p:nvPicPr>
          <p:cNvPr id="7" name="Picture 6" descr="BanquetTable.jpg"/>
          <p:cNvPicPr>
            <a:picLocks noChangeAspect="1"/>
          </p:cNvPicPr>
          <p:nvPr/>
        </p:nvPicPr>
        <p:blipFill>
          <a:blip r:embed="rId4"/>
          <a:stretch>
            <a:fillRect/>
          </a:stretch>
        </p:blipFill>
        <p:spPr>
          <a:xfrm>
            <a:off x="350520" y="960120"/>
            <a:ext cx="4584192" cy="3438144"/>
          </a:xfrm>
          <a:prstGeom prst="rect">
            <a:avLst/>
          </a:prstGeom>
        </p:spPr>
      </p:pic>
      <p:pic>
        <p:nvPicPr>
          <p:cNvPr id="8" name="Picture 7" descr="IndianDelegatesAtBanquet.jpg"/>
          <p:cNvPicPr>
            <a:picLocks noChangeAspect="1"/>
          </p:cNvPicPr>
          <p:nvPr/>
        </p:nvPicPr>
        <p:blipFill>
          <a:blip r:embed="rId5"/>
          <a:stretch>
            <a:fillRect/>
          </a:stretch>
        </p:blipFill>
        <p:spPr>
          <a:xfrm>
            <a:off x="5246370" y="1463040"/>
            <a:ext cx="3584448" cy="4779264"/>
          </a:xfrm>
          <a:prstGeom prst="rect">
            <a:avLst/>
          </a:prstGeom>
        </p:spPr>
      </p:pic>
      <p:sp>
        <p:nvSpPr>
          <p:cNvPr id="9" name="TextBox 8"/>
          <p:cNvSpPr txBox="1"/>
          <p:nvPr/>
        </p:nvSpPr>
        <p:spPr>
          <a:xfrm>
            <a:off x="1295400" y="4815840"/>
            <a:ext cx="3566160" cy="646331"/>
          </a:xfrm>
          <a:prstGeom prst="rect">
            <a:avLst/>
          </a:prstGeom>
          <a:noFill/>
        </p:spPr>
        <p:txBody>
          <a:bodyPr wrap="square" rtlCol="0">
            <a:spAutoFit/>
          </a:bodyPr>
          <a:lstStyle/>
          <a:p>
            <a:r>
              <a:rPr lang="en-US" dirty="0" smtClean="0"/>
              <a:t>Everyone is in their best clothes</a:t>
            </a:r>
          </a:p>
          <a:p>
            <a:r>
              <a:rPr lang="en-US" dirty="0" smtClean="0"/>
              <a:t> ( puts some of us to shame)</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19</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
        <p:nvSpPr>
          <p:cNvPr id="14" name="TextBox 13"/>
          <p:cNvSpPr txBox="1"/>
          <p:nvPr/>
        </p:nvSpPr>
        <p:spPr>
          <a:xfrm>
            <a:off x="503583" y="225286"/>
            <a:ext cx="8640417" cy="646331"/>
          </a:xfrm>
          <a:prstGeom prst="rect">
            <a:avLst/>
          </a:prstGeom>
          <a:noFill/>
        </p:spPr>
        <p:txBody>
          <a:bodyPr wrap="square" rtlCol="0">
            <a:spAutoFit/>
          </a:bodyPr>
          <a:lstStyle/>
          <a:p>
            <a:r>
              <a:rPr lang="en-US" dirty="0" smtClean="0"/>
              <a:t>		PHOTOS of various events at the 5th ICWIP -6</a:t>
            </a:r>
          </a:p>
          <a:p>
            <a:r>
              <a:rPr lang="en-US" dirty="0" smtClean="0"/>
              <a:t>	        </a:t>
            </a:r>
            <a:r>
              <a:rPr lang="en-US" sz="1600" dirty="0" smtClean="0"/>
              <a:t>Dancing after banquet, following instructions of a lively DJ</a:t>
            </a:r>
            <a:endParaRPr lang="en-US" sz="1600" dirty="0"/>
          </a:p>
        </p:txBody>
      </p:sp>
      <p:pic>
        <p:nvPicPr>
          <p:cNvPr id="7" name="Picture 6" descr="Dancing#1.jpg"/>
          <p:cNvPicPr>
            <a:picLocks noChangeAspect="1"/>
          </p:cNvPicPr>
          <p:nvPr/>
        </p:nvPicPr>
        <p:blipFill>
          <a:blip r:embed="rId4"/>
          <a:stretch>
            <a:fillRect/>
          </a:stretch>
        </p:blipFill>
        <p:spPr>
          <a:xfrm>
            <a:off x="198120" y="1051505"/>
            <a:ext cx="4779264" cy="2851690"/>
          </a:xfrm>
          <a:prstGeom prst="rect">
            <a:avLst/>
          </a:prstGeom>
        </p:spPr>
      </p:pic>
      <p:pic>
        <p:nvPicPr>
          <p:cNvPr id="8" name="Picture 7" descr="Dancing#2.jpg"/>
          <p:cNvPicPr>
            <a:picLocks noChangeAspect="1"/>
          </p:cNvPicPr>
          <p:nvPr/>
        </p:nvPicPr>
        <p:blipFill>
          <a:blip r:embed="rId5"/>
          <a:stretch>
            <a:fillRect/>
          </a:stretch>
        </p:blipFill>
        <p:spPr>
          <a:xfrm>
            <a:off x="5266943" y="1379218"/>
            <a:ext cx="3277210" cy="2192274"/>
          </a:xfrm>
          <a:prstGeom prst="rect">
            <a:avLst/>
          </a:prstGeom>
        </p:spPr>
      </p:pic>
      <p:pic>
        <p:nvPicPr>
          <p:cNvPr id="10" name="Picture 9" descr="Dancing#4.jpg"/>
          <p:cNvPicPr>
            <a:picLocks noChangeAspect="1"/>
          </p:cNvPicPr>
          <p:nvPr/>
        </p:nvPicPr>
        <p:blipFill>
          <a:blip r:embed="rId6"/>
          <a:stretch>
            <a:fillRect/>
          </a:stretch>
        </p:blipFill>
        <p:spPr>
          <a:xfrm>
            <a:off x="2194560" y="3395000"/>
            <a:ext cx="4974336" cy="2997232"/>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OVERVIEW OF MY TALK</a:t>
            </a:r>
            <a:endParaRPr lang="en-US" dirty="0"/>
          </a:p>
        </p:txBody>
      </p:sp>
      <p:pic>
        <p:nvPicPr>
          <p:cNvPr id="5" name="Picture 4"/>
          <p:cNvPicPr>
            <a:picLocks noChangeAspect="1"/>
          </p:cNvPicPr>
          <p:nvPr>
            <p:custDataLst>
              <p:tags r:id="rId1"/>
            </p:custDataLst>
          </p:nvPr>
        </p:nvPicPr>
        <p:blipFill>
          <a:blip r:embed="rId3" cstate="print"/>
          <a:stretch>
            <a:fillRect/>
          </a:stretch>
        </p:blipFill>
        <p:spPr>
          <a:xfrm>
            <a:off x="6570255" y="0"/>
            <a:ext cx="2573745" cy="1169158"/>
          </a:xfrm>
          <a:prstGeom prst="rect">
            <a:avLst/>
          </a:prstGeom>
        </p:spPr>
      </p:pic>
      <p:sp>
        <p:nvSpPr>
          <p:cNvPr id="7" name="TextBox 6"/>
          <p:cNvSpPr txBox="1"/>
          <p:nvPr/>
        </p:nvSpPr>
        <p:spPr>
          <a:xfrm>
            <a:off x="331304" y="1338471"/>
            <a:ext cx="8534399" cy="5955476"/>
          </a:xfrm>
          <a:prstGeom prst="rect">
            <a:avLst/>
          </a:prstGeom>
          <a:noFill/>
        </p:spPr>
        <p:txBody>
          <a:bodyPr wrap="square" rtlCol="0">
            <a:spAutoFit/>
          </a:bodyPr>
          <a:lstStyle/>
          <a:p>
            <a:pPr>
              <a:lnSpc>
                <a:spcPct val="150000"/>
              </a:lnSpc>
              <a:buFont typeface="Arial" pitchFamily="34" charset="0"/>
              <a:buChar char="•"/>
            </a:pPr>
            <a:r>
              <a:rPr lang="en-US" sz="2400" dirty="0" smtClean="0">
                <a:solidFill>
                  <a:srgbClr val="002060"/>
                </a:solidFill>
              </a:rPr>
              <a:t>Keynote &amp; 6 plenary talks by distinguished women physicists</a:t>
            </a:r>
          </a:p>
          <a:p>
            <a:pPr>
              <a:lnSpc>
                <a:spcPct val="150000"/>
              </a:lnSpc>
            </a:pPr>
            <a:endParaRPr lang="en-US" sz="1200" dirty="0" smtClean="0">
              <a:solidFill>
                <a:srgbClr val="002060"/>
              </a:solidFill>
            </a:endParaRPr>
          </a:p>
          <a:p>
            <a:pPr>
              <a:buFont typeface="Arial" pitchFamily="34" charset="0"/>
              <a:buChar char="•"/>
            </a:pPr>
            <a:r>
              <a:rPr lang="en-US" sz="2400" dirty="0" smtClean="0">
                <a:solidFill>
                  <a:srgbClr val="002060"/>
                </a:solidFill>
              </a:rPr>
              <a:t>My talk and poster on Expanding Girls’ Horizons in Physics     	and Other Sciences</a:t>
            </a:r>
          </a:p>
          <a:p>
            <a:endParaRPr lang="en-US" sz="1200" dirty="0" smtClean="0">
              <a:solidFill>
                <a:srgbClr val="002060"/>
              </a:solidFill>
            </a:endParaRPr>
          </a:p>
          <a:p>
            <a:pPr>
              <a:lnSpc>
                <a:spcPct val="150000"/>
              </a:lnSpc>
              <a:buFont typeface="Arial" pitchFamily="34" charset="0"/>
              <a:buChar char="•"/>
            </a:pPr>
            <a:r>
              <a:rPr lang="en-US" sz="2400" dirty="0" smtClean="0">
                <a:solidFill>
                  <a:srgbClr val="002060"/>
                </a:solidFill>
              </a:rPr>
              <a:t>My STEMStory BLOG</a:t>
            </a:r>
          </a:p>
          <a:p>
            <a:pPr>
              <a:lnSpc>
                <a:spcPct val="150000"/>
              </a:lnSpc>
              <a:buFont typeface="Arial" pitchFamily="34" charset="0"/>
              <a:buChar char="•"/>
            </a:pPr>
            <a:endParaRPr lang="en-US" sz="1200" dirty="0" smtClean="0">
              <a:solidFill>
                <a:srgbClr val="002060"/>
              </a:solidFill>
            </a:endParaRPr>
          </a:p>
          <a:p>
            <a:pPr>
              <a:buFont typeface="Arial" pitchFamily="34" charset="0"/>
              <a:buChar char="•"/>
            </a:pPr>
            <a:r>
              <a:rPr lang="en-US" sz="2400" dirty="0" smtClean="0">
                <a:solidFill>
                  <a:srgbClr val="002060"/>
                </a:solidFill>
              </a:rPr>
              <a:t>Strategies and policies to encourage women into physics </a:t>
            </a:r>
          </a:p>
          <a:p>
            <a:r>
              <a:rPr lang="en-US" sz="2400" dirty="0" smtClean="0">
                <a:solidFill>
                  <a:srgbClr val="002060"/>
                </a:solidFill>
              </a:rPr>
              <a:t>   being pursued  by other countries</a:t>
            </a:r>
          </a:p>
          <a:p>
            <a:pPr>
              <a:lnSpc>
                <a:spcPct val="150000"/>
              </a:lnSpc>
            </a:pPr>
            <a:endParaRPr lang="en-US" sz="1400" dirty="0" smtClean="0">
              <a:solidFill>
                <a:srgbClr val="002060"/>
              </a:solidFill>
            </a:endParaRPr>
          </a:p>
          <a:p>
            <a:pPr>
              <a:buFont typeface="Arial" pitchFamily="34" charset="0"/>
              <a:buChar char="•"/>
            </a:pPr>
            <a:r>
              <a:rPr lang="en-US" sz="2400" dirty="0" smtClean="0">
                <a:solidFill>
                  <a:srgbClr val="002060"/>
                </a:solidFill>
              </a:rPr>
              <a:t>Panel Discussion on </a:t>
            </a:r>
            <a:r>
              <a:rPr lang="en-US" sz="2400" dirty="0" smtClean="0">
                <a:solidFill>
                  <a:srgbClr val="002060"/>
                </a:solidFill>
              </a:rPr>
              <a:t>fascinating careers </a:t>
            </a:r>
            <a:r>
              <a:rPr lang="en-US" sz="2400" dirty="0" smtClean="0">
                <a:solidFill>
                  <a:srgbClr val="002060"/>
                </a:solidFill>
              </a:rPr>
              <a:t>being pursued by 	women educated as physicists</a:t>
            </a:r>
          </a:p>
          <a:p>
            <a:pPr>
              <a:buFont typeface="Arial" pitchFamily="34" charset="0"/>
              <a:buChar char="•"/>
            </a:pPr>
            <a:endParaRPr lang="en-US" sz="1200" dirty="0" smtClean="0">
              <a:solidFill>
                <a:srgbClr val="002060"/>
              </a:solidFill>
            </a:endParaRPr>
          </a:p>
          <a:p>
            <a:pPr>
              <a:buFont typeface="Arial" pitchFamily="34" charset="0"/>
              <a:buChar char="•"/>
            </a:pPr>
            <a:r>
              <a:rPr lang="en-US" sz="2400" dirty="0" smtClean="0">
                <a:solidFill>
                  <a:srgbClr val="002060"/>
                </a:solidFill>
              </a:rPr>
              <a:t>What does a conference of women physicists from 49 	countries having FUN look like ?</a:t>
            </a:r>
            <a:endParaRPr lang="en-US" dirty="0" smtClean="0">
              <a:solidFill>
                <a:srgbClr val="002060"/>
              </a:solidFill>
            </a:endParaRPr>
          </a:p>
          <a:p>
            <a:endParaRPr lang="en-US" dirty="0" smtClean="0">
              <a:solidFill>
                <a:srgbClr val="002060"/>
              </a:solidFill>
            </a:endParaRPr>
          </a:p>
          <a:p>
            <a:endParaRPr lang="en-US" dirty="0">
              <a:solidFill>
                <a:srgbClr val="00206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20</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
        <p:nvSpPr>
          <p:cNvPr id="14" name="TextBox 13"/>
          <p:cNvSpPr txBox="1"/>
          <p:nvPr/>
        </p:nvSpPr>
        <p:spPr>
          <a:xfrm>
            <a:off x="503583" y="225286"/>
            <a:ext cx="8640417" cy="646331"/>
          </a:xfrm>
          <a:prstGeom prst="rect">
            <a:avLst/>
          </a:prstGeom>
          <a:noFill/>
        </p:spPr>
        <p:txBody>
          <a:bodyPr wrap="square" rtlCol="0">
            <a:spAutoFit/>
          </a:bodyPr>
          <a:lstStyle/>
          <a:p>
            <a:r>
              <a:rPr lang="en-US" dirty="0" smtClean="0"/>
              <a:t>		PHOTOS of various events at the 5th ICWIP -7</a:t>
            </a:r>
          </a:p>
          <a:p>
            <a:r>
              <a:rPr lang="en-US" dirty="0" smtClean="0"/>
              <a:t>                     </a:t>
            </a:r>
            <a:r>
              <a:rPr lang="en-US" dirty="0" smtClean="0"/>
              <a:t>The </a:t>
            </a:r>
            <a:r>
              <a:rPr lang="en-US" dirty="0" smtClean="0"/>
              <a:t>FUNNEST conference banquet I’ve </a:t>
            </a:r>
            <a:r>
              <a:rPr lang="en-US" dirty="0" smtClean="0"/>
              <a:t>ever been </a:t>
            </a:r>
            <a:r>
              <a:rPr lang="en-US" dirty="0" smtClean="0"/>
              <a:t>to</a:t>
            </a:r>
            <a:endParaRPr lang="en-US" dirty="0"/>
          </a:p>
        </p:txBody>
      </p:sp>
      <p:pic>
        <p:nvPicPr>
          <p:cNvPr id="7" name="Picture 6" descr="Dancing#3Conga.jpg"/>
          <p:cNvPicPr>
            <a:picLocks noChangeAspect="1"/>
          </p:cNvPicPr>
          <p:nvPr/>
        </p:nvPicPr>
        <p:blipFill>
          <a:blip r:embed="rId4"/>
          <a:stretch>
            <a:fillRect/>
          </a:stretch>
        </p:blipFill>
        <p:spPr>
          <a:xfrm>
            <a:off x="213360" y="953707"/>
            <a:ext cx="5657088" cy="3911346"/>
          </a:xfrm>
          <a:prstGeom prst="rect">
            <a:avLst/>
          </a:prstGeom>
        </p:spPr>
      </p:pic>
      <p:pic>
        <p:nvPicPr>
          <p:cNvPr id="8" name="Picture 7" descr="Dancing#5.jpg"/>
          <p:cNvPicPr>
            <a:picLocks noChangeAspect="1"/>
          </p:cNvPicPr>
          <p:nvPr/>
        </p:nvPicPr>
        <p:blipFill>
          <a:blip r:embed="rId5"/>
          <a:stretch>
            <a:fillRect/>
          </a:stretch>
        </p:blipFill>
        <p:spPr>
          <a:xfrm>
            <a:off x="3877056" y="3512248"/>
            <a:ext cx="5266944" cy="3132392"/>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21</a:t>
            </a:fld>
            <a:r>
              <a:rPr lang="en-US" smtClean="0"/>
              <a:t>   </a:t>
            </a:r>
            <a:endParaRPr lang="en-US" dirty="0"/>
          </a:p>
        </p:txBody>
      </p:sp>
      <p:sp>
        <p:nvSpPr>
          <p:cNvPr id="4" name="Footer Placeholder 3"/>
          <p:cNvSpPr>
            <a:spLocks noGrp="1"/>
          </p:cNvSpPr>
          <p:nvPr>
            <p:ph type="ftr" sz="quarter" idx="3"/>
          </p:nvPr>
        </p:nvSpPr>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pic>
        <p:nvPicPr>
          <p:cNvPr id="13" name="Picture 12"/>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
        <p:nvSpPr>
          <p:cNvPr id="14" name="TextBox 13"/>
          <p:cNvSpPr txBox="1"/>
          <p:nvPr/>
        </p:nvSpPr>
        <p:spPr>
          <a:xfrm>
            <a:off x="503583" y="225286"/>
            <a:ext cx="8640417" cy="646331"/>
          </a:xfrm>
          <a:prstGeom prst="rect">
            <a:avLst/>
          </a:prstGeom>
          <a:noFill/>
        </p:spPr>
        <p:txBody>
          <a:bodyPr wrap="square" rtlCol="0">
            <a:spAutoFit/>
          </a:bodyPr>
          <a:lstStyle/>
          <a:p>
            <a:r>
              <a:rPr lang="en-US" dirty="0" smtClean="0"/>
              <a:t>	          Most of US Delegation in WELCOMING POSE</a:t>
            </a:r>
          </a:p>
          <a:p>
            <a:r>
              <a:rPr lang="en-US" dirty="0" smtClean="0"/>
              <a:t>                       </a:t>
            </a:r>
            <a:endParaRPr lang="en-US" dirty="0"/>
          </a:p>
        </p:txBody>
      </p:sp>
      <p:pic>
        <p:nvPicPr>
          <p:cNvPr id="7" name="Picture 6" descr="USDelegationWelcome.jpg"/>
          <p:cNvPicPr>
            <a:picLocks noChangeAspect="1"/>
          </p:cNvPicPr>
          <p:nvPr/>
        </p:nvPicPr>
        <p:blipFill>
          <a:blip r:embed="rId4"/>
          <a:stretch>
            <a:fillRect/>
          </a:stretch>
        </p:blipFill>
        <p:spPr>
          <a:xfrm>
            <a:off x="1432560" y="1033884"/>
            <a:ext cx="5852160" cy="4177665"/>
          </a:xfrm>
          <a:prstGeom prst="rect">
            <a:avLst/>
          </a:prstGeom>
        </p:spPr>
      </p:pic>
      <p:sp>
        <p:nvSpPr>
          <p:cNvPr id="8" name="TextBox 7"/>
          <p:cNvSpPr txBox="1"/>
          <p:nvPr/>
        </p:nvSpPr>
        <p:spPr>
          <a:xfrm>
            <a:off x="1447800" y="5547360"/>
            <a:ext cx="6050280" cy="646331"/>
          </a:xfrm>
          <a:prstGeom prst="rect">
            <a:avLst/>
          </a:prstGeom>
          <a:noFill/>
          <a:ln w="12700">
            <a:solidFill>
              <a:schemeClr val="tx1"/>
            </a:solidFill>
          </a:ln>
        </p:spPr>
        <p:txBody>
          <a:bodyPr wrap="square" rtlCol="0">
            <a:spAutoFit/>
          </a:bodyPr>
          <a:lstStyle/>
          <a:p>
            <a:r>
              <a:rPr lang="en-US" dirty="0" smtClean="0">
                <a:solidFill>
                  <a:schemeClr val="bg2"/>
                </a:solidFill>
              </a:rPr>
              <a:t>If you would like a copy of this talk, please send me an email: cherrill@slac.stanford.edu</a:t>
            </a:r>
            <a:endParaRPr lang="en-US" dirty="0">
              <a:solidFill>
                <a:schemeClr val="bg2"/>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t>KEYNOTE PUBLIC LECTURE</a:t>
            </a:r>
            <a:br>
              <a:rPr lang="en-US" dirty="0" smtClean="0"/>
            </a:br>
            <a:r>
              <a:rPr lang="en-US" dirty="0" smtClean="0"/>
              <a:t>   Jill Tarter, Director, SETI Institute, </a:t>
            </a:r>
            <a:r>
              <a:rPr lang="en-US" sz="2000" dirty="0" smtClean="0"/>
              <a:t>USA</a:t>
            </a:r>
            <a:endParaRPr lang="en-US" sz="2000"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3</a:t>
            </a:fld>
            <a:r>
              <a:rPr lang="en-US" smtClean="0"/>
              <a:t>   </a:t>
            </a:r>
            <a:endParaRPr lang="en-US" dirty="0"/>
          </a:p>
        </p:txBody>
      </p:sp>
      <p:sp>
        <p:nvSpPr>
          <p:cNvPr id="4" name="Footer Placeholder 3"/>
          <p:cNvSpPr>
            <a:spLocks noGrp="1"/>
          </p:cNvSpPr>
          <p:nvPr>
            <p:ph type="ftr" sz="quarter" idx="3"/>
          </p:nvPr>
        </p:nvSpPr>
        <p:spPr>
          <a:xfrm>
            <a:off x="285750" y="6386513"/>
            <a:ext cx="2974286" cy="365125"/>
          </a:xfrm>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sp>
        <p:nvSpPr>
          <p:cNvPr id="6" name="TextBox 5"/>
          <p:cNvSpPr txBox="1"/>
          <p:nvPr/>
        </p:nvSpPr>
        <p:spPr>
          <a:xfrm>
            <a:off x="755374" y="1219200"/>
            <a:ext cx="8136835" cy="5170646"/>
          </a:xfrm>
          <a:prstGeom prst="rect">
            <a:avLst/>
          </a:prstGeom>
          <a:noFill/>
        </p:spPr>
        <p:txBody>
          <a:bodyPr wrap="square" rtlCol="0">
            <a:spAutoFit/>
          </a:bodyPr>
          <a:lstStyle/>
          <a:p>
            <a:r>
              <a:rPr lang="en-US" b="1" dirty="0" smtClean="0"/>
              <a:t>“SETI: Past, Present, and Future: Finding Aliens and Finding Ourselves”</a:t>
            </a:r>
          </a:p>
          <a:p>
            <a:endParaRPr lang="en-US" sz="1200" b="1" dirty="0" smtClean="0"/>
          </a:p>
          <a:p>
            <a:r>
              <a:rPr lang="en-US" dirty="0" smtClean="0">
                <a:solidFill>
                  <a:schemeClr val="bg2"/>
                </a:solidFill>
              </a:rPr>
              <a:t>Tarter asked </a:t>
            </a:r>
            <a:r>
              <a:rPr lang="en-US" b="1" dirty="0" smtClean="0">
                <a:solidFill>
                  <a:schemeClr val="bg2"/>
                </a:solidFill>
              </a:rPr>
              <a:t>: </a:t>
            </a:r>
            <a:r>
              <a:rPr lang="en-US" dirty="0" smtClean="0">
                <a:solidFill>
                  <a:schemeClr val="bg2"/>
                </a:solidFill>
              </a:rPr>
              <a:t>Are we alone? This question, perhaps more than any other, has endured throughout human history. Is life on earth an astronomical anomaly, or is the universe teeming with life – possibly other intelligent life?</a:t>
            </a:r>
          </a:p>
          <a:p>
            <a:r>
              <a:rPr lang="en-US" dirty="0" smtClean="0">
                <a:solidFill>
                  <a:schemeClr val="bg2"/>
                </a:solidFill>
              </a:rPr>
              <a:t>We humans are all STAR STUFF and the universe is extremely old (~ 14 billion years) and extremely large so what’s the chance we are the only things to have evolved into thinking beings?</a:t>
            </a:r>
          </a:p>
          <a:p>
            <a:r>
              <a:rPr lang="en-US" dirty="0" smtClean="0">
                <a:solidFill>
                  <a:schemeClr val="bg2"/>
                </a:solidFill>
              </a:rPr>
              <a:t>The </a:t>
            </a:r>
            <a:r>
              <a:rPr lang="en-US" b="1" dirty="0" smtClean="0">
                <a:solidFill>
                  <a:schemeClr val="bg2"/>
                </a:solidFill>
              </a:rPr>
              <a:t>Search for Extra Terrestrial Intelligence </a:t>
            </a:r>
            <a:r>
              <a:rPr lang="en-US" dirty="0" smtClean="0">
                <a:solidFill>
                  <a:schemeClr val="bg2"/>
                </a:solidFill>
              </a:rPr>
              <a:t>(SETI) has, for decades, been scanning the sky and listening for messages from other civilizations using radio telescopes. They have 42 radio telescopes working together in northern California, they receive oodles of signals that need analyzing, they have lots of computers working on this, </a:t>
            </a:r>
            <a:r>
              <a:rPr lang="en-US" dirty="0" smtClean="0">
                <a:solidFill>
                  <a:srgbClr val="FF0000"/>
                </a:solidFill>
              </a:rPr>
              <a:t>BUT THEY WELCOME YOUR (students’) HELP.</a:t>
            </a:r>
          </a:p>
          <a:p>
            <a:endParaRPr lang="en-US" sz="1200" b="1" dirty="0" smtClean="0">
              <a:solidFill>
                <a:srgbClr val="002060"/>
              </a:solidFill>
            </a:endParaRPr>
          </a:p>
          <a:p>
            <a:r>
              <a:rPr lang="en-US" b="1" dirty="0" smtClean="0">
                <a:solidFill>
                  <a:srgbClr val="002060"/>
                </a:solidFill>
              </a:rPr>
              <a:t>SETI@home is a scientific experiment that uses Internet-connected computers in the Search for Extraterrestrial Intelligence (SETI). You can participate by running a free program that downloads and analyzes radio telescope data</a:t>
            </a:r>
            <a:r>
              <a:rPr lang="en-US" b="1" dirty="0" smtClean="0">
                <a:solidFill>
                  <a:srgbClr val="002060"/>
                </a:solidFill>
              </a:rPr>
              <a:t>. </a:t>
            </a:r>
            <a:r>
              <a:rPr lang="en-US" i="1" dirty="0" smtClean="0">
                <a:solidFill>
                  <a:srgbClr val="002060"/>
                </a:solidFill>
              </a:rPr>
              <a:t>[Dark blue text indicates information that may be useful]</a:t>
            </a:r>
            <a:endParaRPr lang="en-US" i="1" dirty="0" smtClean="0">
              <a:solidFill>
                <a:srgbClr val="002060"/>
              </a:solidFill>
            </a:endParaRPr>
          </a:p>
          <a:p>
            <a:r>
              <a:rPr lang="en-US" dirty="0" smtClean="0">
                <a:solidFill>
                  <a:schemeClr val="bg2"/>
                </a:solidFill>
              </a:rPr>
              <a:t>Go to </a:t>
            </a:r>
            <a:r>
              <a:rPr lang="en-US" dirty="0" smtClean="0">
                <a:solidFill>
                  <a:srgbClr val="0070C0"/>
                </a:solidFill>
              </a:rPr>
              <a:t>http://setiathome.ssl.berkeley.edu/ </a:t>
            </a:r>
            <a:r>
              <a:rPr lang="en-US" dirty="0" smtClean="0">
                <a:solidFill>
                  <a:schemeClr val="bg2"/>
                </a:solidFill>
              </a:rPr>
              <a:t>to find out how.</a:t>
            </a:r>
            <a:endParaRPr lang="en-US" dirty="0"/>
          </a:p>
        </p:txBody>
      </p:sp>
      <p:pic>
        <p:nvPicPr>
          <p:cNvPr id="8" name="Picture 7"/>
          <p:cNvPicPr>
            <a:picLocks noChangeAspect="1"/>
          </p:cNvPicPr>
          <p:nvPr>
            <p:custDataLst>
              <p:tags r:id="rId1"/>
            </p:custDataLst>
          </p:nvPr>
        </p:nvPicPr>
        <p:blipFill>
          <a:blip r:embed="rId3" cstate="print"/>
          <a:srcRect l="16071" r="15447"/>
          <a:stretch>
            <a:fillRect/>
          </a:stretch>
        </p:blipFill>
        <p:spPr>
          <a:xfrm>
            <a:off x="7381461" y="0"/>
            <a:ext cx="1762539" cy="1169158"/>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t>SIX PLENARY TALKS presented by</a:t>
            </a:r>
            <a:br>
              <a:rPr lang="en-US" dirty="0" smtClean="0"/>
            </a:br>
            <a:r>
              <a:rPr lang="en-US" sz="2000" dirty="0" smtClean="0"/>
              <a:t>distinguished physicists from all continents </a:t>
            </a:r>
            <a:endParaRPr lang="en-US" sz="2000"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4</a:t>
            </a:fld>
            <a:r>
              <a:rPr lang="en-US" smtClean="0"/>
              <a:t>   </a:t>
            </a:r>
            <a:endParaRPr lang="en-US" dirty="0"/>
          </a:p>
        </p:txBody>
      </p:sp>
      <p:sp>
        <p:nvSpPr>
          <p:cNvPr id="4" name="Footer Placeholder 3"/>
          <p:cNvSpPr>
            <a:spLocks noGrp="1"/>
          </p:cNvSpPr>
          <p:nvPr>
            <p:ph type="ftr" sz="quarter" idx="3"/>
          </p:nvPr>
        </p:nvSpPr>
        <p:spPr>
          <a:xfrm>
            <a:off x="285750" y="6386513"/>
            <a:ext cx="2974286" cy="365125"/>
          </a:xfrm>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sp>
        <p:nvSpPr>
          <p:cNvPr id="6" name="TextBox 5"/>
          <p:cNvSpPr txBox="1"/>
          <p:nvPr/>
        </p:nvSpPr>
        <p:spPr>
          <a:xfrm>
            <a:off x="424069" y="1325217"/>
            <a:ext cx="8136835" cy="4893647"/>
          </a:xfrm>
          <a:prstGeom prst="rect">
            <a:avLst/>
          </a:prstGeom>
          <a:noFill/>
        </p:spPr>
        <p:txBody>
          <a:bodyPr wrap="square" rtlCol="0">
            <a:spAutoFit/>
          </a:bodyPr>
          <a:lstStyle/>
          <a:p>
            <a:pPr lvl="0">
              <a:buFont typeface="Arial" pitchFamily="34" charset="0"/>
              <a:buChar char="•"/>
            </a:pPr>
            <a:r>
              <a:rPr lang="en-US" b="1" dirty="0" smtClean="0">
                <a:solidFill>
                  <a:schemeClr val="bg2"/>
                </a:solidFill>
              </a:rPr>
              <a:t>Melissa Franklin, </a:t>
            </a:r>
            <a:r>
              <a:rPr lang="en-US" dirty="0" smtClean="0">
                <a:solidFill>
                  <a:schemeClr val="bg2"/>
                </a:solidFill>
              </a:rPr>
              <a:t>Mallinckrodt Professor and Chair of Physics, Harvard University, USA, </a:t>
            </a:r>
            <a:r>
              <a:rPr lang="en-US" b="1" dirty="0" smtClean="0"/>
              <a:t>NORTH AMERICA</a:t>
            </a:r>
          </a:p>
          <a:p>
            <a:pPr lvl="0">
              <a:buFont typeface="Arial" pitchFamily="34" charset="0"/>
              <a:buChar char="•"/>
            </a:pPr>
            <a:r>
              <a:rPr lang="en-US" b="1" dirty="0" smtClean="0">
                <a:solidFill>
                  <a:schemeClr val="bg2"/>
                </a:solidFill>
              </a:rPr>
              <a:t>Silvia Torres-</a:t>
            </a:r>
            <a:r>
              <a:rPr lang="en-US" b="1" dirty="0" err="1" smtClean="0">
                <a:solidFill>
                  <a:schemeClr val="bg2"/>
                </a:solidFill>
              </a:rPr>
              <a:t>Peimbert</a:t>
            </a:r>
            <a:r>
              <a:rPr lang="en-US" dirty="0" smtClean="0">
                <a:solidFill>
                  <a:schemeClr val="bg2"/>
                </a:solidFill>
              </a:rPr>
              <a:t>, Professor Emeritus, Institute of Astronomy, Mexico City University and President Elect of the Executive Committee, International Astronomical Union. </a:t>
            </a:r>
            <a:r>
              <a:rPr lang="en-US" b="1" dirty="0" smtClean="0"/>
              <a:t>CENTRAL &amp; SOUTH AMERICA</a:t>
            </a:r>
          </a:p>
          <a:p>
            <a:pPr lvl="0">
              <a:buFont typeface="Arial" pitchFamily="34" charset="0"/>
              <a:buChar char="•"/>
            </a:pPr>
            <a:r>
              <a:rPr lang="en-US" b="1" dirty="0" smtClean="0">
                <a:solidFill>
                  <a:schemeClr val="bg2"/>
                </a:solidFill>
              </a:rPr>
              <a:t>Claudia Felser</a:t>
            </a:r>
            <a:r>
              <a:rPr lang="en-US" dirty="0" smtClean="0">
                <a:solidFill>
                  <a:schemeClr val="bg2"/>
                </a:solidFill>
              </a:rPr>
              <a:t>, Professor, Johannes Gutenberg University Mainz, Director, Max Planck Institute for Chemical Physics of Solids, Dresden. </a:t>
            </a:r>
            <a:r>
              <a:rPr lang="en-US" b="1" dirty="0" smtClean="0"/>
              <a:t>EUROPE</a:t>
            </a:r>
          </a:p>
          <a:p>
            <a:pPr lvl="0">
              <a:buFont typeface="Arial" pitchFamily="34" charset="0"/>
              <a:buChar char="•"/>
            </a:pPr>
            <a:r>
              <a:rPr lang="en-US" b="1" dirty="0" smtClean="0">
                <a:solidFill>
                  <a:schemeClr val="bg2"/>
                </a:solidFill>
              </a:rPr>
              <a:t>Sabine Stanley</a:t>
            </a:r>
            <a:r>
              <a:rPr lang="en-US" dirty="0" smtClean="0">
                <a:solidFill>
                  <a:schemeClr val="bg2"/>
                </a:solidFill>
              </a:rPr>
              <a:t>, Associate Professor and Canada Research Chair in Planetary Physics, University of Toronto, Canada. </a:t>
            </a:r>
            <a:r>
              <a:rPr lang="en-US" b="1" dirty="0" smtClean="0"/>
              <a:t>NORTH AMERICA</a:t>
            </a:r>
          </a:p>
          <a:p>
            <a:pPr lvl="0">
              <a:buFont typeface="Arial" pitchFamily="34" charset="0"/>
              <a:buChar char="•"/>
            </a:pPr>
            <a:r>
              <a:rPr lang="en-US" b="1" dirty="0" smtClean="0">
                <a:solidFill>
                  <a:schemeClr val="bg2"/>
                </a:solidFill>
              </a:rPr>
              <a:t>Patience Mthunzi</a:t>
            </a:r>
            <a:r>
              <a:rPr lang="en-US" dirty="0" smtClean="0">
                <a:solidFill>
                  <a:schemeClr val="bg2"/>
                </a:solidFill>
              </a:rPr>
              <a:t>, Senior Scientist Researcher, National Laser Centre - Biophotonics, Council for Scientific and Industrial Research, South </a:t>
            </a:r>
            <a:r>
              <a:rPr lang="en-US" b="1" dirty="0" smtClean="0"/>
              <a:t>AFRICA</a:t>
            </a:r>
          </a:p>
          <a:p>
            <a:pPr>
              <a:buFont typeface="Arial" pitchFamily="34" charset="0"/>
              <a:buChar char="•"/>
            </a:pPr>
            <a:r>
              <a:rPr lang="en-US" b="1" dirty="0" smtClean="0">
                <a:solidFill>
                  <a:schemeClr val="bg2"/>
                </a:solidFill>
              </a:rPr>
              <a:t>Tsai-Chien Chiang</a:t>
            </a:r>
            <a:r>
              <a:rPr lang="en-US" dirty="0" smtClean="0">
                <a:solidFill>
                  <a:schemeClr val="bg2"/>
                </a:solidFill>
              </a:rPr>
              <a:t>, Science columnist, lecturer at Taiwan University and </a:t>
            </a:r>
            <a:r>
              <a:rPr lang="en-US" sz="1600" dirty="0" smtClean="0">
                <a:solidFill>
                  <a:schemeClr val="bg2"/>
                </a:solidFill>
              </a:rPr>
              <a:t>author of "Madam Wu Chien-Shiung: The First Lady of Physics Research“. </a:t>
            </a:r>
            <a:r>
              <a:rPr lang="en-US" b="1" dirty="0" smtClean="0"/>
              <a:t>ASIA</a:t>
            </a:r>
          </a:p>
          <a:p>
            <a:r>
              <a:rPr lang="en-US" dirty="0" smtClean="0"/>
              <a:t>**********************************************************************************</a:t>
            </a:r>
          </a:p>
          <a:p>
            <a:r>
              <a:rPr lang="en-US" sz="2000" dirty="0" smtClean="0"/>
              <a:t>All fascinating talks on physics topics I mostly knew nothing about, not enough time today to even summarize </a:t>
            </a:r>
            <a:r>
              <a:rPr lang="en-US" sz="2000" dirty="0" smtClean="0"/>
              <a:t>them, </a:t>
            </a:r>
            <a:r>
              <a:rPr lang="en-US" sz="2000" dirty="0" smtClean="0"/>
              <a:t>so will mention some things I learnt that I suppose will be of interest to physics educators.</a:t>
            </a:r>
            <a:endParaRPr lang="en-US" dirty="0"/>
          </a:p>
        </p:txBody>
      </p:sp>
      <p:pic>
        <p:nvPicPr>
          <p:cNvPr id="7" name="Picture 6"/>
          <p:cNvPicPr>
            <a:picLocks noChangeAspect="1"/>
          </p:cNvPicPr>
          <p:nvPr>
            <p:custDataLst>
              <p:tags r:id="rId1"/>
            </p:custDataLst>
          </p:nvPr>
        </p:nvPicPr>
        <p:blipFill>
          <a:blip r:embed="rId3" cstate="print"/>
          <a:srcRect l="11437" r="9268"/>
          <a:stretch>
            <a:fillRect/>
          </a:stretch>
        </p:blipFill>
        <p:spPr>
          <a:xfrm>
            <a:off x="7103165" y="0"/>
            <a:ext cx="2040835" cy="1169158"/>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cstate="print"/>
          <a:srcRect l="11437" r="9268"/>
          <a:stretch>
            <a:fillRect/>
          </a:stretch>
        </p:blipFill>
        <p:spPr>
          <a:xfrm>
            <a:off x="7262191" y="0"/>
            <a:ext cx="2040835" cy="1169158"/>
          </a:xfrm>
          <a:prstGeom prst="rect">
            <a:avLst/>
          </a:prstGeom>
        </p:spPr>
      </p:pic>
      <p:sp>
        <p:nvSpPr>
          <p:cNvPr id="2" name="Title 1"/>
          <p:cNvSpPr>
            <a:spLocks noGrp="1"/>
          </p:cNvSpPr>
          <p:nvPr>
            <p:ph type="title"/>
          </p:nvPr>
        </p:nvSpPr>
        <p:spPr>
          <a:xfrm>
            <a:off x="516835" y="0"/>
            <a:ext cx="8197583" cy="753033"/>
          </a:xfrm>
        </p:spPr>
        <p:txBody>
          <a:bodyPr anchor="t"/>
          <a:lstStyle/>
          <a:p>
            <a:pPr algn="ctr"/>
            <a:r>
              <a:rPr lang="en-US" dirty="0" smtClean="0"/>
              <a:t>TIDBITS of INTEREST and USEFUL ADVICE	</a:t>
            </a:r>
            <a:br>
              <a:rPr lang="en-US" dirty="0" smtClean="0"/>
            </a:br>
            <a:r>
              <a:rPr lang="en-US" dirty="0" smtClean="0"/>
              <a:t>for WOMEN in PHYSICS from plenaries</a:t>
            </a:r>
            <a:endParaRPr lang="en-US" sz="2000"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5</a:t>
            </a:fld>
            <a:r>
              <a:rPr lang="en-US" smtClean="0"/>
              <a:t>   </a:t>
            </a:r>
            <a:endParaRPr lang="en-US" dirty="0"/>
          </a:p>
        </p:txBody>
      </p:sp>
      <p:sp>
        <p:nvSpPr>
          <p:cNvPr id="4" name="Footer Placeholder 3"/>
          <p:cNvSpPr>
            <a:spLocks noGrp="1"/>
          </p:cNvSpPr>
          <p:nvPr>
            <p:ph type="ftr" sz="quarter" idx="3"/>
          </p:nvPr>
        </p:nvSpPr>
        <p:spPr>
          <a:xfrm>
            <a:off x="285750" y="6386513"/>
            <a:ext cx="2974286" cy="365125"/>
          </a:xfrm>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sp>
        <p:nvSpPr>
          <p:cNvPr id="6" name="TextBox 5"/>
          <p:cNvSpPr txBox="1"/>
          <p:nvPr/>
        </p:nvSpPr>
        <p:spPr>
          <a:xfrm>
            <a:off x="424069" y="1325217"/>
            <a:ext cx="8136835" cy="923330"/>
          </a:xfrm>
          <a:prstGeom prst="rect">
            <a:avLst/>
          </a:prstGeom>
          <a:noFill/>
        </p:spPr>
        <p:txBody>
          <a:bodyPr wrap="square" rtlCol="0">
            <a:spAutoFit/>
          </a:bodyPr>
          <a:lstStyle/>
          <a:p>
            <a:pPr>
              <a:buFont typeface="Arial" pitchFamily="34" charset="0"/>
              <a:buChar char="•"/>
            </a:pPr>
            <a:endParaRPr lang="en-US" b="1" dirty="0" smtClean="0">
              <a:solidFill>
                <a:srgbClr val="002060"/>
              </a:solidFill>
            </a:endParaRPr>
          </a:p>
          <a:p>
            <a:pPr>
              <a:buFont typeface="Arial" pitchFamily="34" charset="0"/>
              <a:buChar char="•"/>
            </a:pPr>
            <a:endParaRPr lang="en-US" b="1" dirty="0" smtClean="0"/>
          </a:p>
          <a:p>
            <a:pPr>
              <a:buFont typeface="Arial" pitchFamily="34" charset="0"/>
              <a:buChar char="•"/>
            </a:pPr>
            <a:endParaRPr lang="en-US" dirty="0"/>
          </a:p>
        </p:txBody>
      </p:sp>
      <p:sp>
        <p:nvSpPr>
          <p:cNvPr id="7" name="TextBox 6"/>
          <p:cNvSpPr txBox="1"/>
          <p:nvPr/>
        </p:nvSpPr>
        <p:spPr>
          <a:xfrm>
            <a:off x="278297" y="1099929"/>
            <a:ext cx="8481390" cy="5324535"/>
          </a:xfrm>
          <a:prstGeom prst="rect">
            <a:avLst/>
          </a:prstGeom>
          <a:noFill/>
        </p:spPr>
        <p:txBody>
          <a:bodyPr wrap="square" rtlCol="0">
            <a:spAutoFit/>
          </a:bodyPr>
          <a:lstStyle/>
          <a:p>
            <a:r>
              <a:rPr lang="en-US" dirty="0" smtClean="0">
                <a:solidFill>
                  <a:schemeClr val="bg2"/>
                </a:solidFill>
                <a:hlinkClick r:id="rId4" action="ppaction://hlinkfile"/>
              </a:rPr>
              <a:t>“</a:t>
            </a:r>
            <a:r>
              <a:rPr lang="en-US" dirty="0" smtClean="0">
                <a:solidFill>
                  <a:srgbClr val="C00000"/>
                </a:solidFill>
                <a:hlinkClick r:id="rId4" action="ppaction://hlinkfile"/>
              </a:rPr>
              <a:t>Constructing</a:t>
            </a:r>
            <a:r>
              <a:rPr lang="en-US" dirty="0" smtClean="0">
                <a:solidFill>
                  <a:schemeClr val="bg2"/>
                </a:solidFill>
                <a:hlinkClick r:id="rId4" action="ppaction://hlinkfile"/>
              </a:rPr>
              <a:t> A Lab of One's </a:t>
            </a:r>
            <a:r>
              <a:rPr lang="en-US" dirty="0" smtClean="0">
                <a:solidFill>
                  <a:srgbClr val="C00000"/>
                </a:solidFill>
                <a:hlinkClick r:id="rId4" action="ppaction://hlinkfile"/>
              </a:rPr>
              <a:t>Own</a:t>
            </a:r>
            <a:r>
              <a:rPr lang="en-US" dirty="0" smtClean="0">
                <a:solidFill>
                  <a:srgbClr val="C00000"/>
                </a:solidFill>
              </a:rPr>
              <a:t>“</a:t>
            </a:r>
            <a:r>
              <a:rPr lang="en-US" dirty="0" smtClean="0">
                <a:solidFill>
                  <a:schemeClr val="bg2"/>
                </a:solidFill>
              </a:rPr>
              <a:t>   </a:t>
            </a:r>
            <a:r>
              <a:rPr lang="en-US" sz="1600" u="sng" dirty="0" smtClean="0">
                <a:solidFill>
                  <a:schemeClr val="bg2"/>
                </a:solidFill>
              </a:rPr>
              <a:t>Melissa Franklin, Physics Dept Chair, Harvard.</a:t>
            </a:r>
          </a:p>
          <a:p>
            <a:r>
              <a:rPr lang="en-US" sz="1600" dirty="0" smtClean="0">
                <a:solidFill>
                  <a:schemeClr val="bg2"/>
                </a:solidFill>
              </a:rPr>
              <a:t>Franklin discussed the challenges in navigating the university and international collaborations in experimental particle physics in order to make sustained scientific contributions, and, when she was told her lab was going to be demolished she realized  the importance of having “a lab of one’s own” to allow for independent thinking and general well-being. </a:t>
            </a:r>
          </a:p>
          <a:p>
            <a:r>
              <a:rPr lang="en-US" sz="1600" dirty="0" smtClean="0">
                <a:solidFill>
                  <a:schemeClr val="bg2"/>
                </a:solidFill>
              </a:rPr>
              <a:t>She got depressed, went to a psychiatrist and observing there was no white board in his office decided taking  a shower would do as well.</a:t>
            </a:r>
          </a:p>
          <a:p>
            <a:r>
              <a:rPr lang="en-US" sz="1600" b="1" dirty="0" smtClean="0">
                <a:solidFill>
                  <a:srgbClr val="002060"/>
                </a:solidFill>
              </a:rPr>
              <a:t>Once you have your lab , DO NOT HIDE IN IT, use it as a platform to reach out, especially to the other women in your department. Be open to meeting others.</a:t>
            </a:r>
          </a:p>
          <a:p>
            <a:r>
              <a:rPr lang="en-US" u="sng" dirty="0" smtClean="0"/>
              <a:t>“New developments in the area of topological insulators</a:t>
            </a:r>
            <a:r>
              <a:rPr lang="en-US" dirty="0" smtClean="0"/>
              <a:t>” </a:t>
            </a:r>
            <a:r>
              <a:rPr lang="en-US" sz="1600" u="sng" dirty="0" smtClean="0">
                <a:solidFill>
                  <a:schemeClr val="bg2"/>
                </a:solidFill>
              </a:rPr>
              <a:t>Claudia Felser, Professor</a:t>
            </a:r>
            <a:r>
              <a:rPr lang="en-US" sz="1600" dirty="0" smtClean="0">
                <a:solidFill>
                  <a:schemeClr val="bg2"/>
                </a:solidFill>
              </a:rPr>
              <a:t>.</a:t>
            </a:r>
          </a:p>
          <a:p>
            <a:r>
              <a:rPr lang="en-US" sz="1600" dirty="0" smtClean="0">
                <a:solidFill>
                  <a:schemeClr val="bg2"/>
                </a:solidFill>
              </a:rPr>
              <a:t>Felser had 4 brothers and her mother did not allow her to go to a German high school, instead she went to a Catholic Girls’ School and did not develop any confidence in her physics ability until she got good marks in the intermediate exams as an undergraduate. She is now the Director of Max Planck Institute of Chemical Physics for Solids, Dresden. All MP Institutes are governed by the Max Planck Society which has institutionalized many of the women-friendly policies which have been proposed for USA institutions, but not always put in </a:t>
            </a:r>
            <a:r>
              <a:rPr lang="en-US" sz="1600" dirty="0" smtClean="0">
                <a:solidFill>
                  <a:schemeClr val="bg2"/>
                </a:solidFill>
              </a:rPr>
              <a:t>place, </a:t>
            </a:r>
            <a:r>
              <a:rPr lang="en-US" sz="1600" dirty="0" smtClean="0">
                <a:solidFill>
                  <a:schemeClr val="bg2"/>
                </a:solidFill>
              </a:rPr>
              <a:t>e.g. </a:t>
            </a:r>
            <a:r>
              <a:rPr lang="en-US" sz="1600" b="1" dirty="0" smtClean="0">
                <a:solidFill>
                  <a:srgbClr val="002060"/>
                </a:solidFill>
              </a:rPr>
              <a:t>The Working Party for the promotion of female scientists; Dual-Career Service: Help and care facilities for dual-career scientist couples; Minerva Program for the Advancement of Outstanding Female Scientists in senior positions.</a:t>
            </a:r>
          </a:p>
          <a:p>
            <a:r>
              <a:rPr lang="en-US" sz="1600" b="1" dirty="0" smtClean="0">
                <a:solidFill>
                  <a:srgbClr val="002060"/>
                </a:solidFill>
              </a:rPr>
              <a:t>See this website for details: http://www.mpg.de/equal_opportunities</a:t>
            </a:r>
            <a:endParaRPr lang="en-US" sz="16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cstate="print"/>
          <a:srcRect l="15556" r="15447"/>
          <a:stretch>
            <a:fillRect/>
          </a:stretch>
        </p:blipFill>
        <p:spPr>
          <a:xfrm>
            <a:off x="7460683" y="0"/>
            <a:ext cx="1683317" cy="1108264"/>
          </a:xfrm>
          <a:prstGeom prst="rect">
            <a:avLst/>
          </a:prstGeom>
        </p:spPr>
      </p:pic>
      <p:sp>
        <p:nvSpPr>
          <p:cNvPr id="2" name="Title 1"/>
          <p:cNvSpPr>
            <a:spLocks noGrp="1"/>
          </p:cNvSpPr>
          <p:nvPr>
            <p:ph type="title"/>
          </p:nvPr>
        </p:nvSpPr>
        <p:spPr>
          <a:xfrm>
            <a:off x="516836" y="172278"/>
            <a:ext cx="8197583" cy="753033"/>
          </a:xfrm>
        </p:spPr>
        <p:txBody>
          <a:bodyPr anchor="t"/>
          <a:lstStyle/>
          <a:p>
            <a:pPr algn="ctr"/>
            <a:r>
              <a:rPr lang="en-US" dirty="0" smtClean="0"/>
              <a:t>TIDBITS of INTEREST and USEFUL ADVICE	</a:t>
            </a:r>
            <a:br>
              <a:rPr lang="en-US" dirty="0" smtClean="0"/>
            </a:br>
            <a:r>
              <a:rPr lang="en-US" dirty="0" smtClean="0"/>
              <a:t>for WOMEN in PHYSICS from plenaries, part 2</a:t>
            </a:r>
            <a:endParaRPr lang="en-US" sz="2000"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6</a:t>
            </a:fld>
            <a:r>
              <a:rPr lang="en-US" smtClean="0"/>
              <a:t>   </a:t>
            </a:r>
            <a:endParaRPr lang="en-US" dirty="0"/>
          </a:p>
        </p:txBody>
      </p:sp>
      <p:sp>
        <p:nvSpPr>
          <p:cNvPr id="4" name="Footer Placeholder 3"/>
          <p:cNvSpPr>
            <a:spLocks noGrp="1"/>
          </p:cNvSpPr>
          <p:nvPr>
            <p:ph type="ftr" sz="quarter" idx="3"/>
          </p:nvPr>
        </p:nvSpPr>
        <p:spPr>
          <a:xfrm>
            <a:off x="285750" y="6386513"/>
            <a:ext cx="2974286" cy="365125"/>
          </a:xfrm>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sp>
        <p:nvSpPr>
          <p:cNvPr id="6" name="TextBox 5"/>
          <p:cNvSpPr txBox="1"/>
          <p:nvPr/>
        </p:nvSpPr>
        <p:spPr>
          <a:xfrm>
            <a:off x="424069" y="1325217"/>
            <a:ext cx="8136835" cy="923330"/>
          </a:xfrm>
          <a:prstGeom prst="rect">
            <a:avLst/>
          </a:prstGeom>
          <a:noFill/>
        </p:spPr>
        <p:txBody>
          <a:bodyPr wrap="square" rtlCol="0">
            <a:spAutoFit/>
          </a:bodyPr>
          <a:lstStyle/>
          <a:p>
            <a:pPr>
              <a:buFont typeface="Arial" pitchFamily="34" charset="0"/>
              <a:buChar char="•"/>
            </a:pPr>
            <a:endParaRPr lang="en-US" b="1" dirty="0" smtClean="0">
              <a:solidFill>
                <a:srgbClr val="002060"/>
              </a:solidFill>
            </a:endParaRPr>
          </a:p>
          <a:p>
            <a:pPr>
              <a:buFont typeface="Arial" pitchFamily="34" charset="0"/>
              <a:buChar char="•"/>
            </a:pPr>
            <a:endParaRPr lang="en-US" b="1" dirty="0" smtClean="0"/>
          </a:p>
          <a:p>
            <a:pPr>
              <a:buFont typeface="Arial" pitchFamily="34" charset="0"/>
              <a:buChar char="•"/>
            </a:pPr>
            <a:endParaRPr lang="en-US" dirty="0"/>
          </a:p>
        </p:txBody>
      </p:sp>
      <p:sp>
        <p:nvSpPr>
          <p:cNvPr id="8" name="TextBox 7"/>
          <p:cNvSpPr txBox="1"/>
          <p:nvPr/>
        </p:nvSpPr>
        <p:spPr>
          <a:xfrm>
            <a:off x="291548" y="1245705"/>
            <a:ext cx="7938052" cy="5078313"/>
          </a:xfrm>
          <a:prstGeom prst="rect">
            <a:avLst/>
          </a:prstGeom>
          <a:noFill/>
        </p:spPr>
        <p:txBody>
          <a:bodyPr wrap="square" rtlCol="0">
            <a:spAutoFit/>
          </a:bodyPr>
          <a:lstStyle/>
          <a:p>
            <a:r>
              <a:rPr lang="en-US" u="sng" dirty="0" smtClean="0"/>
              <a:t>“Chemical composition of planetary nebulae. The abundance discrepancy problem.” </a:t>
            </a:r>
            <a:r>
              <a:rPr lang="en-US" sz="1600" dirty="0" smtClean="0">
                <a:solidFill>
                  <a:schemeClr val="bg2"/>
                </a:solidFill>
              </a:rPr>
              <a:t>Silvia Torres-Peimbert, Professor Emeritus, Institute of Astronomy, Mexico City University and President Elect of the Executive Committee, International Astronomical Union. 	</a:t>
            </a:r>
          </a:p>
          <a:p>
            <a:r>
              <a:rPr lang="en-US" sz="1600" dirty="0" smtClean="0">
                <a:solidFill>
                  <a:schemeClr val="bg2"/>
                </a:solidFill>
              </a:rPr>
              <a:t>Torres-Peimbert was raised in a traditional family in Mexico, family wanted her to be a housewife but let her follow her pleasure, so she got mixed messages, but she carried </a:t>
            </a:r>
            <a:r>
              <a:rPr lang="en-US" sz="1600" dirty="0" smtClean="0">
                <a:solidFill>
                  <a:schemeClr val="bg2"/>
                </a:solidFill>
              </a:rPr>
              <a:t>on, </a:t>
            </a:r>
            <a:r>
              <a:rPr lang="en-US" sz="1600" dirty="0" smtClean="0">
                <a:solidFill>
                  <a:schemeClr val="bg2"/>
                </a:solidFill>
              </a:rPr>
              <a:t>got a </a:t>
            </a:r>
            <a:r>
              <a:rPr lang="en-US" sz="1600" dirty="0" smtClean="0">
                <a:solidFill>
                  <a:schemeClr val="bg2"/>
                </a:solidFill>
              </a:rPr>
              <a:t>B.Sc </a:t>
            </a:r>
            <a:r>
              <a:rPr lang="en-US" sz="1600" dirty="0" smtClean="0">
                <a:solidFill>
                  <a:schemeClr val="bg2"/>
                </a:solidFill>
              </a:rPr>
              <a:t>in </a:t>
            </a:r>
            <a:r>
              <a:rPr lang="en-US" sz="1600" dirty="0" smtClean="0">
                <a:solidFill>
                  <a:schemeClr val="bg2"/>
                </a:solidFill>
              </a:rPr>
              <a:t>physics in Mexico </a:t>
            </a:r>
            <a:r>
              <a:rPr lang="en-US" sz="1600" dirty="0" smtClean="0">
                <a:solidFill>
                  <a:schemeClr val="bg2"/>
                </a:solidFill>
              </a:rPr>
              <a:t>AND married a fellow student after the B.Sc. They went to UC Berkeley and got their PhDs in </a:t>
            </a:r>
            <a:r>
              <a:rPr lang="en-US" sz="1600" dirty="0" smtClean="0">
                <a:solidFill>
                  <a:schemeClr val="bg2"/>
                </a:solidFill>
              </a:rPr>
              <a:t>astronomy </a:t>
            </a:r>
            <a:r>
              <a:rPr lang="en-US" sz="1600" dirty="0" smtClean="0">
                <a:solidFill>
                  <a:schemeClr val="bg2"/>
                </a:solidFill>
              </a:rPr>
              <a:t>there, then returned to Mexico and had two children while continuing to do research in planetary nebulae-still doing. </a:t>
            </a:r>
          </a:p>
          <a:p>
            <a:r>
              <a:rPr lang="en-US" sz="1600" dirty="0" smtClean="0">
                <a:solidFill>
                  <a:schemeClr val="bg2"/>
                </a:solidFill>
              </a:rPr>
              <a:t>Has experienced some subtle </a:t>
            </a:r>
            <a:r>
              <a:rPr lang="en-US" sz="1600" dirty="0" smtClean="0">
                <a:solidFill>
                  <a:schemeClr val="bg2"/>
                </a:solidFill>
              </a:rPr>
              <a:t>discrimination, not </a:t>
            </a:r>
            <a:r>
              <a:rPr lang="en-US" sz="1600" dirty="0" smtClean="0">
                <a:solidFill>
                  <a:schemeClr val="bg2"/>
                </a:solidFill>
              </a:rPr>
              <a:t>open, but she has limited her career herself repeatedly: suffers from </a:t>
            </a:r>
            <a:r>
              <a:rPr lang="en-US" sz="1600" i="1" dirty="0" smtClean="0">
                <a:solidFill>
                  <a:schemeClr val="bg2"/>
                </a:solidFill>
              </a:rPr>
              <a:t>imposter syndrome </a:t>
            </a:r>
            <a:r>
              <a:rPr lang="en-US" sz="1600" dirty="0" smtClean="0">
                <a:solidFill>
                  <a:schemeClr val="bg2"/>
                </a:solidFill>
              </a:rPr>
              <a:t>which she strives to overcome.</a:t>
            </a:r>
          </a:p>
          <a:p>
            <a:r>
              <a:rPr lang="en-US" sz="1600" dirty="0" smtClean="0">
                <a:solidFill>
                  <a:schemeClr val="bg2"/>
                </a:solidFill>
              </a:rPr>
              <a:t>Now she has realized she is as capable, or limited, as her fellow workers.</a:t>
            </a:r>
          </a:p>
          <a:p>
            <a:endParaRPr lang="en-US" sz="1600" dirty="0" smtClean="0">
              <a:solidFill>
                <a:schemeClr val="bg2"/>
              </a:solidFill>
            </a:endParaRPr>
          </a:p>
          <a:p>
            <a:r>
              <a:rPr lang="en-US" sz="1600" b="1" dirty="0" smtClean="0">
                <a:solidFill>
                  <a:srgbClr val="002060"/>
                </a:solidFill>
              </a:rPr>
              <a:t>Torres-Peimbert guidelines for life:</a:t>
            </a:r>
          </a:p>
          <a:p>
            <a:r>
              <a:rPr lang="en-US" sz="1600" b="1" dirty="0" smtClean="0">
                <a:solidFill>
                  <a:srgbClr val="002060"/>
                </a:solidFill>
              </a:rPr>
              <a:t>In family life - share responsibilities. Give same opportunities to women &amp; men.</a:t>
            </a:r>
          </a:p>
          <a:p>
            <a:r>
              <a:rPr lang="en-US" sz="1600" b="1" dirty="0" smtClean="0">
                <a:solidFill>
                  <a:srgbClr val="002060"/>
                </a:solidFill>
              </a:rPr>
              <a:t>In educational institutions - give same opportunities to women &amp; men.</a:t>
            </a:r>
          </a:p>
          <a:p>
            <a:r>
              <a:rPr lang="en-US" sz="1600" b="1" dirty="0" smtClean="0">
                <a:solidFill>
                  <a:srgbClr val="002060"/>
                </a:solidFill>
              </a:rPr>
              <a:t>For outreach activities – accept challenge of public presentations. Learn to give a good talk. Make technology work for you.</a:t>
            </a:r>
          </a:p>
          <a:p>
            <a:r>
              <a:rPr lang="en-US" sz="1600" b="1" dirty="0" smtClean="0">
                <a:solidFill>
                  <a:srgbClr val="002060"/>
                </a:solidFill>
              </a:rPr>
              <a:t>For leadership in projects – accept those responsibilities; we have to change within ourselves those attitudes that hold us back from accepting challenges.</a:t>
            </a:r>
            <a:endParaRPr lang="en-US" sz="1600" dirty="0">
              <a:solidFill>
                <a:schemeClr val="bg2"/>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9560" y="0"/>
            <a:ext cx="8497542" cy="883920"/>
          </a:xfrm>
          <a:ln>
            <a:solidFill>
              <a:srgbClr val="A50021"/>
            </a:solidFill>
          </a:ln>
        </p:spPr>
        <p:txBody>
          <a:bodyPr/>
          <a:lstStyle/>
          <a:p>
            <a:pPr algn="ctr"/>
            <a:r>
              <a:rPr lang="en-US" dirty="0" smtClean="0">
                <a:solidFill>
                  <a:srgbClr val="951A82"/>
                </a:solidFill>
              </a:rPr>
              <a:t>         EXPANDING GIRLS’ HORIZONS IN PHYSICS</a:t>
            </a:r>
            <a:br>
              <a:rPr lang="en-US" dirty="0" smtClean="0">
                <a:solidFill>
                  <a:srgbClr val="951A82"/>
                </a:solidFill>
              </a:rPr>
            </a:br>
            <a:r>
              <a:rPr lang="en-US" dirty="0" smtClean="0">
                <a:solidFill>
                  <a:srgbClr val="951A82"/>
                </a:solidFill>
              </a:rPr>
              <a:t> and OTHER SCIENCES- </a:t>
            </a:r>
            <a:r>
              <a:rPr lang="en-US" sz="2000" b="0" dirty="0" smtClean="0">
                <a:solidFill>
                  <a:srgbClr val="951A82"/>
                </a:solidFill>
              </a:rPr>
              <a:t>Spencer Talk &amp; Poster</a:t>
            </a:r>
            <a:endParaRPr lang="en-US" sz="2000" b="0"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7</a:t>
            </a:fld>
            <a:endParaRPr lang="en-US"/>
          </a:p>
        </p:txBody>
      </p:sp>
      <p:sp>
        <p:nvSpPr>
          <p:cNvPr id="4" name="Footer Placeholder 3"/>
          <p:cNvSpPr>
            <a:spLocks noGrp="1"/>
          </p:cNvSpPr>
          <p:nvPr>
            <p:ph type="ftr" sz="quarter" idx="3"/>
          </p:nvPr>
        </p:nvSpPr>
        <p:spPr>
          <a:xfrm>
            <a:off x="285749" y="6386513"/>
            <a:ext cx="2947781" cy="365125"/>
          </a:xfrm>
          <a:prstGeom prst="rect">
            <a:avLst/>
          </a:prstGeom>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sp>
        <p:nvSpPr>
          <p:cNvPr id="5" name="TextBox 4"/>
          <p:cNvSpPr txBox="1"/>
          <p:nvPr/>
        </p:nvSpPr>
        <p:spPr>
          <a:xfrm>
            <a:off x="317241" y="998377"/>
            <a:ext cx="5570375" cy="5909310"/>
          </a:xfrm>
          <a:prstGeom prst="rect">
            <a:avLst/>
          </a:prstGeom>
          <a:noFill/>
          <a:ln>
            <a:solidFill>
              <a:srgbClr val="A50021"/>
            </a:solidFill>
          </a:ln>
        </p:spPr>
        <p:txBody>
          <a:bodyPr wrap="square" rtlCol="0">
            <a:spAutoFit/>
          </a:bodyPr>
          <a:lstStyle/>
          <a:p>
            <a:pPr lvl="0">
              <a:buFont typeface="Arial" pitchFamily="34" charset="0"/>
              <a:buChar char="•"/>
            </a:pPr>
            <a:r>
              <a:rPr lang="en-US" dirty="0" smtClean="0">
                <a:solidFill>
                  <a:srgbClr val="951A82"/>
                </a:solidFill>
              </a:rPr>
              <a:t>My poster describes an intervention that has been successfully used since 1976 to encourage girls to consider a career in Science, Technology, Engineering or Mathematics (STEM).</a:t>
            </a:r>
          </a:p>
          <a:p>
            <a:pPr lvl="0">
              <a:buFont typeface="Arial" pitchFamily="34" charset="0"/>
              <a:buChar char="•"/>
            </a:pPr>
            <a:endParaRPr lang="en-US" dirty="0" smtClean="0">
              <a:solidFill>
                <a:srgbClr val="951A82"/>
              </a:solidFill>
            </a:endParaRPr>
          </a:p>
          <a:p>
            <a:pPr lvl="0">
              <a:buFont typeface="Arial" pitchFamily="34" charset="0"/>
              <a:buChar char="•"/>
            </a:pPr>
            <a:r>
              <a:rPr lang="en-US" dirty="0" smtClean="0">
                <a:solidFill>
                  <a:srgbClr val="951A82"/>
                </a:solidFill>
              </a:rPr>
              <a:t>Gi</a:t>
            </a:r>
            <a:r>
              <a:rPr lang="en-GB" dirty="0" smtClean="0">
                <a:solidFill>
                  <a:srgbClr val="951A82"/>
                </a:solidFill>
              </a:rPr>
              <a:t>rls must take appropriate pre-requisite-to-college mathematics and science courses when they are 15 to 18 years old in order to start on the path to a career in STEM.</a:t>
            </a:r>
          </a:p>
          <a:p>
            <a:pPr lvl="0">
              <a:buFont typeface="Arial" pitchFamily="34" charset="0"/>
              <a:buChar char="•"/>
            </a:pPr>
            <a:endParaRPr lang="en-US" dirty="0" smtClean="0">
              <a:solidFill>
                <a:srgbClr val="951A82"/>
              </a:solidFill>
            </a:endParaRPr>
          </a:p>
          <a:p>
            <a:pPr lvl="0">
              <a:buFont typeface="Arial" pitchFamily="34" charset="0"/>
              <a:buChar char="•"/>
            </a:pPr>
            <a:r>
              <a:rPr lang="en-US" dirty="0" smtClean="0">
                <a:solidFill>
                  <a:srgbClr val="951A82"/>
                </a:solidFill>
              </a:rPr>
              <a:t>Expanding Your Horizons in Science, Engineering and Mathematics (EYH) conferences are one day conferences for girls aged 12 to 18. They are run by volunteers and happen </a:t>
            </a:r>
            <a:r>
              <a:rPr lang="en-US" dirty="0" smtClean="0">
                <a:solidFill>
                  <a:srgbClr val="951A82"/>
                </a:solidFill>
              </a:rPr>
              <a:t>annually at </a:t>
            </a:r>
            <a:r>
              <a:rPr lang="en-US" dirty="0" smtClean="0">
                <a:solidFill>
                  <a:srgbClr val="951A82"/>
                </a:solidFill>
              </a:rPr>
              <a:t>a local college.</a:t>
            </a:r>
          </a:p>
          <a:p>
            <a:pPr lvl="0">
              <a:buFont typeface="Arial" pitchFamily="34" charset="0"/>
              <a:buChar char="•"/>
            </a:pPr>
            <a:endParaRPr lang="en-US" sz="1400" dirty="0" smtClean="0">
              <a:solidFill>
                <a:srgbClr val="951A82"/>
              </a:solidFill>
            </a:endParaRPr>
          </a:p>
          <a:p>
            <a:pPr lvl="0">
              <a:buFont typeface="Arial" pitchFamily="34" charset="0"/>
              <a:buChar char="•"/>
            </a:pPr>
            <a:r>
              <a:rPr lang="en-US" dirty="0" smtClean="0">
                <a:solidFill>
                  <a:srgbClr val="951A82"/>
                </a:solidFill>
              </a:rPr>
              <a:t>EYH conferences engage schoolgirls in interesting and fun </a:t>
            </a:r>
            <a:r>
              <a:rPr lang="en-US" b="1" dirty="0" smtClean="0">
                <a:solidFill>
                  <a:srgbClr val="951A82"/>
                </a:solidFill>
              </a:rPr>
              <a:t>hands-on</a:t>
            </a:r>
            <a:r>
              <a:rPr lang="en-US" dirty="0" smtClean="0">
                <a:solidFill>
                  <a:srgbClr val="951A82"/>
                </a:solidFill>
              </a:rPr>
              <a:t> STEM activities, designed and led by adult women STEM professionals who live in the same community. </a:t>
            </a:r>
            <a:r>
              <a:rPr lang="en-US" sz="1600" dirty="0" smtClean="0">
                <a:solidFill>
                  <a:srgbClr val="951A82"/>
                </a:solidFill>
              </a:rPr>
              <a:t>Over 900,000 girls have been to an EYH since 1976</a:t>
            </a:r>
            <a:r>
              <a:rPr lang="en-US" sz="1600" dirty="0" smtClean="0">
                <a:solidFill>
                  <a:srgbClr val="951A82"/>
                </a:solidFill>
              </a:rPr>
              <a:t>. </a:t>
            </a:r>
            <a:endParaRPr lang="en-US" sz="1600" dirty="0" smtClean="0">
              <a:solidFill>
                <a:srgbClr val="951A82"/>
              </a:solidFill>
            </a:endParaRPr>
          </a:p>
          <a:p>
            <a:endParaRPr lang="en-US" dirty="0"/>
          </a:p>
        </p:txBody>
      </p:sp>
      <p:pic>
        <p:nvPicPr>
          <p:cNvPr id="6" name="Picture 5" descr="PhysicsWorkshop.jpg"/>
          <p:cNvPicPr>
            <a:picLocks noChangeAspect="1"/>
          </p:cNvPicPr>
          <p:nvPr/>
        </p:nvPicPr>
        <p:blipFill>
          <a:blip r:embed="rId2"/>
          <a:srcRect l="20716"/>
          <a:stretch>
            <a:fillRect/>
          </a:stretch>
        </p:blipFill>
        <p:spPr>
          <a:xfrm>
            <a:off x="5943600" y="979526"/>
            <a:ext cx="3200400" cy="2700781"/>
          </a:xfrm>
          <a:prstGeom prst="rect">
            <a:avLst/>
          </a:prstGeom>
        </p:spPr>
      </p:pic>
      <p:pic>
        <p:nvPicPr>
          <p:cNvPr id="7" name="Picture 6" descr="ChemistryWorkshop.jpg"/>
          <p:cNvPicPr>
            <a:picLocks noChangeAspect="1"/>
          </p:cNvPicPr>
          <p:nvPr/>
        </p:nvPicPr>
        <p:blipFill>
          <a:blip r:embed="rId3"/>
          <a:stretch>
            <a:fillRect/>
          </a:stretch>
        </p:blipFill>
        <p:spPr>
          <a:xfrm>
            <a:off x="5950062" y="4158043"/>
            <a:ext cx="3193938" cy="2123846"/>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2532" y="119760"/>
            <a:ext cx="8103570" cy="753033"/>
          </a:xfrm>
          <a:ln>
            <a:solidFill>
              <a:srgbClr val="A50021"/>
            </a:solidFill>
          </a:ln>
        </p:spPr>
        <p:txBody>
          <a:bodyPr/>
          <a:lstStyle/>
          <a:p>
            <a:pPr algn="ctr"/>
            <a:r>
              <a:rPr lang="en-US" dirty="0" smtClean="0">
                <a:solidFill>
                  <a:srgbClr val="951A82"/>
                </a:solidFill>
              </a:rPr>
              <a:t>         EXPANDING GIRLS’ HORIZONS</a:t>
            </a:r>
            <a:br>
              <a:rPr lang="en-US" dirty="0" smtClean="0">
                <a:solidFill>
                  <a:srgbClr val="951A82"/>
                </a:solidFill>
              </a:rPr>
            </a:br>
            <a:r>
              <a:rPr lang="en-US" dirty="0" smtClean="0">
                <a:solidFill>
                  <a:srgbClr val="951A82"/>
                </a:solidFill>
              </a:rPr>
              <a:t>            IN PHYSICS and OTHER SCIENCES</a:t>
            </a: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8</a:t>
            </a:fld>
            <a:endParaRPr lang="en-US"/>
          </a:p>
        </p:txBody>
      </p:sp>
      <p:sp>
        <p:nvSpPr>
          <p:cNvPr id="4" name="Footer Placeholder 3"/>
          <p:cNvSpPr>
            <a:spLocks noGrp="1"/>
          </p:cNvSpPr>
          <p:nvPr>
            <p:ph type="ftr" sz="quarter" idx="3"/>
          </p:nvPr>
        </p:nvSpPr>
        <p:spPr>
          <a:prstGeom prst="rect">
            <a:avLst/>
          </a:prstGeom>
        </p:spPr>
        <p:txBody>
          <a:bodyPr/>
          <a:lstStyle/>
          <a:p>
            <a:pPr>
              <a:defRPr/>
            </a:pPr>
            <a:r>
              <a:rPr lang="en-US" smtClean="0"/>
              <a:t>Expanding Girls’ Horizons. Spencer. 5</a:t>
            </a:r>
            <a:r>
              <a:rPr lang="en-US" baseline="30000" smtClean="0"/>
              <a:t>th</a:t>
            </a:r>
            <a:r>
              <a:rPr lang="en-US" smtClean="0"/>
              <a:t> ICWIP</a:t>
            </a:r>
          </a:p>
          <a:p>
            <a:pPr>
              <a:defRPr/>
            </a:pPr>
            <a:endParaRPr lang="en-US" dirty="0"/>
          </a:p>
        </p:txBody>
      </p:sp>
      <p:sp>
        <p:nvSpPr>
          <p:cNvPr id="5" name="TextBox 4"/>
          <p:cNvSpPr txBox="1"/>
          <p:nvPr/>
        </p:nvSpPr>
        <p:spPr>
          <a:xfrm>
            <a:off x="410546" y="1091682"/>
            <a:ext cx="7753739" cy="3662541"/>
          </a:xfrm>
          <a:prstGeom prst="rect">
            <a:avLst/>
          </a:prstGeom>
          <a:noFill/>
          <a:ln>
            <a:solidFill>
              <a:srgbClr val="951A82"/>
            </a:solidFill>
          </a:ln>
        </p:spPr>
        <p:txBody>
          <a:bodyPr wrap="square" rtlCol="0">
            <a:spAutoFit/>
          </a:bodyPr>
          <a:lstStyle/>
          <a:p>
            <a:pPr defTabSz="4267200">
              <a:buClr>
                <a:srgbClr val="951A82"/>
              </a:buClr>
              <a:buFont typeface="Arial" pitchFamily="34" charset="0"/>
              <a:buChar char="•"/>
              <a:defRPr/>
            </a:pPr>
            <a:r>
              <a:rPr lang="en-US" dirty="0" smtClean="0">
                <a:solidFill>
                  <a:srgbClr val="951A82"/>
                </a:solidFill>
                <a:cs typeface="Arial" pitchFamily="34" charset="0"/>
              </a:rPr>
              <a:t>Evaluations show that attending an EYH conference sparks the girls' interest in and overcomes their prejudices about STEM subjects. The conferences are very popular with girls, their parents and teachers.</a:t>
            </a:r>
          </a:p>
          <a:p>
            <a:pPr defTabSz="4267200">
              <a:buClr>
                <a:srgbClr val="951A82"/>
              </a:buClr>
              <a:buFont typeface="Arial" pitchFamily="34" charset="0"/>
              <a:buChar char="•"/>
              <a:defRPr/>
            </a:pPr>
            <a:endParaRPr lang="en-US" sz="1400" dirty="0" smtClean="0">
              <a:solidFill>
                <a:srgbClr val="951A82"/>
              </a:solidFill>
              <a:cs typeface="Arial" pitchFamily="34" charset="0"/>
            </a:endParaRPr>
          </a:p>
          <a:p>
            <a:pPr defTabSz="4267200">
              <a:buClr>
                <a:srgbClr val="951A82"/>
              </a:buClr>
              <a:buFont typeface="Arial" pitchFamily="34" charset="0"/>
              <a:buChar char="•"/>
              <a:defRPr/>
            </a:pPr>
            <a:r>
              <a:rPr lang="en-US" dirty="0" smtClean="0">
                <a:solidFill>
                  <a:srgbClr val="951A82"/>
                </a:solidFill>
                <a:cs typeface="Arial" pitchFamily="34" charset="0"/>
              </a:rPr>
              <a:t>Through the adult women role models the girls are informed there are many different STEM careers and that they are enjoyable, pay well and contribute to the well-being of society.</a:t>
            </a:r>
          </a:p>
          <a:p>
            <a:pPr defTabSz="4267200">
              <a:buClr>
                <a:srgbClr val="951A82"/>
              </a:buClr>
              <a:buFont typeface="Arial" pitchFamily="34" charset="0"/>
              <a:buChar char="•"/>
              <a:defRPr/>
            </a:pPr>
            <a:endParaRPr lang="en-US" sz="1200" dirty="0" smtClean="0">
              <a:solidFill>
                <a:srgbClr val="951A82"/>
              </a:solidFill>
              <a:cs typeface="Arial" pitchFamily="34" charset="0"/>
            </a:endParaRPr>
          </a:p>
          <a:p>
            <a:pPr defTabSz="4267200">
              <a:buClr>
                <a:srgbClr val="951A82"/>
              </a:buClr>
              <a:buFont typeface="Arial" pitchFamily="34" charset="0"/>
              <a:buChar char="•"/>
              <a:defRPr/>
            </a:pPr>
            <a:r>
              <a:rPr lang="en-US" b="1" dirty="0" smtClean="0">
                <a:solidFill>
                  <a:srgbClr val="002060"/>
                </a:solidFill>
                <a:cs typeface="Arial" pitchFamily="34" charset="0"/>
              </a:rPr>
              <a:t>The EYH Network helps new conference sites to get started and provides technical assistance; to find out how to start an EYH conference in your home town visit our website </a:t>
            </a:r>
            <a:r>
              <a:rPr lang="en-US" sz="2400" dirty="0" smtClean="0">
                <a:solidFill>
                  <a:srgbClr val="951A82"/>
                </a:solidFill>
                <a:cs typeface="Arial" pitchFamily="34" charset="0"/>
                <a:hlinkClick r:id="rId2"/>
              </a:rPr>
              <a:t>www.expandingyourhorizons.org</a:t>
            </a:r>
            <a:r>
              <a:rPr lang="en-US" dirty="0" smtClean="0">
                <a:solidFill>
                  <a:srgbClr val="951A82"/>
                </a:solidFill>
              </a:rPr>
              <a:t>  </a:t>
            </a:r>
            <a:r>
              <a:rPr lang="en-US" dirty="0" smtClean="0">
                <a:solidFill>
                  <a:srgbClr val="002060"/>
                </a:solidFill>
              </a:rPr>
              <a:t>or contact me at the end of this session.</a:t>
            </a:r>
            <a:endParaRPr lang="en-US" dirty="0">
              <a:solidFill>
                <a:srgbClr val="002060"/>
              </a:solidFill>
            </a:endParaRPr>
          </a:p>
        </p:txBody>
      </p:sp>
      <p:pic>
        <p:nvPicPr>
          <p:cNvPr id="6" name="Picture 5" descr="ManyGirls.jpg"/>
          <p:cNvPicPr>
            <a:picLocks noChangeAspect="1"/>
          </p:cNvPicPr>
          <p:nvPr/>
        </p:nvPicPr>
        <p:blipFill>
          <a:blip r:embed="rId3"/>
          <a:stretch>
            <a:fillRect/>
          </a:stretch>
        </p:blipFill>
        <p:spPr>
          <a:xfrm>
            <a:off x="1572211" y="4581341"/>
            <a:ext cx="5237552" cy="1810512"/>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t>		 A BLOG called “My </a:t>
            </a:r>
            <a:r>
              <a:rPr lang="en-US" dirty="0" smtClean="0"/>
              <a:t>STEM </a:t>
            </a:r>
            <a:r>
              <a:rPr lang="en-US" dirty="0" smtClean="0"/>
              <a:t>Story”</a:t>
            </a:r>
            <a:br>
              <a:rPr lang="en-US" dirty="0" smtClean="0"/>
            </a:br>
            <a:r>
              <a:rPr lang="en-US" dirty="0" smtClean="0"/>
              <a:t>		 http://mystemstory.wlu.ca/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0"/>
          </p:nvPr>
        </p:nvSpPr>
        <p:spPr/>
        <p:txBody>
          <a:bodyPr/>
          <a:lstStyle/>
          <a:p>
            <a:pPr>
              <a:defRPr/>
            </a:pPr>
            <a:r>
              <a:rPr lang="en-US" smtClean="0"/>
              <a:t>Slide </a:t>
            </a:r>
            <a:fld id="{937ABE18-3389-401F-8A3D-FB11D2A9A3A0}" type="slidenum">
              <a:rPr lang="en-US" smtClean="0"/>
              <a:pPr>
                <a:defRPr/>
              </a:pPr>
              <a:t>9</a:t>
            </a:fld>
            <a:r>
              <a:rPr lang="en-US" smtClean="0"/>
              <a:t>   </a:t>
            </a:r>
            <a:endParaRPr lang="en-US" dirty="0"/>
          </a:p>
        </p:txBody>
      </p:sp>
      <p:sp>
        <p:nvSpPr>
          <p:cNvPr id="4" name="Footer Placeholder 3"/>
          <p:cNvSpPr>
            <a:spLocks noGrp="1"/>
          </p:cNvSpPr>
          <p:nvPr>
            <p:ph type="ftr" sz="quarter" idx="3"/>
          </p:nvPr>
        </p:nvSpPr>
        <p:spPr>
          <a:xfrm>
            <a:off x="285749" y="6386513"/>
            <a:ext cx="3226077" cy="365125"/>
          </a:xfrm>
          <a:prstGeom prst="rect">
            <a:avLst/>
          </a:prstGeom>
        </p:spPr>
        <p:txBody>
          <a:bodyPr/>
          <a:lstStyle/>
          <a:p>
            <a:pPr>
              <a:defRPr/>
            </a:pPr>
            <a:r>
              <a:rPr lang="en-US" dirty="0" smtClean="0"/>
              <a:t>Spencer talk on 5</a:t>
            </a:r>
            <a:r>
              <a:rPr lang="en-US" baseline="30000" dirty="0" smtClean="0"/>
              <a:t>th</a:t>
            </a:r>
            <a:r>
              <a:rPr lang="en-US" dirty="0" smtClean="0"/>
              <a:t> ICWIP, AAPT WM15</a:t>
            </a:r>
          </a:p>
          <a:p>
            <a:pPr>
              <a:defRPr/>
            </a:pPr>
            <a:endParaRPr lang="en-US" dirty="0"/>
          </a:p>
        </p:txBody>
      </p:sp>
      <p:sp>
        <p:nvSpPr>
          <p:cNvPr id="9" name="TextBox 8"/>
          <p:cNvSpPr txBox="1"/>
          <p:nvPr/>
        </p:nvSpPr>
        <p:spPr>
          <a:xfrm>
            <a:off x="636104" y="1126435"/>
            <a:ext cx="7527235" cy="5262979"/>
          </a:xfrm>
          <a:prstGeom prst="rect">
            <a:avLst/>
          </a:prstGeom>
          <a:noFill/>
        </p:spPr>
        <p:txBody>
          <a:bodyPr wrap="square" rtlCol="0">
            <a:spAutoFit/>
          </a:bodyPr>
          <a:lstStyle/>
          <a:p>
            <a:pPr marL="342900" marR="0" lvl="0" indent="-342900">
              <a:buFont typeface="Symbol"/>
              <a:buChar char=""/>
            </a:pPr>
            <a:r>
              <a:rPr lang="en-US" dirty="0" smtClean="0">
                <a:solidFill>
                  <a:schemeClr val="bg2"/>
                </a:solidFill>
                <a:latin typeface="Times New Roman"/>
                <a:ea typeface="Times New Roman"/>
              </a:rPr>
              <a:t>We invite you to share a story that reflects your life in physics.</a:t>
            </a:r>
          </a:p>
          <a:p>
            <a:pPr marL="342900" marR="0" lvl="0" indent="-342900">
              <a:buFont typeface="Symbol"/>
              <a:buChar char=""/>
            </a:pPr>
            <a:r>
              <a:rPr lang="en-US" dirty="0" smtClean="0">
                <a:solidFill>
                  <a:schemeClr val="bg2"/>
                </a:solidFill>
                <a:latin typeface="Times New Roman"/>
                <a:ea typeface="Times New Roman"/>
              </a:rPr>
              <a:t>Perhaps it’s a memory of the first scientific concept that sparked your curiosity, or a mentor who nourished your sense of wonder. </a:t>
            </a:r>
          </a:p>
          <a:p>
            <a:pPr marL="342900" marR="0" lvl="0" indent="-342900">
              <a:buFont typeface="Symbol"/>
              <a:buChar char=""/>
            </a:pPr>
            <a:r>
              <a:rPr lang="en-US" dirty="0" smtClean="0">
                <a:solidFill>
                  <a:schemeClr val="bg2"/>
                </a:solidFill>
                <a:latin typeface="Times New Roman"/>
                <a:ea typeface="Times New Roman"/>
              </a:rPr>
              <a:t>It may be the story of a research breakthrough – or failure – and how it changed your thinking. </a:t>
            </a:r>
          </a:p>
          <a:p>
            <a:pPr marL="342900" marR="0" lvl="0" indent="-342900">
              <a:buFont typeface="Symbol"/>
              <a:buChar char=""/>
            </a:pPr>
            <a:r>
              <a:rPr lang="en-US" dirty="0" smtClean="0">
                <a:solidFill>
                  <a:schemeClr val="bg2"/>
                </a:solidFill>
                <a:latin typeface="Times New Roman"/>
                <a:ea typeface="Times New Roman"/>
              </a:rPr>
              <a:t>It could be the story of a challenge you faced as a physicist, and how you overcame it. </a:t>
            </a:r>
          </a:p>
          <a:p>
            <a:pPr>
              <a:buFont typeface="Arial" pitchFamily="34" charset="0"/>
              <a:buChar char="•"/>
            </a:pPr>
            <a:r>
              <a:rPr lang="en-US" dirty="0" smtClean="0">
                <a:solidFill>
                  <a:schemeClr val="bg2"/>
                </a:solidFill>
                <a:latin typeface="Times New Roman"/>
                <a:ea typeface="Times New Roman"/>
              </a:rPr>
              <a:t>     </a:t>
            </a:r>
            <a:r>
              <a:rPr lang="en-US" b="1" dirty="0" smtClean="0">
                <a:solidFill>
                  <a:schemeClr val="bg2"/>
                </a:solidFill>
                <a:latin typeface="Times New Roman"/>
                <a:ea typeface="Times New Roman"/>
              </a:rPr>
              <a:t>We welcome any story that conveys an experience or perspective that</a:t>
            </a:r>
          </a:p>
          <a:p>
            <a:r>
              <a:rPr lang="en-US" b="1" dirty="0" smtClean="0">
                <a:solidFill>
                  <a:schemeClr val="bg2"/>
                </a:solidFill>
                <a:latin typeface="Times New Roman"/>
                <a:ea typeface="Times New Roman"/>
              </a:rPr>
              <a:t>      has shaped the scientist and person you have become.</a:t>
            </a:r>
          </a:p>
          <a:p>
            <a:endParaRPr lang="en-US" b="1" dirty="0" smtClean="0">
              <a:solidFill>
                <a:schemeClr val="bg2"/>
              </a:solidFill>
              <a:latin typeface="Times New Roman"/>
              <a:ea typeface="Times New Roman"/>
            </a:endParaRPr>
          </a:p>
          <a:p>
            <a:r>
              <a:rPr lang="en-US" dirty="0" smtClean="0">
                <a:solidFill>
                  <a:schemeClr val="bg2"/>
                </a:solidFill>
                <a:latin typeface="Times New Roman"/>
                <a:ea typeface="Times New Roman"/>
              </a:rPr>
              <a:t>Conference attendees submitted their stories before the conference and 24 were chosen to be published; personal stories of  women physicists (and one man)  from Australia, Canada, China, Democratic Republic of Congo, Egypt, Ghana, India,  Indonesia, Ireland, Nepal, Nigeria, Pakistan, Peru, Uganda, United Kingdom, USA and  Yemen.</a:t>
            </a:r>
          </a:p>
          <a:p>
            <a:endParaRPr lang="en-US" sz="1200" b="1" dirty="0" smtClean="0">
              <a:solidFill>
                <a:schemeClr val="bg2"/>
              </a:solidFill>
              <a:latin typeface="Times New Roman"/>
              <a:ea typeface="Times New Roman"/>
            </a:endParaRPr>
          </a:p>
          <a:p>
            <a:r>
              <a:rPr lang="en-US" b="1" dirty="0" smtClean="0">
                <a:solidFill>
                  <a:srgbClr val="FF0000"/>
                </a:solidFill>
                <a:latin typeface="Times New Roman"/>
                <a:ea typeface="Times New Roman"/>
              </a:rPr>
              <a:t>If you have ever felt challenged by your circumstances  and unhappy as you carry out your daily tasks I invite you to read the stories in this blog, especially those from the 3</a:t>
            </a:r>
            <a:r>
              <a:rPr lang="en-US" b="1" baseline="30000" dirty="0" smtClean="0">
                <a:solidFill>
                  <a:srgbClr val="FF0000"/>
                </a:solidFill>
                <a:latin typeface="Times New Roman"/>
                <a:ea typeface="Times New Roman"/>
              </a:rPr>
              <a:t>rd</a:t>
            </a:r>
            <a:r>
              <a:rPr lang="en-US" b="1" dirty="0" smtClean="0">
                <a:solidFill>
                  <a:srgbClr val="FF0000"/>
                </a:solidFill>
                <a:latin typeface="Times New Roman"/>
                <a:ea typeface="Times New Roman"/>
              </a:rPr>
              <a:t> world, and to thank your lucky stars !</a:t>
            </a:r>
            <a:endParaRPr lang="en-US" dirty="0"/>
          </a:p>
        </p:txBody>
      </p:sp>
      <p:pic>
        <p:nvPicPr>
          <p:cNvPr id="8" name="Picture 7"/>
          <p:cNvPicPr>
            <a:picLocks noChangeAspect="1"/>
          </p:cNvPicPr>
          <p:nvPr>
            <p:custDataLst>
              <p:tags r:id="rId1"/>
            </p:custDataLst>
          </p:nvPr>
        </p:nvPicPr>
        <p:blipFill>
          <a:blip r:embed="rId3" cstate="print"/>
          <a:srcRect l="11437" r="9268"/>
          <a:stretch>
            <a:fillRect/>
          </a:stretch>
        </p:blipFill>
        <p:spPr>
          <a:xfrm>
            <a:off x="7262191" y="0"/>
            <a:ext cx="2040835" cy="1169158"/>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LCLS-II  Magnet XLAM BX4n BX5n FDR Pres_SpencerR1pptx">
  <a:themeElements>
    <a:clrScheme name="Custom 4">
      <a:dk1>
        <a:srgbClr val="A4001D"/>
      </a:dk1>
      <a:lt1>
        <a:sysClr val="window" lastClr="FFFFFF"/>
      </a:lt1>
      <a:dk2>
        <a:srgbClr val="E17000"/>
      </a:dk2>
      <a:lt2>
        <a:srgbClr val="000000"/>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BD61156629BD47B8D2F7AB1A4836E9" ma:contentTypeVersion="0" ma:contentTypeDescription="Create a new document." ma:contentTypeScope="" ma:versionID="a7b62816b915e7bc98df7f527f996df0">
  <xsd:schema xmlns:xsd="http://www.w3.org/2001/XMLSchema" xmlns:p="http://schemas.microsoft.com/office/2006/metadata/properties" targetNamespace="http://schemas.microsoft.com/office/2006/metadata/properties" ma:root="true" ma:fieldsID="f4d196f5c675f743c82a55ad494504e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B16AA-9221-46AE-B700-523442ABDABD}">
  <ds:schemaRefs>
    <ds:schemaRef ds:uri="http://schemas.microsoft.com/office/2006/metadata/properties"/>
  </ds:schemaRefs>
</ds:datastoreItem>
</file>

<file path=customXml/itemProps2.xml><?xml version="1.0" encoding="utf-8"?>
<ds:datastoreItem xmlns:ds="http://schemas.openxmlformats.org/officeDocument/2006/customXml" ds:itemID="{D9C0B646-2A20-4785-9657-D2A9A9FE2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DE3F1C6-E643-4597-BD68-C599B5629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LCLS-II  Magnet XLAM BX4n BX5n FDR Pres_SpencerR1pptx</Template>
  <TotalTime>2919</TotalTime>
  <Words>2245</Words>
  <Application>Microsoft Office PowerPoint</Application>
  <PresentationFormat>On-screen Show (4:3)</PresentationFormat>
  <Paragraphs>207</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LCLS-II  Magnet XLAM BX4n BX5n FDR Pres_SpencerR1pptx</vt:lpstr>
      <vt:lpstr>Default Design</vt:lpstr>
      <vt:lpstr>Report on the 5th IUPAP International Conference on Women in Physics</vt:lpstr>
      <vt:lpstr>                   OVERVIEW OF MY TALK</vt:lpstr>
      <vt:lpstr>KEYNOTE PUBLIC LECTURE    Jill Tarter, Director, SETI Institute, USA</vt:lpstr>
      <vt:lpstr>SIX PLENARY TALKS presented by distinguished physicists from all continents </vt:lpstr>
      <vt:lpstr>TIDBITS of INTEREST and USEFUL ADVICE  for WOMEN in PHYSICS from plenaries</vt:lpstr>
      <vt:lpstr>TIDBITS of INTEREST and USEFUL ADVICE  for WOMEN in PHYSICS from plenaries, part 2</vt:lpstr>
      <vt:lpstr>         EXPANDING GIRLS’ HORIZONS IN PHYSICS  and OTHER SCIENCES- Spencer Talk &amp; Poster</vt:lpstr>
      <vt:lpstr>         EXPANDING GIRLS’ HORIZONS             IN PHYSICS and OTHER SCIENCES</vt:lpstr>
      <vt:lpstr>   A BLOG called “My STEM Story”    http://mystemstory.wlu.ca/   </vt:lpstr>
      <vt:lpstr>  Some excerpts from the stories    submitted to My STEM Story</vt:lpstr>
      <vt:lpstr>  </vt:lpstr>
      <vt:lpstr>  </vt:lpstr>
      <vt:lpstr>  </vt:lpstr>
      <vt:lpstr>  </vt:lpstr>
      <vt:lpstr>  </vt:lpstr>
      <vt:lpstr>  </vt:lpstr>
      <vt:lpstr>  </vt:lpstr>
      <vt:lpstr>  </vt:lpstr>
      <vt:lpstr>  </vt:lpstr>
      <vt:lpstr>  </vt:lpstr>
      <vt:lpstr>  </vt:lpstr>
    </vt:vector>
  </TitlesOfParts>
  <Company>Expanding Your Horizons network, Oakland CA, 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Spencer Talk on 5th ICWIP for AAPT WM15</dc:title>
  <dc:creator>cherrill</dc:creator>
  <cp:lastModifiedBy>RICK</cp:lastModifiedBy>
  <cp:revision>131</cp:revision>
  <cp:lastPrinted>2009-07-27T17:31:51Z</cp:lastPrinted>
  <dcterms:created xsi:type="dcterms:W3CDTF">2014-08-03T23:04:41Z</dcterms:created>
  <dcterms:modified xsi:type="dcterms:W3CDTF">2015-01-04T21:56:30Z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0x010100D8BD61156629BD47B8D2F7AB1A4836E9</vt:lpwstr>
  </property>
  <property fmtid="{D5CDD505-2E9C-101B-9397-08002B2CF9AE}" pid="3" name="DocType">
    <vt:lpwstr>Presentation</vt:lpwstr>
  </property>
  <property fmtid="{D5CDD505-2E9C-101B-9397-08002B2CF9AE}" pid="4" name="Formatting Updated">
    <vt:lpwstr>false</vt:lpwstr>
  </property>
  <property fmtid="{D5CDD505-2E9C-101B-9397-08002B2CF9AE}" pid="5" name="Order">
    <vt:r8>1300</vt:r8>
  </property>
</Properties>
</file>