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256" r:id="rId2"/>
    <p:sldId id="587" r:id="rId3"/>
    <p:sldId id="585" r:id="rId4"/>
    <p:sldId id="586" r:id="rId5"/>
    <p:sldId id="584" r:id="rId6"/>
    <p:sldId id="558" r:id="rId7"/>
    <p:sldId id="559" r:id="rId8"/>
    <p:sldId id="588" r:id="rId9"/>
    <p:sldId id="563" r:id="rId10"/>
    <p:sldId id="568" r:id="rId11"/>
    <p:sldId id="569" r:id="rId12"/>
    <p:sldId id="570" r:id="rId13"/>
    <p:sldId id="571" r:id="rId14"/>
    <p:sldId id="583" r:id="rId15"/>
    <p:sldId id="574" r:id="rId16"/>
    <p:sldId id="577" r:id="rId17"/>
    <p:sldId id="578" r:id="rId18"/>
  </p:sldIdLst>
  <p:sldSz cx="9144000" cy="6858000" type="screen4x3"/>
  <p:notesSz cx="6858000" cy="9144000"/>
  <p:defaultTextStyle>
    <a:defPPr>
      <a:defRPr lang="sv-SE"/>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66"/>
    <a:srgbClr val="000000"/>
    <a:srgbClr val="FF280C"/>
    <a:srgbClr val="CCECFF"/>
    <a:srgbClr val="99CCF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2" autoAdjust="0"/>
    <p:restoredTop sz="94508" autoAdjust="0"/>
  </p:normalViewPr>
  <p:slideViewPr>
    <p:cSldViewPr snapToGrid="0">
      <p:cViewPr varScale="1">
        <p:scale>
          <a:sx n="65" d="100"/>
          <a:sy n="65" d="100"/>
        </p:scale>
        <p:origin x="-1180" y="-72"/>
      </p:cViewPr>
      <p:guideLst>
        <p:guide orient="horz"/>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8" charset="0"/>
              </a:defRPr>
            </a:lvl1pPr>
          </a:lstStyle>
          <a:p>
            <a:endParaRPr lang="en-US"/>
          </a:p>
        </p:txBody>
      </p:sp>
      <p:sp>
        <p:nvSpPr>
          <p:cNvPr id="160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defRPr>
            </a:lvl1pPr>
          </a:lstStyle>
          <a:p>
            <a:endParaRPr lang="en-US"/>
          </a:p>
        </p:txBody>
      </p:sp>
      <p:sp>
        <p:nvSpPr>
          <p:cNvPr id="160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8" charset="0"/>
              </a:defRPr>
            </a:lvl1pPr>
          </a:lstStyle>
          <a:p>
            <a:endParaRPr lang="en-US"/>
          </a:p>
        </p:txBody>
      </p:sp>
      <p:sp>
        <p:nvSpPr>
          <p:cNvPr id="160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8" charset="0"/>
              </a:defRPr>
            </a:lvl1pPr>
          </a:lstStyle>
          <a:p>
            <a:fld id="{BD7C7D1E-8AEB-4FD6-9FD3-51F787C8C6F3}" type="slidenum">
              <a:rPr lang="en-US"/>
              <a:pPr/>
              <a:t>‹#›</a:t>
            </a:fld>
            <a:endParaRPr lang="en-US"/>
          </a:p>
        </p:txBody>
      </p:sp>
    </p:spTree>
    <p:extLst>
      <p:ext uri="{BB962C8B-B14F-4D97-AF65-F5344CB8AC3E}">
        <p14:creationId xmlns:p14="http://schemas.microsoft.com/office/powerpoint/2010/main" val="3431551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0000" tIns="46800" rIns="90000" bIns="46800" numCol="1" anchor="ctr" anchorCtr="0" compatLnSpc="1">
            <a:prstTxWarp prst="textNoShape">
              <a:avLst/>
            </a:prstTxWarp>
          </a:bodyPr>
          <a:lstStyle>
            <a:lvl1pPr>
              <a:defRPr sz="1200">
                <a:latin typeface="Times" pitchFamily="18" charset="0"/>
              </a:defRPr>
            </a:lvl1pPr>
          </a:lstStyle>
          <a:p>
            <a:endParaRPr lang="en-US"/>
          </a:p>
        </p:txBody>
      </p:sp>
      <p:sp>
        <p:nvSpPr>
          <p:cNvPr id="2457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0000" tIns="46800" rIns="90000" bIns="46800" numCol="1" anchor="ctr" anchorCtr="0" compatLnSpc="1">
            <a:prstTxWarp prst="textNoShape">
              <a:avLst/>
            </a:prstTxWarp>
          </a:bodyPr>
          <a:lstStyle>
            <a:lvl1pPr algn="r">
              <a:defRPr sz="1200">
                <a:latin typeface="Times" pitchFamily="18" charset="0"/>
              </a:defRPr>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0000" tIns="46800" rIns="90000" bIns="46800" numCol="1" anchor="ctr" anchorCtr="0" compatLnSpc="1">
            <a:prstTxWarp prst="textNoShape">
              <a:avLst/>
            </a:prstTxWarp>
          </a:bodyPr>
          <a:lstStyle/>
          <a:p>
            <a:pPr lvl="0"/>
            <a:r>
              <a:rPr lang="sv-SE" noProof="0" smtClean="0"/>
              <a:t>Click to edit Master text styles</a:t>
            </a:r>
          </a:p>
          <a:p>
            <a:pPr lvl="1"/>
            <a:r>
              <a:rPr lang="sv-SE" noProof="0" smtClean="0"/>
              <a:t>Second level</a:t>
            </a:r>
          </a:p>
          <a:p>
            <a:pPr lvl="2"/>
            <a:r>
              <a:rPr lang="sv-SE" noProof="0" smtClean="0"/>
              <a:t>Third level</a:t>
            </a:r>
          </a:p>
          <a:p>
            <a:pPr lvl="3"/>
            <a:r>
              <a:rPr lang="sv-SE" noProof="0" smtClean="0"/>
              <a:t>Fourth level</a:t>
            </a:r>
          </a:p>
          <a:p>
            <a:pPr lvl="4"/>
            <a:r>
              <a:rPr lang="sv-SE" noProof="0" smtClean="0"/>
              <a:t>Fifth level</a:t>
            </a:r>
          </a:p>
        </p:txBody>
      </p:sp>
      <p:sp>
        <p:nvSpPr>
          <p:cNvPr id="2458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0000" tIns="46800" rIns="90000" bIns="46800" numCol="1" anchor="b" anchorCtr="0" compatLnSpc="1">
            <a:prstTxWarp prst="textNoShape">
              <a:avLst/>
            </a:prstTxWarp>
          </a:bodyPr>
          <a:lstStyle>
            <a:lvl1pPr>
              <a:defRPr sz="1200">
                <a:latin typeface="Times" pitchFamily="18" charset="0"/>
              </a:defRPr>
            </a:lvl1pPr>
          </a:lstStyle>
          <a:p>
            <a:endParaRPr lang="en-US"/>
          </a:p>
        </p:txBody>
      </p:sp>
      <p:sp>
        <p:nvSpPr>
          <p:cNvPr id="2458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0000" tIns="46800" rIns="90000" bIns="46800" numCol="1" anchor="b" anchorCtr="0" compatLnSpc="1">
            <a:prstTxWarp prst="textNoShape">
              <a:avLst/>
            </a:prstTxWarp>
          </a:bodyPr>
          <a:lstStyle>
            <a:lvl1pPr algn="r">
              <a:defRPr sz="1200">
                <a:latin typeface="Times" pitchFamily="18" charset="0"/>
              </a:defRPr>
            </a:lvl1pPr>
          </a:lstStyle>
          <a:p>
            <a:fld id="{424D28FA-D8DF-4423-8132-7DE7D694552F}" type="slidenum">
              <a:rPr lang="sv-SE"/>
              <a:pPr/>
              <a:t>‹#›</a:t>
            </a:fld>
            <a:endParaRPr lang="sv-SE"/>
          </a:p>
        </p:txBody>
      </p:sp>
    </p:spTree>
    <p:extLst>
      <p:ext uri="{BB962C8B-B14F-4D97-AF65-F5344CB8AC3E}">
        <p14:creationId xmlns:p14="http://schemas.microsoft.com/office/powerpoint/2010/main" val="1531472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789E9A4-B550-442D-AD55-8E1CA430E297}" type="slidenum">
              <a:rPr lang="sv-SE"/>
              <a:pPr/>
              <a:t>1</a:t>
            </a:fld>
            <a:endParaRPr lang="sv-SE"/>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endParaRPr lang="en-US"/>
          </a:p>
        </p:txBody>
      </p:sp>
      <p:sp>
        <p:nvSpPr>
          <p:cNvPr id="5" name="Line 14"/>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a:p>
        </p:txBody>
      </p:sp>
      <p:sp>
        <p:nvSpPr>
          <p:cNvPr id="6" name="Rectangle 3"/>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a:r>
              <a:rPr lang="sv-SE">
                <a:latin typeface="Times" pitchFamily="18" charset="0"/>
              </a:rPr>
              <a:t> </a:t>
            </a:r>
          </a:p>
        </p:txBody>
      </p:sp>
      <p:pic>
        <p:nvPicPr>
          <p:cNvPr id="7" name="Picture 12"/>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16"/>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a:p>
        </p:txBody>
      </p:sp>
      <p:sp>
        <p:nvSpPr>
          <p:cNvPr id="20484" name="Rectangle 4"/>
          <p:cNvSpPr>
            <a:spLocks noGrp="1" noChangeArrowheads="1"/>
          </p:cNvSpPr>
          <p:nvPr>
            <p:ph type="ctrTitle"/>
          </p:nvPr>
        </p:nvSpPr>
        <p:spPr bwMode="auto">
          <a:xfrm>
            <a:off x="2667000" y="1524000"/>
            <a:ext cx="6019800" cy="1143000"/>
          </a:xfrm>
        </p:spPr>
        <p:txBody>
          <a:bodyPr/>
          <a:lstStyle>
            <a:lvl1pPr>
              <a:defRPr sz="4800"/>
            </a:lvl1pPr>
          </a:lstStyle>
          <a:p>
            <a:r>
              <a:rPr lang="sv-SE"/>
              <a:t>Click to edit Master title style</a:t>
            </a:r>
          </a:p>
        </p:txBody>
      </p:sp>
      <p:sp>
        <p:nvSpPr>
          <p:cNvPr id="20488" name="Rectangle 8"/>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72200" y="2286000"/>
            <a:ext cx="1600200" cy="411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2286000"/>
            <a:ext cx="4648200" cy="41148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0"/>
            <a:ext cx="64008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1600" y="3124200"/>
            <a:ext cx="3124200" cy="3276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124200"/>
            <a:ext cx="3124200" cy="3276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0"/>
            <a:ext cx="64008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1600" y="3124200"/>
            <a:ext cx="3124200" cy="3276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3124200"/>
            <a:ext cx="3124200" cy="1562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838700"/>
            <a:ext cx="3124200" cy="1562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71600" y="2286000"/>
            <a:ext cx="6400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3124200"/>
            <a:ext cx="3124200" cy="327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124200"/>
            <a:ext cx="3124200" cy="327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r>
              <a:rPr lang="en-US"/>
              <a:t>Women into Science and Engineering:  Making the Case, Making It Happen</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AE"/>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a:r>
              <a:rPr lang="sv-SE">
                <a:latin typeface="Times" pitchFamily="18" charset="0"/>
              </a:rPr>
              <a:t> </a:t>
            </a:r>
          </a:p>
        </p:txBody>
      </p:sp>
      <p:sp>
        <p:nvSpPr>
          <p:cNvPr id="1036" name="Rectangle 12"/>
          <p:cNvSpPr>
            <a:spLocks noChangeArrowheads="1"/>
          </p:cNvSpPr>
          <p:nvPr/>
        </p:nvSpPr>
        <p:spPr bwMode="white">
          <a:xfrm>
            <a:off x="0" y="0"/>
            <a:ext cx="9144000" cy="10541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endParaRPr lang="en-US"/>
          </a:p>
        </p:txBody>
      </p:sp>
      <p:sp>
        <p:nvSpPr>
          <p:cNvPr id="1028" name="Rectangle 13"/>
          <p:cNvSpPr>
            <a:spLocks noGrp="1" noChangeArrowheads="1"/>
          </p:cNvSpPr>
          <p:nvPr>
            <p:ph type="body" idx="1"/>
          </p:nvPr>
        </p:nvSpPr>
        <p:spPr bwMode="invGray">
          <a:xfrm>
            <a:off x="1371600" y="3124200"/>
            <a:ext cx="6400800" cy="327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2"/>
          <p:cNvSpPr>
            <a:spLocks noGrp="1" noChangeArrowheads="1"/>
          </p:cNvSpPr>
          <p:nvPr>
            <p:ph type="title"/>
          </p:nvPr>
        </p:nvSpPr>
        <p:spPr bwMode="invGray">
          <a:xfrm>
            <a:off x="1371600" y="2286000"/>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1044" name="Rectangle 20"/>
          <p:cNvSpPr>
            <a:spLocks noGrp="1" noChangeArrowheads="1"/>
          </p:cNvSpPr>
          <p:nvPr>
            <p:ph type="ftr" sz="quarter" idx="3"/>
          </p:nvPr>
        </p:nvSpPr>
        <p:spPr bwMode="black">
          <a:xfrm>
            <a:off x="263525" y="469900"/>
            <a:ext cx="6324600" cy="4572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a:defRPr sz="1400">
                <a:solidFill>
                  <a:srgbClr val="000000"/>
                </a:solidFill>
              </a:defRPr>
            </a:lvl1pPr>
          </a:lstStyle>
          <a:p>
            <a:r>
              <a:rPr lang="en-US"/>
              <a:t>Women into Science and Engineering:  Making the Case, Making It Happen</a:t>
            </a:r>
            <a:endParaRPr lang="sv-SE"/>
          </a:p>
        </p:txBody>
      </p:sp>
      <p:sp>
        <p:nvSpPr>
          <p:cNvPr id="1046" name="Line 22"/>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a:p>
        </p:txBody>
      </p:sp>
      <p:pic>
        <p:nvPicPr>
          <p:cNvPr id="1032" name="Picture 23"/>
          <p:cNvPicPr>
            <a:picLocks noChangeAspect="1" noChangeArrowheads="1"/>
          </p:cNvPicPr>
          <p:nvPr/>
        </p:nvPicPr>
        <p:blipFill>
          <a:blip r:embed="rId16" cstate="print"/>
          <a:srcRect/>
          <a:stretch>
            <a:fillRect/>
          </a:stretch>
        </p:blipFill>
        <p:spPr bwMode="auto">
          <a:xfrm>
            <a:off x="7086600" y="304800"/>
            <a:ext cx="1447800" cy="39687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874"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 id="2147483873" r:id="rId14"/>
  </p:sldLayoutIdLst>
  <p:timing>
    <p:tnLst>
      <p:par>
        <p:cTn id="1" dur="indefinite" restart="never" nodeType="tmRoot"/>
      </p:par>
    </p:tnLst>
  </p:timing>
  <p:hf sldNum="0" hdr="0" dt="0"/>
  <p:txStyles>
    <p:titleStyle>
      <a:lvl1pPr algn="l" rtl="0" eaLnBrk="0" fontAlgn="base" hangingPunct="0">
        <a:spcBef>
          <a:spcPct val="0"/>
        </a:spcBef>
        <a:spcAft>
          <a:spcPct val="0"/>
        </a:spcAft>
        <a:defRPr sz="2400">
          <a:solidFill>
            <a:schemeClr val="tx1"/>
          </a:solidFill>
          <a:latin typeface="+mj-lt"/>
          <a:ea typeface="+mj-ea"/>
          <a:cs typeface="+mj-cs"/>
        </a:defRPr>
      </a:lvl1pPr>
      <a:lvl2pPr algn="l" rtl="0" eaLnBrk="0" fontAlgn="base" hangingPunct="0">
        <a:spcBef>
          <a:spcPct val="0"/>
        </a:spcBef>
        <a:spcAft>
          <a:spcPct val="0"/>
        </a:spcAft>
        <a:defRPr sz="2400">
          <a:solidFill>
            <a:schemeClr val="tx1"/>
          </a:solidFill>
          <a:latin typeface="Arial" charset="0"/>
        </a:defRPr>
      </a:lvl2pPr>
      <a:lvl3pPr algn="l" rtl="0" eaLnBrk="0" fontAlgn="base" hangingPunct="0">
        <a:spcBef>
          <a:spcPct val="0"/>
        </a:spcBef>
        <a:spcAft>
          <a:spcPct val="0"/>
        </a:spcAft>
        <a:defRPr sz="2400">
          <a:solidFill>
            <a:schemeClr val="tx1"/>
          </a:solidFill>
          <a:latin typeface="Arial" charset="0"/>
        </a:defRPr>
      </a:lvl3pPr>
      <a:lvl4pPr algn="l" rtl="0" eaLnBrk="0" fontAlgn="base" hangingPunct="0">
        <a:spcBef>
          <a:spcPct val="0"/>
        </a:spcBef>
        <a:spcAft>
          <a:spcPct val="0"/>
        </a:spcAft>
        <a:defRPr sz="2400">
          <a:solidFill>
            <a:schemeClr val="tx1"/>
          </a:solidFill>
          <a:latin typeface="Arial" charset="0"/>
        </a:defRPr>
      </a:lvl4pPr>
      <a:lvl5pPr algn="l" rtl="0" eaLnBrk="0" fontAlgn="base" hangingPunct="0">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98463" indent="-361950" algn="l" rtl="0" eaLnBrk="0" fontAlgn="base" hangingPunct="0">
        <a:spcBef>
          <a:spcPct val="20000"/>
        </a:spcBef>
        <a:spcAft>
          <a:spcPct val="20000"/>
        </a:spcAft>
        <a:buFont typeface="Wingdings" pitchFamily="2" charset="2"/>
        <a:buChar char="l"/>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Font typeface="Wingdings" pitchFamily="2" charset="2"/>
        <a:buChar char="l"/>
        <a:defRPr>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81275" y="1627188"/>
            <a:ext cx="6510338" cy="2390775"/>
          </a:xfrm>
        </p:spPr>
        <p:txBody>
          <a:bodyPr/>
          <a:lstStyle/>
          <a:p>
            <a:pPr eaLnBrk="1" hangingPunct="1"/>
            <a:r>
              <a:rPr lang="en-US" sz="4400" dirty="0" smtClean="0"/>
              <a:t>Diversity in Physics:</a:t>
            </a:r>
            <a:br>
              <a:rPr lang="en-US" sz="4400" dirty="0" smtClean="0"/>
            </a:br>
            <a:r>
              <a:rPr lang="en-US" sz="3600" dirty="0" smtClean="0"/>
              <a:t>Policy and Politics First?</a:t>
            </a:r>
            <a:endParaRPr lang="en-US" sz="4400" dirty="0" smtClean="0"/>
          </a:p>
        </p:txBody>
      </p:sp>
      <p:sp>
        <p:nvSpPr>
          <p:cNvPr id="3075" name="Rectangle 3"/>
          <p:cNvSpPr>
            <a:spLocks noGrp="1" noChangeArrowheads="1"/>
          </p:cNvSpPr>
          <p:nvPr>
            <p:ph type="subTitle" idx="1"/>
          </p:nvPr>
        </p:nvSpPr>
        <p:spPr>
          <a:xfrm>
            <a:off x="2598738" y="5448300"/>
            <a:ext cx="6019800" cy="573088"/>
          </a:xfrm>
        </p:spPr>
        <p:txBody>
          <a:bodyPr/>
          <a:lstStyle/>
          <a:p>
            <a:pPr eaLnBrk="1" hangingPunct="1"/>
            <a:r>
              <a:rPr lang="en-US" dirty="0" smtClean="0"/>
              <a:t>Shirley M. Malcom, Ph.D.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2417" y="2003898"/>
            <a:ext cx="6400800" cy="533400"/>
          </a:xfrm>
        </p:spPr>
        <p:txBody>
          <a:bodyPr/>
          <a:lstStyle/>
          <a:p>
            <a:r>
              <a:rPr lang="en-US" dirty="0" smtClean="0"/>
              <a:t>Are we focusing on the right things?</a:t>
            </a:r>
            <a:endParaRPr lang="en-US" dirty="0"/>
          </a:p>
        </p:txBody>
      </p:sp>
      <p:sp>
        <p:nvSpPr>
          <p:cNvPr id="3" name="Content Placeholder 2"/>
          <p:cNvSpPr>
            <a:spLocks noGrp="1"/>
          </p:cNvSpPr>
          <p:nvPr>
            <p:ph idx="1"/>
          </p:nvPr>
        </p:nvSpPr>
        <p:spPr>
          <a:xfrm>
            <a:off x="1371600" y="2662547"/>
            <a:ext cx="6400800" cy="3553428"/>
          </a:xfrm>
        </p:spPr>
        <p:txBody>
          <a:bodyPr/>
          <a:lstStyle/>
          <a:p>
            <a:pPr>
              <a:buFont typeface="Arial" pitchFamily="34" charset="0"/>
              <a:buChar char="•"/>
            </a:pPr>
            <a:r>
              <a:rPr lang="en-US" dirty="0" smtClean="0"/>
              <a:t>Recruiting new STEM teachers and renewal of experienced teachers</a:t>
            </a:r>
          </a:p>
          <a:p>
            <a:pPr>
              <a:buFont typeface="Arial" pitchFamily="34" charset="0"/>
              <a:buChar char="•"/>
            </a:pPr>
            <a:r>
              <a:rPr lang="en-US" dirty="0" smtClean="0"/>
              <a:t>Projects vs. systemic approaches</a:t>
            </a:r>
          </a:p>
          <a:p>
            <a:pPr>
              <a:buFont typeface="Arial" pitchFamily="34" charset="0"/>
              <a:buChar char="•"/>
            </a:pPr>
            <a:r>
              <a:rPr lang="en-US" dirty="0" smtClean="0"/>
              <a:t>Science content and science practices</a:t>
            </a:r>
          </a:p>
          <a:p>
            <a:pPr>
              <a:buFont typeface="Arial" pitchFamily="34" charset="0"/>
              <a:buChar char="•"/>
            </a:pPr>
            <a:r>
              <a:rPr lang="en-US" dirty="0" smtClean="0"/>
              <a:t>Engineering w/o engineering qualified teachers</a:t>
            </a:r>
          </a:p>
          <a:p>
            <a:pPr>
              <a:buFont typeface="Arial" pitchFamily="34" charset="0"/>
              <a:buChar char="•"/>
            </a:pPr>
            <a:r>
              <a:rPr lang="en-US" dirty="0" smtClean="0"/>
              <a:t>Higher education as key to K-12 reform</a:t>
            </a:r>
          </a:p>
          <a:p>
            <a:pPr>
              <a:buFont typeface="Arial" pitchFamily="34" charset="0"/>
              <a:buChar char="•"/>
            </a:pPr>
            <a:r>
              <a:rPr lang="en-US" dirty="0" smtClean="0"/>
              <a:t>Implementation of NGSS—S/</a:t>
            </a:r>
            <a:r>
              <a:rPr lang="en-US" dirty="0" err="1" smtClean="0"/>
              <a:t>Es</a:t>
            </a:r>
            <a:r>
              <a:rPr lang="en-US" dirty="0" smtClean="0"/>
              <a:t> as critical </a:t>
            </a:r>
            <a:r>
              <a:rPr lang="en-US" dirty="0" smtClean="0"/>
              <a:t>friends</a:t>
            </a:r>
          </a:p>
          <a:p>
            <a:pPr>
              <a:buFont typeface="Arial" pitchFamily="34" charset="0"/>
              <a:buChar char="•"/>
            </a:pPr>
            <a:r>
              <a:rPr lang="en-US" dirty="0" smtClean="0"/>
              <a:t>Specific attention to different population groups</a:t>
            </a:r>
            <a:endParaRPr lang="en-US" dirty="0" smtClean="0"/>
          </a:p>
          <a:p>
            <a:pPr>
              <a:buFont typeface="Arial" pitchFamily="34" charset="0"/>
              <a:buChar char="•"/>
            </a:pPr>
            <a:r>
              <a:rPr lang="en-US" dirty="0" smtClean="0"/>
              <a:t>Technology and tools to support learning</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2685071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191" y="3022979"/>
            <a:ext cx="6400800" cy="533400"/>
          </a:xfrm>
        </p:spPr>
        <p:txBody>
          <a:bodyPr/>
          <a:lstStyle/>
          <a:p>
            <a:r>
              <a:rPr lang="en-US" dirty="0" smtClean="0"/>
              <a:t>Why has it been so hard to </a:t>
            </a:r>
            <a:r>
              <a:rPr lang="en-US" dirty="0" smtClean="0"/>
              <a:t>address issues related to URGs in STEM?</a:t>
            </a:r>
            <a:br>
              <a:rPr lang="en-US" dirty="0" smtClean="0"/>
            </a:br>
            <a:r>
              <a:rPr lang="en-US" dirty="0"/>
              <a:t/>
            </a:r>
            <a:br>
              <a:rPr lang="en-US" dirty="0"/>
            </a:br>
            <a:r>
              <a:rPr lang="en-US" dirty="0" smtClean="0"/>
              <a:t>Mainstreaming vs targeting:</a:t>
            </a:r>
            <a:r>
              <a:rPr lang="en-US" dirty="0" smtClean="0"/>
              <a:t> </a:t>
            </a:r>
            <a:r>
              <a:rPr lang="en-US" dirty="0" smtClean="0"/>
              <a:t>Receiving less of everything needed to be successful</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2121843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we had </a:t>
            </a:r>
            <a:r>
              <a:rPr lang="en-US" dirty="0" smtClean="0"/>
              <a:t>only modest </a:t>
            </a:r>
            <a:r>
              <a:rPr lang="en-US" dirty="0" smtClean="0"/>
              <a:t>success with women in </a:t>
            </a:r>
            <a:r>
              <a:rPr lang="en-US" dirty="0" smtClean="0"/>
              <a:t>physics? </a:t>
            </a:r>
            <a:r>
              <a:rPr lang="en-US" dirty="0" smtClean="0"/>
              <a:t>Learning from our </a:t>
            </a:r>
            <a:r>
              <a:rPr lang="en-US" dirty="0" smtClean="0"/>
              <a:t>failures and our successes.</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123386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with disabilities: Seeing the abilities beyond the disabling conditions</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1233863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 Approaches</a:t>
            </a:r>
            <a:endParaRPr lang="en-US" dirty="0"/>
          </a:p>
        </p:txBody>
      </p:sp>
      <p:sp>
        <p:nvSpPr>
          <p:cNvPr id="3" name="Content Placeholder 2"/>
          <p:cNvSpPr>
            <a:spLocks noGrp="1"/>
          </p:cNvSpPr>
          <p:nvPr>
            <p:ph idx="1"/>
          </p:nvPr>
        </p:nvSpPr>
        <p:spPr>
          <a:xfrm>
            <a:off x="1371600" y="2847372"/>
            <a:ext cx="6400800" cy="3553428"/>
          </a:xfrm>
        </p:spPr>
        <p:txBody>
          <a:bodyPr/>
          <a:lstStyle/>
          <a:p>
            <a:pPr>
              <a:buFont typeface="Arial" pitchFamily="34" charset="0"/>
              <a:buChar char="•"/>
            </a:pPr>
            <a:r>
              <a:rPr lang="en-US" dirty="0" smtClean="0"/>
              <a:t>Starting from the outside: What </a:t>
            </a:r>
            <a:r>
              <a:rPr lang="en-US" dirty="0" smtClean="0"/>
              <a:t>STEM education programs beyond the school have been able </a:t>
            </a:r>
            <a:r>
              <a:rPr lang="en-US" dirty="0" smtClean="0"/>
              <a:t>to tell us (</a:t>
            </a:r>
            <a:r>
              <a:rPr lang="en-US" i="1" dirty="0" smtClean="0"/>
              <a:t>Equity and Excellence</a:t>
            </a:r>
            <a:r>
              <a:rPr lang="en-US" dirty="0" smtClean="0"/>
              <a:t>)</a:t>
            </a:r>
          </a:p>
          <a:p>
            <a:pPr>
              <a:buFont typeface="Arial" pitchFamily="34" charset="0"/>
              <a:buChar char="•"/>
            </a:pPr>
            <a:r>
              <a:rPr lang="en-US" dirty="0" smtClean="0"/>
              <a:t>Moving to the inside</a:t>
            </a:r>
          </a:p>
          <a:p>
            <a:pPr>
              <a:buFont typeface="Arial" pitchFamily="34" charset="0"/>
              <a:buChar char="•"/>
            </a:pPr>
            <a:r>
              <a:rPr lang="en-US" dirty="0" smtClean="0"/>
              <a:t>Inside and outside</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477203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System of Solutions: </a:t>
            </a:r>
            <a:br>
              <a:rPr lang="en-US" dirty="0" smtClean="0"/>
            </a:br>
            <a:r>
              <a:rPr lang="en-US" dirty="0" smtClean="0"/>
              <a:t>Every School, Every Student</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9642" y="2257063"/>
            <a:ext cx="2708436" cy="3453475"/>
          </a:xfrm>
          <a:prstGeom prst="roundRect">
            <a:avLst>
              <a:gd name="adj" fmla="val 1710"/>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6638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insights into success for all students</a:t>
            </a:r>
            <a:endParaRPr lang="en-US" dirty="0"/>
          </a:p>
        </p:txBody>
      </p:sp>
      <p:sp>
        <p:nvSpPr>
          <p:cNvPr id="6" name="Content Placeholder 5"/>
          <p:cNvSpPr>
            <a:spLocks noGrp="1"/>
          </p:cNvSpPr>
          <p:nvPr>
            <p:ph idx="1"/>
          </p:nvPr>
        </p:nvSpPr>
        <p:spPr/>
        <p:txBody>
          <a:bodyPr/>
          <a:lstStyle/>
          <a:p>
            <a:r>
              <a:rPr lang="en-US" dirty="0" smtClean="0"/>
              <a:t>Why, when and under what circumstances are some institutions/programs more successful than others?</a:t>
            </a:r>
          </a:p>
          <a:p>
            <a:r>
              <a:rPr lang="en-US" dirty="0" smtClean="0"/>
              <a:t>What can we learn: Physics First; AP for all (NMSI); physics in non-formal environments (e.g., The Exploratorium)? </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1793976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smtClean="0"/>
              <a:t>we </a:t>
            </a:r>
            <a:r>
              <a:rPr lang="en-US" dirty="0" smtClean="0"/>
              <a:t>can do</a:t>
            </a:r>
            <a:endParaRPr lang="en-US" dirty="0"/>
          </a:p>
        </p:txBody>
      </p:sp>
      <p:sp>
        <p:nvSpPr>
          <p:cNvPr id="3" name="Content Placeholder 2"/>
          <p:cNvSpPr>
            <a:spLocks noGrp="1"/>
          </p:cNvSpPr>
          <p:nvPr>
            <p:ph idx="1"/>
          </p:nvPr>
        </p:nvSpPr>
        <p:spPr>
          <a:xfrm>
            <a:off x="1371600" y="2847372"/>
            <a:ext cx="6400800" cy="3553428"/>
          </a:xfrm>
        </p:spPr>
        <p:txBody>
          <a:bodyPr/>
          <a:lstStyle/>
          <a:p>
            <a:pPr>
              <a:buFont typeface="Arial" pitchFamily="34" charset="0"/>
              <a:buChar char="•"/>
            </a:pPr>
            <a:r>
              <a:rPr lang="en-US" dirty="0" smtClean="0"/>
              <a:t>Individual </a:t>
            </a:r>
          </a:p>
          <a:p>
            <a:pPr>
              <a:buFont typeface="Arial" pitchFamily="34" charset="0"/>
              <a:buChar char="•"/>
            </a:pPr>
            <a:r>
              <a:rPr lang="en-US" dirty="0" smtClean="0"/>
              <a:t>Institutional</a:t>
            </a:r>
          </a:p>
          <a:p>
            <a:pPr>
              <a:buFont typeface="Arial" pitchFamily="34" charset="0"/>
              <a:buChar char="•"/>
            </a:pPr>
            <a:r>
              <a:rPr lang="en-US" dirty="0" smtClean="0"/>
              <a:t>Organizational</a:t>
            </a:r>
            <a:r>
              <a:rPr lang="en-US" dirty="0" smtClean="0"/>
              <a:t> </a:t>
            </a:r>
            <a:endParaRPr lang="en-US" dirty="0" smtClean="0"/>
          </a:p>
          <a:p>
            <a:pPr>
              <a:buFont typeface="Arial" pitchFamily="34" charset="0"/>
              <a:buChar char="•"/>
            </a:pPr>
            <a:r>
              <a:rPr lang="en-US" dirty="0" smtClean="0"/>
              <a:t>Beyond the system (work in museums, other informal places and programs</a:t>
            </a:r>
            <a:r>
              <a:rPr lang="en-US" dirty="0"/>
              <a:t>) </a:t>
            </a:r>
            <a:endParaRPr lang="en-US" dirty="0" smtClean="0"/>
          </a:p>
          <a:p>
            <a:pPr>
              <a:buFont typeface="Arial" pitchFamily="34" charset="0"/>
              <a:buChar char="•"/>
            </a:pPr>
            <a:r>
              <a:rPr lang="en-US" dirty="0" smtClean="0"/>
              <a:t>Effecting </a:t>
            </a:r>
            <a:r>
              <a:rPr lang="en-US" dirty="0"/>
              <a:t>policy change (Analysis, committee service)</a:t>
            </a:r>
          </a:p>
          <a:p>
            <a:pPr>
              <a:buFont typeface="Arial" pitchFamily="34" charset="0"/>
              <a:buChar char="•"/>
            </a:pPr>
            <a:r>
              <a:rPr lang="en-US" dirty="0" smtClean="0"/>
              <a:t>Changing </a:t>
            </a:r>
            <a:r>
              <a:rPr lang="en-US" dirty="0" smtClean="0"/>
              <a:t>the </a:t>
            </a:r>
            <a:r>
              <a:rPr lang="en-US" dirty="0" smtClean="0"/>
              <a:t>system</a:t>
            </a:r>
            <a:endParaRPr lang="en-US" dirty="0" smtClean="0"/>
          </a:p>
          <a:p>
            <a:pPr>
              <a:buFont typeface="Arial" pitchFamily="34" charset="0"/>
              <a:buChar char="•"/>
            </a:pPr>
            <a:r>
              <a:rPr lang="en-US" dirty="0" smtClean="0"/>
              <a:t>Research/Data</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1257851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is Policy Anyway?</a:t>
            </a:r>
            <a:endParaRPr lang="en-US" sz="2800" dirty="0"/>
          </a:p>
        </p:txBody>
      </p:sp>
      <p:sp>
        <p:nvSpPr>
          <p:cNvPr id="3" name="Content Placeholder 2"/>
          <p:cNvSpPr>
            <a:spLocks noGrp="1"/>
          </p:cNvSpPr>
          <p:nvPr>
            <p:ph idx="1"/>
          </p:nvPr>
        </p:nvSpPr>
        <p:spPr/>
        <p:txBody>
          <a:bodyPr/>
          <a:lstStyle/>
          <a:p>
            <a:r>
              <a:rPr lang="en-US" sz="2400" dirty="0" smtClean="0"/>
              <a:t>Prudence or wisdom in the management of affairs</a:t>
            </a:r>
          </a:p>
          <a:p>
            <a:r>
              <a:rPr lang="en-US" sz="2400" dirty="0" smtClean="0"/>
              <a:t>A definite course or method of action selected from among alternatives and in light of given conditions to guide and determine present and future decisions</a:t>
            </a:r>
            <a:endParaRPr lang="en-US" sz="2400" dirty="0"/>
          </a:p>
        </p:txBody>
      </p:sp>
      <p:sp>
        <p:nvSpPr>
          <p:cNvPr id="4" name="Footer Placeholder 3"/>
          <p:cNvSpPr>
            <a:spLocks noGrp="1"/>
          </p:cNvSpPr>
          <p:nvPr>
            <p:ph type="ftr" sz="quarter" idx="10"/>
          </p:nvPr>
        </p:nvSpPr>
        <p:spPr/>
        <p:txBody>
          <a:bodyPr/>
          <a:lstStyle/>
          <a:p>
            <a:r>
              <a:rPr lang="sv-SE" dirty="0" smtClean="0"/>
              <a:t>Diversity in Physics</a:t>
            </a:r>
            <a:endParaRPr lang="sv-SE" dirty="0"/>
          </a:p>
        </p:txBody>
      </p:sp>
    </p:spTree>
    <p:extLst>
      <p:ext uri="{BB962C8B-B14F-4D97-AF65-F5344CB8AC3E}">
        <p14:creationId xmlns:p14="http://schemas.microsoft.com/office/powerpoint/2010/main" val="527838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in Physics: A Pre-test</a:t>
            </a:r>
            <a:endParaRPr lang="en-US" dirty="0"/>
          </a:p>
        </p:txBody>
      </p:sp>
      <p:sp>
        <p:nvSpPr>
          <p:cNvPr id="3" name="Content Placeholder 2"/>
          <p:cNvSpPr>
            <a:spLocks noGrp="1"/>
          </p:cNvSpPr>
          <p:nvPr>
            <p:ph idx="1"/>
          </p:nvPr>
        </p:nvSpPr>
        <p:spPr/>
        <p:txBody>
          <a:bodyPr/>
          <a:lstStyle/>
          <a:p>
            <a:r>
              <a:rPr lang="en-US" dirty="0" smtClean="0"/>
              <a:t>True or false: Policies relevant to addressing issues of diversity in physics are mostly national/federal</a:t>
            </a:r>
          </a:p>
          <a:p>
            <a:r>
              <a:rPr lang="en-US" dirty="0" smtClean="0"/>
              <a:t>True or false: Policies affecting opportunity to learn physics affect the makeup of the talent pool</a:t>
            </a:r>
          </a:p>
          <a:p>
            <a:r>
              <a:rPr lang="en-US" dirty="0" smtClean="0"/>
              <a:t>Which of the following affect(s) school access to physics? (a) graduation requirements; (b) course offerings; (c) teacher assignment; (d) standards;  (e) assessment.  </a:t>
            </a:r>
            <a:endParaRPr lang="en-US" dirty="0"/>
          </a:p>
        </p:txBody>
      </p:sp>
      <p:sp>
        <p:nvSpPr>
          <p:cNvPr id="4" name="Footer Placeholder 3"/>
          <p:cNvSpPr>
            <a:spLocks noGrp="1"/>
          </p:cNvSpPr>
          <p:nvPr>
            <p:ph type="ftr" sz="quarter" idx="10"/>
          </p:nvPr>
        </p:nvSpPr>
        <p:spPr/>
        <p:txBody>
          <a:bodyPr/>
          <a:lstStyle/>
          <a:p>
            <a:r>
              <a:rPr lang="sv-SE" dirty="0" smtClean="0"/>
              <a:t>Diversity in Physics</a:t>
            </a:r>
            <a:endParaRPr lang="sv-SE" dirty="0"/>
          </a:p>
        </p:txBody>
      </p:sp>
    </p:spTree>
    <p:extLst>
      <p:ext uri="{BB962C8B-B14F-4D97-AF65-F5344CB8AC3E}">
        <p14:creationId xmlns:p14="http://schemas.microsoft.com/office/powerpoint/2010/main" val="2846313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in Physics: A Pre-test (cont’d)</a:t>
            </a:r>
            <a:endParaRPr lang="en-US" dirty="0"/>
          </a:p>
        </p:txBody>
      </p:sp>
      <p:sp>
        <p:nvSpPr>
          <p:cNvPr id="3" name="Content Placeholder 2"/>
          <p:cNvSpPr>
            <a:spLocks noGrp="1"/>
          </p:cNvSpPr>
          <p:nvPr>
            <p:ph idx="1"/>
          </p:nvPr>
        </p:nvSpPr>
        <p:spPr/>
        <p:txBody>
          <a:bodyPr/>
          <a:lstStyle/>
          <a:p>
            <a:r>
              <a:rPr lang="en-US" dirty="0" smtClean="0"/>
              <a:t>True or false: There is little connection between K-12 physics opportunities and </a:t>
            </a:r>
            <a:r>
              <a:rPr lang="en-US" dirty="0" smtClean="0"/>
              <a:t>diversity issues </a:t>
            </a:r>
            <a:r>
              <a:rPr lang="en-US" dirty="0" smtClean="0"/>
              <a:t>in undergraduate physics </a:t>
            </a:r>
          </a:p>
          <a:p>
            <a:r>
              <a:rPr lang="en-US" dirty="0" smtClean="0"/>
              <a:t>True or false: The main reason people don’t pursue study in physics is related to their lack of intellectual capacity to perform in the field</a:t>
            </a:r>
          </a:p>
          <a:p>
            <a:r>
              <a:rPr lang="en-US" dirty="0" smtClean="0"/>
              <a:t>True or false: Socio-economic status has little to do with  access to physics</a:t>
            </a:r>
            <a:endParaRPr lang="en-US" dirty="0"/>
          </a:p>
        </p:txBody>
      </p:sp>
      <p:sp>
        <p:nvSpPr>
          <p:cNvPr id="4" name="Footer Placeholder 3"/>
          <p:cNvSpPr>
            <a:spLocks noGrp="1"/>
          </p:cNvSpPr>
          <p:nvPr>
            <p:ph type="ftr" sz="quarter" idx="10"/>
          </p:nvPr>
        </p:nvSpPr>
        <p:spPr/>
        <p:txBody>
          <a:bodyPr/>
          <a:lstStyle/>
          <a:p>
            <a:r>
              <a:rPr lang="sv-SE" dirty="0" smtClean="0"/>
              <a:t>Diversity in Physics</a:t>
            </a:r>
            <a:endParaRPr lang="sv-SE" dirty="0"/>
          </a:p>
        </p:txBody>
      </p:sp>
    </p:spTree>
    <p:extLst>
      <p:ext uri="{BB962C8B-B14F-4D97-AF65-F5344CB8AC3E}">
        <p14:creationId xmlns:p14="http://schemas.microsoft.com/office/powerpoint/2010/main" val="170779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K-12 Education in STEM: Federal and Federalism; National or Nationwide</a:t>
            </a:r>
            <a:r>
              <a:rPr lang="en-US" dirty="0"/>
              <a:t/>
            </a:r>
            <a:br>
              <a:rPr lang="en-US" dirty="0"/>
            </a:br>
            <a:endParaRPr lang="en-US" dirty="0"/>
          </a:p>
        </p:txBody>
      </p:sp>
      <p:sp>
        <p:nvSpPr>
          <p:cNvPr id="3" name="Content Placeholder 2"/>
          <p:cNvSpPr>
            <a:spLocks noGrp="1"/>
          </p:cNvSpPr>
          <p:nvPr>
            <p:ph idx="1"/>
          </p:nvPr>
        </p:nvSpPr>
        <p:spPr/>
        <p:txBody>
          <a:bodyPr/>
          <a:lstStyle/>
          <a:p>
            <a:pPr marL="36513" indent="0">
              <a:buNone/>
            </a:pPr>
            <a:endParaRPr lang="en-US" dirty="0"/>
          </a:p>
        </p:txBody>
      </p:sp>
      <p:sp>
        <p:nvSpPr>
          <p:cNvPr id="4" name="Footer Placeholder 3"/>
          <p:cNvSpPr>
            <a:spLocks noGrp="1"/>
          </p:cNvSpPr>
          <p:nvPr>
            <p:ph type="ftr" sz="quarter" idx="10"/>
          </p:nvPr>
        </p:nvSpPr>
        <p:spPr/>
        <p:txBody>
          <a:bodyPr/>
          <a:lstStyle/>
          <a:p>
            <a:r>
              <a:rPr lang="sv-SE" dirty="0" smtClean="0"/>
              <a:t>Diversity in Physics</a:t>
            </a:r>
            <a:endParaRPr lang="sv-SE" dirty="0"/>
          </a:p>
        </p:txBody>
      </p:sp>
    </p:spTree>
    <p:extLst>
      <p:ext uri="{BB962C8B-B14F-4D97-AF65-F5344CB8AC3E}">
        <p14:creationId xmlns:p14="http://schemas.microsoft.com/office/powerpoint/2010/main" val="407713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5999"/>
            <a:ext cx="6400800" cy="1360025"/>
          </a:xfrm>
        </p:spPr>
        <p:txBody>
          <a:bodyPr/>
          <a:lstStyle/>
          <a:p>
            <a:r>
              <a:rPr lang="en-US" dirty="0" smtClean="0"/>
              <a:t>Federalism and Education (federal interest vs. federal control): Just a handful of elements—statistics; equity; access and quality</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2837568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US ED website</a:t>
            </a:r>
            <a:endParaRPr lang="en-US" dirty="0"/>
          </a:p>
        </p:txBody>
      </p:sp>
      <p:sp>
        <p:nvSpPr>
          <p:cNvPr id="3" name="Content Placeholder 2"/>
          <p:cNvSpPr>
            <a:spLocks noGrp="1"/>
          </p:cNvSpPr>
          <p:nvPr>
            <p:ph idx="1"/>
          </p:nvPr>
        </p:nvSpPr>
        <p:spPr>
          <a:xfrm>
            <a:off x="1371599" y="2882096"/>
            <a:ext cx="6973747" cy="3518704"/>
          </a:xfrm>
        </p:spPr>
        <p:txBody>
          <a:bodyPr/>
          <a:lstStyle/>
          <a:p>
            <a:pPr marL="36513" indent="0">
              <a:buNone/>
            </a:pPr>
            <a:r>
              <a:rPr lang="en-US" sz="1800" i="1" dirty="0" smtClean="0"/>
              <a:t>“Education </a:t>
            </a:r>
            <a:r>
              <a:rPr lang="en-US" sz="1800" i="1" dirty="0"/>
              <a:t>is primarily a State and local responsibility in the United States. It is States and communities, as well as public and private organizations of all kinds, that establish schools and colleges, develop curricula, and determine requirements for enrollment and graduation. The structure of education finance in America reflects this predominant State and local role. Of an estimated $1.15 trillion being spent nationwide on education at all levels for school year 2011-2012, a substantial majority will come from State, local, and private sources. This is especially true at the elementary and secondary level, where about 87.7 percent of the funds will come from non-Federal sources.” US investment is approximately </a:t>
            </a:r>
            <a:r>
              <a:rPr lang="en-US" sz="1800" i="1" dirty="0" smtClean="0"/>
              <a:t>10.7%</a:t>
            </a:r>
            <a:endParaRPr lang="en-US" sz="1800" i="1" dirty="0"/>
          </a:p>
          <a:p>
            <a:pPr>
              <a:buFont typeface="Arial" pitchFamily="34" charset="0"/>
              <a:buChar char="•"/>
            </a:pPr>
            <a:endParaRPr lang="en-US" sz="1600" dirty="0"/>
          </a:p>
        </p:txBody>
      </p:sp>
      <p:sp>
        <p:nvSpPr>
          <p:cNvPr id="4" name="Footer Placeholder 3"/>
          <p:cNvSpPr>
            <a:spLocks noGrp="1"/>
          </p:cNvSpPr>
          <p:nvPr>
            <p:ph type="ftr" sz="quarter" idx="10"/>
          </p:nvPr>
        </p:nvSpPr>
        <p:spPr>
          <a:xfrm>
            <a:off x="253797" y="430989"/>
            <a:ext cx="6324600" cy="457200"/>
          </a:xfrm>
        </p:spPr>
        <p:txBody>
          <a:bodyPr/>
          <a:lstStyle/>
          <a:p>
            <a:r>
              <a:rPr lang="en-US" dirty="0" smtClean="0"/>
              <a:t>Diversity in Physics</a:t>
            </a:r>
            <a:endParaRPr lang="en-US" dirty="0"/>
          </a:p>
        </p:txBody>
      </p:sp>
    </p:spTree>
    <p:extLst>
      <p:ext uri="{BB962C8B-B14F-4D97-AF65-F5344CB8AC3E}">
        <p14:creationId xmlns:p14="http://schemas.microsoft.com/office/powerpoint/2010/main" val="374077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NCLB: A blessing and a curse</a:t>
            </a:r>
            <a:endParaRPr lang="en-US" dirty="0"/>
          </a:p>
        </p:txBody>
      </p:sp>
      <p:sp>
        <p:nvSpPr>
          <p:cNvPr id="6" name="Content Placeholder 5"/>
          <p:cNvSpPr>
            <a:spLocks noGrp="1"/>
          </p:cNvSpPr>
          <p:nvPr>
            <p:ph idx="1"/>
          </p:nvPr>
        </p:nvSpPr>
        <p:spPr/>
        <p:txBody>
          <a:bodyPr/>
          <a:lstStyle/>
          <a:p>
            <a:r>
              <a:rPr lang="en-US" dirty="0" smtClean="0"/>
              <a:t>States decide the cut score: Lowering the floor (-)</a:t>
            </a:r>
          </a:p>
          <a:p>
            <a:r>
              <a:rPr lang="en-US" dirty="0" smtClean="0"/>
              <a:t>Only “mathematics” and language arts (-)</a:t>
            </a:r>
          </a:p>
          <a:p>
            <a:r>
              <a:rPr lang="en-US" dirty="0" smtClean="0"/>
              <a:t>Specific attention to different populations (+)</a:t>
            </a:r>
          </a:p>
          <a:p>
            <a:r>
              <a:rPr lang="en-US" dirty="0" smtClean="0"/>
              <a:t>A narrowing of curriculum (-)</a:t>
            </a:r>
          </a:p>
          <a:p>
            <a:r>
              <a:rPr lang="en-US" dirty="0" smtClean="0"/>
              <a:t>Teaching to the test/teaching </a:t>
            </a:r>
            <a:r>
              <a:rPr lang="en-US" b="1" dirty="0" smtClean="0"/>
              <a:t>for</a:t>
            </a:r>
            <a:r>
              <a:rPr lang="en-US" dirty="0" smtClean="0"/>
              <a:t> the test (-)</a:t>
            </a:r>
            <a:endParaRPr lang="en-US" dirty="0"/>
          </a:p>
        </p:txBody>
      </p:sp>
      <p:sp>
        <p:nvSpPr>
          <p:cNvPr id="4" name="Footer Placeholder 3"/>
          <p:cNvSpPr>
            <a:spLocks noGrp="1"/>
          </p:cNvSpPr>
          <p:nvPr>
            <p:ph type="ftr" sz="quarter" idx="10"/>
          </p:nvPr>
        </p:nvSpPr>
        <p:spPr/>
        <p:txBody>
          <a:bodyPr/>
          <a:lstStyle/>
          <a:p>
            <a:r>
              <a:rPr lang="en-US" dirty="0" smtClean="0"/>
              <a:t>Diversity in Physics</a:t>
            </a:r>
            <a:endParaRPr lang="en-US" dirty="0"/>
          </a:p>
        </p:txBody>
      </p:sp>
    </p:spTree>
    <p:extLst>
      <p:ext uri="{BB962C8B-B14F-4D97-AF65-F5344CB8AC3E}">
        <p14:creationId xmlns:p14="http://schemas.microsoft.com/office/powerpoint/2010/main" val="1482461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Coming of the Standards Movement 2</a:t>
            </a:r>
            <a:endParaRPr lang="en-US" dirty="0"/>
          </a:p>
        </p:txBody>
      </p:sp>
      <p:sp>
        <p:nvSpPr>
          <p:cNvPr id="6" name="Content Placeholder 5"/>
          <p:cNvSpPr>
            <a:spLocks noGrp="1"/>
          </p:cNvSpPr>
          <p:nvPr>
            <p:ph idx="1"/>
          </p:nvPr>
        </p:nvSpPr>
        <p:spPr/>
        <p:txBody>
          <a:bodyPr/>
          <a:lstStyle/>
          <a:p>
            <a:r>
              <a:rPr lang="en-US" dirty="0" smtClean="0"/>
              <a:t>Adoption of standards and assessment as policy</a:t>
            </a:r>
          </a:p>
          <a:p>
            <a:r>
              <a:rPr lang="en-US" dirty="0" smtClean="0"/>
              <a:t>Standards re-visited (What’s different this time?)</a:t>
            </a:r>
          </a:p>
          <a:p>
            <a:r>
              <a:rPr lang="en-US" dirty="0" smtClean="0"/>
              <a:t>The “War within the states”</a:t>
            </a:r>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Diversity in Physics</a:t>
            </a:r>
            <a:endParaRPr lang="en-US" dirty="0"/>
          </a:p>
        </p:txBody>
      </p:sp>
    </p:spTree>
    <p:extLst>
      <p:ext uri="{BB962C8B-B14F-4D97-AF65-F5344CB8AC3E}">
        <p14:creationId xmlns:p14="http://schemas.microsoft.com/office/powerpoint/2010/main" val="2360996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AAAS template 2">
  <a:themeElements>
    <a:clrScheme name="AAAS template 2 14">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7AF6F3"/>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
      <a:clrScheme name="AAAS template 2 14">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7AF6F3"/>
        </a:hlink>
        <a:folHlink>
          <a:srgbClr val="C0C0C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AAAS template 2</Template>
  <TotalTime>8231</TotalTime>
  <Words>700</Words>
  <Application>Microsoft Office PowerPoint</Application>
  <PresentationFormat>On-screen Show (4:3)</PresentationFormat>
  <Paragraphs>73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AAAS template 2</vt:lpstr>
      <vt:lpstr>Diversity in Physics: Policy and Politics First?</vt:lpstr>
      <vt:lpstr>What is Policy Anyway?</vt:lpstr>
      <vt:lpstr>Diversity in Physics: A Pre-test</vt:lpstr>
      <vt:lpstr>Diversity in Physics: A Pre-test (cont’d)</vt:lpstr>
      <vt:lpstr>K-12 Education in STEM: Federal and Federalism; National or Nationwide </vt:lpstr>
      <vt:lpstr>Federalism and Education (federal interest vs. federal control): Just a handful of elements—statistics; equity; access and quality</vt:lpstr>
      <vt:lpstr>From US ED website</vt:lpstr>
      <vt:lpstr>NCLB: A blessing and a curse</vt:lpstr>
      <vt:lpstr>The Coming of the Standards Movement 2</vt:lpstr>
      <vt:lpstr>Are we focusing on the right things?</vt:lpstr>
      <vt:lpstr>Why has it been so hard to address issues related to URGs in STEM?  Mainstreaming vs targeting: Receiving less of everything needed to be successful</vt:lpstr>
      <vt:lpstr>Why have we had only modest success with women in physics? Learning from our failures and our successes.</vt:lpstr>
      <vt:lpstr>Students with disabilities: Seeing the abilities beyond the disabling conditions</vt:lpstr>
      <vt:lpstr>Systemic Approaches</vt:lpstr>
      <vt:lpstr>A System of Solutions:  Every School, Every Student</vt:lpstr>
      <vt:lpstr>Our insights into success for all students</vt:lpstr>
      <vt:lpstr>What we can do</vt:lpstr>
    </vt:vector>
  </TitlesOfParts>
  <Company>AAAS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for a World Based in Science  and Technology</dc:title>
  <dc:creator>Marty Jane McGihon</dc:creator>
  <cp:lastModifiedBy>Shirley Malcom</cp:lastModifiedBy>
  <cp:revision>586</cp:revision>
  <cp:lastPrinted>2003-07-29T11:17:26Z</cp:lastPrinted>
  <dcterms:created xsi:type="dcterms:W3CDTF">2003-10-29T17:41:31Z</dcterms:created>
  <dcterms:modified xsi:type="dcterms:W3CDTF">2015-01-06T21:30:40Z</dcterms:modified>
</cp:coreProperties>
</file>