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Layouts/slideLayout15.xml" ContentType="application/vnd.openxmlformats-officedocument.presentationml.slideLayout+xml"/>
  <Override PartName="/ppt/slides/slide9.xml" ContentType="application/vnd.openxmlformats-officedocument.presentationml.slide+xml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Default Extension="jpeg" ContentType="image/jpeg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Default Extension="docx" ContentType="application/vnd.openxmlformats-officedocument.wordprocessingml.documen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14.xml" ContentType="application/vnd.openxmlformats-officedocument.presentationml.slideLayout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31"/>
  </p:notesMasterIdLst>
  <p:sldIdLst>
    <p:sldId id="314" r:id="rId2"/>
    <p:sldId id="325" r:id="rId3"/>
    <p:sldId id="316" r:id="rId4"/>
    <p:sldId id="318" r:id="rId5"/>
    <p:sldId id="315" r:id="rId6"/>
    <p:sldId id="317" r:id="rId7"/>
    <p:sldId id="319" r:id="rId8"/>
    <p:sldId id="322" r:id="rId9"/>
    <p:sldId id="320" r:id="rId10"/>
    <p:sldId id="324" r:id="rId11"/>
    <p:sldId id="339" r:id="rId12"/>
    <p:sldId id="340" r:id="rId13"/>
    <p:sldId id="341" r:id="rId14"/>
    <p:sldId id="342" r:id="rId15"/>
    <p:sldId id="326" r:id="rId16"/>
    <p:sldId id="327" r:id="rId17"/>
    <p:sldId id="328" r:id="rId18"/>
    <p:sldId id="329" r:id="rId19"/>
    <p:sldId id="330" r:id="rId20"/>
    <p:sldId id="331" r:id="rId21"/>
    <p:sldId id="332" r:id="rId22"/>
    <p:sldId id="333" r:id="rId23"/>
    <p:sldId id="334" r:id="rId24"/>
    <p:sldId id="335" r:id="rId25"/>
    <p:sldId id="336" r:id="rId26"/>
    <p:sldId id="337" r:id="rId27"/>
    <p:sldId id="323" r:id="rId28"/>
    <p:sldId id="338" r:id="rId29"/>
    <p:sldId id="321" r:id="rId30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0AEA9"/>
    <a:srgbClr val="3333FF"/>
    <a:srgbClr val="00CCFF"/>
    <a:srgbClr val="66FFFF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5" autoAdjust="0"/>
    <p:restoredTop sz="94611" autoAdjust="0"/>
  </p:normalViewPr>
  <p:slideViewPr>
    <p:cSldViewPr>
      <p:cViewPr varScale="1">
        <p:scale>
          <a:sx n="109" d="100"/>
          <a:sy n="109" d="100"/>
        </p:scale>
        <p:origin x="-87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7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esProps" Target="presProps.xml"/><Relationship Id="rId34" Type="http://schemas.openxmlformats.org/officeDocument/2006/relationships/viewProps" Target="viewProps.xml"/><Relationship Id="rId35" Type="http://schemas.openxmlformats.org/officeDocument/2006/relationships/theme" Target="theme/theme1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defTabSz="967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>
            <a:lvl1pPr algn="r" defTabSz="967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2188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0"/>
            <a:ext cx="585152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defTabSz="967148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5" tIns="48328" rIns="96655" bIns="48328" numCol="1" anchor="b" anchorCtr="0" compatLnSpc="1">
            <a:prstTxWarp prst="textNoShape">
              <a:avLst/>
            </a:prstTxWarp>
          </a:bodyPr>
          <a:lstStyle>
            <a:lvl1pPr algn="r" defTabSz="967148">
              <a:defRPr sz="1200"/>
            </a:lvl1pPr>
          </a:lstStyle>
          <a:p>
            <a:pPr>
              <a:defRPr/>
            </a:pPr>
            <a:fld id="{3BE48EE1-10CC-4544-8EA0-0C12FE9B03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477123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90600" y="6245225"/>
            <a:ext cx="6781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421D38-A877-48A0-87AD-AC96D3486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5D9E96-1291-483F-81AB-AF9E4A09F5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FC55B8-A3AC-43DE-BCBC-15A6089BD3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19200"/>
            <a:ext cx="205740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1980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88357F-5923-409B-BF27-0CA9B1FDA4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AndTx" preserve="1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860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914400" y="42672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82FBC2-C930-430F-B6A3-BD015337CB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22860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267200"/>
            <a:ext cx="35814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2CF68-5465-4BC1-8ED8-EABB8974F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286000"/>
            <a:ext cx="35814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ACF2C0-4485-459E-8C51-35F51F9B08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76400" y="6245225"/>
            <a:ext cx="64008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"</a:t>
            </a:r>
            <a:r>
              <a:rPr lang="en-US" dirty="0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E83B0-4C24-471C-BCC9-EF6458FBE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676400" y="6245225"/>
            <a:ext cx="670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"</a:t>
            </a:r>
            <a:r>
              <a:rPr lang="en-US" dirty="0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FA300-96FC-4304-9607-117E3F475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22860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86000"/>
            <a:ext cx="35814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2CDDF-F5DD-4500-94F4-A084FC624F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76400" y="6245225"/>
            <a:ext cx="51054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 smtClean="0"/>
              <a:t>"</a:t>
            </a:r>
            <a:r>
              <a:rPr lang="en-US" dirty="0" smtClean="0">
                <a:solidFill>
                  <a:srgbClr val="3333FF"/>
                </a:solidFill>
              </a:rPr>
              <a:t>Enhancing the understanding and appreciation of physics through teaching"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606DA-8402-4119-8819-26540CAF7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A4C763-E9C4-490C-AA1D-92210760A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6DAF4E-7E27-432F-BB85-56EB95EA95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828800" y="6305550"/>
            <a:ext cx="6324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"</a:t>
            </a:r>
            <a:r>
              <a:rPr lang="en-US">
                <a:solidFill>
                  <a:srgbClr val="3333FF"/>
                </a:solidFill>
              </a:rPr>
              <a:t>Enhancing the understanding and appreciation of physics through teaching"</a:t>
            </a: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E1488B-8B1B-455B-AED9-C265BE6EFE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png"/><Relationship Id="rId18" Type="http://schemas.openxmlformats.org/officeDocument/2006/relationships/image" Target="../media/image2.png"/><Relationship Id="rId19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371600"/>
            <a:ext cx="8229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2286000"/>
            <a:ext cx="73152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8001000" y="5867400"/>
            <a:ext cx="1088136" cy="9144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72887" y="5867400"/>
            <a:ext cx="993913" cy="9144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19" cstate="print"/>
          <a:srcRect b="23726"/>
          <a:stretch/>
        </p:blipFill>
        <p:spPr>
          <a:xfrm>
            <a:off x="0" y="0"/>
            <a:ext cx="1371600" cy="135350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3333FF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rgbClr val="3333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Ä"/>
        <a:defRPr sz="2400">
          <a:solidFill>
            <a:srgbClr val="3333F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ü"/>
        <a:defRPr sz="2000">
          <a:solidFill>
            <a:srgbClr val="3333F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à"/>
        <a:defRPr>
          <a:solidFill>
            <a:srgbClr val="3333F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charset="2"/>
        <a:buChar char="Ø"/>
        <a:defRPr sz="1600">
          <a:solidFill>
            <a:srgbClr val="3333F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Ø"/>
        <a:defRPr sz="1600">
          <a:solidFill>
            <a:srgbClr val="3333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package" Target="../embeddings/Microsoft_Word_Document1.docx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apt.org/Resources/upload/LabGuidlinesDocument_EBendorsed_nov10.pdf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apt.org/Resources/upload/LabGuidlinesDocument_EBendorsed_nov10.pdf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apt.org/Programs/J-TUPP.cfm" TargetMode="External"/><Relationship Id="rId3" Type="http://schemas.openxmlformats.org/officeDocument/2006/relationships/hyperlink" Target="http://www.aps.org/programs/education/undergrad/jtupp.cf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04800" y="1676400"/>
            <a:ext cx="8610600" cy="1470025"/>
          </a:xfrm>
        </p:spPr>
        <p:txBody>
          <a:bodyPr/>
          <a:lstStyle/>
          <a:p>
            <a:r>
              <a:rPr lang="en-US" dirty="0" smtClean="0"/>
              <a:t>Topical Discussion: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Joint Task Force on Undergraduate Physics Programs (J-TUPP)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Undergraduate Curriculum Task Force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0"/>
            <a:ext cx="8534400" cy="685800"/>
          </a:xfrm>
        </p:spPr>
        <p:txBody>
          <a:bodyPr/>
          <a:lstStyle/>
          <a:p>
            <a:r>
              <a:rPr lang="en-US" sz="3200" dirty="0" smtClean="0">
                <a:solidFill>
                  <a:srgbClr val="000000"/>
                </a:solidFill>
              </a:rPr>
              <a:t>AAPT Undergraduate Curriculum Task Force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438400"/>
            <a:ext cx="7315200" cy="38100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Summary of tasks performed so far (Andy)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Undergraduate lab recommendations (Joe)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UCTF Charge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3434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 AAPT Undergraduate Curriculum Task Force (UCTF) is charged with developing specific, multiple </a:t>
            </a:r>
            <a:r>
              <a:rPr lang="en-US" u="sng" dirty="0">
                <a:solidFill>
                  <a:srgbClr val="000000"/>
                </a:solidFill>
              </a:rPr>
              <a:t>recommendations for </a:t>
            </a:r>
            <a:r>
              <a:rPr lang="en-US" dirty="0">
                <a:solidFill>
                  <a:srgbClr val="000000"/>
                </a:solidFill>
              </a:rPr>
              <a:t>coherent and relevant </a:t>
            </a:r>
            <a:r>
              <a:rPr lang="en-US" u="sng" dirty="0">
                <a:solidFill>
                  <a:srgbClr val="000000"/>
                </a:solidFill>
              </a:rPr>
              <a:t>undergraduate curricula </a:t>
            </a:r>
            <a:r>
              <a:rPr lang="en-US" dirty="0">
                <a:solidFill>
                  <a:srgbClr val="000000"/>
                </a:solidFill>
              </a:rPr>
              <a:t>(including course work, undergraduate research, mentoring, etc..) </a:t>
            </a:r>
            <a:r>
              <a:rPr lang="en-US" u="sng" dirty="0">
                <a:solidFill>
                  <a:srgbClr val="000000"/>
                </a:solidFill>
              </a:rPr>
              <a:t>for different types of physics majors</a:t>
            </a:r>
            <a:r>
              <a:rPr lang="en-US" dirty="0">
                <a:solidFill>
                  <a:srgbClr val="000000"/>
                </a:solidFill>
              </a:rPr>
              <a:t> in collaboration with the APS and AIP, </a:t>
            </a:r>
            <a:r>
              <a:rPr lang="en-US" u="sng" dirty="0">
                <a:solidFill>
                  <a:srgbClr val="000000"/>
                </a:solidFill>
              </a:rPr>
              <a:t>and</a:t>
            </a:r>
            <a:r>
              <a:rPr lang="en-US" dirty="0">
                <a:solidFill>
                  <a:srgbClr val="000000"/>
                </a:solidFill>
              </a:rPr>
              <a:t> with developing recommendations for the </a:t>
            </a:r>
            <a:r>
              <a:rPr lang="en-US" u="sng" dirty="0">
                <a:solidFill>
                  <a:srgbClr val="000000"/>
                </a:solidFill>
              </a:rPr>
              <a:t>implementation and assessment</a:t>
            </a:r>
            <a:r>
              <a:rPr lang="en-US" dirty="0">
                <a:solidFill>
                  <a:srgbClr val="000000"/>
                </a:solidFill>
              </a:rPr>
              <a:t> of such curricula.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"</a:t>
            </a:r>
            <a:r>
              <a:rPr lang="en-US" smtClean="0">
                <a:solidFill>
                  <a:srgbClr val="3333FF"/>
                </a:solidFill>
              </a:rPr>
              <a:t>Enhancing the understanding and appreciation of physics through teaching"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632663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UCTF Anti-Charge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NOT to develop a “one-size-fits nobody” curriculum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 to develop standardized tests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NOT to become an accrediting body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"</a:t>
            </a:r>
            <a:r>
              <a:rPr lang="en-US" smtClean="0">
                <a:solidFill>
                  <a:srgbClr val="3333FF"/>
                </a:solidFill>
              </a:rPr>
              <a:t>Enhancing the understanding and appreciation of physics through teaching"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416815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UCTF Activities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86000"/>
            <a:ext cx="7620000" cy="38100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P</a:t>
            </a:r>
            <a:r>
              <a:rPr lang="en-US" dirty="0" smtClean="0">
                <a:solidFill>
                  <a:srgbClr val="000000"/>
                </a:solidFill>
              </a:rPr>
              <a:t>roduce, collect and distribute resources to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Guide curriculum change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Connect with J-TUPP</a:t>
            </a:r>
          </a:p>
          <a:p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ajor reports so far: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Lab Goals (Joe </a:t>
            </a:r>
            <a:r>
              <a:rPr lang="en-US" dirty="0" err="1" smtClean="0">
                <a:solidFill>
                  <a:srgbClr val="000000"/>
                </a:solidFill>
              </a:rPr>
              <a:t>Kozminski</a:t>
            </a:r>
            <a:r>
              <a:rPr lang="en-US" dirty="0" smtClean="0">
                <a:solidFill>
                  <a:srgbClr val="000000"/>
                </a:solidFill>
              </a:rPr>
              <a:t>, up next)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Computation *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Undergraduate Research (past)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Spin-Up (original, new)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"</a:t>
            </a:r>
            <a:r>
              <a:rPr lang="en-US" smtClean="0">
                <a:solidFill>
                  <a:srgbClr val="3333FF"/>
                </a:solidFill>
              </a:rPr>
              <a:t>Enhancing the understanding and appreciation of physics through teaching"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93896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Computer and Computational Physics Skills and Practices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438400"/>
            <a:ext cx="8153400" cy="3657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Draft v3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Evidence </a:t>
            </a:r>
            <a:r>
              <a:rPr lang="en-US" dirty="0">
                <a:solidFill>
                  <a:srgbClr val="000000"/>
                </a:solidFill>
              </a:rPr>
              <a:t>in support of including computation and computer </a:t>
            </a:r>
            <a:r>
              <a:rPr lang="en-US" dirty="0" smtClean="0">
                <a:solidFill>
                  <a:srgbClr val="000000"/>
                </a:solidFill>
              </a:rPr>
              <a:t>skills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Learning outcome recommendations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Technical computer and computational </a:t>
            </a:r>
            <a:r>
              <a:rPr lang="en-US" dirty="0" smtClean="0">
                <a:solidFill>
                  <a:srgbClr val="000000"/>
                </a:solidFill>
              </a:rPr>
              <a:t>skills</a:t>
            </a:r>
          </a:p>
          <a:p>
            <a:pPr lvl="1"/>
            <a:r>
              <a:rPr lang="en-US" dirty="0">
                <a:solidFill>
                  <a:srgbClr val="000000"/>
                </a:solidFill>
              </a:rPr>
              <a:t>Computational physics thinking </a:t>
            </a:r>
            <a:r>
              <a:rPr lang="en-US" dirty="0" smtClean="0">
                <a:solidFill>
                  <a:srgbClr val="000000"/>
                </a:solidFill>
              </a:rPr>
              <a:t>practices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"</a:t>
            </a:r>
            <a:r>
              <a:rPr lang="en-US" smtClean="0">
                <a:solidFill>
                  <a:srgbClr val="3333FF"/>
                </a:solidFill>
              </a:rPr>
              <a:t>Enhancing the understanding and appreciation of physics through teaching"</a:t>
            </a:r>
            <a:endParaRPr lang="en-US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483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Recommendations for </a:t>
            </a:r>
            <a:r>
              <a:rPr lang="en-US" dirty="0">
                <a:solidFill>
                  <a:schemeClr val="tx1"/>
                </a:solidFill>
              </a:rPr>
              <a:t>the Undergraduate Laboratory Curriculum</a:t>
            </a: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718662686"/>
              </p:ext>
            </p:extLst>
          </p:nvPr>
        </p:nvGraphicFramePr>
        <p:xfrm>
          <a:off x="1143000" y="2327275"/>
          <a:ext cx="8620125" cy="4530725"/>
        </p:xfrm>
        <a:graphic>
          <a:graphicData uri="http://schemas.openxmlformats.org/presentationml/2006/ole">
            <p:oleObj spid="_x0000_s1031" name="Document" r:id="rId3" imgW="8369300" imgH="4394200" progId="Word.Document.12">
              <p:embed/>
            </p:oleObj>
          </a:graphicData>
        </a:graphic>
      </p:graphicFrame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35451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Goal of the Subcommittee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38100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Develop a set of </a:t>
            </a:r>
            <a:r>
              <a:rPr lang="en-US" sz="2400" dirty="0" smtClean="0">
                <a:solidFill>
                  <a:srgbClr val="000000"/>
                </a:solidFill>
              </a:rPr>
              <a:t>curriculum recommendations (objectives, experiences, learning outcomes) for </a:t>
            </a:r>
            <a:r>
              <a:rPr lang="en-US" sz="2400" dirty="0">
                <a:solidFill>
                  <a:srgbClr val="000000"/>
                </a:solidFill>
              </a:rPr>
              <a:t>the </a:t>
            </a:r>
            <a:r>
              <a:rPr lang="en-US" sz="2400" dirty="0" smtClean="0">
                <a:solidFill>
                  <a:srgbClr val="000000"/>
                </a:solidFill>
              </a:rPr>
              <a:t>introductory </a:t>
            </a:r>
            <a:r>
              <a:rPr lang="en-US" sz="2400" dirty="0">
                <a:solidFill>
                  <a:srgbClr val="000000"/>
                </a:solidFill>
              </a:rPr>
              <a:t>and advanced (i.e. beyond first year) labs that </a:t>
            </a:r>
            <a:r>
              <a:rPr lang="en-US" sz="2400" b="1" dirty="0">
                <a:solidFill>
                  <a:srgbClr val="000000"/>
                </a:solidFill>
              </a:rPr>
              <a:t>foster the development of many key 21</a:t>
            </a:r>
            <a:r>
              <a:rPr lang="en-US" sz="2400" b="1" baseline="30000" dirty="0">
                <a:solidFill>
                  <a:srgbClr val="000000"/>
                </a:solidFill>
              </a:rPr>
              <a:t>st</a:t>
            </a:r>
            <a:r>
              <a:rPr lang="en-US" sz="2400" b="1" dirty="0">
                <a:solidFill>
                  <a:srgbClr val="000000"/>
                </a:solidFill>
              </a:rPr>
              <a:t> century skills </a:t>
            </a:r>
            <a:r>
              <a:rPr lang="en-US" sz="2400" b="1">
                <a:solidFill>
                  <a:srgbClr val="000000"/>
                </a:solidFill>
              </a:rPr>
              <a:t>and </a:t>
            </a:r>
            <a:r>
              <a:rPr lang="en-US" sz="2400" b="1" smtClean="0">
                <a:solidFill>
                  <a:srgbClr val="000000"/>
                </a:solidFill>
              </a:rPr>
              <a:t>competencies.</a:t>
            </a:r>
            <a:endParaRPr lang="en-US" sz="24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0119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These Recommendations DO NOT: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362200"/>
            <a:ext cx="7315200" cy="3810000"/>
          </a:xfrm>
        </p:spPr>
        <p:txBody>
          <a:bodyPr/>
          <a:lstStyle/>
          <a:p>
            <a:r>
              <a:rPr lang="en-US" sz="2400" dirty="0">
                <a:solidFill>
                  <a:srgbClr val="000000"/>
                </a:solidFill>
              </a:rPr>
              <a:t>Prescribe a curriculum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Prescribe particular labs the students should do</a:t>
            </a:r>
          </a:p>
          <a:p>
            <a:r>
              <a:rPr lang="en-US" sz="2400" dirty="0">
                <a:solidFill>
                  <a:srgbClr val="000000"/>
                </a:solidFill>
              </a:rPr>
              <a:t>Provide a list of required equipment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Develop or prescribe particular assessments for your lab courses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Develop a separate set of guidelines for online labs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181851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54715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092249" y="2656646"/>
            <a:ext cx="4572000" cy="1323439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lvl="0"/>
            <a:r>
              <a:rPr lang="en-US" sz="2000" b="1" dirty="0"/>
              <a:t>Constructing Knowledge</a:t>
            </a:r>
            <a:r>
              <a:rPr lang="en-US" sz="2000" baseline="30000" dirty="0"/>
              <a:t> </a:t>
            </a:r>
            <a:r>
              <a:rPr lang="en-US" sz="2000" dirty="0"/>
              <a:t>– collect, analyze, and interpret real data from personal observations of the physical world to develop a physical worldview.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25079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85800"/>
          </a:xfrm>
        </p:spPr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315200" cy="3810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J-TUPP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Beth A. Cunningham, AAPT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Robert Hilborn, AAPT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Theodore </a:t>
            </a:r>
            <a:r>
              <a:rPr lang="en-US" dirty="0" err="1" smtClean="0">
                <a:solidFill>
                  <a:srgbClr val="000000"/>
                </a:solidFill>
              </a:rPr>
              <a:t>Hodapp</a:t>
            </a:r>
            <a:r>
              <a:rPr lang="en-US" dirty="0" smtClean="0">
                <a:solidFill>
                  <a:srgbClr val="000000"/>
                </a:solidFill>
              </a:rPr>
              <a:t>, APS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Undergraduate Curriculum Task Force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Andrew </a:t>
            </a:r>
            <a:r>
              <a:rPr lang="en-US" dirty="0" err="1" smtClean="0">
                <a:solidFill>
                  <a:srgbClr val="000000"/>
                </a:solidFill>
              </a:rPr>
              <a:t>Gavrin</a:t>
            </a:r>
            <a:r>
              <a:rPr lang="en-US" smtClean="0">
                <a:solidFill>
                  <a:srgbClr val="000000"/>
                </a:solidFill>
              </a:rPr>
              <a:t>, IUPUI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Joseph </a:t>
            </a:r>
            <a:r>
              <a:rPr lang="en-US" dirty="0" err="1" smtClean="0">
                <a:solidFill>
                  <a:srgbClr val="000000"/>
                </a:solidFill>
              </a:rPr>
              <a:t>Kozminski</a:t>
            </a:r>
            <a:r>
              <a:rPr lang="en-US" dirty="0" smtClean="0">
                <a:solidFill>
                  <a:srgbClr val="000000"/>
                </a:solidFill>
              </a:rPr>
              <a:t>, Lewis University</a:t>
            </a:r>
          </a:p>
          <a:p>
            <a:pPr lvl="1"/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Input from the Audience</a:t>
            </a:r>
          </a:p>
          <a:p>
            <a:pPr lvl="1"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>
              <a:solidFill>
                <a:srgbClr val="0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29168" y="1386746"/>
            <a:ext cx="4572000" cy="1631216"/>
          </a:xfrm>
          <a:prstGeom prst="rect">
            <a:avLst/>
          </a:prstGeom>
          <a:solidFill>
            <a:srgbClr val="E0AEA9"/>
          </a:solidFill>
        </p:spPr>
        <p:txBody>
          <a:bodyPr>
            <a:spAutoFit/>
          </a:bodyPr>
          <a:lstStyle/>
          <a:p>
            <a:pPr lvl="0"/>
            <a:r>
              <a:rPr lang="en-US" sz="2000" b="1" dirty="0"/>
              <a:t>Modeling </a:t>
            </a:r>
            <a:r>
              <a:rPr lang="en-US" sz="2000" dirty="0"/>
              <a:t>– develop abstract representations of real systems studied in the laboratory, understand their limitations and uncertainties, and make predictions using </a:t>
            </a:r>
            <a:r>
              <a:rPr lang="en-US" sz="2000" dirty="0" smtClean="0"/>
              <a:t>models. </a:t>
            </a:r>
            <a:endParaRPr lang="en-US" sz="2000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75299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17380" y="1005771"/>
            <a:ext cx="4572000" cy="1938992"/>
          </a:xfrm>
          <a:prstGeom prst="rect">
            <a:avLst/>
          </a:prstGeom>
          <a:solidFill>
            <a:srgbClr val="FFFF00"/>
          </a:solidFill>
        </p:spPr>
        <p:txBody>
          <a:bodyPr>
            <a:spAutoFit/>
          </a:bodyPr>
          <a:lstStyle/>
          <a:p>
            <a:pPr lvl="0"/>
            <a:r>
              <a:rPr lang="en-US" sz="2000" b="1" dirty="0"/>
              <a:t>Designing Experiments</a:t>
            </a:r>
            <a:r>
              <a:rPr lang="en-US" sz="2000" baseline="30000" dirty="0"/>
              <a:t> </a:t>
            </a:r>
            <a:r>
              <a:rPr lang="en-US" sz="2000" dirty="0"/>
              <a:t>– develop, engineer, and troubleshoot experiments to test models and hypotheses within specific constraints such as cost, time, safety, and available equipment.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7529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2000" y="2383290"/>
            <a:ext cx="4572000" cy="1938992"/>
          </a:xfrm>
          <a:prstGeom prst="rect">
            <a:avLst/>
          </a:prstGeom>
          <a:solidFill>
            <a:srgbClr val="9DFF85"/>
          </a:solidFill>
        </p:spPr>
        <p:txBody>
          <a:bodyPr>
            <a:spAutoFit/>
          </a:bodyPr>
          <a:lstStyle/>
          <a:p>
            <a:pPr lvl="0"/>
            <a:r>
              <a:rPr lang="en-US" sz="2000" b="1" dirty="0"/>
              <a:t>Developing Technical and Practical Laboratory Skills</a:t>
            </a:r>
            <a:r>
              <a:rPr lang="en-US" sz="2000" baseline="30000" dirty="0"/>
              <a:t> </a:t>
            </a:r>
            <a:r>
              <a:rPr lang="en-US" sz="2000" dirty="0"/>
              <a:t>– become proficient using common test equipment in a range of standard laboratory measurements while being cognizant of device limitations.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7529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4051709"/>
            <a:ext cx="4572000" cy="1631216"/>
          </a:xfrm>
          <a:prstGeom prst="rect">
            <a:avLst/>
          </a:prstGeom>
          <a:solidFill>
            <a:srgbClr val="5AF0FF"/>
          </a:solidFill>
        </p:spPr>
        <p:txBody>
          <a:bodyPr>
            <a:spAutoFit/>
          </a:bodyPr>
          <a:lstStyle/>
          <a:p>
            <a:pPr lvl="0"/>
            <a:r>
              <a:rPr lang="en-US" sz="2000" b="1" dirty="0"/>
              <a:t>Analyzing and Visualizing Data </a:t>
            </a:r>
            <a:r>
              <a:rPr lang="en-US" sz="2000" dirty="0"/>
              <a:t>– analyze and display data using statistical methods and critically interpret the validity and limitations of these data and their uncertainties.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75299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685800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Lab Curriculum Focus Areas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295400"/>
            <a:ext cx="6259562" cy="542759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86000" y="5226784"/>
            <a:ext cx="4572000" cy="1631216"/>
          </a:xfrm>
          <a:prstGeom prst="rect">
            <a:avLst/>
          </a:prstGeom>
          <a:solidFill>
            <a:srgbClr val="BEC8FF"/>
          </a:solidFill>
        </p:spPr>
        <p:txBody>
          <a:bodyPr>
            <a:spAutoFit/>
          </a:bodyPr>
          <a:lstStyle/>
          <a:p>
            <a:pPr lvl="0"/>
            <a:r>
              <a:rPr lang="en-US" sz="2000" b="1" dirty="0"/>
              <a:t>Communicating Physics </a:t>
            </a:r>
            <a:r>
              <a:rPr lang="en-US" sz="2000" dirty="0"/>
              <a:t>– present results and ideas with reasoned arguments supported by experimental evidence and utilizing appropriate and authentic written and verbal forms. </a:t>
            </a: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45280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71600"/>
            <a:ext cx="8229600" cy="685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Status of the Lab Curriculum Recommendations Document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514600"/>
            <a:ext cx="8229600" cy="3886200"/>
          </a:xfrm>
        </p:spPr>
        <p:txBody>
          <a:bodyPr/>
          <a:lstStyle/>
          <a:p>
            <a:r>
              <a:rPr lang="en-US" sz="2400" dirty="0" smtClean="0">
                <a:solidFill>
                  <a:srgbClr val="000000"/>
                </a:solidFill>
              </a:rPr>
              <a:t>Endorsed by the AAPT Committee on Laboratories on </a:t>
            </a:r>
            <a:r>
              <a:rPr lang="cs-CZ" sz="2400" dirty="0">
                <a:solidFill>
                  <a:srgbClr val="000000"/>
                </a:solidFill>
              </a:rPr>
              <a:t>July 29, 2014</a:t>
            </a:r>
            <a:r>
              <a:rPr lang="en-US" sz="2400" dirty="0" smtClean="0">
                <a:solidFill>
                  <a:srgbClr val="000000"/>
                </a:solidFill>
              </a:rPr>
              <a:t>  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Endorsed by the AAPT Executive Board on November 10, 2014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Available on AAPT website:</a:t>
            </a:r>
          </a:p>
          <a:p>
            <a:pPr marL="0" indent="0">
              <a:buNone/>
            </a:pPr>
            <a:r>
              <a:rPr lang="en-US" sz="1600" b="1" dirty="0">
                <a:hlinkClick r:id="rId2"/>
              </a:rPr>
              <a:t>http://aapt.org/Resources/upload/LabGuidlinesDocument_EBendorsed_nov10.</a:t>
            </a:r>
            <a:r>
              <a:rPr lang="en-US" sz="1600" b="1" dirty="0" smtClean="0">
                <a:hlinkClick r:id="rId2"/>
              </a:rPr>
              <a:t>pdf</a:t>
            </a:r>
            <a:endParaRPr lang="en-US" sz="1600" b="1" dirty="0" smtClean="0"/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6882662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8229600" cy="685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Future of the Lab Curriculum Recommendations Document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38862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rgbClr val="000000"/>
                </a:solidFill>
              </a:rPr>
              <a:t>We hope that this document </a:t>
            </a:r>
            <a:r>
              <a:rPr lang="en-US" sz="2400" dirty="0" smtClean="0">
                <a:solidFill>
                  <a:srgbClr val="000000"/>
                </a:solidFill>
              </a:rPr>
              <a:t>will: </a:t>
            </a:r>
            <a:endParaRPr lang="en-US" sz="2400" dirty="0">
              <a:solidFill>
                <a:srgbClr val="000000"/>
              </a:solidFill>
            </a:endParaRPr>
          </a:p>
          <a:p>
            <a:r>
              <a:rPr lang="en-US" sz="2400" dirty="0">
                <a:solidFill>
                  <a:srgbClr val="000000"/>
                </a:solidFill>
              </a:rPr>
              <a:t>Inform the UCTF and J-TUPP</a:t>
            </a:r>
          </a:p>
          <a:p>
            <a:r>
              <a:rPr lang="en-US" sz="2400" dirty="0" smtClean="0">
                <a:solidFill>
                  <a:srgbClr val="000000"/>
                </a:solidFill>
              </a:rPr>
              <a:t>Be </a:t>
            </a:r>
            <a:r>
              <a:rPr lang="en-US" sz="2400" dirty="0">
                <a:solidFill>
                  <a:srgbClr val="000000"/>
                </a:solidFill>
              </a:rPr>
              <a:t>used by departments to evaluate and update their lab curriculum 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Be used by external reviewers for departmental reviews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Be used by the PER community for developing laboratory assessments</a:t>
            </a:r>
          </a:p>
          <a:p>
            <a:r>
              <a:rPr lang="en-US" sz="2400" dirty="0">
                <a:solidFill>
                  <a:srgbClr val="000000"/>
                </a:solidFill>
              </a:rPr>
              <a:t>Have an online presence with user input of implementation examples</a:t>
            </a:r>
          </a:p>
          <a:p>
            <a:pPr marL="0" indent="0">
              <a:buNone/>
            </a:pPr>
            <a:endParaRPr lang="en-US" sz="1400" b="1" dirty="0">
              <a:solidFill>
                <a:srgbClr val="000000"/>
              </a:solidFill>
            </a:endParaRPr>
          </a:p>
          <a:p>
            <a:endParaRPr lang="en-US" sz="2400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5486400"/>
            <a:ext cx="91743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hlinkClick r:id="rId2"/>
              </a:rPr>
              <a:t>http://aapt.org/Resources/upload/LabGuidlinesDocument_EBendorsed_nov10.pdf</a:t>
            </a:r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46306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we want from you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What weighs heavily on department minds regarding preparation of undergraduate physics majors?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What can J-TUPP do to help out departments with these concerns?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Presentations By J-TUPP Members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495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Douglas </a:t>
            </a:r>
            <a:r>
              <a:rPr lang="en-US" smtClean="0">
                <a:solidFill>
                  <a:srgbClr val="000000"/>
                </a:solidFill>
              </a:rPr>
              <a:t>Arion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Session ED03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Monday, January 5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, 4:30 – 5:00 pm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Updating Physics Curricula: Professional Development and Entrepreneurship Education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Lawrence Woolf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Session GB01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Tuesday, January 6</a:t>
            </a:r>
            <a:r>
              <a:rPr lang="en-US" baseline="30000" dirty="0" smtClean="0">
                <a:solidFill>
                  <a:srgbClr val="000000"/>
                </a:solidFill>
              </a:rPr>
              <a:t>th</a:t>
            </a:r>
            <a:r>
              <a:rPr lang="en-US" dirty="0" smtClean="0">
                <a:solidFill>
                  <a:srgbClr val="000000"/>
                </a:solidFill>
              </a:rPr>
              <a:t>, 8:30 – 9:00 am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Mentoring Graduate Students for Their Likely Non-Academic Careers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Questions?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J-TUPP website: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hlinkClick r:id="rId2"/>
              </a:rPr>
              <a:t>http://www.aapt.org/Programs/J-TUPP.cfm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  <a:hlinkClick r:id="rId3"/>
              </a:rPr>
              <a:t>http://www.aps.org/programs/education/undergrad/jtupp.cfm</a:t>
            </a:r>
            <a:endParaRPr lang="en-US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smtClean="0">
              <a:solidFill>
                <a:srgbClr val="000000"/>
              </a:solidFill>
            </a:endParaRPr>
          </a:p>
          <a:p>
            <a:pPr>
              <a:buNone/>
            </a:pP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J-TUPP and UCTF Background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33600"/>
            <a:ext cx="7315200" cy="41148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Concern by departments about the future of physics programs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Pressure from accrediting bodies and senior administrators to know best practices for teaching physics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Need to change curriculum to meet needs of today’s students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all go to graduate school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Curriculum the same for 60 years</a:t>
            </a:r>
          </a:p>
          <a:p>
            <a:pPr lvl="1"/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J-TUPP and UCTF Background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UCTF work started in 2012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APS and AAPT saw value in partnering to address the needs of physics departments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AAPT approved J-TUPP at SM13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APS approved J-TUPP in Fall 2013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J-TUPP Charge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To prepare a report that will engage and inform physicists in answering the question:</a:t>
            </a:r>
          </a:p>
          <a:p>
            <a:pPr>
              <a:buNone/>
            </a:pPr>
            <a:r>
              <a:rPr lang="en-US" dirty="0" smtClean="0">
                <a:solidFill>
                  <a:srgbClr val="000000"/>
                </a:solidFill>
              </a:rPr>
              <a:t>“What skills and knowledge should the next generation of undergraduate physics degree holders possess to be well prepared for a diverse set of careers?”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J-TUPP Report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315200" cy="40386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Provide guidance for revising the undergraduate curriculum to improve the education of a diverse student population. Recommendations on: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content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pedagogy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professional skills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student engagement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Describe documentable student outcomes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J-TUPP Members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rgbClr val="000000"/>
                </a:solidFill>
              </a:rPr>
              <a:t>Paula Heron, co-chair, University of Washington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Laurie McNeil, co-chair, University of North Carolina, Chapel Hill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Douglas </a:t>
            </a:r>
            <a:r>
              <a:rPr lang="en-US" sz="2000" dirty="0" err="1" smtClean="0">
                <a:solidFill>
                  <a:srgbClr val="000000"/>
                </a:solidFill>
              </a:rPr>
              <a:t>Arion</a:t>
            </a:r>
            <a:r>
              <a:rPr lang="en-US" sz="2000" dirty="0" smtClean="0">
                <a:solidFill>
                  <a:srgbClr val="000000"/>
                </a:solidFill>
              </a:rPr>
              <a:t>, Carthage College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J.D. Garcia, University of Arizona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S. James Gates, University of Maryland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Elizabeth McCormack, Bryn </a:t>
            </a:r>
            <a:r>
              <a:rPr lang="en-US" sz="2000" dirty="0" err="1" smtClean="0">
                <a:solidFill>
                  <a:srgbClr val="000000"/>
                </a:solidFill>
              </a:rPr>
              <a:t>Mawr</a:t>
            </a:r>
            <a:r>
              <a:rPr lang="en-US" sz="2000" dirty="0" smtClean="0">
                <a:solidFill>
                  <a:srgbClr val="000000"/>
                </a:solidFill>
              </a:rPr>
              <a:t> College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Duncan Moore, University of Rochester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Helen Quinn, Stanford Linear Accelerator Center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Quinton Williams, Howard University</a:t>
            </a:r>
          </a:p>
          <a:p>
            <a:r>
              <a:rPr lang="en-US" sz="2000" dirty="0" smtClean="0">
                <a:solidFill>
                  <a:srgbClr val="000000"/>
                </a:solidFill>
              </a:rPr>
              <a:t> Lawrence Woolf, General Atomics Aeronautical Systems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Society Liaisons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Beth Cunningham, AAPT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Renee Michelle </a:t>
            </a:r>
            <a:r>
              <a:rPr lang="en-US" dirty="0" err="1" smtClean="0">
                <a:solidFill>
                  <a:srgbClr val="000000"/>
                </a:solidFill>
              </a:rPr>
              <a:t>Goertzen</a:t>
            </a:r>
            <a:r>
              <a:rPr lang="en-US" dirty="0" smtClean="0">
                <a:solidFill>
                  <a:srgbClr val="000000"/>
                </a:solidFill>
              </a:rPr>
              <a:t>, APS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Bob </a:t>
            </a:r>
            <a:r>
              <a:rPr lang="en-US" dirty="0" err="1" smtClean="0">
                <a:solidFill>
                  <a:srgbClr val="000000"/>
                </a:solidFill>
              </a:rPr>
              <a:t>Hilborn</a:t>
            </a:r>
            <a:r>
              <a:rPr lang="en-US" dirty="0" smtClean="0">
                <a:solidFill>
                  <a:srgbClr val="000000"/>
                </a:solidFill>
              </a:rPr>
              <a:t>, AAPT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Theodore </a:t>
            </a:r>
            <a:r>
              <a:rPr lang="en-US" dirty="0" err="1" smtClean="0">
                <a:solidFill>
                  <a:srgbClr val="000000"/>
                </a:solidFill>
              </a:rPr>
              <a:t>Hodapp</a:t>
            </a:r>
            <a:r>
              <a:rPr lang="en-US" dirty="0" smtClean="0">
                <a:solidFill>
                  <a:srgbClr val="000000"/>
                </a:solidFill>
              </a:rPr>
              <a:t>, APS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Liaison to AAPT Undergraduate Curriculum Task Force : Ernie </a:t>
            </a:r>
            <a:r>
              <a:rPr lang="en-US" dirty="0" err="1" smtClean="0">
                <a:solidFill>
                  <a:srgbClr val="000000"/>
                </a:solidFill>
              </a:rPr>
              <a:t>Behringer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Timeline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First face-to-face meeting was mid-November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Input from physics community in 2015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AAPT WM15 and SM15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APS March and April Meetings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Final report anticipated in late 2016</a:t>
            </a:r>
          </a:p>
          <a:p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2712</TotalTime>
  <Words>1131</Words>
  <Application>Microsoft Macintosh PowerPoint</Application>
  <PresentationFormat>On-screen Show (4:3)</PresentationFormat>
  <Paragraphs>139</Paragraphs>
  <Slides>29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1" baseType="lpstr">
      <vt:lpstr>Default Design</vt:lpstr>
      <vt:lpstr>Document</vt:lpstr>
      <vt:lpstr>Topical Discussion:    Joint Task Force on Undergraduate Physics Programs (J-TUPP)  Undergraduate Curriculum Task Force</vt:lpstr>
      <vt:lpstr>Agenda</vt:lpstr>
      <vt:lpstr>J-TUPP and UCTF Background</vt:lpstr>
      <vt:lpstr>J-TUPP and UCTF Background</vt:lpstr>
      <vt:lpstr>J-TUPP Charge</vt:lpstr>
      <vt:lpstr>J-TUPP Report</vt:lpstr>
      <vt:lpstr>J-TUPP Members</vt:lpstr>
      <vt:lpstr>Society Liaisons</vt:lpstr>
      <vt:lpstr>Timeline</vt:lpstr>
      <vt:lpstr>AAPT Undergraduate Curriculum Task Force</vt:lpstr>
      <vt:lpstr>UCTF Charge</vt:lpstr>
      <vt:lpstr>UCTF Anti-Charge</vt:lpstr>
      <vt:lpstr>UCTF Activities</vt:lpstr>
      <vt:lpstr>Computer and Computational Physics Skills and Practices </vt:lpstr>
      <vt:lpstr>Recommendations for the Undergraduate Laboratory Curriculum</vt:lpstr>
      <vt:lpstr>Goal of the Subcommittee</vt:lpstr>
      <vt:lpstr>These Recommendations DO NOT:</vt:lpstr>
      <vt:lpstr>Lab Curriculum Focus Areas </vt:lpstr>
      <vt:lpstr>Lab Curriculum Focus Areas </vt:lpstr>
      <vt:lpstr>Lab Curriculum Focus Areas </vt:lpstr>
      <vt:lpstr>Lab Curriculum Focus Areas </vt:lpstr>
      <vt:lpstr>Lab Curriculum Focus Areas </vt:lpstr>
      <vt:lpstr>Lab Curriculum Focus Areas </vt:lpstr>
      <vt:lpstr>Lab Curriculum Focus Areas </vt:lpstr>
      <vt:lpstr>Status of the Lab Curriculum Recommendations Document</vt:lpstr>
      <vt:lpstr>Future of the Lab Curriculum Recommendations Document</vt:lpstr>
      <vt:lpstr>What we want from you</vt:lpstr>
      <vt:lpstr>Presentations By J-TUPP Members</vt:lpstr>
      <vt:lpstr>Questions?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Warren Hein</dc:creator>
  <cp:lastModifiedBy>Beth Cunningham</cp:lastModifiedBy>
  <cp:revision>166</cp:revision>
  <dcterms:created xsi:type="dcterms:W3CDTF">2015-01-03T06:06:04Z</dcterms:created>
  <dcterms:modified xsi:type="dcterms:W3CDTF">2015-01-03T06:10:28Z</dcterms:modified>
</cp:coreProperties>
</file>