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56"/>
  </p:notesMasterIdLst>
  <p:handoutMasterIdLst>
    <p:handoutMasterId r:id="rId57"/>
  </p:handoutMasterIdLst>
  <p:sldIdLst>
    <p:sldId id="256" r:id="rId2"/>
    <p:sldId id="257" r:id="rId3"/>
    <p:sldId id="328" r:id="rId4"/>
    <p:sldId id="282" r:id="rId5"/>
    <p:sldId id="295" r:id="rId6"/>
    <p:sldId id="296" r:id="rId7"/>
    <p:sldId id="297" r:id="rId8"/>
    <p:sldId id="299" r:id="rId9"/>
    <p:sldId id="298" r:id="rId10"/>
    <p:sldId id="334" r:id="rId11"/>
    <p:sldId id="281" r:id="rId12"/>
    <p:sldId id="283" r:id="rId13"/>
    <p:sldId id="284" r:id="rId14"/>
    <p:sldId id="285" r:id="rId15"/>
    <p:sldId id="286" r:id="rId16"/>
    <p:sldId id="287" r:id="rId17"/>
    <p:sldId id="300" r:id="rId18"/>
    <p:sldId id="301" r:id="rId19"/>
    <p:sldId id="302" r:id="rId20"/>
    <p:sldId id="288" r:id="rId21"/>
    <p:sldId id="289" r:id="rId22"/>
    <p:sldId id="303" r:id="rId23"/>
    <p:sldId id="335" r:id="rId24"/>
    <p:sldId id="336"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5" r:id="rId42"/>
    <p:sldId id="320" r:id="rId43"/>
    <p:sldId id="321" r:id="rId44"/>
    <p:sldId id="322" r:id="rId45"/>
    <p:sldId id="323" r:id="rId46"/>
    <p:sldId id="324" r:id="rId47"/>
    <p:sldId id="329" r:id="rId48"/>
    <p:sldId id="330" r:id="rId49"/>
    <p:sldId id="331" r:id="rId50"/>
    <p:sldId id="332" r:id="rId51"/>
    <p:sldId id="333" r:id="rId52"/>
    <p:sldId id="326" r:id="rId53"/>
    <p:sldId id="337" r:id="rId54"/>
    <p:sldId id="327"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0B3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9" autoAdjust="0"/>
    <p:restoredTop sz="94706" autoAdjust="0"/>
  </p:normalViewPr>
  <p:slideViewPr>
    <p:cSldViewPr snapToObjects="1">
      <p:cViewPr>
        <p:scale>
          <a:sx n="60" d="100"/>
          <a:sy n="60" d="100"/>
        </p:scale>
        <p:origin x="-1620"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ohn%20Stewart\Dropbox\Paper-video-research-2013\Analysis-Spr14\video-usage-spr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ohns\Dropbox\UPI\winter-2014-talk-analysy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ohns\Dropbox\UPI\winter-2014-talk-analysy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Video Lecture Use</a:t>
            </a:r>
          </a:p>
        </c:rich>
      </c:tx>
      <c:layout/>
      <c:overlay val="0"/>
    </c:title>
    <c:autoTitleDeleted val="0"/>
    <c:plotArea>
      <c:layout/>
      <c:barChart>
        <c:barDir val="col"/>
        <c:grouping val="clustered"/>
        <c:varyColors val="0"/>
        <c:ser>
          <c:idx val="0"/>
          <c:order val="0"/>
          <c:invertIfNegative val="0"/>
          <c:cat>
            <c:numRef>
              <c:f>'Internet Use'!$C$48:$C$56</c:f>
              <c:numCache>
                <c:formatCode>General</c:formatCode>
                <c:ptCount val="9"/>
                <c:pt idx="0">
                  <c:v>0</c:v>
                </c:pt>
                <c:pt idx="1">
                  <c:v>1</c:v>
                </c:pt>
                <c:pt idx="2">
                  <c:v>2</c:v>
                </c:pt>
                <c:pt idx="3">
                  <c:v>3</c:v>
                </c:pt>
                <c:pt idx="4">
                  <c:v>4</c:v>
                </c:pt>
                <c:pt idx="5">
                  <c:v>5</c:v>
                </c:pt>
                <c:pt idx="6">
                  <c:v>6</c:v>
                </c:pt>
                <c:pt idx="7">
                  <c:v>7</c:v>
                </c:pt>
                <c:pt idx="8">
                  <c:v>8</c:v>
                </c:pt>
              </c:numCache>
            </c:numRef>
          </c:cat>
          <c:val>
            <c:numRef>
              <c:f>'Internet Use'!$D$48:$D$56</c:f>
              <c:numCache>
                <c:formatCode>General</c:formatCode>
                <c:ptCount val="9"/>
                <c:pt idx="0">
                  <c:v>78</c:v>
                </c:pt>
                <c:pt idx="1">
                  <c:v>33</c:v>
                </c:pt>
                <c:pt idx="2">
                  <c:v>13</c:v>
                </c:pt>
                <c:pt idx="3">
                  <c:v>7</c:v>
                </c:pt>
                <c:pt idx="4">
                  <c:v>6</c:v>
                </c:pt>
                <c:pt idx="5">
                  <c:v>9</c:v>
                </c:pt>
                <c:pt idx="6">
                  <c:v>12</c:v>
                </c:pt>
                <c:pt idx="7">
                  <c:v>4</c:v>
                </c:pt>
                <c:pt idx="8">
                  <c:v>6</c:v>
                </c:pt>
              </c:numCache>
            </c:numRef>
          </c:val>
        </c:ser>
        <c:dLbls>
          <c:showLegendKey val="0"/>
          <c:showVal val="0"/>
          <c:showCatName val="0"/>
          <c:showSerName val="0"/>
          <c:showPercent val="0"/>
          <c:showBubbleSize val="0"/>
        </c:dLbls>
        <c:gapWidth val="150"/>
        <c:axId val="89700608"/>
        <c:axId val="91779456"/>
      </c:barChart>
      <c:catAx>
        <c:axId val="89700608"/>
        <c:scaling>
          <c:orientation val="minMax"/>
        </c:scaling>
        <c:delete val="0"/>
        <c:axPos val="b"/>
        <c:title>
          <c:tx>
            <c:rich>
              <a:bodyPr/>
              <a:lstStyle/>
              <a:p>
                <a:pPr>
                  <a:defRPr/>
                </a:pPr>
                <a:r>
                  <a:rPr lang="en-US"/>
                  <a:t>Number of Face-to-Face Lectures Replaced with Video</a:t>
                </a:r>
              </a:p>
            </c:rich>
          </c:tx>
          <c:layout/>
          <c:overlay val="0"/>
        </c:title>
        <c:numFmt formatCode="General" sourceLinked="1"/>
        <c:majorTickMark val="none"/>
        <c:minorTickMark val="none"/>
        <c:tickLblPos val="nextTo"/>
        <c:crossAx val="91779456"/>
        <c:crosses val="autoZero"/>
        <c:auto val="1"/>
        <c:lblAlgn val="ctr"/>
        <c:lblOffset val="100"/>
        <c:noMultiLvlLbl val="0"/>
      </c:catAx>
      <c:valAx>
        <c:axId val="91779456"/>
        <c:scaling>
          <c:orientation val="minMax"/>
        </c:scaling>
        <c:delete val="0"/>
        <c:axPos val="l"/>
        <c:majorGridlines/>
        <c:title>
          <c:tx>
            <c:rich>
              <a:bodyPr/>
              <a:lstStyle/>
              <a:p>
                <a:pPr>
                  <a:defRPr/>
                </a:pPr>
                <a:r>
                  <a:rPr lang="en-US"/>
                  <a:t>Students</a:t>
                </a:r>
              </a:p>
            </c:rich>
          </c:tx>
          <c:layout/>
          <c:overlay val="0"/>
        </c:title>
        <c:numFmt formatCode="General" sourceLinked="1"/>
        <c:majorTickMark val="out"/>
        <c:minorTickMark val="none"/>
        <c:tickLblPos val="nextTo"/>
        <c:crossAx val="89700608"/>
        <c:crosses val="autoZero"/>
        <c:crossBetween val="between"/>
      </c:valAx>
    </c:plotArea>
    <c:plotVisOnly val="1"/>
    <c:dispBlanksAs val="gap"/>
    <c:showDLblsOverMax val="0"/>
  </c:chart>
  <c:txPr>
    <a:bodyPr/>
    <a:lstStyle/>
    <a:p>
      <a:pPr>
        <a:defRPr sz="20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baseline="0"/>
              <a:t>How does the educational value of the online laboratories compare with the educational value of the laboratories you do in class?</a:t>
            </a:r>
            <a:endParaRPr lang="en-US"/>
          </a:p>
        </c:rich>
      </c:tx>
      <c:layout/>
      <c:overlay val="0"/>
    </c:title>
    <c:autoTitleDeleted val="0"/>
    <c:plotArea>
      <c:layout/>
      <c:barChart>
        <c:barDir val="bar"/>
        <c:grouping val="clustered"/>
        <c:varyColors val="0"/>
        <c:ser>
          <c:idx val="0"/>
          <c:order val="0"/>
          <c:invertIfNegative val="0"/>
          <c:cat>
            <c:strRef>
              <c:f>'Survey 1 Charts'!$A$3:$A$7</c:f>
              <c:strCache>
                <c:ptCount val="5"/>
                <c:pt idx="0">
                  <c:v>The online labs are much more valuable. </c:v>
                </c:pt>
                <c:pt idx="1">
                  <c:v>The online labs are a little more valuable.</c:v>
                </c:pt>
                <c:pt idx="2">
                  <c:v>They are about the same.</c:v>
                </c:pt>
                <c:pt idx="3">
                  <c:v>The face-to-face labs are a little more valuable.</c:v>
                </c:pt>
                <c:pt idx="4">
                  <c:v>The face-to-face labs are much more valuable.</c:v>
                </c:pt>
              </c:strCache>
            </c:strRef>
          </c:cat>
          <c:val>
            <c:numRef>
              <c:f>'Survey 1 Charts'!$B$3:$B$7</c:f>
              <c:numCache>
                <c:formatCode>General</c:formatCode>
                <c:ptCount val="5"/>
                <c:pt idx="0">
                  <c:v>2.0833333333333353</c:v>
                </c:pt>
                <c:pt idx="1">
                  <c:v>3.7037037037037042</c:v>
                </c:pt>
                <c:pt idx="2">
                  <c:v>23.611111111111125</c:v>
                </c:pt>
                <c:pt idx="3">
                  <c:v>26.620370370370356</c:v>
                </c:pt>
                <c:pt idx="4">
                  <c:v>43.981481481481396</c:v>
                </c:pt>
              </c:numCache>
            </c:numRef>
          </c:val>
        </c:ser>
        <c:dLbls>
          <c:showLegendKey val="0"/>
          <c:showVal val="0"/>
          <c:showCatName val="0"/>
          <c:showSerName val="0"/>
          <c:showPercent val="0"/>
          <c:showBubbleSize val="0"/>
        </c:dLbls>
        <c:gapWidth val="150"/>
        <c:axId val="90123264"/>
        <c:axId val="90125056"/>
      </c:barChart>
      <c:catAx>
        <c:axId val="90123264"/>
        <c:scaling>
          <c:orientation val="minMax"/>
        </c:scaling>
        <c:delete val="0"/>
        <c:axPos val="l"/>
        <c:majorTickMark val="none"/>
        <c:minorTickMark val="none"/>
        <c:tickLblPos val="nextTo"/>
        <c:txPr>
          <a:bodyPr/>
          <a:lstStyle/>
          <a:p>
            <a:pPr>
              <a:defRPr sz="1600"/>
            </a:pPr>
            <a:endParaRPr lang="en-US"/>
          </a:p>
        </c:txPr>
        <c:crossAx val="90125056"/>
        <c:crosses val="autoZero"/>
        <c:auto val="1"/>
        <c:lblAlgn val="ctr"/>
        <c:lblOffset val="100"/>
        <c:noMultiLvlLbl val="0"/>
      </c:catAx>
      <c:valAx>
        <c:axId val="90125056"/>
        <c:scaling>
          <c:orientation val="minMax"/>
        </c:scaling>
        <c:delete val="0"/>
        <c:axPos val="b"/>
        <c:majorGridlines/>
        <c:title>
          <c:tx>
            <c:rich>
              <a:bodyPr/>
              <a:lstStyle/>
              <a:p>
                <a:pPr>
                  <a:defRPr/>
                </a:pPr>
                <a:r>
                  <a:rPr lang="en-US"/>
                  <a:t>Percentage</a:t>
                </a:r>
              </a:p>
            </c:rich>
          </c:tx>
          <c:layout/>
          <c:overlay val="0"/>
        </c:title>
        <c:numFmt formatCode="General" sourceLinked="1"/>
        <c:majorTickMark val="out"/>
        <c:minorTickMark val="none"/>
        <c:tickLblPos val="nextTo"/>
        <c:crossAx val="9012326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baseline="0"/>
              <a:t>Do you think a simulation that you can manipulate or a video recording of a real lab is more effective in helping you understand the material covered by the class?</a:t>
            </a:r>
            <a:endParaRPr lang="en-US"/>
          </a:p>
        </c:rich>
      </c:tx>
      <c:layout/>
      <c:overlay val="0"/>
    </c:title>
    <c:autoTitleDeleted val="0"/>
    <c:plotArea>
      <c:layout/>
      <c:barChart>
        <c:barDir val="bar"/>
        <c:grouping val="clustered"/>
        <c:varyColors val="0"/>
        <c:ser>
          <c:idx val="0"/>
          <c:order val="0"/>
          <c:invertIfNegative val="0"/>
          <c:cat>
            <c:strRef>
              <c:f>'Survey 1 Charts'!$A$31:$A$35</c:f>
              <c:strCache>
                <c:ptCount val="5"/>
                <c:pt idx="0">
                  <c:v>Simulations are much more effective.</c:v>
                </c:pt>
                <c:pt idx="1">
                  <c:v>Simulations are somewhat more effective.</c:v>
                </c:pt>
                <c:pt idx="2">
                  <c:v>They are about the same.</c:v>
                </c:pt>
                <c:pt idx="3">
                  <c:v>Video Labs are somewhat more effective.</c:v>
                </c:pt>
                <c:pt idx="4">
                  <c:v>Video Labs are much more effective.</c:v>
                </c:pt>
              </c:strCache>
            </c:strRef>
          </c:cat>
          <c:val>
            <c:numRef>
              <c:f>'Survey 1 Charts'!$B$31:$B$35</c:f>
              <c:numCache>
                <c:formatCode>General</c:formatCode>
                <c:ptCount val="5"/>
                <c:pt idx="0">
                  <c:v>36.404494382022435</c:v>
                </c:pt>
                <c:pt idx="1">
                  <c:v>25.393258426966291</c:v>
                </c:pt>
                <c:pt idx="2">
                  <c:v>28.988764044943792</c:v>
                </c:pt>
                <c:pt idx="3">
                  <c:v>6.5168539325842714</c:v>
                </c:pt>
                <c:pt idx="4">
                  <c:v>2.6966292134831433</c:v>
                </c:pt>
              </c:numCache>
            </c:numRef>
          </c:val>
        </c:ser>
        <c:dLbls>
          <c:showLegendKey val="0"/>
          <c:showVal val="0"/>
          <c:showCatName val="0"/>
          <c:showSerName val="0"/>
          <c:showPercent val="0"/>
          <c:showBubbleSize val="0"/>
        </c:dLbls>
        <c:gapWidth val="150"/>
        <c:axId val="90150784"/>
        <c:axId val="90152320"/>
      </c:barChart>
      <c:catAx>
        <c:axId val="90150784"/>
        <c:scaling>
          <c:orientation val="minMax"/>
        </c:scaling>
        <c:delete val="0"/>
        <c:axPos val="l"/>
        <c:majorTickMark val="none"/>
        <c:minorTickMark val="none"/>
        <c:tickLblPos val="nextTo"/>
        <c:txPr>
          <a:bodyPr/>
          <a:lstStyle/>
          <a:p>
            <a:pPr>
              <a:defRPr sz="1400"/>
            </a:pPr>
            <a:endParaRPr lang="en-US"/>
          </a:p>
        </c:txPr>
        <c:crossAx val="90152320"/>
        <c:crosses val="autoZero"/>
        <c:auto val="1"/>
        <c:lblAlgn val="ctr"/>
        <c:lblOffset val="100"/>
        <c:noMultiLvlLbl val="0"/>
      </c:catAx>
      <c:valAx>
        <c:axId val="90152320"/>
        <c:scaling>
          <c:orientation val="minMax"/>
        </c:scaling>
        <c:delete val="0"/>
        <c:axPos val="b"/>
        <c:majorGridlines/>
        <c:title>
          <c:tx>
            <c:rich>
              <a:bodyPr/>
              <a:lstStyle/>
              <a:p>
                <a:pPr>
                  <a:defRPr/>
                </a:pPr>
                <a:r>
                  <a:rPr lang="en-US"/>
                  <a:t>Percentage</a:t>
                </a:r>
              </a:p>
            </c:rich>
          </c:tx>
          <c:layout/>
          <c:overlay val="0"/>
        </c:title>
        <c:numFmt formatCode="General" sourceLinked="1"/>
        <c:majorTickMark val="none"/>
        <c:minorTickMark val="none"/>
        <c:tickLblPos val="nextTo"/>
        <c:crossAx val="90150784"/>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0.22391</cdr:x>
      <cdr:y>0.0678</cdr:y>
    </cdr:from>
    <cdr:to>
      <cdr:x>0.22391</cdr:x>
      <cdr:y>0.79661</cdr:y>
    </cdr:to>
    <cdr:sp macro="" textlink="">
      <cdr:nvSpPr>
        <cdr:cNvPr id="5" name="Straight Connector 4"/>
        <cdr:cNvSpPr/>
      </cdr:nvSpPr>
      <cdr:spPr>
        <a:xfrm xmlns:a="http://schemas.openxmlformats.org/drawingml/2006/main">
          <a:off x="1825625" y="304800"/>
          <a:ext cx="0" cy="3276584"/>
        </a:xfrm>
        <a:prstGeom xmlns:a="http://schemas.openxmlformats.org/drawingml/2006/main" prst="line">
          <a:avLst/>
        </a:prstGeom>
      </cdr:spPr>
      <cdr:style>
        <a:lnRef xmlns:a="http://schemas.openxmlformats.org/drawingml/2006/main" idx="1">
          <a:schemeClr val="accent6"/>
        </a:lnRef>
        <a:fillRef xmlns:a="http://schemas.openxmlformats.org/drawingml/2006/main" idx="0">
          <a:schemeClr val="accent6"/>
        </a:fillRef>
        <a:effectRef xmlns:a="http://schemas.openxmlformats.org/drawingml/2006/main" idx="0">
          <a:schemeClr val="accent6"/>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0.42017</cdr:x>
      <cdr:y>0.11864</cdr:y>
    </cdr:from>
    <cdr:to>
      <cdr:x>0.42017</cdr:x>
      <cdr:y>0.79661</cdr:y>
    </cdr:to>
    <cdr:sp macro="" textlink="">
      <cdr:nvSpPr>
        <cdr:cNvPr id="6" name="Straight Connector 5"/>
        <cdr:cNvSpPr/>
      </cdr:nvSpPr>
      <cdr:spPr>
        <a:xfrm xmlns:a="http://schemas.openxmlformats.org/drawingml/2006/main" flipH="1">
          <a:off x="3425813" y="533399"/>
          <a:ext cx="11" cy="3047999"/>
        </a:xfrm>
        <a:prstGeom xmlns:a="http://schemas.openxmlformats.org/drawingml/2006/main" prst="line">
          <a:avLst/>
        </a:prstGeom>
        <a:noFill xmlns:a="http://schemas.openxmlformats.org/drawingml/2006/main"/>
        <a:ln xmlns:a="http://schemas.openxmlformats.org/drawingml/2006/main" w="10000" cap="flat" cmpd="sng" algn="ctr">
          <a:solidFill>
            <a:srgbClr val="79463D"/>
          </a:solidFill>
          <a:prstDash val="solid"/>
        </a:ln>
        <a:effectLst xmlns:a="http://schemas.openxmlformats.org/drawingml/2006/main"/>
      </cdr:spPr>
      <cdr:style>
        <a:lnRef xmlns:a="http://schemas.openxmlformats.org/drawingml/2006/main" idx="1">
          <a:schemeClr val="accent6"/>
        </a:lnRef>
        <a:fillRef xmlns:a="http://schemas.openxmlformats.org/drawingml/2006/main" idx="0">
          <a:schemeClr val="accent6"/>
        </a:fillRef>
        <a:effectRef xmlns:a="http://schemas.openxmlformats.org/drawingml/2006/main" idx="0">
          <a:schemeClr val="accent6"/>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292934"/>
              </a:solidFill>
              <a:latin typeface="Tw Cen MT"/>
            </a:defRPr>
          </a:lvl1pPr>
          <a:lvl2pPr marL="457200" indent="0">
            <a:defRPr sz="1100">
              <a:solidFill>
                <a:srgbClr val="292934"/>
              </a:solidFill>
              <a:latin typeface="Tw Cen MT"/>
            </a:defRPr>
          </a:lvl2pPr>
          <a:lvl3pPr marL="914400" indent="0">
            <a:defRPr sz="1100">
              <a:solidFill>
                <a:srgbClr val="292934"/>
              </a:solidFill>
              <a:latin typeface="Tw Cen MT"/>
            </a:defRPr>
          </a:lvl3pPr>
          <a:lvl4pPr marL="1371600" indent="0">
            <a:defRPr sz="1100">
              <a:solidFill>
                <a:srgbClr val="292934"/>
              </a:solidFill>
              <a:latin typeface="Tw Cen MT"/>
            </a:defRPr>
          </a:lvl4pPr>
          <a:lvl5pPr marL="1828800" indent="0">
            <a:defRPr sz="1100">
              <a:solidFill>
                <a:srgbClr val="292934"/>
              </a:solidFill>
              <a:latin typeface="Tw Cen MT"/>
            </a:defRPr>
          </a:lvl5pPr>
          <a:lvl6pPr marL="2286000" indent="0">
            <a:defRPr sz="1100">
              <a:solidFill>
                <a:srgbClr val="292934"/>
              </a:solidFill>
              <a:latin typeface="Tw Cen MT"/>
            </a:defRPr>
          </a:lvl6pPr>
          <a:lvl7pPr marL="2743200" indent="0">
            <a:defRPr sz="1100">
              <a:solidFill>
                <a:srgbClr val="292934"/>
              </a:solidFill>
              <a:latin typeface="Tw Cen MT"/>
            </a:defRPr>
          </a:lvl7pPr>
          <a:lvl8pPr marL="3200400" indent="0">
            <a:defRPr sz="1100">
              <a:solidFill>
                <a:srgbClr val="292934"/>
              </a:solidFill>
              <a:latin typeface="Tw Cen MT"/>
            </a:defRPr>
          </a:lvl8pPr>
          <a:lvl9pPr marL="3657600" indent="0">
            <a:defRPr sz="1100">
              <a:solidFill>
                <a:srgbClr val="292934"/>
              </a:solidFill>
              <a:latin typeface="Tw Cen MT"/>
            </a:defRPr>
          </a:lvl9pPr>
        </a:lstStyle>
        <a:p xmlns:a="http://schemas.openxmlformats.org/drawingml/2006/main">
          <a:endParaRPr lang="en-US"/>
        </a:p>
      </cdr:txBody>
    </cdr:sp>
  </cdr:relSizeAnchor>
  <cdr:relSizeAnchor xmlns:cdr="http://schemas.openxmlformats.org/drawingml/2006/chartDrawing">
    <cdr:from>
      <cdr:x>0.1398</cdr:x>
      <cdr:y>0.0678</cdr:y>
    </cdr:from>
    <cdr:to>
      <cdr:x>0.23326</cdr:x>
      <cdr:y>0.23729</cdr:y>
    </cdr:to>
    <cdr:sp macro="" textlink="">
      <cdr:nvSpPr>
        <cdr:cNvPr id="7" name="TextBox 6"/>
        <cdr:cNvSpPr txBox="1"/>
      </cdr:nvSpPr>
      <cdr:spPr>
        <a:xfrm xmlns:a="http://schemas.openxmlformats.org/drawingml/2006/main">
          <a:off x="1139825" y="304800"/>
          <a:ext cx="762000"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smtClean="0"/>
            <a:t>Non-User</a:t>
          </a:r>
          <a:endParaRPr lang="en-US" sz="2000" dirty="0"/>
        </a:p>
      </cdr:txBody>
    </cdr:sp>
  </cdr:relSizeAnchor>
  <cdr:relSizeAnchor xmlns:cdr="http://schemas.openxmlformats.org/drawingml/2006/chartDrawing">
    <cdr:from>
      <cdr:x>0.27998</cdr:x>
      <cdr:y>0.27119</cdr:y>
    </cdr:from>
    <cdr:to>
      <cdr:x>0.37344</cdr:x>
      <cdr:y>0.44068</cdr:y>
    </cdr:to>
    <cdr:sp macro="" textlink="">
      <cdr:nvSpPr>
        <cdr:cNvPr id="8" name="TextBox 1"/>
        <cdr:cNvSpPr txBox="1"/>
      </cdr:nvSpPr>
      <cdr:spPr>
        <a:xfrm xmlns:a="http://schemas.openxmlformats.org/drawingml/2006/main">
          <a:off x="2282825" y="1219200"/>
          <a:ext cx="762000" cy="762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w Cen MT"/>
            </a:defRPr>
          </a:lvl1pPr>
          <a:lvl2pPr marL="457200" indent="0">
            <a:defRPr sz="1100">
              <a:latin typeface="Tw Cen MT"/>
            </a:defRPr>
          </a:lvl2pPr>
          <a:lvl3pPr marL="914400" indent="0">
            <a:defRPr sz="1100">
              <a:latin typeface="Tw Cen MT"/>
            </a:defRPr>
          </a:lvl3pPr>
          <a:lvl4pPr marL="1371600" indent="0">
            <a:defRPr sz="1100">
              <a:latin typeface="Tw Cen MT"/>
            </a:defRPr>
          </a:lvl4pPr>
          <a:lvl5pPr marL="1828800" indent="0">
            <a:defRPr sz="1100">
              <a:latin typeface="Tw Cen MT"/>
            </a:defRPr>
          </a:lvl5pPr>
          <a:lvl6pPr marL="2286000" indent="0">
            <a:defRPr sz="1100">
              <a:latin typeface="Tw Cen MT"/>
            </a:defRPr>
          </a:lvl6pPr>
          <a:lvl7pPr marL="2743200" indent="0">
            <a:defRPr sz="1100">
              <a:latin typeface="Tw Cen MT"/>
            </a:defRPr>
          </a:lvl7pPr>
          <a:lvl8pPr marL="3200400" indent="0">
            <a:defRPr sz="1100">
              <a:latin typeface="Tw Cen MT"/>
            </a:defRPr>
          </a:lvl8pPr>
          <a:lvl9pPr marL="3657600" indent="0">
            <a:defRPr sz="1100">
              <a:latin typeface="Tw Cen MT"/>
            </a:defRPr>
          </a:lvl9pPr>
        </a:lstStyle>
        <a:p xmlns:a="http://schemas.openxmlformats.org/drawingml/2006/main">
          <a:r>
            <a:rPr lang="en-US" sz="2000" dirty="0" smtClean="0"/>
            <a:t>Low User</a:t>
          </a:r>
          <a:endParaRPr lang="en-US" sz="2000" dirty="0"/>
        </a:p>
      </cdr:txBody>
    </cdr:sp>
  </cdr:relSizeAnchor>
  <cdr:relSizeAnchor xmlns:cdr="http://schemas.openxmlformats.org/drawingml/2006/chartDrawing">
    <cdr:from>
      <cdr:x>0.63512</cdr:x>
      <cdr:y>0.40678</cdr:y>
    </cdr:from>
    <cdr:to>
      <cdr:x>0.72858</cdr:x>
      <cdr:y>0.57627</cdr:y>
    </cdr:to>
    <cdr:sp macro="" textlink="">
      <cdr:nvSpPr>
        <cdr:cNvPr id="9" name="TextBox 1"/>
        <cdr:cNvSpPr txBox="1"/>
      </cdr:nvSpPr>
      <cdr:spPr>
        <a:xfrm xmlns:a="http://schemas.openxmlformats.org/drawingml/2006/main">
          <a:off x="5178425" y="1828800"/>
          <a:ext cx="762000" cy="762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Tw Cen MT"/>
            </a:defRPr>
          </a:lvl1pPr>
          <a:lvl2pPr marL="457200" indent="0">
            <a:defRPr sz="1100">
              <a:latin typeface="Tw Cen MT"/>
            </a:defRPr>
          </a:lvl2pPr>
          <a:lvl3pPr marL="914400" indent="0">
            <a:defRPr sz="1100">
              <a:latin typeface="Tw Cen MT"/>
            </a:defRPr>
          </a:lvl3pPr>
          <a:lvl4pPr marL="1371600" indent="0">
            <a:defRPr sz="1100">
              <a:latin typeface="Tw Cen MT"/>
            </a:defRPr>
          </a:lvl4pPr>
          <a:lvl5pPr marL="1828800" indent="0">
            <a:defRPr sz="1100">
              <a:latin typeface="Tw Cen MT"/>
            </a:defRPr>
          </a:lvl5pPr>
          <a:lvl6pPr marL="2286000" indent="0">
            <a:defRPr sz="1100">
              <a:latin typeface="Tw Cen MT"/>
            </a:defRPr>
          </a:lvl6pPr>
          <a:lvl7pPr marL="2743200" indent="0">
            <a:defRPr sz="1100">
              <a:latin typeface="Tw Cen MT"/>
            </a:defRPr>
          </a:lvl7pPr>
          <a:lvl8pPr marL="3200400" indent="0">
            <a:defRPr sz="1100">
              <a:latin typeface="Tw Cen MT"/>
            </a:defRPr>
          </a:lvl8pPr>
          <a:lvl9pPr marL="3657600" indent="0">
            <a:defRPr sz="1100">
              <a:latin typeface="Tw Cen MT"/>
            </a:defRPr>
          </a:lvl9pPr>
        </a:lstStyle>
        <a:p xmlns:a="http://schemas.openxmlformats.org/drawingml/2006/main">
          <a:r>
            <a:rPr lang="en-US" sz="2000" dirty="0" err="1" smtClean="0"/>
            <a:t>HighUser</a:t>
          </a:r>
          <a:endParaRPr lang="en-US" sz="2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44655E-3115-7C42-827D-17BC336D0BB4}" type="datetimeFigureOut">
              <a:rPr lang="en-US" smtClean="0"/>
              <a:pPr/>
              <a:t>1/4/2015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32989B-F806-A248-8A7E-0E866F60D928}" type="slidenum">
              <a:rPr lang="en-US" smtClean="0"/>
              <a:pPr/>
              <a:t>‹#›</a:t>
            </a:fld>
            <a:endParaRPr lang="en-US"/>
          </a:p>
        </p:txBody>
      </p:sp>
    </p:spTree>
    <p:extLst>
      <p:ext uri="{BB962C8B-B14F-4D97-AF65-F5344CB8AC3E}">
        <p14:creationId xmlns:p14="http://schemas.microsoft.com/office/powerpoint/2010/main" val="5049492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221E59-AF1D-7444-AC33-A7AD68BF5C93}" type="datetimeFigureOut">
              <a:rPr lang="en-US" smtClean="0"/>
              <a:pPr/>
              <a:t>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4151B4-E982-9242-828B-7981763AC19B}" type="slidenum">
              <a:rPr lang="en-US" smtClean="0"/>
              <a:pPr/>
              <a:t>‹#›</a:t>
            </a:fld>
            <a:endParaRPr lang="en-US"/>
          </a:p>
        </p:txBody>
      </p:sp>
    </p:spTree>
    <p:extLst>
      <p:ext uri="{BB962C8B-B14F-4D97-AF65-F5344CB8AC3E}">
        <p14:creationId xmlns:p14="http://schemas.microsoft.com/office/powerpoint/2010/main" val="2294002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9595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5"/>
          <p:cNvSpPr txBox="1">
            <a:spLocks/>
          </p:cNvSpPr>
          <p:nvPr userDrawn="1"/>
        </p:nvSpPr>
        <p:spPr>
          <a:xfrm>
            <a:off x="5105400" y="6321425"/>
            <a:ext cx="3581400" cy="381000"/>
          </a:xfrm>
          <a:prstGeom prst="rect">
            <a:avLst/>
          </a:prstGeom>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bg1">
                    <a:alpha val="85000"/>
                  </a:schemeClr>
                </a:solidFill>
                <a:effectLst/>
                <a:uLnTx/>
                <a:uFillTx/>
                <a:latin typeface="+mj-lt"/>
                <a:ea typeface="+mn-ea"/>
                <a:cs typeface="Times New Roman (Body)"/>
              </a:rPr>
              <a:t>WEST VIRGINIA UNIVERSITY</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schemeClr val="bg1">
                    <a:alpha val="85000"/>
                  </a:schemeClr>
                </a:solidFill>
                <a:effectLst/>
                <a:uLnTx/>
                <a:uFillTx/>
                <a:latin typeface="+mj-lt"/>
                <a:ea typeface="+mn-ea"/>
                <a:cs typeface="Times New Roman (Body)"/>
              </a:rPr>
              <a:t>PHYSICS and ASTRONOMY</a:t>
            </a:r>
            <a:endParaRPr kumimoji="0" lang="en-US" sz="900" b="0" i="0" u="none" strike="noStrike" kern="1200" cap="none" spc="0" normalizeH="0" baseline="0" noProof="0" dirty="0">
              <a:ln>
                <a:noFill/>
              </a:ln>
              <a:solidFill>
                <a:schemeClr val="bg1">
                  <a:alpha val="85000"/>
                </a:schemeClr>
              </a:solidFill>
              <a:effectLst/>
              <a:uLnTx/>
              <a:uFillTx/>
              <a:latin typeface="+mj-lt"/>
              <a:ea typeface="+mn-ea"/>
              <a:cs typeface="Times New Roman (Body)"/>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sldNum="0" hdr="0" ftr="0" dt="0"/>
  <p:txStyles>
    <p:titleStyle>
      <a:lvl1pPr algn="l" defTabSz="457200" rtl="0" eaLnBrk="1" latinLnBrk="0" hangingPunct="1">
        <a:spcBef>
          <a:spcPct val="0"/>
        </a:spcBef>
        <a:buNone/>
        <a:defRPr sz="4400" u="none" kern="1200" cap="all">
          <a:solidFill>
            <a:srgbClr val="25406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a:solidFill>
            <a:srgbClr val="254061"/>
          </a:solidFill>
          <a:latin typeface="Arial"/>
          <a:ea typeface="+mn-ea"/>
          <a:cs typeface="Arial"/>
        </a:defRPr>
      </a:lvl1pPr>
      <a:lvl2pPr marL="742950" indent="-285750" algn="l" defTabSz="457200" rtl="0" eaLnBrk="1" latinLnBrk="0" hangingPunct="1">
        <a:spcBef>
          <a:spcPct val="20000"/>
        </a:spcBef>
        <a:buFont typeface="Arial"/>
        <a:buChar char="–"/>
        <a:defRPr sz="2800" b="0" i="0" kern="1200">
          <a:solidFill>
            <a:srgbClr val="254061"/>
          </a:solidFill>
          <a:latin typeface="Arial"/>
          <a:ea typeface="+mn-ea"/>
          <a:cs typeface="Arial"/>
        </a:defRPr>
      </a:lvl2pPr>
      <a:lvl3pPr marL="1143000" indent="-228600" algn="l" defTabSz="457200" rtl="0" eaLnBrk="1" latinLnBrk="0" hangingPunct="1">
        <a:spcBef>
          <a:spcPct val="20000"/>
        </a:spcBef>
        <a:buFont typeface="Arial"/>
        <a:buChar char="•"/>
        <a:defRPr sz="2400" b="0" i="0" kern="1200">
          <a:solidFill>
            <a:srgbClr val="254061"/>
          </a:solidFill>
          <a:latin typeface="Arial"/>
          <a:ea typeface="+mn-ea"/>
          <a:cs typeface="Arial"/>
        </a:defRPr>
      </a:lvl3pPr>
      <a:lvl4pPr marL="1600200" indent="-228600" algn="l" defTabSz="457200" rtl="0" eaLnBrk="1" latinLnBrk="0" hangingPunct="1">
        <a:spcBef>
          <a:spcPct val="20000"/>
        </a:spcBef>
        <a:buFont typeface="Arial"/>
        <a:buChar char="–"/>
        <a:defRPr sz="2000" b="0" i="0" kern="1200">
          <a:solidFill>
            <a:srgbClr val="254061"/>
          </a:solidFill>
          <a:latin typeface="Arial"/>
          <a:ea typeface="+mn-ea"/>
          <a:cs typeface="Arial"/>
        </a:defRPr>
      </a:lvl4pPr>
      <a:lvl5pPr marL="2057400" indent="-228600" algn="l" defTabSz="457200" rtl="0" eaLnBrk="1" latinLnBrk="0" hangingPunct="1">
        <a:spcBef>
          <a:spcPct val="20000"/>
        </a:spcBef>
        <a:buFont typeface="Arial"/>
        <a:buChar char="»"/>
        <a:defRPr sz="2000" b="0" i="0" kern="1200">
          <a:solidFill>
            <a:srgbClr val="25406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1524000"/>
            <a:ext cx="7772400" cy="2209800"/>
          </a:xfrm>
        </p:spPr>
        <p:txBody>
          <a:bodyPr>
            <a:normAutofit fontScale="90000"/>
          </a:bodyPr>
          <a:lstStyle/>
          <a:p>
            <a:r>
              <a:rPr lang="en-US" dirty="0" smtClean="0"/>
              <a:t>Lessons Learned Implementing Online Education at the University of Arkansas</a:t>
            </a:r>
            <a:endParaRPr lang="en-US" dirty="0"/>
          </a:p>
        </p:txBody>
      </p:sp>
      <p:sp>
        <p:nvSpPr>
          <p:cNvPr id="5" name="Text Placeholder 4"/>
          <p:cNvSpPr>
            <a:spLocks noGrp="1"/>
          </p:cNvSpPr>
          <p:nvPr>
            <p:ph type="body" idx="1"/>
          </p:nvPr>
        </p:nvSpPr>
        <p:spPr>
          <a:xfrm>
            <a:off x="838200" y="4002742"/>
            <a:ext cx="7772400" cy="570007"/>
          </a:xfrm>
        </p:spPr>
        <p:txBody>
          <a:bodyPr/>
          <a:lstStyle/>
          <a:p>
            <a:r>
              <a:rPr lang="en-US" dirty="0" smtClean="0"/>
              <a:t>Dr. John Stewart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 I</a:t>
            </a:r>
            <a:endParaRPr lang="en-US" dirty="0"/>
          </a:p>
        </p:txBody>
      </p:sp>
      <p:sp>
        <p:nvSpPr>
          <p:cNvPr id="5" name="Text Placeholder 4"/>
          <p:cNvSpPr>
            <a:spLocks noGrp="1"/>
          </p:cNvSpPr>
          <p:nvPr>
            <p:ph type="body" idx="1"/>
          </p:nvPr>
        </p:nvSpPr>
        <p:spPr/>
        <p:txBody>
          <a:bodyPr/>
          <a:lstStyle/>
          <a:p>
            <a:r>
              <a:rPr lang="en-US" dirty="0" smtClean="0"/>
              <a:t>Students Self-Select Online Options</a:t>
            </a:r>
            <a:endParaRPr lang="en-US" dirty="0"/>
          </a:p>
        </p:txBody>
      </p:sp>
    </p:spTree>
    <p:extLst>
      <p:ext uri="{BB962C8B-B14F-4D97-AF65-F5344CB8AC3E}">
        <p14:creationId xmlns:p14="http://schemas.microsoft.com/office/powerpoint/2010/main" val="2404859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Starting Online Lecture – Fall 2012</a:t>
            </a:r>
            <a:endParaRPr lang="en-US" dirty="0"/>
          </a:p>
        </p:txBody>
      </p:sp>
      <p:sp>
        <p:nvSpPr>
          <p:cNvPr id="3" name="Content Placeholder 2"/>
          <p:cNvSpPr>
            <a:spLocks noGrp="1"/>
          </p:cNvSpPr>
          <p:nvPr>
            <p:ph sz="quarter" idx="1"/>
          </p:nvPr>
        </p:nvSpPr>
        <p:spPr>
          <a:xfrm>
            <a:off x="228600" y="1600200"/>
            <a:ext cx="8458200" cy="4525963"/>
          </a:xfrm>
        </p:spPr>
        <p:txBody>
          <a:bodyPr>
            <a:noAutofit/>
          </a:bodyPr>
          <a:lstStyle/>
          <a:p>
            <a:r>
              <a:rPr lang="en-US" sz="2400" dirty="0" smtClean="0"/>
              <a:t>A policy allowing students (N=168) to watch the lecture as a video online was implemented mid-semester in Fall 2012. </a:t>
            </a:r>
          </a:p>
          <a:p>
            <a:r>
              <a:rPr lang="en-US" sz="2400" dirty="0" smtClean="0"/>
              <a:t>Students self-selected the number of lectures watched on video.</a:t>
            </a:r>
          </a:p>
          <a:p>
            <a:r>
              <a:rPr lang="en-US" sz="2400" dirty="0" smtClean="0"/>
              <a:t>All students attended a face-to-face lab and the lab experience was not modified; thus a student could choose to convert a face-to-face course into a blended course.</a:t>
            </a:r>
          </a:p>
          <a:p>
            <a:r>
              <a:rPr lang="en-US" sz="2400" dirty="0" smtClean="0"/>
              <a:t>The </a:t>
            </a:r>
            <a:r>
              <a:rPr lang="en-US" sz="2400" dirty="0" smtClean="0"/>
              <a:t>replacement of 8 of the 12 lectures remaining in the semester with video was measured using an online quiz taken with the video</a:t>
            </a:r>
            <a:r>
              <a:rPr lang="en-US" sz="2400" dirty="0" smtClean="0"/>
              <a:t>.</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Video Use</a:t>
            </a:r>
            <a:endParaRPr lang="en-US"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120272155"/>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Engagement Changes – Change in the Rate Assignments are Submitted</a:t>
            </a:r>
            <a:endParaRPr lang="en-US" dirty="0"/>
          </a:p>
        </p:txBody>
      </p:sp>
      <p:sp>
        <p:nvSpPr>
          <p:cNvPr id="6" name="TextBox 5"/>
          <p:cNvSpPr txBox="1"/>
          <p:nvPr/>
        </p:nvSpPr>
        <p:spPr>
          <a:xfrm>
            <a:off x="381000" y="5410200"/>
            <a:ext cx="8305800" cy="830997"/>
          </a:xfrm>
          <a:prstGeom prst="rect">
            <a:avLst/>
          </a:prstGeom>
          <a:noFill/>
        </p:spPr>
        <p:txBody>
          <a:bodyPr wrap="square" rtlCol="0">
            <a:spAutoFit/>
          </a:bodyPr>
          <a:lstStyle/>
          <a:p>
            <a:r>
              <a:rPr lang="en-US" sz="1600" dirty="0" smtClean="0"/>
              <a:t>The superscript “a” indicates significance at the 5% level; “b” significance at the 1% level</a:t>
            </a:r>
            <a:r>
              <a:rPr lang="en-US" sz="1600" dirty="0"/>
              <a:t>. BV=Before Video             AV=After Video</a:t>
            </a:r>
          </a:p>
          <a:p>
            <a:endParaRPr lang="en-US" sz="16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81886590"/>
              </p:ext>
            </p:extLst>
          </p:nvPr>
        </p:nvGraphicFramePr>
        <p:xfrm>
          <a:off x="457200" y="1698941"/>
          <a:ext cx="8382001" cy="3574416"/>
        </p:xfrm>
        <a:graphic>
          <a:graphicData uri="http://schemas.openxmlformats.org/drawingml/2006/table">
            <a:tbl>
              <a:tblPr firstRow="1" firstCol="1" bandRow="1">
                <a:tableStyleId>{5940675A-B579-460E-94D1-54222C63F5DA}</a:tableStyleId>
              </a:tblPr>
              <a:tblGrid>
                <a:gridCol w="1108363"/>
                <a:gridCol w="554182"/>
                <a:gridCol w="554182"/>
                <a:gridCol w="554182"/>
                <a:gridCol w="692728"/>
                <a:gridCol w="623454"/>
                <a:gridCol w="554182"/>
                <a:gridCol w="692728"/>
                <a:gridCol w="588818"/>
                <a:gridCol w="658092"/>
                <a:gridCol w="623454"/>
                <a:gridCol w="623454"/>
                <a:gridCol w="554182"/>
              </a:tblGrid>
              <a:tr h="249032">
                <a:tc>
                  <a:txBody>
                    <a:bodyPr/>
                    <a:lstStyle/>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gridSpan="3">
                  <a:txBody>
                    <a:bodyPr/>
                    <a:lstStyle/>
                    <a:p>
                      <a:pPr marL="0" marR="0" algn="ctr">
                        <a:lnSpc>
                          <a:spcPct val="115000"/>
                        </a:lnSpc>
                        <a:spcBef>
                          <a:spcPts val="0"/>
                        </a:spcBef>
                        <a:spcAft>
                          <a:spcPts val="0"/>
                        </a:spcAft>
                      </a:pPr>
                      <a:r>
                        <a:rPr lang="en-US" sz="1400">
                          <a:effectLst/>
                        </a:rPr>
                        <a:t>Overall (%)</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a:effectLst/>
                        </a:rPr>
                        <a:t>Non-User (%)</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a:effectLst/>
                        </a:rPr>
                        <a:t>Low User (%)</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a:effectLst/>
                        </a:rPr>
                        <a:t>High User (%)</a:t>
                      </a:r>
                      <a:endParaRPr lang="en-US" sz="140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249032">
                <a:tc>
                  <a:txBody>
                    <a:bodyPr/>
                    <a:lstStyle/>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BV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AV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Symbol" panose="05050102010706020507" pitchFamily="18" charset="2"/>
                        </a:rPr>
                        <a:t>D</a:t>
                      </a:r>
                      <a:endParaRPr lang="en-US" sz="1400" dirty="0">
                        <a:effectLst/>
                        <a:latin typeface="Symbol" panose="05050102010706020507" pitchFamily="18" charset="2"/>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BV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AV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Symbol" panose="05050102010706020507" pitchFamily="18" charset="2"/>
                        </a:rPr>
                        <a:t>D</a:t>
                      </a:r>
                      <a:endParaRPr lang="en-US" sz="1400" dirty="0">
                        <a:effectLst/>
                        <a:latin typeface="Symbol" panose="05050102010706020507" pitchFamily="18" charset="2"/>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BV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AV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Symbol" panose="05050102010706020507" pitchFamily="18" charset="2"/>
                        </a:rPr>
                        <a:t>D</a:t>
                      </a:r>
                      <a:endParaRPr lang="en-US" sz="1400" dirty="0">
                        <a:effectLst/>
                        <a:latin typeface="Symbol" panose="05050102010706020507" pitchFamily="18" charset="2"/>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BV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AV</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latin typeface="Symbol" panose="05050102010706020507" pitchFamily="18" charset="2"/>
                        </a:rPr>
                        <a:t>D</a:t>
                      </a:r>
                      <a:endParaRPr lang="en-US" sz="1400" dirty="0">
                        <a:effectLst/>
                        <a:latin typeface="Symbol" panose="05050102010706020507" pitchFamily="18" charset="2"/>
                        <a:ea typeface="Calibri"/>
                        <a:cs typeface="Times New Roman"/>
                      </a:endParaRPr>
                    </a:p>
                  </a:txBody>
                  <a:tcPr marL="68580" marR="68580" marT="0" marB="0"/>
                </a:tc>
              </a:tr>
              <a:tr h="513949">
                <a:tc>
                  <a:txBody>
                    <a:bodyPr/>
                    <a:lstStyle/>
                    <a:p>
                      <a:pPr marL="0" marR="0">
                        <a:lnSpc>
                          <a:spcPct val="115000"/>
                        </a:lnSpc>
                        <a:spcBef>
                          <a:spcPts val="0"/>
                        </a:spcBef>
                        <a:spcAft>
                          <a:spcPts val="0"/>
                        </a:spcAft>
                      </a:pPr>
                      <a:r>
                        <a:rPr lang="en-US" sz="1400">
                          <a:effectLst/>
                        </a:rPr>
                        <a:t>Lecture Quiz</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91.9</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82.7</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-9.3</a:t>
                      </a:r>
                      <a:r>
                        <a:rPr lang="en-US" sz="1400" baseline="30000">
                          <a:effectLst/>
                        </a:rPr>
                        <a:t>b</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95.1</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85.5</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-9.6</a:t>
                      </a:r>
                      <a:r>
                        <a:rPr lang="en-US" sz="1400" baseline="30000">
                          <a:effectLst/>
                        </a:rPr>
                        <a:t>b</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93.8</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83.5</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-10.3</a:t>
                      </a:r>
                      <a:r>
                        <a:rPr lang="en-US" sz="1400" baseline="30000">
                          <a:effectLst/>
                        </a:rPr>
                        <a:t>b</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84.4</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76.8</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-9.6</a:t>
                      </a:r>
                      <a:r>
                        <a:rPr lang="en-US" sz="1400" baseline="30000">
                          <a:effectLst/>
                        </a:rPr>
                        <a:t>a</a:t>
                      </a:r>
                      <a:endParaRPr lang="en-US" sz="1400">
                        <a:effectLst/>
                        <a:latin typeface="Calibri"/>
                        <a:ea typeface="Calibri"/>
                        <a:cs typeface="Times New Roman"/>
                      </a:endParaRPr>
                    </a:p>
                  </a:txBody>
                  <a:tcPr marL="68580" marR="68580" marT="0" marB="0"/>
                </a:tc>
              </a:tr>
              <a:tr h="513949">
                <a:tc>
                  <a:txBody>
                    <a:bodyPr/>
                    <a:lstStyle/>
                    <a:p>
                      <a:pPr marL="0" marR="0">
                        <a:lnSpc>
                          <a:spcPct val="115000"/>
                        </a:lnSpc>
                        <a:spcBef>
                          <a:spcPts val="0"/>
                        </a:spcBef>
                        <a:spcAft>
                          <a:spcPts val="0"/>
                        </a:spcAft>
                      </a:pPr>
                      <a:r>
                        <a:rPr lang="en-US" sz="1400">
                          <a:effectLst/>
                        </a:rPr>
                        <a:t>Laboratory</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97.7</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96.6</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-1.1</a:t>
                      </a:r>
                      <a:r>
                        <a:rPr lang="en-US" sz="1400" baseline="30000">
                          <a:effectLst/>
                        </a:rPr>
                        <a:t>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98.6</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97.4</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-1.2</a:t>
                      </a:r>
                      <a:r>
                        <a:rPr lang="en-US" sz="1400" baseline="30000">
                          <a:effectLst/>
                        </a:rPr>
                        <a:t>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98.5</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96.8</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-1.6</a:t>
                      </a:r>
                      <a:r>
                        <a:rPr lang="en-US" sz="1400" baseline="30000">
                          <a:effectLst/>
                        </a:rPr>
                        <a:t>a</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95.3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94.8</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-0.5</a:t>
                      </a:r>
                      <a:endParaRPr lang="en-US" sz="1400">
                        <a:effectLst/>
                        <a:latin typeface="Calibri"/>
                        <a:ea typeface="Calibri"/>
                        <a:cs typeface="Times New Roman"/>
                      </a:endParaRPr>
                    </a:p>
                  </a:txBody>
                  <a:tcPr marL="68580" marR="68580" marT="0" marB="0"/>
                </a:tc>
              </a:tr>
              <a:tr h="778863">
                <a:tc>
                  <a:txBody>
                    <a:bodyPr/>
                    <a:lstStyle/>
                    <a:p>
                      <a:pPr marL="0" marR="0">
                        <a:lnSpc>
                          <a:spcPct val="115000"/>
                        </a:lnSpc>
                        <a:spcBef>
                          <a:spcPts val="0"/>
                        </a:spcBef>
                        <a:spcAft>
                          <a:spcPts val="0"/>
                        </a:spcAft>
                      </a:pPr>
                      <a:r>
                        <a:rPr lang="en-US" sz="1400">
                          <a:effectLst/>
                        </a:rPr>
                        <a:t>Multiple-Choice Homework</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93.4</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90.1</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-3.3</a:t>
                      </a:r>
                      <a:r>
                        <a:rPr lang="en-US" sz="1400" baseline="30000">
                          <a:effectLst/>
                        </a:rPr>
                        <a:t>b</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94.3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90.8</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-3.5</a:t>
                      </a:r>
                      <a:r>
                        <a:rPr lang="en-US" sz="1400" baseline="30000">
                          <a:effectLst/>
                        </a:rPr>
                        <a:t>b</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94.3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91.7</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-2.6</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90.8</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87.1</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-3.7</a:t>
                      </a:r>
                      <a:endParaRPr lang="en-US" sz="1400">
                        <a:effectLst/>
                        <a:latin typeface="Calibri"/>
                        <a:ea typeface="Calibri"/>
                        <a:cs typeface="Times New Roman"/>
                      </a:endParaRPr>
                    </a:p>
                  </a:txBody>
                  <a:tcPr marL="68580" marR="68580" marT="0" marB="0"/>
                </a:tc>
              </a:tr>
              <a:tr h="778863">
                <a:tc>
                  <a:txBody>
                    <a:bodyPr/>
                    <a:lstStyle/>
                    <a:p>
                      <a:pPr marL="0" marR="0">
                        <a:lnSpc>
                          <a:spcPct val="115000"/>
                        </a:lnSpc>
                        <a:spcBef>
                          <a:spcPts val="0"/>
                        </a:spcBef>
                        <a:spcAft>
                          <a:spcPts val="0"/>
                        </a:spcAft>
                      </a:pPr>
                      <a:r>
                        <a:rPr lang="en-US" sz="1400">
                          <a:effectLst/>
                        </a:rPr>
                        <a:t>Open-Response Homework</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90.8</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88.9</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-1.9</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93.0</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90.0</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-3.0</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92.5</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92.0</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-0.4</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85.0</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83.7</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-1.3</a:t>
                      </a:r>
                      <a:endParaRPr lang="en-US" sz="1400">
                        <a:effectLst/>
                        <a:latin typeface="Calibri"/>
                        <a:ea typeface="Calibri"/>
                        <a:cs typeface="Times New Roman"/>
                      </a:endParaRPr>
                    </a:p>
                  </a:txBody>
                  <a:tcPr marL="68580" marR="68580" marT="0" marB="0"/>
                </a:tc>
              </a:tr>
              <a:tr h="345313">
                <a:tc>
                  <a:txBody>
                    <a:bodyPr/>
                    <a:lstStyle/>
                    <a:p>
                      <a:pPr marL="0" marR="0">
                        <a:lnSpc>
                          <a:spcPct val="115000"/>
                        </a:lnSpc>
                        <a:spcBef>
                          <a:spcPts val="0"/>
                        </a:spcBef>
                        <a:spcAft>
                          <a:spcPts val="0"/>
                        </a:spcAft>
                      </a:pPr>
                      <a:r>
                        <a:rPr lang="en-US" sz="1400">
                          <a:effectLst/>
                        </a:rPr>
                        <a:t>Optional Assignments</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30.4</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rPr>
                        <a:t>26.2</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-4.2</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33.3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23.1</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-10.3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39.1</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30.4</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-8.7</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solidFill>
                            <a:srgbClr val="FF0000"/>
                          </a:solidFill>
                          <a:effectLst/>
                        </a:rPr>
                        <a:t>15.9</a:t>
                      </a:r>
                      <a:endParaRPr lang="en-US" sz="1400" dirty="0">
                        <a:solidFill>
                          <a:srgbClr val="FF0000"/>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solidFill>
                            <a:srgbClr val="FF0000"/>
                          </a:solidFill>
                          <a:effectLst/>
                        </a:rPr>
                        <a:t>27.3</a:t>
                      </a:r>
                      <a:endParaRPr lang="en-US" sz="1400" dirty="0">
                        <a:solidFill>
                          <a:srgbClr val="FF0000"/>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effectLst/>
                        </a:rPr>
                        <a:t>11.4</a:t>
                      </a:r>
                      <a:endParaRPr lang="en-US" sz="1400" dirty="0">
                        <a:solidFill>
                          <a:srgbClr val="FF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521694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Engagement Results</a:t>
            </a:r>
            <a:endParaRPr lang="en-US" dirty="0"/>
          </a:p>
        </p:txBody>
      </p:sp>
      <p:sp>
        <p:nvSpPr>
          <p:cNvPr id="3" name="Content Placeholder 2"/>
          <p:cNvSpPr>
            <a:spLocks noGrp="1"/>
          </p:cNvSpPr>
          <p:nvPr>
            <p:ph sz="quarter" idx="1"/>
          </p:nvPr>
        </p:nvSpPr>
        <p:spPr/>
        <p:txBody>
          <a:bodyPr>
            <a:normAutofit lnSpcReduction="10000"/>
          </a:bodyPr>
          <a:lstStyle/>
          <a:p>
            <a:r>
              <a:rPr lang="en-US" sz="2400" dirty="0"/>
              <a:t>P</a:t>
            </a:r>
            <a:r>
              <a:rPr lang="en-US" sz="2400" dirty="0" smtClean="0"/>
              <a:t>aired </a:t>
            </a:r>
            <a:r>
              <a:rPr lang="en-US" sz="2400" dirty="0"/>
              <a:t>t-tests indicate that some of the </a:t>
            </a:r>
            <a:r>
              <a:rPr lang="en-US" sz="2400" dirty="0" smtClean="0"/>
              <a:t>changes before video (BV) to after video (AV) </a:t>
            </a:r>
            <a:r>
              <a:rPr lang="en-US" sz="2400" dirty="0"/>
              <a:t>were statistically </a:t>
            </a:r>
            <a:r>
              <a:rPr lang="en-US" sz="2400" dirty="0" smtClean="0"/>
              <a:t>significant.</a:t>
            </a:r>
          </a:p>
          <a:p>
            <a:r>
              <a:rPr lang="en-US" sz="2400" dirty="0"/>
              <a:t>A</a:t>
            </a:r>
            <a:r>
              <a:rPr lang="en-US" sz="2400" dirty="0" smtClean="0"/>
              <a:t>nalysis </a:t>
            </a:r>
            <a:r>
              <a:rPr lang="en-US" sz="2400" dirty="0"/>
              <a:t>of variance </a:t>
            </a:r>
            <a:r>
              <a:rPr lang="en-US" sz="2400" dirty="0" smtClean="0"/>
              <a:t>showed </a:t>
            </a:r>
            <a:r>
              <a:rPr lang="en-US" sz="2400" dirty="0"/>
              <a:t>that the level of video use was not a significant treatment effect on the </a:t>
            </a:r>
            <a:r>
              <a:rPr lang="en-US" sz="2400" dirty="0" smtClean="0"/>
              <a:t>change in submission </a:t>
            </a:r>
            <a:r>
              <a:rPr lang="en-US" sz="2400" dirty="0"/>
              <a:t>rates of any assignment type; watching more video did not indicate a greater decrease in submission rate. </a:t>
            </a:r>
            <a:endParaRPr lang="en-US" sz="2400" dirty="0" smtClean="0"/>
          </a:p>
          <a:p>
            <a:r>
              <a:rPr lang="en-US" sz="2400" dirty="0" smtClean="0"/>
              <a:t>Students electing the video option at high levels had lower submission rates before the availability of the video policy; this difference continued after the policy was introduced.</a:t>
            </a:r>
            <a:endParaRPr lang="en-US" sz="2400" dirty="0"/>
          </a:p>
        </p:txBody>
      </p:sp>
    </p:spTree>
    <p:extLst>
      <p:ext uri="{BB962C8B-B14F-4D97-AF65-F5344CB8AC3E}">
        <p14:creationId xmlns:p14="http://schemas.microsoft.com/office/powerpoint/2010/main" val="2514161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Changes</a:t>
            </a:r>
            <a:endParaRPr lang="en-US" dirty="0"/>
          </a:p>
        </p:txBody>
      </p:sp>
      <p:sp>
        <p:nvSpPr>
          <p:cNvPr id="3" name="TextBox 2"/>
          <p:cNvSpPr txBox="1"/>
          <p:nvPr/>
        </p:nvSpPr>
        <p:spPr>
          <a:xfrm>
            <a:off x="381000" y="5410200"/>
            <a:ext cx="8534400" cy="369332"/>
          </a:xfrm>
          <a:prstGeom prst="rect">
            <a:avLst/>
          </a:prstGeom>
          <a:noFill/>
        </p:spPr>
        <p:txBody>
          <a:bodyPr wrap="square" rtlCol="0">
            <a:spAutoFit/>
          </a:bodyPr>
          <a:lstStyle/>
          <a:p>
            <a:pPr algn="ctr"/>
            <a:r>
              <a:rPr lang="en-US" dirty="0" smtClean="0"/>
              <a:t>BV=Before Video             AV=After Video</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8325849"/>
              </p:ext>
            </p:extLst>
          </p:nvPr>
        </p:nvGraphicFramePr>
        <p:xfrm>
          <a:off x="381000" y="1676400"/>
          <a:ext cx="8305800" cy="3416092"/>
        </p:xfrm>
        <a:graphic>
          <a:graphicData uri="http://schemas.openxmlformats.org/drawingml/2006/table">
            <a:tbl>
              <a:tblPr firstRow="1" firstCol="1" bandRow="1"/>
              <a:tblGrid>
                <a:gridCol w="1350062"/>
                <a:gridCol w="607824"/>
                <a:gridCol w="540194"/>
                <a:gridCol w="540194"/>
                <a:gridCol w="540194"/>
                <a:gridCol w="607824"/>
                <a:gridCol w="540194"/>
                <a:gridCol w="540194"/>
                <a:gridCol w="540194"/>
                <a:gridCol w="540194"/>
                <a:gridCol w="540194"/>
                <a:gridCol w="743084"/>
                <a:gridCol w="675454"/>
              </a:tblGrid>
              <a:tr h="259976">
                <a:tc>
                  <a:txBody>
                    <a:bodyPr/>
                    <a:lstStyle/>
                    <a:p>
                      <a:pPr marL="0" marR="0">
                        <a:lnSpc>
                          <a:spcPct val="115000"/>
                        </a:lnSpc>
                        <a:spcBef>
                          <a:spcPts val="0"/>
                        </a:spcBef>
                        <a:spcAft>
                          <a:spcPts val="0"/>
                        </a:spcAft>
                      </a:pPr>
                      <a:r>
                        <a:rPr lang="en-US" sz="1600">
                          <a:effectLst/>
                          <a:latin typeface="Times New Roman"/>
                          <a:ea typeface="Calibri"/>
                          <a:cs typeface="Times New Roman"/>
                        </a:rPr>
                        <a:t> </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1600">
                          <a:effectLst/>
                          <a:latin typeface="Times New Roman"/>
                          <a:ea typeface="Calibri"/>
                          <a:cs typeface="Times New Roman"/>
                        </a:rPr>
                        <a:t>Overall</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600">
                          <a:effectLst/>
                          <a:latin typeface="Times New Roman"/>
                          <a:ea typeface="Calibri"/>
                          <a:cs typeface="Times New Roman"/>
                        </a:rPr>
                        <a:t>Non-User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600">
                          <a:effectLst/>
                          <a:latin typeface="Times New Roman"/>
                          <a:ea typeface="Calibri"/>
                          <a:cs typeface="Times New Roman"/>
                        </a:rPr>
                        <a:t>Low User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600">
                          <a:effectLst/>
                          <a:latin typeface="Times New Roman"/>
                          <a:ea typeface="Calibri"/>
                          <a:cs typeface="Times New Roman"/>
                        </a:rPr>
                        <a:t>High User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9976">
                <a:tc>
                  <a:txBody>
                    <a:bodyPr/>
                    <a:lstStyle/>
                    <a:p>
                      <a:pPr marL="0" marR="0">
                        <a:lnSpc>
                          <a:spcPct val="115000"/>
                        </a:lnSpc>
                        <a:spcBef>
                          <a:spcPts val="0"/>
                        </a:spcBef>
                        <a:spcAft>
                          <a:spcPts val="0"/>
                        </a:spcAft>
                      </a:pPr>
                      <a:r>
                        <a:rPr lang="en-US" sz="1600">
                          <a:effectLst/>
                          <a:latin typeface="Times New Roman"/>
                          <a:ea typeface="Calibri"/>
                          <a:cs typeface="Times New Roman"/>
                        </a:rPr>
                        <a:t> </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a:ea typeface="Calibri"/>
                          <a:cs typeface="Times New Roman"/>
                        </a:rPr>
                        <a:t>BV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AV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Symbol"/>
                          <a:ea typeface="Calibri"/>
                          <a:cs typeface="Times New Roman"/>
                        </a:rPr>
                        <a:t>D</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BV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AV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Symbol"/>
                          <a:ea typeface="Calibri"/>
                          <a:cs typeface="Times New Roman"/>
                        </a:rPr>
                        <a:t>D</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BV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AV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Symbol"/>
                          <a:ea typeface="Calibri"/>
                          <a:cs typeface="Times New Roman"/>
                        </a:rPr>
                        <a:t>D</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BV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AV</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Symbol"/>
                          <a:ea typeface="Calibri"/>
                          <a:cs typeface="Times New Roman"/>
                        </a:rPr>
                        <a:t>D</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5448">
                <a:tc>
                  <a:txBody>
                    <a:bodyPr/>
                    <a:lstStyle/>
                    <a:p>
                      <a:pPr marL="0" marR="0">
                        <a:lnSpc>
                          <a:spcPct val="115000"/>
                        </a:lnSpc>
                        <a:spcBef>
                          <a:spcPts val="0"/>
                        </a:spcBef>
                        <a:spcAft>
                          <a:spcPts val="0"/>
                        </a:spcAft>
                      </a:pPr>
                      <a:r>
                        <a:rPr lang="en-US" sz="1600">
                          <a:effectLst/>
                          <a:latin typeface="Times New Roman"/>
                          <a:ea typeface="Calibri"/>
                          <a:cs typeface="Times New Roman"/>
                        </a:rPr>
                        <a:t>Tests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73.7</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74.8</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76.4</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77.0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0.6</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73.1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74.3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69.6</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71.4</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1.8</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9906">
                <a:tc>
                  <a:txBody>
                    <a:bodyPr/>
                    <a:lstStyle/>
                    <a:p>
                      <a:pPr marL="0" marR="0">
                        <a:lnSpc>
                          <a:spcPct val="115000"/>
                        </a:lnSpc>
                        <a:spcBef>
                          <a:spcPts val="0"/>
                        </a:spcBef>
                        <a:spcAft>
                          <a:spcPts val="0"/>
                        </a:spcAft>
                      </a:pPr>
                      <a:r>
                        <a:rPr lang="en-US" sz="1600" dirty="0">
                          <a:effectLst/>
                          <a:latin typeface="Times New Roman"/>
                          <a:ea typeface="Calibri"/>
                          <a:cs typeface="Times New Roman"/>
                        </a:rPr>
                        <a:t>Open-Response </a:t>
                      </a:r>
                      <a:r>
                        <a:rPr lang="en-US" sz="1600" dirty="0" smtClean="0">
                          <a:effectLst/>
                          <a:latin typeface="Times New Roman"/>
                          <a:ea typeface="Calibri"/>
                          <a:cs typeface="Times New Roman"/>
                        </a:rPr>
                        <a:t>Homework</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68.7</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70.3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1.6</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72.3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74.1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1.8</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71.2</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70.5</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-0.7</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59.5</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63.1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3.5</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9906">
                <a:tc>
                  <a:txBody>
                    <a:bodyPr/>
                    <a:lstStyle/>
                    <a:p>
                      <a:pPr marL="0" marR="0">
                        <a:lnSpc>
                          <a:spcPct val="115000"/>
                        </a:lnSpc>
                        <a:spcBef>
                          <a:spcPts val="0"/>
                        </a:spcBef>
                        <a:spcAft>
                          <a:spcPts val="0"/>
                        </a:spcAft>
                      </a:pPr>
                      <a:r>
                        <a:rPr lang="en-US" sz="1600" dirty="0">
                          <a:effectLst/>
                          <a:latin typeface="Times New Roman"/>
                          <a:ea typeface="Calibri"/>
                          <a:cs typeface="Times New Roman"/>
                        </a:rPr>
                        <a:t>Multiple-Choice Homework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58.5</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58.4</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-0.1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60.8</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61.4</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0.6</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59.7</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60.7</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Calibri"/>
                          <a:cs typeface="Times New Roman"/>
                        </a:rPr>
                        <a:t>1.0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53.0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000000"/>
                          </a:solidFill>
                          <a:effectLst/>
                          <a:latin typeface="Times New Roman"/>
                          <a:ea typeface="Calibri"/>
                          <a:cs typeface="Times New Roman"/>
                        </a:rPr>
                        <a:t>50.5</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Times New Roman"/>
                          <a:ea typeface="Calibri"/>
                          <a:cs typeface="Times New Roman"/>
                        </a:rPr>
                        <a:t>-2.6</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Results</a:t>
            </a:r>
            <a:endParaRPr lang="en-US" dirty="0"/>
          </a:p>
        </p:txBody>
      </p:sp>
      <p:sp>
        <p:nvSpPr>
          <p:cNvPr id="3" name="Content Placeholder 2"/>
          <p:cNvSpPr>
            <a:spLocks noGrp="1"/>
          </p:cNvSpPr>
          <p:nvPr>
            <p:ph sz="quarter" idx="1"/>
          </p:nvPr>
        </p:nvSpPr>
        <p:spPr/>
        <p:txBody>
          <a:bodyPr>
            <a:normAutofit/>
          </a:bodyPr>
          <a:lstStyle/>
          <a:p>
            <a:r>
              <a:rPr lang="en-US" sz="2400" dirty="0" smtClean="0"/>
              <a:t>A paired t-test showed that differences for all assignment types were not significant.</a:t>
            </a:r>
          </a:p>
          <a:p>
            <a:r>
              <a:rPr lang="en-US" sz="2400" dirty="0" smtClean="0"/>
              <a:t>Analysis of variance showed that the level of video use was not a significant treatment effect for </a:t>
            </a:r>
            <a:r>
              <a:rPr lang="en-US" sz="2400" dirty="0" smtClean="0"/>
              <a:t>the change in achievement for any </a:t>
            </a:r>
            <a:r>
              <a:rPr lang="en-US" sz="2400" dirty="0" smtClean="0"/>
              <a:t>assignment type.</a:t>
            </a:r>
          </a:p>
          <a:p>
            <a:r>
              <a:rPr lang="en-US" sz="2400" dirty="0" smtClean="0"/>
              <a:t>Students electing high use of the video option were lower achieving before and after the video option; weaker performing students preferentially elected the video option.</a:t>
            </a:r>
          </a:p>
        </p:txBody>
      </p:sp>
    </p:spTree>
    <p:extLst>
      <p:ext uri="{BB962C8B-B14F-4D97-AF65-F5344CB8AC3E}">
        <p14:creationId xmlns:p14="http://schemas.microsoft.com/office/powerpoint/2010/main" val="1763555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Behavior</a:t>
            </a:r>
            <a:endParaRPr lang="en-US" dirty="0"/>
          </a:p>
        </p:txBody>
      </p:sp>
      <p:sp>
        <p:nvSpPr>
          <p:cNvPr id="3" name="Content Placeholder 2"/>
          <p:cNvSpPr>
            <a:spLocks noGrp="1"/>
          </p:cNvSpPr>
          <p:nvPr>
            <p:ph idx="1"/>
          </p:nvPr>
        </p:nvSpPr>
        <p:spPr/>
        <p:txBody>
          <a:bodyPr/>
          <a:lstStyle/>
          <a:p>
            <a:pPr>
              <a:buNone/>
            </a:pPr>
            <a:r>
              <a:rPr lang="en-US" dirty="0" smtClean="0"/>
              <a:t>Students were surveyed about the way they took lecture notes after the first and third exams.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87887699"/>
              </p:ext>
            </p:extLst>
          </p:nvPr>
        </p:nvGraphicFramePr>
        <p:xfrm>
          <a:off x="304800" y="304800"/>
          <a:ext cx="8610598" cy="5486400"/>
        </p:xfrm>
        <a:graphic>
          <a:graphicData uri="http://schemas.openxmlformats.org/drawingml/2006/table">
            <a:tbl>
              <a:tblPr/>
              <a:tblGrid>
                <a:gridCol w="2889982"/>
                <a:gridCol w="767904"/>
                <a:gridCol w="728340"/>
                <a:gridCol w="728340"/>
                <a:gridCol w="809266"/>
                <a:gridCol w="629368"/>
                <a:gridCol w="685800"/>
                <a:gridCol w="609600"/>
                <a:gridCol w="761998"/>
              </a:tblGrid>
              <a:tr h="1161281">
                <a:tc>
                  <a:txBody>
                    <a:bodyPr/>
                    <a:lstStyle/>
                    <a:p>
                      <a:pPr marL="0" marR="0">
                        <a:lnSpc>
                          <a:spcPct val="115000"/>
                        </a:lnSpc>
                        <a:spcBef>
                          <a:spcPts val="0"/>
                        </a:spcBef>
                        <a:spcAft>
                          <a:spcPts val="1000"/>
                        </a:spcAft>
                      </a:pPr>
                      <a:r>
                        <a:rPr lang="en-US" sz="1600" dirty="0" smtClean="0">
                          <a:latin typeface="+mn-lt"/>
                          <a:ea typeface="Calibri"/>
                          <a:cs typeface="Microsoft Sans Serif"/>
                        </a:rPr>
                        <a:t>Question: Circle </a:t>
                      </a:r>
                      <a:r>
                        <a:rPr lang="en-US" sz="1600" dirty="0">
                          <a:latin typeface="+mn-lt"/>
                          <a:ea typeface="Calibri"/>
                          <a:cs typeface="Microsoft Sans Serif"/>
                        </a:rPr>
                        <a:t>the ONE of the following that best describes how you obtain lecture notes</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1000"/>
                        </a:spcAft>
                      </a:pPr>
                      <a:r>
                        <a:rPr lang="en-US" sz="1600" dirty="0" smtClean="0">
                          <a:latin typeface="+mn-lt"/>
                          <a:ea typeface="Calibri"/>
                          <a:cs typeface="Times New Roman"/>
                        </a:rPr>
                        <a:t>Overall Percent</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15000"/>
                        </a:lnSpc>
                        <a:spcBef>
                          <a:spcPts val="0"/>
                        </a:spcBef>
                        <a:spcAft>
                          <a:spcPts val="1000"/>
                        </a:spcAft>
                      </a:pPr>
                      <a:r>
                        <a:rPr lang="en-US" sz="1600" dirty="0" smtClean="0">
                          <a:latin typeface="+mn-lt"/>
                          <a:ea typeface="Calibri"/>
                          <a:cs typeface="Times New Roman"/>
                        </a:rPr>
                        <a:t>Non-User Percent</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15000"/>
                        </a:lnSpc>
                        <a:spcBef>
                          <a:spcPts val="0"/>
                        </a:spcBef>
                        <a:spcAft>
                          <a:spcPts val="1000"/>
                        </a:spcAft>
                      </a:pPr>
                      <a:r>
                        <a:rPr lang="en-US" sz="1600" dirty="0" smtClean="0">
                          <a:latin typeface="+mn-lt"/>
                          <a:ea typeface="Calibri"/>
                          <a:cs typeface="Times New Roman"/>
                        </a:rPr>
                        <a:t>Low</a:t>
                      </a:r>
                      <a:r>
                        <a:rPr lang="en-US" sz="1600" baseline="0" dirty="0" smtClean="0">
                          <a:latin typeface="+mn-lt"/>
                          <a:ea typeface="Calibri"/>
                          <a:cs typeface="Times New Roman"/>
                        </a:rPr>
                        <a:t> </a:t>
                      </a:r>
                      <a:r>
                        <a:rPr lang="en-US" sz="1600" dirty="0" smtClean="0">
                          <a:latin typeface="+mn-lt"/>
                          <a:ea typeface="Calibri"/>
                          <a:cs typeface="Times New Roman"/>
                        </a:rPr>
                        <a:t>User Percent</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nSpc>
                          <a:spcPct val="115000"/>
                        </a:lnSpc>
                        <a:spcBef>
                          <a:spcPts val="0"/>
                        </a:spcBef>
                        <a:spcAft>
                          <a:spcPts val="1000"/>
                        </a:spcAft>
                      </a:pPr>
                      <a:r>
                        <a:rPr lang="en-US" sz="1600" dirty="0" smtClean="0">
                          <a:latin typeface="+mn-lt"/>
                          <a:ea typeface="Calibri"/>
                          <a:cs typeface="Times New Roman"/>
                        </a:rPr>
                        <a:t>High</a:t>
                      </a:r>
                      <a:r>
                        <a:rPr lang="en-US" sz="1600" baseline="0" dirty="0" smtClean="0">
                          <a:latin typeface="+mn-lt"/>
                          <a:ea typeface="Calibri"/>
                          <a:cs typeface="Times New Roman"/>
                        </a:rPr>
                        <a:t> </a:t>
                      </a:r>
                      <a:r>
                        <a:rPr lang="en-US" sz="1600" dirty="0" smtClean="0">
                          <a:latin typeface="+mn-lt"/>
                          <a:ea typeface="Calibri"/>
                          <a:cs typeface="Times New Roman"/>
                        </a:rPr>
                        <a:t>User Percent</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96258">
                <a:tc>
                  <a:txBody>
                    <a:bodyPr/>
                    <a:lstStyle/>
                    <a:p>
                      <a:pPr marL="0" marR="0">
                        <a:lnSpc>
                          <a:spcPct val="115000"/>
                        </a:lnSpc>
                        <a:spcBef>
                          <a:spcPts val="0"/>
                        </a:spcBef>
                        <a:spcAft>
                          <a:spcPts val="1000"/>
                        </a:spcAft>
                      </a:pP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BV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AV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BV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AV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BV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AV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BV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AV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766">
                <a:tc>
                  <a:txBody>
                    <a:bodyPr/>
                    <a:lstStyle/>
                    <a:p>
                      <a:pPr marL="0" marR="0">
                        <a:lnSpc>
                          <a:spcPct val="115000"/>
                        </a:lnSpc>
                        <a:spcBef>
                          <a:spcPts val="0"/>
                        </a:spcBef>
                        <a:spcAft>
                          <a:spcPts val="1000"/>
                        </a:spcAft>
                      </a:pPr>
                      <a:r>
                        <a:rPr lang="en-US" sz="1600" dirty="0">
                          <a:latin typeface="+mn-lt"/>
                          <a:ea typeface="Calibri"/>
                          <a:cs typeface="Microsoft Sans Serif"/>
                        </a:rPr>
                        <a:t>I take my own lecture notes.</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67.72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59.63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78.67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73.97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65.12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59.09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50.00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36.36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766">
                <a:tc>
                  <a:txBody>
                    <a:bodyPr/>
                    <a:lstStyle/>
                    <a:p>
                      <a:pPr marL="0" marR="0">
                        <a:lnSpc>
                          <a:spcPct val="115000"/>
                        </a:lnSpc>
                        <a:spcBef>
                          <a:spcPts val="0"/>
                        </a:spcBef>
                        <a:spcAft>
                          <a:spcPts val="1000"/>
                        </a:spcAft>
                      </a:pPr>
                      <a:r>
                        <a:rPr lang="en-US" sz="1600" dirty="0">
                          <a:latin typeface="+mn-lt"/>
                          <a:ea typeface="Calibri"/>
                          <a:cs typeface="Microsoft Sans Serif"/>
                        </a:rPr>
                        <a:t>I print or read the lecture notes at the website after lecture.</a:t>
                      </a:r>
                      <a:endParaRPr lang="en-US" sz="16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8.23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13.04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10.96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13.95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4.55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25.00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024">
                <a:tc>
                  <a:txBody>
                    <a:bodyPr/>
                    <a:lstStyle/>
                    <a:p>
                      <a:pPr marL="0" marR="0">
                        <a:lnSpc>
                          <a:spcPct val="115000"/>
                        </a:lnSpc>
                        <a:spcBef>
                          <a:spcPts val="0"/>
                        </a:spcBef>
                        <a:spcAft>
                          <a:spcPts val="1000"/>
                        </a:spcAft>
                      </a:pPr>
                      <a:r>
                        <a:rPr lang="en-US" sz="1600">
                          <a:latin typeface="+mn-lt"/>
                          <a:ea typeface="Calibri"/>
                          <a:cs typeface="Microsoft Sans Serif"/>
                        </a:rPr>
                        <a:t>I print the lecture notes from the website before lecture and follow along during lecture.</a:t>
                      </a:r>
                      <a:endParaRPr lang="en-US"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3.16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10.56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1.33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5.48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15.91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13.64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1281">
                <a:tc>
                  <a:txBody>
                    <a:bodyPr/>
                    <a:lstStyle/>
                    <a:p>
                      <a:pPr marL="0" marR="0">
                        <a:lnSpc>
                          <a:spcPct val="115000"/>
                        </a:lnSpc>
                        <a:spcBef>
                          <a:spcPts val="0"/>
                        </a:spcBef>
                        <a:spcAft>
                          <a:spcPts val="1000"/>
                        </a:spcAft>
                      </a:pPr>
                      <a:r>
                        <a:rPr lang="en-US" sz="1600">
                          <a:latin typeface="+mn-lt"/>
                          <a:ea typeface="Calibri"/>
                          <a:cs typeface="Microsoft Sans Serif"/>
                        </a:rPr>
                        <a:t>I print the lecture notes from the website before lecture,  follow along during lecture, and add my own notes.</a:t>
                      </a:r>
                      <a:endParaRPr lang="en-US"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18.99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14.91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14.67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9.59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18.60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20.45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27.50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18.18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024">
                <a:tc>
                  <a:txBody>
                    <a:bodyPr/>
                    <a:lstStyle/>
                    <a:p>
                      <a:pPr marL="0" marR="0">
                        <a:lnSpc>
                          <a:spcPct val="115000"/>
                        </a:lnSpc>
                        <a:spcBef>
                          <a:spcPts val="0"/>
                        </a:spcBef>
                        <a:spcAft>
                          <a:spcPts val="1000"/>
                        </a:spcAft>
                      </a:pPr>
                      <a:r>
                        <a:rPr lang="en-US" sz="1600">
                          <a:latin typeface="+mn-lt"/>
                          <a:ea typeface="Calibri"/>
                          <a:cs typeface="Microsoft Sans Serif"/>
                        </a:rPr>
                        <a:t>I do not take lecture notes nor do I read the lecture notes at the website.</a:t>
                      </a:r>
                      <a:endParaRPr lang="en-US" sz="16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1.33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2.33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a:latin typeface="+mn-lt"/>
                          <a:ea typeface="Calibri"/>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2.50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dirty="0">
                          <a:latin typeface="+mn-lt"/>
                          <a:ea typeface="Calibri"/>
                          <a:cs typeface="Times New Roman"/>
                        </a:rPr>
                        <a:t>6.82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Taking Results</a:t>
            </a:r>
            <a:endParaRPr lang="en-US" dirty="0"/>
          </a:p>
        </p:txBody>
      </p:sp>
      <p:sp>
        <p:nvSpPr>
          <p:cNvPr id="3" name="Content Placeholder 2"/>
          <p:cNvSpPr>
            <a:spLocks noGrp="1"/>
          </p:cNvSpPr>
          <p:nvPr>
            <p:ph idx="1"/>
          </p:nvPr>
        </p:nvSpPr>
        <p:spPr/>
        <p:txBody>
          <a:bodyPr/>
          <a:lstStyle/>
          <a:p>
            <a:r>
              <a:rPr lang="en-US" dirty="0" smtClean="0"/>
              <a:t>Students electing a high level of video use used less engaged note taking behavior before the video option was introduced.</a:t>
            </a:r>
          </a:p>
          <a:p>
            <a:r>
              <a:rPr lang="en-US" dirty="0" smtClean="0"/>
              <a:t>Students electing a high level of video use changed </a:t>
            </a:r>
            <a:r>
              <a:rPr lang="en-US" dirty="0" smtClean="0"/>
              <a:t>their </a:t>
            </a:r>
            <a:r>
              <a:rPr lang="en-US" dirty="0" smtClean="0"/>
              <a:t>note taking behavior </a:t>
            </a:r>
            <a:r>
              <a:rPr lang="en-US" dirty="0" smtClean="0"/>
              <a:t>to </a:t>
            </a:r>
            <a:r>
              <a:rPr lang="en-US" dirty="0" smtClean="0"/>
              <a:t>even more less engaged </a:t>
            </a:r>
            <a:r>
              <a:rPr lang="en-US" dirty="0" smtClean="0"/>
              <a:t>note </a:t>
            </a:r>
            <a:r>
              <a:rPr lang="en-US" dirty="0" smtClean="0"/>
              <a:t>taking methods after the introduction of the video option.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calculus-based physics sequence at the University of Arkansas-Fayetteville was revised to feature inquiry-based methods as part of the PhysTEC project in 2001. Since this time, the sequence has been a key component to the exceptional growth of the undergraduate physics program and its production of physics teachers. In line with the university system’s strategic goals for online education, online lecture sections were added to the sequence in the Spring 2013 semester. To improve ease of transfer between university campuses, the University of Arkansas-Fayetteville began offering its first-semester, calculus-based physics class online to other campuses of the University of Arkansas during the Fall 2013 semester. This required the production of online laboratories. These laboratories used a mix of simulations and video recording of experiments to replace face-to-face laboratories. Our experiences with taking a very well understood and highly successful course sequence online have been mixed. </a:t>
            </a:r>
            <a:r>
              <a:rPr lang="en-US" smtClean="0"/>
              <a:t>Some experiences suggest that online options can be an effective replacement of face-to-face options; some experiences suggest that caution is appropriate when considering replacing face-to-face experiences with online options.</a:t>
            </a:r>
            <a:endParaRPr lang="en-US"/>
          </a:p>
        </p:txBody>
      </p:sp>
    </p:spTree>
    <p:extLst>
      <p:ext uri="{BB962C8B-B14F-4D97-AF65-F5344CB8AC3E}">
        <p14:creationId xmlns:p14="http://schemas.microsoft.com/office/powerpoint/2010/main" val="488267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Experiment I</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Students electing a high level of video use were less engaged and lower achieving both before and after the video option was made available.</a:t>
            </a:r>
          </a:p>
          <a:p>
            <a:r>
              <a:rPr lang="en-US" dirty="0" smtClean="0"/>
              <a:t>The </a:t>
            </a:r>
            <a:r>
              <a:rPr lang="en-US" dirty="0" smtClean="0"/>
              <a:t>level of video </a:t>
            </a:r>
            <a:r>
              <a:rPr lang="en-US" dirty="0"/>
              <a:t>use was not a significant treatment effect </a:t>
            </a:r>
            <a:r>
              <a:rPr lang="en-US" smtClean="0"/>
              <a:t>for the change </a:t>
            </a:r>
            <a:r>
              <a:rPr lang="en-US" dirty="0" smtClean="0"/>
              <a:t>in </a:t>
            </a:r>
            <a:r>
              <a:rPr lang="en-US" smtClean="0"/>
              <a:t>engagement </a:t>
            </a:r>
            <a:r>
              <a:rPr lang="en-US" smtClean="0"/>
              <a:t>or</a:t>
            </a:r>
            <a:r>
              <a:rPr lang="en-US" smtClean="0"/>
              <a:t> </a:t>
            </a:r>
            <a:r>
              <a:rPr lang="en-US" dirty="0" smtClean="0"/>
              <a:t>achievement </a:t>
            </a:r>
            <a:r>
              <a:rPr lang="en-US" dirty="0" smtClean="0"/>
              <a:t>for </a:t>
            </a:r>
            <a:r>
              <a:rPr lang="en-US" smtClean="0"/>
              <a:t>any </a:t>
            </a:r>
            <a:r>
              <a:rPr lang="en-US" smtClean="0"/>
              <a:t>assignment type.</a:t>
            </a:r>
            <a:endParaRPr lang="en-US" dirty="0" smtClean="0"/>
          </a:p>
          <a:p>
            <a:r>
              <a:rPr lang="en-US" dirty="0" smtClean="0"/>
              <a:t>The level of video use ceased to be a significant treatment effect for exam scores after the video option was introduced; high video users caught up a bit.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Experiment I</a:t>
            </a:r>
            <a:endParaRPr lang="en-US" dirty="0"/>
          </a:p>
        </p:txBody>
      </p:sp>
      <p:sp>
        <p:nvSpPr>
          <p:cNvPr id="3" name="Content Placeholder 2"/>
          <p:cNvSpPr>
            <a:spLocks noGrp="1"/>
          </p:cNvSpPr>
          <p:nvPr>
            <p:ph idx="1"/>
          </p:nvPr>
        </p:nvSpPr>
        <p:spPr/>
        <p:txBody>
          <a:bodyPr>
            <a:normAutofit/>
          </a:bodyPr>
          <a:lstStyle/>
          <a:p>
            <a:r>
              <a:rPr lang="en-US" dirty="0" smtClean="0"/>
              <a:t>Weaker students self-select online options. </a:t>
            </a:r>
          </a:p>
          <a:p>
            <a:r>
              <a:rPr lang="en-US" dirty="0" smtClean="0"/>
              <a:t>Generally it doesn’t hurt them.</a:t>
            </a:r>
          </a:p>
          <a:p>
            <a:r>
              <a:rPr lang="en-US" dirty="0" smtClean="0"/>
              <a:t>There is the slightest evidence that it helps somewhat.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 II</a:t>
            </a:r>
            <a:endParaRPr lang="en-US" dirty="0"/>
          </a:p>
        </p:txBody>
      </p:sp>
      <p:sp>
        <p:nvSpPr>
          <p:cNvPr id="5" name="Text Placeholder 4"/>
          <p:cNvSpPr>
            <a:spLocks noGrp="1"/>
          </p:cNvSpPr>
          <p:nvPr>
            <p:ph type="body" idx="1"/>
          </p:nvPr>
        </p:nvSpPr>
        <p:spPr/>
        <p:txBody>
          <a:bodyPr/>
          <a:lstStyle/>
          <a:p>
            <a:r>
              <a:rPr lang="en-US" dirty="0" smtClean="0"/>
              <a:t>Required Online Lecture Sections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Online Lecture Sections</a:t>
            </a:r>
            <a:endParaRPr lang="en-US" dirty="0"/>
          </a:p>
        </p:txBody>
      </p:sp>
      <p:sp>
        <p:nvSpPr>
          <p:cNvPr id="5" name="Content Placeholder 4"/>
          <p:cNvSpPr>
            <a:spLocks noGrp="1"/>
          </p:cNvSpPr>
          <p:nvPr>
            <p:ph idx="1"/>
          </p:nvPr>
        </p:nvSpPr>
        <p:spPr/>
        <p:txBody>
          <a:bodyPr/>
          <a:lstStyle/>
          <a:p>
            <a:r>
              <a:rPr lang="en-US" dirty="0" smtClean="0"/>
              <a:t>Starting in Spring 2013, students could elect online sections of the lecture and were required to attend no f2f lectures.</a:t>
            </a:r>
          </a:p>
          <a:p>
            <a:r>
              <a:rPr lang="en-US" dirty="0" smtClean="0"/>
              <a:t>The lab requirements were unchanged.</a:t>
            </a:r>
          </a:p>
        </p:txBody>
      </p:sp>
    </p:spTree>
    <p:extLst>
      <p:ext uri="{BB962C8B-B14F-4D97-AF65-F5344CB8AC3E}">
        <p14:creationId xmlns:p14="http://schemas.microsoft.com/office/powerpoint/2010/main" val="32727947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Mostly things were fine</a:t>
            </a:r>
            <a:endParaRPr lang="en-US" dirty="0"/>
          </a:p>
        </p:txBody>
      </p:sp>
      <p:sp>
        <p:nvSpPr>
          <p:cNvPr id="3" name="Content Placeholder 2"/>
          <p:cNvSpPr>
            <a:spLocks noGrp="1"/>
          </p:cNvSpPr>
          <p:nvPr>
            <p:ph idx="1"/>
          </p:nvPr>
        </p:nvSpPr>
        <p:spPr/>
        <p:txBody>
          <a:bodyPr/>
          <a:lstStyle/>
          <a:p>
            <a:pPr marL="0" indent="0">
              <a:buNone/>
            </a:pPr>
            <a:r>
              <a:rPr lang="en-US" dirty="0" smtClean="0"/>
              <a:t>Experiment I demonstrated that online lecture was educationally equivalent and the lab experience meant the online lecture students still attended four hours of f2f lab each week.</a:t>
            </a:r>
            <a:endParaRPr lang="en-US" dirty="0"/>
          </a:p>
        </p:txBody>
      </p:sp>
    </p:spTree>
    <p:extLst>
      <p:ext uri="{BB962C8B-B14F-4D97-AF65-F5344CB8AC3E}">
        <p14:creationId xmlns:p14="http://schemas.microsoft.com/office/powerpoint/2010/main" val="32043457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But.. Online </a:t>
            </a:r>
            <a:r>
              <a:rPr lang="en-US" dirty="0" smtClean="0"/>
              <a:t>Students Fail at Higher Rates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7162800" cy="430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88121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945" y="169844"/>
            <a:ext cx="8229600" cy="820756"/>
          </a:xfrm>
        </p:spPr>
        <p:txBody>
          <a:bodyPr>
            <a:normAutofit fontScale="90000"/>
          </a:bodyPr>
          <a:lstStyle/>
          <a:p>
            <a:r>
              <a:rPr lang="en-US" dirty="0" smtClean="0"/>
              <a:t>DFW Rate </a:t>
            </a:r>
            <a:r>
              <a:rPr lang="en-US" dirty="0" err="1" smtClean="0"/>
              <a:t>vs</a:t>
            </a:r>
            <a:r>
              <a:rPr lang="en-US" dirty="0" smtClean="0"/>
              <a:t> Class Average</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994905"/>
            <a:ext cx="6553200" cy="4563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77299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Online Students are Repeating the class</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76400"/>
            <a:ext cx="6781800" cy="4072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66862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Repeating Students electing </a:t>
            </a:r>
            <a:r>
              <a:rPr lang="en-US" smtClean="0"/>
              <a:t>online sections</a:t>
            </a:r>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676400"/>
            <a:ext cx="6781800" cy="4072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3691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not Succeeding</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417638"/>
            <a:ext cx="7422979"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1165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a:t>
            </a:r>
            <a:r>
              <a:rPr lang="en-US" dirty="0" err="1" smtClean="0"/>
              <a:t>Moocs</a:t>
            </a:r>
            <a:endParaRPr lang="en-US" dirty="0"/>
          </a:p>
        </p:txBody>
      </p:sp>
      <p:sp>
        <p:nvSpPr>
          <p:cNvPr id="3" name="Content Placeholder 2"/>
          <p:cNvSpPr>
            <a:spLocks noGrp="1"/>
          </p:cNvSpPr>
          <p:nvPr>
            <p:ph idx="1"/>
          </p:nvPr>
        </p:nvSpPr>
        <p:spPr/>
        <p:txBody>
          <a:bodyPr/>
          <a:lstStyle/>
          <a:p>
            <a:pPr marL="0" indent="0">
              <a:buNone/>
            </a:pPr>
            <a:r>
              <a:rPr lang="en-US" dirty="0" smtClean="0"/>
              <a:t>This talk is not about MOOCs, but non-MOOC online physics education (where the money is</a:t>
            </a:r>
            <a:r>
              <a:rPr lang="en-US" dirty="0" smtClean="0"/>
              <a:t>). This talk discusses the addition of online elements to well-understood face-to-face (f2f) physics classes.</a:t>
            </a:r>
            <a:endParaRPr lang="en-US" dirty="0"/>
          </a:p>
        </p:txBody>
      </p:sp>
    </p:spTree>
    <p:extLst>
      <p:ext uri="{BB962C8B-B14F-4D97-AF65-F5344CB8AC3E}">
        <p14:creationId xmlns:p14="http://schemas.microsoft.com/office/powerpoint/2010/main" val="30731013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Successfully repeating the class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52736287"/>
              </p:ext>
            </p:extLst>
          </p:nvPr>
        </p:nvGraphicFramePr>
        <p:xfrm>
          <a:off x="685800" y="1600200"/>
          <a:ext cx="7543799" cy="4076700"/>
        </p:xfrm>
        <a:graphic>
          <a:graphicData uri="http://schemas.openxmlformats.org/drawingml/2006/table">
            <a:tbl>
              <a:tblPr>
                <a:tableStyleId>{5C22544A-7EE6-4342-B048-85BDC9FD1C3A}</a:tableStyleId>
              </a:tblPr>
              <a:tblGrid>
                <a:gridCol w="1861308"/>
                <a:gridCol w="2342579"/>
                <a:gridCol w="1113304"/>
                <a:gridCol w="1113304"/>
                <a:gridCol w="1113304"/>
              </a:tblGrid>
              <a:tr h="559871">
                <a:tc>
                  <a:txBody>
                    <a:bodyPr/>
                    <a:lstStyle/>
                    <a:p>
                      <a:pPr algn="l" fontAlgn="b"/>
                      <a:r>
                        <a:rPr lang="en-US" sz="2000" u="none" strike="noStrike" dirty="0">
                          <a:effectLst/>
                          <a:latin typeface="+mn-lt"/>
                        </a:rPr>
                        <a:t>Fall 11-Spring 12</a:t>
                      </a:r>
                      <a:endParaRPr lang="en-US" sz="2000" b="0" i="0" u="none" strike="noStrike" dirty="0">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Total</a:t>
                      </a:r>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Non-Online</a:t>
                      </a:r>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Online</a:t>
                      </a:r>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Total Enrollment</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463</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Students Repeating</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11</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11</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Repeat Rate</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dirty="0" smtClean="0">
                          <a:effectLst/>
                          <a:latin typeface="+mn-lt"/>
                        </a:rPr>
                        <a:t>2.38</a:t>
                      </a:r>
                      <a:endParaRPr lang="en-US" sz="2000" b="0" i="0" u="none" strike="noStrike" dirty="0">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Successful Repeats</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8</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8</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 Rate</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72.73</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72.73</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r>
                        <a:rPr lang="en-US" sz="2000" u="none" strike="noStrike">
                          <a:effectLst/>
                          <a:latin typeface="+mn-lt"/>
                        </a:rPr>
                        <a:t>Fall 13-Spring 14</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Total Enrollment</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595</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464</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131</a:t>
                      </a:r>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Students Repeating</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21</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14</a:t>
                      </a:r>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Repeat Rate</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3.53</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1.51</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10.69</a:t>
                      </a:r>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Successful Repeats</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5</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a:t>
                      </a:r>
                      <a:endParaRPr lang="en-US" sz="2000" b="0" i="0" u="none" strike="noStrike">
                        <a:solidFill>
                          <a:srgbClr val="000000"/>
                        </a:solidFill>
                        <a:effectLst/>
                        <a:latin typeface="+mn-lt"/>
                      </a:endParaRPr>
                    </a:p>
                  </a:txBody>
                  <a:tcPr marL="9525" marR="9525" marT="9525" marB="0" anchor="b"/>
                </a:tc>
              </a:tr>
              <a:tr h="309321">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 Rate</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33.33</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71.43</a:t>
                      </a:r>
                      <a:endParaRPr lang="en-US" sz="2000" b="0"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14.29</a:t>
                      </a:r>
                      <a:endParaRPr lang="en-US" sz="2000" b="0" i="0" u="none" strike="noStrike" dirty="0">
                        <a:solidFill>
                          <a:srgbClr val="000000"/>
                        </a:solidFill>
                        <a:effectLst/>
                        <a:latin typeface="+mn-lt"/>
                      </a:endParaRPr>
                    </a:p>
                  </a:txBody>
                  <a:tcPr marL="9525" marR="9525" marT="9525" marB="0" anchor="b"/>
                </a:tc>
              </a:tr>
            </a:tbl>
          </a:graphicData>
        </a:graphic>
      </p:graphicFrame>
    </p:spTree>
    <p:extLst>
      <p:ext uri="{BB962C8B-B14F-4D97-AF65-F5344CB8AC3E}">
        <p14:creationId xmlns:p14="http://schemas.microsoft.com/office/powerpoint/2010/main" val="610401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Success Rate of Repeating Students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2600816"/>
              </p:ext>
            </p:extLst>
          </p:nvPr>
        </p:nvGraphicFramePr>
        <p:xfrm>
          <a:off x="685800" y="1600200"/>
          <a:ext cx="7391401" cy="4391025"/>
        </p:xfrm>
        <a:graphic>
          <a:graphicData uri="http://schemas.openxmlformats.org/drawingml/2006/table">
            <a:tbl>
              <a:tblPr>
                <a:tableStyleId>{5C22544A-7EE6-4342-B048-85BDC9FD1C3A}</a:tableStyleId>
              </a:tblPr>
              <a:tblGrid>
                <a:gridCol w="1826513"/>
                <a:gridCol w="2287409"/>
                <a:gridCol w="1092493"/>
                <a:gridCol w="1092493"/>
                <a:gridCol w="1092493"/>
              </a:tblGrid>
              <a:tr h="292440">
                <a:tc>
                  <a:txBody>
                    <a:bodyPr/>
                    <a:lstStyle/>
                    <a:p>
                      <a:pPr algn="l" fontAlgn="b"/>
                      <a:endParaRPr lang="en-US" sz="2000" b="0" i="0" u="none" strike="noStrike" dirty="0">
                        <a:solidFill>
                          <a:srgbClr val="000000"/>
                        </a:solidFill>
                        <a:effectLst/>
                        <a:latin typeface="+mn-lt"/>
                      </a:endParaRPr>
                    </a:p>
                  </a:txBody>
                  <a:tcPr marL="9525" marR="9525" marT="9525" marB="0" anchor="b"/>
                </a:tc>
                <a:tc gridSpan="2">
                  <a:txBody>
                    <a:bodyPr/>
                    <a:lstStyle/>
                    <a:p>
                      <a:pPr algn="l" fontAlgn="b"/>
                      <a:r>
                        <a:rPr lang="en-US" sz="2000" u="none" strike="noStrike">
                          <a:effectLst/>
                          <a:latin typeface="+mn-lt"/>
                        </a:rPr>
                        <a:t>Students Receiving A, B, C</a:t>
                      </a:r>
                      <a:endParaRPr lang="en-US" sz="2000" b="0" i="0" u="none" strike="noStrike">
                        <a:solidFill>
                          <a:srgbClr val="000000"/>
                        </a:solidFill>
                        <a:effectLst/>
                        <a:latin typeface="+mn-lt"/>
                      </a:endParaRPr>
                    </a:p>
                  </a:txBody>
                  <a:tcPr marL="9525" marR="9525" marT="9525" marB="0" anchor="b"/>
                </a:tc>
                <a:tc hMerge="1">
                  <a:txBody>
                    <a:bodyPr/>
                    <a:lstStyle/>
                    <a:p>
                      <a:endParaRPr lang="en-US"/>
                    </a:p>
                  </a:txBody>
                  <a:tcPr/>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r>
              <a:tr h="529317">
                <a:tc>
                  <a:txBody>
                    <a:bodyPr/>
                    <a:lstStyle/>
                    <a:p>
                      <a:pPr algn="l" fontAlgn="b"/>
                      <a:r>
                        <a:rPr lang="en-US" sz="2000" u="none" strike="noStrike">
                          <a:effectLst/>
                          <a:latin typeface="+mn-lt"/>
                        </a:rPr>
                        <a:t>Fall 11-Spring 12</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Total</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Non-Online</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Online</a:t>
                      </a:r>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Total Enrollment</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463</a:t>
                      </a:r>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Students Repeating</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11</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11</a:t>
                      </a:r>
                      <a:endParaRPr lang="en-US" sz="2000" b="0" i="0" u="none" strike="noStrike">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dirty="0">
                          <a:effectLst/>
                          <a:latin typeface="+mn-lt"/>
                        </a:rPr>
                        <a:t>Repeat </a:t>
                      </a:r>
                      <a:r>
                        <a:rPr lang="en-US" sz="2000" u="none" strike="noStrike" dirty="0" smtClean="0">
                          <a:effectLst/>
                          <a:latin typeface="+mn-lt"/>
                        </a:rPr>
                        <a:t>Rate (%)</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dirty="0" smtClean="0">
                          <a:effectLst/>
                          <a:latin typeface="+mn-lt"/>
                        </a:rPr>
                        <a:t>2.38</a:t>
                      </a:r>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Successful Repeats</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8</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8</a:t>
                      </a:r>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dirty="0">
                          <a:effectLst/>
                          <a:latin typeface="+mn-lt"/>
                        </a:rPr>
                        <a:t>Success </a:t>
                      </a:r>
                      <a:r>
                        <a:rPr lang="en-US" sz="2000" u="none" strike="noStrike" dirty="0" smtClean="0">
                          <a:effectLst/>
                          <a:latin typeface="+mn-lt"/>
                        </a:rPr>
                        <a:t>Rate (%)</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72.73</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72.73</a:t>
                      </a:r>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r>
                        <a:rPr lang="en-US" sz="2000" u="none" strike="noStrike">
                          <a:effectLst/>
                          <a:latin typeface="+mn-lt"/>
                        </a:rPr>
                        <a:t>Fall 13-Spring 14</a:t>
                      </a:r>
                      <a:endParaRPr lang="en-US" sz="2000" b="0" i="0" u="none" strike="noStrike">
                        <a:solidFill>
                          <a:srgbClr val="000000"/>
                        </a:solidFill>
                        <a:effectLst/>
                        <a:latin typeface="+mn-lt"/>
                      </a:endParaRPr>
                    </a:p>
                  </a:txBody>
                  <a:tcPr marL="9525" marR="9525" marT="9525" marB="0" anchor="b"/>
                </a:tc>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c>
                  <a:txBody>
                    <a:bodyPr/>
                    <a:lstStyle/>
                    <a:p>
                      <a:pPr algn="ctr" fontAlgn="b"/>
                      <a:endParaRPr lang="en-US" sz="2000" b="0" i="0" u="none" strike="noStrike" dirty="0">
                        <a:solidFill>
                          <a:srgbClr val="000000"/>
                        </a:solidFill>
                        <a:effectLst/>
                        <a:latin typeface="+mn-lt"/>
                      </a:endParaRPr>
                    </a:p>
                  </a:txBody>
                  <a:tcPr marL="9525" marR="9525" marT="9525" marB="0" anchor="b"/>
                </a:tc>
                <a:tc>
                  <a:txBody>
                    <a:bodyPr/>
                    <a:lstStyle/>
                    <a:p>
                      <a:pPr algn="ctr" fontAlgn="b"/>
                      <a:endParaRPr lang="en-US" sz="2000" b="0" i="0" u="none" strike="noStrike">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Total Enrollment</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595</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464</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131</a:t>
                      </a:r>
                      <a:endParaRPr lang="en-US" sz="2000" b="0" i="0" u="none" strike="noStrike" dirty="0">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Students Repeating</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21</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7</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14</a:t>
                      </a:r>
                      <a:endParaRPr lang="en-US" sz="2000" b="0" i="0" u="none" strike="noStrike" dirty="0">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dirty="0">
                          <a:effectLst/>
                          <a:latin typeface="+mn-lt"/>
                        </a:rPr>
                        <a:t>Repeat </a:t>
                      </a:r>
                      <a:r>
                        <a:rPr lang="en-US" sz="2000" u="none" strike="noStrike" dirty="0" smtClean="0">
                          <a:effectLst/>
                          <a:latin typeface="+mn-lt"/>
                        </a:rPr>
                        <a:t>Rate (%)</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3.53</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1.51</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10.69</a:t>
                      </a:r>
                      <a:endParaRPr lang="en-US" sz="2000" b="0" i="0" u="none" strike="noStrike" dirty="0">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a:effectLst/>
                          <a:latin typeface="+mn-lt"/>
                        </a:rPr>
                        <a:t>Successful Repeats</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7</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5</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2</a:t>
                      </a:r>
                      <a:endParaRPr lang="en-US" sz="2000" b="0" i="0" u="none" strike="noStrike" dirty="0">
                        <a:solidFill>
                          <a:srgbClr val="000000"/>
                        </a:solidFill>
                        <a:effectLst/>
                        <a:latin typeface="+mn-lt"/>
                      </a:endParaRPr>
                    </a:p>
                  </a:txBody>
                  <a:tcPr marL="9525" marR="9525" marT="9525" marB="0" anchor="b"/>
                </a:tc>
              </a:tr>
              <a:tr h="292440">
                <a:tc>
                  <a:txBody>
                    <a:bodyPr/>
                    <a:lstStyle/>
                    <a:p>
                      <a:pPr algn="l" fontAlgn="b"/>
                      <a:endParaRPr lang="en-US" sz="2000" b="0" i="0" u="none" strike="noStrike">
                        <a:solidFill>
                          <a:srgbClr val="000000"/>
                        </a:solidFill>
                        <a:effectLst/>
                        <a:latin typeface="+mn-lt"/>
                      </a:endParaRPr>
                    </a:p>
                  </a:txBody>
                  <a:tcPr marL="9525" marR="9525" marT="9525" marB="0" anchor="b"/>
                </a:tc>
                <a:tc>
                  <a:txBody>
                    <a:bodyPr/>
                    <a:lstStyle/>
                    <a:p>
                      <a:pPr algn="l" fontAlgn="b"/>
                      <a:r>
                        <a:rPr lang="en-US" sz="2000" u="none" strike="noStrike" dirty="0">
                          <a:effectLst/>
                          <a:latin typeface="+mn-lt"/>
                        </a:rPr>
                        <a:t>Success </a:t>
                      </a:r>
                      <a:r>
                        <a:rPr lang="en-US" sz="2000" u="none" strike="noStrike" dirty="0" smtClean="0">
                          <a:effectLst/>
                          <a:latin typeface="+mn-lt"/>
                        </a:rPr>
                        <a:t>Rate (%)</a:t>
                      </a:r>
                      <a:endParaRPr lang="en-US" sz="2000" b="0" i="0" u="none" strike="noStrike" dirty="0">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33.33</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a:effectLst/>
                          <a:latin typeface="+mn-lt"/>
                        </a:rPr>
                        <a:t>71.43</a:t>
                      </a:r>
                      <a:endParaRPr lang="en-US" sz="2000" b="0" i="0" u="none" strike="noStrike">
                        <a:solidFill>
                          <a:srgbClr val="000000"/>
                        </a:solidFill>
                        <a:effectLst/>
                        <a:latin typeface="+mn-lt"/>
                      </a:endParaRPr>
                    </a:p>
                  </a:txBody>
                  <a:tcPr marL="9525" marR="9525" marT="9525" marB="0" anchor="b"/>
                </a:tc>
                <a:tc>
                  <a:txBody>
                    <a:bodyPr/>
                    <a:lstStyle/>
                    <a:p>
                      <a:pPr algn="ctr" fontAlgn="b"/>
                      <a:r>
                        <a:rPr lang="en-US" sz="2000" u="none" strike="noStrike" dirty="0">
                          <a:effectLst/>
                          <a:latin typeface="+mn-lt"/>
                        </a:rPr>
                        <a:t>14.29</a:t>
                      </a:r>
                      <a:endParaRPr lang="en-US" sz="2000" b="0" i="0" u="none" strike="noStrike" dirty="0">
                        <a:solidFill>
                          <a:srgbClr val="000000"/>
                        </a:solidFill>
                        <a:effectLst/>
                        <a:latin typeface="+mn-lt"/>
                      </a:endParaRPr>
                    </a:p>
                  </a:txBody>
                  <a:tcPr marL="9525" marR="9525" marT="9525" marB="0" anchor="b"/>
                </a:tc>
              </a:tr>
            </a:tbl>
          </a:graphicData>
        </a:graphic>
      </p:graphicFrame>
    </p:spTree>
    <p:extLst>
      <p:ext uri="{BB962C8B-B14F-4D97-AF65-F5344CB8AC3E}">
        <p14:creationId xmlns:p14="http://schemas.microsoft.com/office/powerpoint/2010/main" val="357228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the whole problem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9048962"/>
              </p:ext>
            </p:extLst>
          </p:nvPr>
        </p:nvGraphicFramePr>
        <p:xfrm>
          <a:off x="475592" y="1369083"/>
          <a:ext cx="7906407" cy="4269716"/>
        </p:xfrm>
        <a:graphic>
          <a:graphicData uri="http://schemas.openxmlformats.org/drawingml/2006/table">
            <a:tbl>
              <a:tblPr>
                <a:tableStyleId>{5C22544A-7EE6-4342-B048-85BDC9FD1C3A}</a:tableStyleId>
              </a:tblPr>
              <a:tblGrid>
                <a:gridCol w="2292644"/>
                <a:gridCol w="2871161"/>
                <a:gridCol w="1371301"/>
                <a:gridCol w="1371301"/>
              </a:tblGrid>
              <a:tr h="1056461">
                <a:tc gridSpan="2">
                  <a:txBody>
                    <a:bodyPr/>
                    <a:lstStyle/>
                    <a:p>
                      <a:pPr algn="l" fontAlgn="b"/>
                      <a:r>
                        <a:rPr lang="en-US" sz="2400" u="none" strike="noStrike">
                          <a:effectLst/>
                          <a:latin typeface="+mn-lt"/>
                        </a:rPr>
                        <a:t>DFW Rate Correcting for Repeat Students</a:t>
                      </a:r>
                      <a:endParaRPr lang="en-US" sz="2400" b="0" i="0" u="none" strike="noStrike">
                        <a:solidFill>
                          <a:srgbClr val="000000"/>
                        </a:solidFill>
                        <a:effectLst/>
                        <a:latin typeface="+mn-lt"/>
                      </a:endParaRPr>
                    </a:p>
                  </a:txBody>
                  <a:tcPr marL="9525" marR="9525" marT="9525" marB="0" anchor="b"/>
                </a:tc>
                <a:tc hMerge="1">
                  <a:txBody>
                    <a:bodyPr/>
                    <a:lstStyle/>
                    <a:p>
                      <a:endParaRPr lang="en-US"/>
                    </a:p>
                  </a:txBody>
                  <a:tcPr/>
                </a:tc>
                <a:tc>
                  <a:txBody>
                    <a:bodyPr/>
                    <a:lstStyle/>
                    <a:p>
                      <a:pPr algn="l" fontAlgn="b"/>
                      <a:r>
                        <a:rPr lang="en-US" sz="2400" u="none" strike="noStrike">
                          <a:effectLst/>
                          <a:latin typeface="+mn-lt"/>
                        </a:rPr>
                        <a:t>Total</a:t>
                      </a:r>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a:effectLst/>
                          <a:latin typeface="+mn-lt"/>
                        </a:rPr>
                        <a:t>Online</a:t>
                      </a:r>
                      <a:endParaRPr lang="en-US" sz="2400" b="0" i="0" u="none" strike="noStrike">
                        <a:solidFill>
                          <a:srgbClr val="000000"/>
                        </a:solidFill>
                        <a:effectLst/>
                        <a:latin typeface="+mn-lt"/>
                      </a:endParaRPr>
                    </a:p>
                  </a:txBody>
                  <a:tcPr marL="9525" marR="9525" marT="9525" marB="0" anchor="b"/>
                </a:tc>
              </a:tr>
              <a:tr h="583680">
                <a:tc>
                  <a:txBody>
                    <a:bodyPr/>
                    <a:lstStyle/>
                    <a:p>
                      <a:pPr algn="l" fontAlgn="b"/>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a:effectLst/>
                          <a:latin typeface="+mn-lt"/>
                        </a:rPr>
                        <a:t>Total Enrollment</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595</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131</a:t>
                      </a:r>
                      <a:endParaRPr lang="en-US" sz="2400" b="0" i="0" u="none" strike="noStrike">
                        <a:solidFill>
                          <a:srgbClr val="000000"/>
                        </a:solidFill>
                        <a:effectLst/>
                        <a:latin typeface="+mn-lt"/>
                      </a:endParaRPr>
                    </a:p>
                  </a:txBody>
                  <a:tcPr marL="9525" marR="9525" marT="9525" marB="0" anchor="b"/>
                </a:tc>
              </a:tr>
              <a:tr h="878535">
                <a:tc>
                  <a:txBody>
                    <a:bodyPr/>
                    <a:lstStyle/>
                    <a:p>
                      <a:pPr algn="l" fontAlgn="b"/>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a:effectLst/>
                          <a:latin typeface="+mn-lt"/>
                        </a:rPr>
                        <a:t>Original  DFW Count</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105</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47</a:t>
                      </a:r>
                      <a:endParaRPr lang="en-US" sz="2400" b="0" i="0" u="none" strike="noStrike">
                        <a:solidFill>
                          <a:srgbClr val="000000"/>
                        </a:solidFill>
                        <a:effectLst/>
                        <a:latin typeface="+mn-lt"/>
                      </a:endParaRPr>
                    </a:p>
                  </a:txBody>
                  <a:tcPr marL="9525" marR="9525" marT="9525" marB="0" anchor="b"/>
                </a:tc>
              </a:tr>
              <a:tr h="583680">
                <a:tc>
                  <a:txBody>
                    <a:bodyPr/>
                    <a:lstStyle/>
                    <a:p>
                      <a:pPr algn="l" fontAlgn="b"/>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dirty="0">
                          <a:effectLst/>
                          <a:latin typeface="+mn-lt"/>
                        </a:rPr>
                        <a:t>DFW Rate</a:t>
                      </a:r>
                      <a:endParaRPr lang="en-US" sz="2400" b="0" i="0" u="none" strike="noStrike" dirty="0">
                        <a:solidFill>
                          <a:srgbClr val="000000"/>
                        </a:solidFill>
                        <a:effectLst/>
                        <a:latin typeface="+mn-lt"/>
                      </a:endParaRPr>
                    </a:p>
                  </a:txBody>
                  <a:tcPr marL="9525" marR="9525" marT="9525" marB="0" anchor="b"/>
                </a:tc>
                <a:tc>
                  <a:txBody>
                    <a:bodyPr/>
                    <a:lstStyle/>
                    <a:p>
                      <a:pPr algn="r" fontAlgn="b"/>
                      <a:r>
                        <a:rPr lang="en-US" sz="2400" u="none" strike="noStrike" dirty="0" smtClean="0">
                          <a:effectLst/>
                          <a:latin typeface="+mn-lt"/>
                        </a:rPr>
                        <a:t>17.65</a:t>
                      </a:r>
                      <a:endParaRPr lang="en-US" sz="2400" b="0" i="0" u="none" strike="noStrike" dirty="0">
                        <a:solidFill>
                          <a:srgbClr val="000000"/>
                        </a:solidFill>
                        <a:effectLst/>
                        <a:latin typeface="+mn-lt"/>
                      </a:endParaRPr>
                    </a:p>
                  </a:txBody>
                  <a:tcPr marL="9525" marR="9525" marT="9525" marB="0" anchor="b"/>
                </a:tc>
                <a:tc>
                  <a:txBody>
                    <a:bodyPr/>
                    <a:lstStyle/>
                    <a:p>
                      <a:pPr algn="r" fontAlgn="b"/>
                      <a:r>
                        <a:rPr lang="en-US" sz="2400" u="none" strike="noStrike" dirty="0" smtClean="0">
                          <a:effectLst/>
                          <a:latin typeface="+mn-lt"/>
                        </a:rPr>
                        <a:t>35.88</a:t>
                      </a:r>
                      <a:endParaRPr lang="en-US" sz="2400" b="0" i="0" u="none" strike="noStrike" dirty="0">
                        <a:solidFill>
                          <a:srgbClr val="000000"/>
                        </a:solidFill>
                        <a:effectLst/>
                        <a:latin typeface="+mn-lt"/>
                      </a:endParaRPr>
                    </a:p>
                  </a:txBody>
                  <a:tcPr marL="9525" marR="9525" marT="9525" marB="0" anchor="b"/>
                </a:tc>
              </a:tr>
              <a:tr h="583680">
                <a:tc>
                  <a:txBody>
                    <a:bodyPr/>
                    <a:lstStyle/>
                    <a:p>
                      <a:pPr algn="l" fontAlgn="b"/>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a:effectLst/>
                          <a:latin typeface="+mn-lt"/>
                        </a:rPr>
                        <a:t>Corrected DFW</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98</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a:effectLst/>
                          <a:latin typeface="+mn-lt"/>
                        </a:rPr>
                        <a:t>40</a:t>
                      </a:r>
                      <a:endParaRPr lang="en-US" sz="2400" b="0" i="0" u="none" strike="noStrike">
                        <a:solidFill>
                          <a:srgbClr val="000000"/>
                        </a:solidFill>
                        <a:effectLst/>
                        <a:latin typeface="+mn-lt"/>
                      </a:endParaRPr>
                    </a:p>
                  </a:txBody>
                  <a:tcPr marL="9525" marR="9525" marT="9525" marB="0" anchor="b"/>
                </a:tc>
              </a:tr>
              <a:tr h="583680">
                <a:tc>
                  <a:txBody>
                    <a:bodyPr/>
                    <a:lstStyle/>
                    <a:p>
                      <a:pPr algn="l" fontAlgn="b"/>
                      <a:endParaRPr lang="en-US" sz="2400" b="0" i="0" u="none" strike="noStrike">
                        <a:solidFill>
                          <a:srgbClr val="000000"/>
                        </a:solidFill>
                        <a:effectLst/>
                        <a:latin typeface="+mn-lt"/>
                      </a:endParaRPr>
                    </a:p>
                  </a:txBody>
                  <a:tcPr marL="9525" marR="9525" marT="9525" marB="0" anchor="b"/>
                </a:tc>
                <a:tc>
                  <a:txBody>
                    <a:bodyPr/>
                    <a:lstStyle/>
                    <a:p>
                      <a:pPr algn="l" fontAlgn="b"/>
                      <a:r>
                        <a:rPr lang="en-US" sz="2400" u="none" strike="noStrike">
                          <a:effectLst/>
                          <a:latin typeface="+mn-lt"/>
                        </a:rPr>
                        <a:t>Corrected Rate</a:t>
                      </a:r>
                      <a:endParaRPr lang="en-US" sz="2400" b="0" i="0" u="none" strike="noStrike">
                        <a:solidFill>
                          <a:srgbClr val="000000"/>
                        </a:solidFill>
                        <a:effectLst/>
                        <a:latin typeface="+mn-lt"/>
                      </a:endParaRPr>
                    </a:p>
                  </a:txBody>
                  <a:tcPr marL="9525" marR="9525" marT="9525" marB="0" anchor="b"/>
                </a:tc>
                <a:tc>
                  <a:txBody>
                    <a:bodyPr/>
                    <a:lstStyle/>
                    <a:p>
                      <a:pPr algn="r" fontAlgn="b"/>
                      <a:r>
                        <a:rPr lang="en-US" sz="2400" u="none" strike="noStrike" dirty="0" smtClean="0">
                          <a:effectLst/>
                          <a:latin typeface="+mn-lt"/>
                        </a:rPr>
                        <a:t>16.47</a:t>
                      </a:r>
                      <a:endParaRPr lang="en-US" sz="2400" b="0" i="0" u="none" strike="noStrike" dirty="0">
                        <a:solidFill>
                          <a:srgbClr val="000000"/>
                        </a:solidFill>
                        <a:effectLst/>
                        <a:latin typeface="+mn-lt"/>
                      </a:endParaRPr>
                    </a:p>
                  </a:txBody>
                  <a:tcPr marL="9525" marR="9525" marT="9525" marB="0" anchor="b"/>
                </a:tc>
                <a:tc>
                  <a:txBody>
                    <a:bodyPr/>
                    <a:lstStyle/>
                    <a:p>
                      <a:pPr algn="r" fontAlgn="b"/>
                      <a:r>
                        <a:rPr lang="en-US" sz="2400" u="none" strike="noStrike" dirty="0" smtClean="0">
                          <a:effectLst/>
                          <a:latin typeface="+mn-lt"/>
                        </a:rPr>
                        <a:t>30.53</a:t>
                      </a:r>
                      <a:endParaRPr lang="en-US" sz="2400" b="0" i="0" u="none" strike="noStrike" dirty="0">
                        <a:solidFill>
                          <a:srgbClr val="000000"/>
                        </a:solidFill>
                        <a:effectLst/>
                        <a:latin typeface="+mn-lt"/>
                      </a:endParaRPr>
                    </a:p>
                  </a:txBody>
                  <a:tcPr marL="9525" marR="9525" marT="9525" marB="0" anchor="b"/>
                </a:tc>
              </a:tr>
            </a:tbl>
          </a:graphicData>
        </a:graphic>
      </p:graphicFrame>
    </p:spTree>
    <p:extLst>
      <p:ext uri="{BB962C8B-B14F-4D97-AF65-F5344CB8AC3E}">
        <p14:creationId xmlns:p14="http://schemas.microsoft.com/office/powerpoint/2010/main" val="679850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Experiment II</a:t>
            </a:r>
            <a:endParaRPr lang="en-US" dirty="0"/>
          </a:p>
        </p:txBody>
      </p:sp>
      <p:sp>
        <p:nvSpPr>
          <p:cNvPr id="3" name="Content Placeholder 2"/>
          <p:cNvSpPr>
            <a:spLocks noGrp="1"/>
          </p:cNvSpPr>
          <p:nvPr>
            <p:ph idx="1"/>
          </p:nvPr>
        </p:nvSpPr>
        <p:spPr/>
        <p:txBody>
          <a:bodyPr/>
          <a:lstStyle/>
          <a:p>
            <a:pPr marL="0" indent="0">
              <a:buNone/>
            </a:pPr>
            <a:r>
              <a:rPr lang="en-US" dirty="0" smtClean="0"/>
              <a:t>While educationally equivalent, the introduction of online lecture sections produced unforeseen negative impacts on the course studied</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Experiment III</a:t>
            </a:r>
            <a:endParaRPr lang="en-US" dirty="0"/>
          </a:p>
        </p:txBody>
      </p:sp>
      <p:sp>
        <p:nvSpPr>
          <p:cNvPr id="5" name="Text Placeholder 4"/>
          <p:cNvSpPr>
            <a:spLocks noGrp="1"/>
          </p:cNvSpPr>
          <p:nvPr>
            <p:ph type="body" idx="1"/>
          </p:nvPr>
        </p:nvSpPr>
        <p:spPr/>
        <p:txBody>
          <a:bodyPr/>
          <a:lstStyle/>
          <a:p>
            <a:r>
              <a:rPr lang="en-US" dirty="0" smtClean="0"/>
              <a:t>Online Laboratories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Online Laboratories for Physics I</a:t>
            </a:r>
            <a:endParaRPr lang="en-US" dirty="0"/>
          </a:p>
        </p:txBody>
      </p:sp>
      <p:sp>
        <p:nvSpPr>
          <p:cNvPr id="3" name="Content Placeholder 2"/>
          <p:cNvSpPr>
            <a:spLocks noGrp="1"/>
          </p:cNvSpPr>
          <p:nvPr>
            <p:ph idx="1"/>
          </p:nvPr>
        </p:nvSpPr>
        <p:spPr/>
        <p:txBody>
          <a:bodyPr/>
          <a:lstStyle/>
          <a:p>
            <a:pPr>
              <a:buNone/>
            </a:pPr>
            <a:r>
              <a:rPr lang="en-US" dirty="0" smtClean="0"/>
              <a:t>As part of an effort to improve the success of transfer students, the College of Engineering at the University of Arkansas asked that the University Physics I class be offered in a blended model to all students in the Arkansas system.</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the Blended Class</a:t>
            </a:r>
            <a:endParaRPr lang="en-US" dirty="0"/>
          </a:p>
        </p:txBody>
      </p:sp>
      <p:sp>
        <p:nvSpPr>
          <p:cNvPr id="3" name="Content Placeholder 2"/>
          <p:cNvSpPr>
            <a:spLocks noGrp="1"/>
          </p:cNvSpPr>
          <p:nvPr>
            <p:ph idx="1"/>
          </p:nvPr>
        </p:nvSpPr>
        <p:spPr/>
        <p:txBody>
          <a:bodyPr>
            <a:normAutofit/>
          </a:bodyPr>
          <a:lstStyle/>
          <a:p>
            <a:r>
              <a:rPr lang="en-US" dirty="0" smtClean="0"/>
              <a:t>One laboratory session each week was identified that could be converted to an online experience.</a:t>
            </a:r>
          </a:p>
          <a:p>
            <a:r>
              <a:rPr lang="en-US" dirty="0" smtClean="0"/>
              <a:t>Students still attend one face-to-face laboratory session each week.</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Home-grown Simulations</a:t>
            </a:r>
            <a:endParaRPr lang="en-US" dirty="0"/>
          </a:p>
        </p:txBody>
      </p:sp>
      <p:pic>
        <p:nvPicPr>
          <p:cNvPr id="1026" name="Picture 2" descr="C:\Users\johns\Desktop\torque.bmp"/>
          <p:cNvPicPr>
            <a:picLocks noGrp="1" noChangeAspect="1" noChangeArrowheads="1"/>
          </p:cNvPicPr>
          <p:nvPr>
            <p:ph idx="1"/>
          </p:nvPr>
        </p:nvPicPr>
        <p:blipFill>
          <a:blip r:embed="rId2" cstate="print"/>
          <a:srcRect/>
          <a:stretch>
            <a:fillRect/>
          </a:stretch>
        </p:blipFill>
        <p:spPr bwMode="auto">
          <a:xfrm>
            <a:off x="2895600" y="1417638"/>
            <a:ext cx="3200000" cy="3657143"/>
          </a:xfrm>
          <a:prstGeom prst="rect">
            <a:avLst/>
          </a:prstGeom>
          <a:noFill/>
        </p:spPr>
      </p:pic>
      <p:sp>
        <p:nvSpPr>
          <p:cNvPr id="3" name="TextBox 2"/>
          <p:cNvSpPr txBox="1"/>
          <p:nvPr/>
        </p:nvSpPr>
        <p:spPr>
          <a:xfrm>
            <a:off x="762000" y="5410200"/>
            <a:ext cx="7543800" cy="369332"/>
          </a:xfrm>
          <a:prstGeom prst="rect">
            <a:avLst/>
          </a:prstGeom>
          <a:noFill/>
        </p:spPr>
        <p:txBody>
          <a:bodyPr wrap="square" rtlCol="0">
            <a:spAutoFit/>
          </a:bodyPr>
          <a:lstStyle/>
          <a:p>
            <a:r>
              <a:rPr lang="en-US" dirty="0" smtClean="0"/>
              <a:t>Javascript+HTML5+SVG</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PhET</a:t>
            </a:r>
            <a:r>
              <a:rPr lang="en-US" dirty="0" smtClean="0"/>
              <a:t> Simulations</a:t>
            </a:r>
            <a:endParaRPr lang="en-US" dirty="0"/>
          </a:p>
        </p:txBody>
      </p:sp>
      <p:pic>
        <p:nvPicPr>
          <p:cNvPr id="1026" name="Picture 2" descr="C:\Users\John Stewart\Desktop\phet.bm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417638"/>
            <a:ext cx="6394602" cy="4324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7528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Recorded Laboratories</a:t>
            </a:r>
            <a:endParaRPr lang="en-US" dirty="0"/>
          </a:p>
        </p:txBody>
      </p:sp>
      <p:pic>
        <p:nvPicPr>
          <p:cNvPr id="2050" name="Picture 2" descr="C:\Users\johns\Dropbox\AAPTWinter2014\act4-screen.jpg"/>
          <p:cNvPicPr>
            <a:picLocks noGrp="1" noChangeAspect="1" noChangeArrowheads="1"/>
          </p:cNvPicPr>
          <p:nvPr>
            <p:ph idx="1"/>
          </p:nvPr>
        </p:nvPicPr>
        <p:blipFill>
          <a:blip r:embed="rId2" cstate="print"/>
          <a:srcRect/>
          <a:stretch>
            <a:fillRect/>
          </a:stretch>
        </p:blipFill>
        <p:spPr bwMode="auto">
          <a:xfrm>
            <a:off x="1066800" y="1676400"/>
            <a:ext cx="6172200" cy="404734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Online Education at the University of Arkansas</a:t>
            </a:r>
            <a:endParaRPr lang="en-US" dirty="0"/>
          </a:p>
        </p:txBody>
      </p:sp>
      <p:sp>
        <p:nvSpPr>
          <p:cNvPr id="5" name="Content Placeholder 4"/>
          <p:cNvSpPr>
            <a:spLocks noGrp="1"/>
          </p:cNvSpPr>
          <p:nvPr>
            <p:ph idx="1"/>
          </p:nvPr>
        </p:nvSpPr>
        <p:spPr/>
        <p:txBody>
          <a:bodyPr/>
          <a:lstStyle/>
          <a:p>
            <a:r>
              <a:rPr lang="en-US" dirty="0" smtClean="0"/>
              <a:t>Providing online opportunities was expressed as a system-wide goal in Fall 2012.</a:t>
            </a:r>
          </a:p>
          <a:p>
            <a:r>
              <a:rPr lang="en-US" dirty="0" smtClean="0"/>
              <a:t>To address this goal and to alleviate serious shortages in large lecture theater seating, online </a:t>
            </a:r>
            <a:r>
              <a:rPr lang="en-US" dirty="0" smtClean="0"/>
              <a:t>physics options </a:t>
            </a:r>
            <a:r>
              <a:rPr lang="en-US" dirty="0" smtClean="0"/>
              <a:t>began to be offered in the Fall 2012 semester.</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Recorded </a:t>
            </a:r>
            <a:r>
              <a:rPr lang="en-US" smtClean="0"/>
              <a:t>Interactive Demonstrations</a:t>
            </a:r>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1328737" y="1905000"/>
            <a:ext cx="6062663" cy="4041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Outcomes Unchanged</a:t>
            </a:r>
            <a:endParaRPr lang="en-US" dirty="0"/>
          </a:p>
        </p:txBody>
      </p:sp>
      <p:sp>
        <p:nvSpPr>
          <p:cNvPr id="3" name="Content Placeholder 2"/>
          <p:cNvSpPr>
            <a:spLocks noGrp="1"/>
          </p:cNvSpPr>
          <p:nvPr>
            <p:ph idx="1"/>
          </p:nvPr>
        </p:nvSpPr>
        <p:spPr/>
        <p:txBody>
          <a:bodyPr/>
          <a:lstStyle/>
          <a:p>
            <a:pPr>
              <a:buNone/>
            </a:pPr>
            <a:r>
              <a:rPr lang="en-US" dirty="0" smtClean="0"/>
              <a:t>Students performed equivalently on in-semester examinations and the Force Concept Inventory.</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find the face-to-face laboratory experience more valuable.</a:t>
            </a:r>
            <a:endParaRPr lang="en-US" dirty="0"/>
          </a:p>
        </p:txBody>
      </p:sp>
      <p:graphicFrame>
        <p:nvGraphicFramePr>
          <p:cNvPr id="4" name="Content Placeholder 3"/>
          <p:cNvGraphicFramePr>
            <a:graphicFrameLocks noGrp="1"/>
          </p:cNvGraphicFramePr>
          <p:nvPr>
            <p:ph idx="1"/>
          </p:nvPr>
        </p:nvGraphicFramePr>
        <p:xfrm>
          <a:off x="457200" y="1828800"/>
          <a:ext cx="80772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preferred simulated labs to video labs</a:t>
            </a:r>
            <a:endParaRPr lang="en-US" dirty="0"/>
          </a:p>
        </p:txBody>
      </p:sp>
      <p:graphicFrame>
        <p:nvGraphicFramePr>
          <p:cNvPr id="4" name="Content Placeholder 3"/>
          <p:cNvGraphicFramePr>
            <a:graphicFrameLocks noGrp="1"/>
          </p:cNvGraphicFramePr>
          <p:nvPr>
            <p:ph idx="1"/>
          </p:nvPr>
        </p:nvGraphicFramePr>
        <p:xfrm>
          <a:off x="457200" y="1905000"/>
          <a:ext cx="82296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online labs missing?</a:t>
            </a:r>
            <a:endParaRPr lang="en-US" dirty="0"/>
          </a:p>
        </p:txBody>
      </p:sp>
      <p:graphicFrame>
        <p:nvGraphicFramePr>
          <p:cNvPr id="4" name="Content Placeholder 3"/>
          <p:cNvGraphicFramePr>
            <a:graphicFrameLocks noGrp="1"/>
          </p:cNvGraphicFramePr>
          <p:nvPr>
            <p:ph idx="1"/>
          </p:nvPr>
        </p:nvGraphicFramePr>
        <p:xfrm>
          <a:off x="457200" y="1600200"/>
          <a:ext cx="8229600" cy="3683729"/>
        </p:xfrm>
        <a:graphic>
          <a:graphicData uri="http://schemas.openxmlformats.org/drawingml/2006/table">
            <a:tbl>
              <a:tblPr firstRow="1" bandRow="1">
                <a:tableStyleId>{5C22544A-7EE6-4342-B048-85BDC9FD1C3A}</a:tableStyleId>
              </a:tblPr>
              <a:tblGrid>
                <a:gridCol w="6400800"/>
                <a:gridCol w="1828800"/>
              </a:tblGrid>
              <a:tr h="333001">
                <a:tc>
                  <a:txBody>
                    <a:bodyPr/>
                    <a:lstStyle/>
                    <a:p>
                      <a:r>
                        <a:rPr lang="en-US" dirty="0" smtClean="0"/>
                        <a:t>Feature</a:t>
                      </a:r>
                      <a:endParaRPr lang="en-US" dirty="0"/>
                    </a:p>
                  </a:txBody>
                  <a:tcPr/>
                </a:tc>
                <a:tc>
                  <a:txBody>
                    <a:bodyPr/>
                    <a:lstStyle/>
                    <a:p>
                      <a:r>
                        <a:rPr lang="en-US" dirty="0" smtClean="0"/>
                        <a:t>Importance</a:t>
                      </a:r>
                      <a:endParaRPr lang="en-US" dirty="0"/>
                    </a:p>
                  </a:txBody>
                  <a:tcPr/>
                </a:tc>
              </a:tr>
              <a:tr h="333001">
                <a:tc>
                  <a:txBody>
                    <a:bodyPr/>
                    <a:lstStyle/>
                    <a:p>
                      <a:r>
                        <a:rPr kumimoji="0" lang="en-US" sz="1800" b="1" kern="1200" dirty="0" smtClean="0">
                          <a:solidFill>
                            <a:schemeClr val="dk1"/>
                          </a:solidFill>
                          <a:latin typeface="+mn-lt"/>
                          <a:ea typeface="+mn-ea"/>
                          <a:cs typeface="+mn-cs"/>
                        </a:rPr>
                        <a:t>Being able to use real equipment</a:t>
                      </a:r>
                      <a:endParaRPr lang="en-US" dirty="0"/>
                    </a:p>
                  </a:txBody>
                  <a:tcPr/>
                </a:tc>
                <a:tc>
                  <a:txBody>
                    <a:bodyPr/>
                    <a:lstStyle/>
                    <a:p>
                      <a:r>
                        <a:rPr lang="en-US" dirty="0" smtClean="0"/>
                        <a:t>6.9</a:t>
                      </a:r>
                      <a:endParaRPr lang="en-US" dirty="0"/>
                    </a:p>
                  </a:txBody>
                  <a:tcPr/>
                </a:tc>
              </a:tr>
              <a:tr h="333001">
                <a:tc>
                  <a:txBody>
                    <a:bodyPr/>
                    <a:lstStyle/>
                    <a:p>
                      <a:r>
                        <a:rPr kumimoji="0" lang="en-US" sz="1800" b="1" kern="1200" dirty="0" smtClean="0">
                          <a:solidFill>
                            <a:schemeClr val="dk1"/>
                          </a:solidFill>
                          <a:latin typeface="+mn-lt"/>
                          <a:ea typeface="+mn-ea"/>
                          <a:cs typeface="+mn-cs"/>
                        </a:rPr>
                        <a:t>Being able to see a demonstration in person</a:t>
                      </a:r>
                      <a:endParaRPr lang="en-US" dirty="0"/>
                    </a:p>
                  </a:txBody>
                  <a:tcPr/>
                </a:tc>
                <a:tc>
                  <a:txBody>
                    <a:bodyPr/>
                    <a:lstStyle/>
                    <a:p>
                      <a:r>
                        <a:rPr lang="en-US" dirty="0" smtClean="0"/>
                        <a:t>7.5</a:t>
                      </a:r>
                    </a:p>
                  </a:txBody>
                  <a:tcPr/>
                </a:tc>
              </a:tr>
              <a:tr h="333001">
                <a:tc>
                  <a:txBody>
                    <a:bodyPr/>
                    <a:lstStyle/>
                    <a:p>
                      <a:r>
                        <a:rPr kumimoji="0" lang="en-US" sz="1800" b="1" kern="1200" dirty="0" smtClean="0">
                          <a:solidFill>
                            <a:schemeClr val="dk1"/>
                          </a:solidFill>
                          <a:latin typeface="+mn-lt"/>
                          <a:ea typeface="+mn-ea"/>
                          <a:cs typeface="+mn-cs"/>
                        </a:rPr>
                        <a:t>Being able to discuss lab with lab partners </a:t>
                      </a:r>
                      <a:endParaRPr lang="en-US" dirty="0"/>
                    </a:p>
                  </a:txBody>
                  <a:tcPr/>
                </a:tc>
                <a:tc>
                  <a:txBody>
                    <a:bodyPr/>
                    <a:lstStyle/>
                    <a:p>
                      <a:r>
                        <a:rPr lang="en-US" dirty="0" smtClean="0"/>
                        <a:t>7.9</a:t>
                      </a:r>
                      <a:endParaRPr lang="en-US" dirty="0"/>
                    </a:p>
                  </a:txBody>
                  <a:tcPr/>
                </a:tc>
              </a:tr>
              <a:tr h="333001">
                <a:tc>
                  <a:txBody>
                    <a:bodyPr/>
                    <a:lstStyle/>
                    <a:p>
                      <a:r>
                        <a:rPr kumimoji="0" lang="en-US" sz="1800" b="1" kern="1200" dirty="0" smtClean="0">
                          <a:solidFill>
                            <a:schemeClr val="dk1"/>
                          </a:solidFill>
                          <a:latin typeface="+mn-lt"/>
                          <a:ea typeface="+mn-ea"/>
                          <a:cs typeface="+mn-cs"/>
                        </a:rPr>
                        <a:t>Being able to get help from a TA when I’m stuck</a:t>
                      </a:r>
                      <a:endParaRPr lang="en-US" dirty="0"/>
                    </a:p>
                  </a:txBody>
                  <a:tcPr/>
                </a:tc>
                <a:tc>
                  <a:txBody>
                    <a:bodyPr/>
                    <a:lstStyle/>
                    <a:p>
                      <a:r>
                        <a:rPr lang="en-US" dirty="0" smtClean="0"/>
                        <a:t>9.0</a:t>
                      </a:r>
                      <a:endParaRPr lang="en-US" dirty="0"/>
                    </a:p>
                  </a:txBody>
                  <a:tcPr/>
                </a:tc>
              </a:tr>
              <a:tr h="574769">
                <a:tc>
                  <a:txBody>
                    <a:bodyPr/>
                    <a:lstStyle/>
                    <a:p>
                      <a:r>
                        <a:rPr kumimoji="0" lang="en-US" sz="1800" b="1" kern="1200" dirty="0" smtClean="0">
                          <a:solidFill>
                            <a:schemeClr val="dk1"/>
                          </a:solidFill>
                          <a:latin typeface="+mn-lt"/>
                          <a:ea typeface="+mn-ea"/>
                          <a:cs typeface="+mn-cs"/>
                        </a:rPr>
                        <a:t>Being able to listen to the TA’s introduction of the lab in person</a:t>
                      </a:r>
                      <a:endParaRPr lang="en-US" dirty="0"/>
                    </a:p>
                  </a:txBody>
                  <a:tcPr/>
                </a:tc>
                <a:tc>
                  <a:txBody>
                    <a:bodyPr/>
                    <a:lstStyle/>
                    <a:p>
                      <a:r>
                        <a:rPr lang="en-US" dirty="0" smtClean="0"/>
                        <a:t>7.8</a:t>
                      </a:r>
                      <a:endParaRPr lang="en-US" dirty="0"/>
                    </a:p>
                  </a:txBody>
                  <a:tcPr/>
                </a:tc>
              </a:tr>
              <a:tr h="574769">
                <a:tc>
                  <a:txBody>
                    <a:bodyPr/>
                    <a:lstStyle/>
                    <a:p>
                      <a:r>
                        <a:rPr kumimoji="0" lang="en-US" sz="1800" b="1" kern="1200" dirty="0" smtClean="0">
                          <a:solidFill>
                            <a:schemeClr val="dk1"/>
                          </a:solidFill>
                          <a:latin typeface="+mn-lt"/>
                          <a:ea typeface="+mn-ea"/>
                          <a:cs typeface="+mn-cs"/>
                        </a:rPr>
                        <a:t>Being able to ask the TA general physics questions like questions about homework</a:t>
                      </a:r>
                      <a:endParaRPr lang="en-US" dirty="0"/>
                    </a:p>
                  </a:txBody>
                  <a:tcPr/>
                </a:tc>
                <a:tc>
                  <a:txBody>
                    <a:bodyPr/>
                    <a:lstStyle/>
                    <a:p>
                      <a:r>
                        <a:rPr lang="en-US" dirty="0" smtClean="0"/>
                        <a:t>8.6</a:t>
                      </a:r>
                      <a:endParaRPr lang="en-US" dirty="0"/>
                    </a:p>
                  </a:txBody>
                  <a:tcPr/>
                </a:tc>
              </a:tr>
              <a:tr h="574769">
                <a:tc>
                  <a:txBody>
                    <a:bodyPr/>
                    <a:lstStyle/>
                    <a:p>
                      <a:r>
                        <a:rPr kumimoji="0" lang="en-US" sz="1800" b="1" kern="1200" dirty="0" smtClean="0">
                          <a:solidFill>
                            <a:schemeClr val="dk1"/>
                          </a:solidFill>
                          <a:latin typeface="+mn-lt"/>
                          <a:ea typeface="+mn-ea"/>
                          <a:cs typeface="+mn-cs"/>
                        </a:rPr>
                        <a:t>Having to come to a lab at a specific time so I don’t put it off</a:t>
                      </a:r>
                      <a:endParaRPr lang="en-US" dirty="0"/>
                    </a:p>
                  </a:txBody>
                  <a:tcPr/>
                </a:tc>
                <a:tc>
                  <a:txBody>
                    <a:bodyPr/>
                    <a:lstStyle/>
                    <a:p>
                      <a:r>
                        <a:rPr lang="en-US" dirty="0" smtClean="0"/>
                        <a:t>7.2</a:t>
                      </a:r>
                    </a:p>
                    <a:p>
                      <a:endParaRPr lang="en-US" dirty="0"/>
                    </a:p>
                  </a:txBody>
                  <a:tcPr/>
                </a:tc>
              </a:tr>
            </a:tbl>
          </a:graphicData>
        </a:graphic>
      </p:graphicFrame>
      <p:sp>
        <p:nvSpPr>
          <p:cNvPr id="5" name="TextBox 4"/>
          <p:cNvSpPr txBox="1"/>
          <p:nvPr/>
        </p:nvSpPr>
        <p:spPr>
          <a:xfrm>
            <a:off x="609600" y="5297269"/>
            <a:ext cx="7391400" cy="646331"/>
          </a:xfrm>
          <a:prstGeom prst="rect">
            <a:avLst/>
          </a:prstGeom>
          <a:noFill/>
        </p:spPr>
        <p:txBody>
          <a:bodyPr wrap="square" rtlCol="0">
            <a:spAutoFit/>
          </a:bodyPr>
          <a:lstStyle/>
          <a:p>
            <a:r>
              <a:rPr lang="en-US" dirty="0" smtClean="0"/>
              <a:t>Students were asked to rate the importance of various features missing from online labs on a 10 point scale with 10 as most important.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features would you find most valuable if added to online labs?</a:t>
            </a:r>
            <a:endParaRPr lang="en-US" dirty="0"/>
          </a:p>
        </p:txBody>
      </p:sp>
      <p:graphicFrame>
        <p:nvGraphicFramePr>
          <p:cNvPr id="4" name="Content Placeholder 3"/>
          <p:cNvGraphicFramePr>
            <a:graphicFrameLocks noGrp="1"/>
          </p:cNvGraphicFramePr>
          <p:nvPr>
            <p:ph idx="1"/>
          </p:nvPr>
        </p:nvGraphicFramePr>
        <p:xfrm>
          <a:off x="457200" y="1905000"/>
          <a:ext cx="8229600" cy="4023360"/>
        </p:xfrm>
        <a:graphic>
          <a:graphicData uri="http://schemas.openxmlformats.org/drawingml/2006/table">
            <a:tbl>
              <a:tblPr firstRow="1" bandRow="1">
                <a:tableStyleId>{5C22544A-7EE6-4342-B048-85BDC9FD1C3A}</a:tableStyleId>
              </a:tblPr>
              <a:tblGrid>
                <a:gridCol w="6553200"/>
                <a:gridCol w="1676400"/>
              </a:tblGrid>
              <a:tr h="335828">
                <a:tc>
                  <a:txBody>
                    <a:bodyPr/>
                    <a:lstStyle/>
                    <a:p>
                      <a:r>
                        <a:rPr lang="en-US" dirty="0" smtClean="0"/>
                        <a:t>Feature</a:t>
                      </a:r>
                      <a:endParaRPr lang="en-US" dirty="0"/>
                    </a:p>
                  </a:txBody>
                  <a:tcPr/>
                </a:tc>
                <a:tc>
                  <a:txBody>
                    <a:bodyPr/>
                    <a:lstStyle/>
                    <a:p>
                      <a:r>
                        <a:rPr lang="en-US" dirty="0" smtClean="0"/>
                        <a:t>Importance</a:t>
                      </a:r>
                      <a:endParaRPr lang="en-US" dirty="0"/>
                    </a:p>
                  </a:txBody>
                  <a:tcPr/>
                </a:tc>
              </a:tr>
              <a:tr h="335828">
                <a:tc>
                  <a:txBody>
                    <a:bodyPr/>
                    <a:lstStyle/>
                    <a:p>
                      <a:r>
                        <a:rPr kumimoji="0" lang="en-US" sz="1800" b="1" kern="1200" dirty="0" smtClean="0">
                          <a:solidFill>
                            <a:schemeClr val="dk1"/>
                          </a:solidFill>
                          <a:latin typeface="+mn-lt"/>
                          <a:ea typeface="+mn-ea"/>
                          <a:cs typeface="+mn-cs"/>
                        </a:rPr>
                        <a:t>Online discussion board for each part of the activity</a:t>
                      </a:r>
                      <a:endParaRPr lang="en-US" dirty="0"/>
                    </a:p>
                  </a:txBody>
                  <a:tcPr/>
                </a:tc>
                <a:tc>
                  <a:txBody>
                    <a:bodyPr/>
                    <a:lstStyle/>
                    <a:p>
                      <a:pPr algn="ctr" fontAlgn="b"/>
                      <a:r>
                        <a:rPr lang="en-US" sz="2000" b="0" i="0" u="none" strike="noStrike" dirty="0">
                          <a:solidFill>
                            <a:srgbClr val="000000"/>
                          </a:solidFill>
                          <a:latin typeface="Calibri"/>
                        </a:rPr>
                        <a:t>3.9</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Video help for each part of the activity</a:t>
                      </a:r>
                      <a:endParaRPr lang="en-US" dirty="0"/>
                    </a:p>
                  </a:txBody>
                  <a:tcPr/>
                </a:tc>
                <a:tc>
                  <a:txBody>
                    <a:bodyPr/>
                    <a:lstStyle/>
                    <a:p>
                      <a:pPr algn="ctr" fontAlgn="b"/>
                      <a:r>
                        <a:rPr lang="en-US" sz="2000" b="0" i="0" u="none" strike="noStrike" dirty="0">
                          <a:solidFill>
                            <a:srgbClr val="000000"/>
                          </a:solidFill>
                          <a:latin typeface="Calibri"/>
                        </a:rPr>
                        <a:t>5.1</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Frequently Asked Questions for the activity</a:t>
                      </a:r>
                      <a:endParaRPr lang="en-US" dirty="0"/>
                    </a:p>
                  </a:txBody>
                  <a:tcPr/>
                </a:tc>
                <a:tc>
                  <a:txBody>
                    <a:bodyPr/>
                    <a:lstStyle/>
                    <a:p>
                      <a:pPr algn="ctr" fontAlgn="b"/>
                      <a:r>
                        <a:rPr lang="en-US" sz="2000" b="0" i="0" u="none" strike="noStrike" dirty="0">
                          <a:solidFill>
                            <a:srgbClr val="000000"/>
                          </a:solidFill>
                          <a:latin typeface="Calibri"/>
                        </a:rPr>
                        <a:t>5.1</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Online chat rooms with other students on the activity</a:t>
                      </a:r>
                      <a:endParaRPr lang="en-US" dirty="0"/>
                    </a:p>
                  </a:txBody>
                  <a:tcPr/>
                </a:tc>
                <a:tc>
                  <a:txBody>
                    <a:bodyPr/>
                    <a:lstStyle/>
                    <a:p>
                      <a:pPr algn="ctr" fontAlgn="b"/>
                      <a:r>
                        <a:rPr lang="en-US" sz="2000" b="0" i="0" u="none" strike="noStrike" dirty="0">
                          <a:solidFill>
                            <a:srgbClr val="000000"/>
                          </a:solidFill>
                          <a:latin typeface="Calibri"/>
                        </a:rPr>
                        <a:t>3.7</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Online chat room moderated by a TA on the activity</a:t>
                      </a:r>
                      <a:endParaRPr lang="en-US" dirty="0"/>
                    </a:p>
                  </a:txBody>
                  <a:tcPr/>
                </a:tc>
                <a:tc>
                  <a:txBody>
                    <a:bodyPr/>
                    <a:lstStyle/>
                    <a:p>
                      <a:pPr algn="ctr" fontAlgn="b"/>
                      <a:r>
                        <a:rPr lang="en-US" sz="2000" b="0" i="0" u="none" strike="noStrike" dirty="0">
                          <a:solidFill>
                            <a:srgbClr val="000000"/>
                          </a:solidFill>
                          <a:latin typeface="Calibri"/>
                        </a:rPr>
                        <a:t>4.6</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TA dedicated to answer questions by email during day</a:t>
                      </a:r>
                      <a:endParaRPr lang="en-US" dirty="0"/>
                    </a:p>
                  </a:txBody>
                  <a:tcPr/>
                </a:tc>
                <a:tc>
                  <a:txBody>
                    <a:bodyPr/>
                    <a:lstStyle/>
                    <a:p>
                      <a:pPr algn="ctr" fontAlgn="b"/>
                      <a:r>
                        <a:rPr lang="en-US" sz="2000" b="0" i="0" u="none" strike="noStrike" dirty="0">
                          <a:solidFill>
                            <a:srgbClr val="000000"/>
                          </a:solidFill>
                          <a:latin typeface="Calibri"/>
                        </a:rPr>
                        <a:t>5.0</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Small labs done with simple equipment at home</a:t>
                      </a:r>
                      <a:endParaRPr lang="en-US" dirty="0"/>
                    </a:p>
                  </a:txBody>
                  <a:tcPr/>
                </a:tc>
                <a:tc>
                  <a:txBody>
                    <a:bodyPr/>
                    <a:lstStyle/>
                    <a:p>
                      <a:pPr algn="ctr" fontAlgn="b"/>
                      <a:r>
                        <a:rPr lang="en-US" sz="2000" b="0" i="0" u="none" strike="noStrike" dirty="0">
                          <a:solidFill>
                            <a:srgbClr val="000000"/>
                          </a:solidFill>
                          <a:latin typeface="Calibri"/>
                        </a:rPr>
                        <a:t>3.4</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Video conference office hours with a TA</a:t>
                      </a:r>
                      <a:endParaRPr lang="en-US" dirty="0"/>
                    </a:p>
                  </a:txBody>
                  <a:tcPr/>
                </a:tc>
                <a:tc>
                  <a:txBody>
                    <a:bodyPr/>
                    <a:lstStyle/>
                    <a:p>
                      <a:pPr algn="ctr" fontAlgn="b"/>
                      <a:r>
                        <a:rPr lang="en-US" sz="2000" b="0" i="0" u="none" strike="noStrike" dirty="0">
                          <a:solidFill>
                            <a:srgbClr val="000000"/>
                          </a:solidFill>
                          <a:latin typeface="Calibri"/>
                        </a:rPr>
                        <a:t>3.7</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Help text tied to the parts of the activity</a:t>
                      </a:r>
                      <a:endParaRPr lang="en-US" dirty="0"/>
                    </a:p>
                  </a:txBody>
                  <a:tcPr/>
                </a:tc>
                <a:tc>
                  <a:txBody>
                    <a:bodyPr/>
                    <a:lstStyle/>
                    <a:p>
                      <a:pPr algn="ctr" fontAlgn="b"/>
                      <a:r>
                        <a:rPr lang="en-US" sz="2000" b="0" i="0" u="none" strike="noStrike" dirty="0">
                          <a:solidFill>
                            <a:srgbClr val="000000"/>
                          </a:solidFill>
                          <a:latin typeface="Calibri"/>
                        </a:rPr>
                        <a:t>4.8</a:t>
                      </a:r>
                    </a:p>
                  </a:txBody>
                  <a:tcPr marL="9525" marR="9525" marT="9525" marB="0" anchor="b"/>
                </a:tc>
              </a:tr>
              <a:tr h="335828">
                <a:tc>
                  <a:txBody>
                    <a:bodyPr/>
                    <a:lstStyle/>
                    <a:p>
                      <a:r>
                        <a:rPr kumimoji="0" lang="en-US" sz="1800" b="1" kern="1200" dirty="0" smtClean="0">
                          <a:solidFill>
                            <a:schemeClr val="dk1"/>
                          </a:solidFill>
                          <a:latin typeface="+mn-lt"/>
                          <a:ea typeface="+mn-ea"/>
                          <a:cs typeface="+mn-cs"/>
                        </a:rPr>
                        <a:t>More Test Your Understanding Questions</a:t>
                      </a:r>
                      <a:endParaRPr lang="en-US" dirty="0"/>
                    </a:p>
                  </a:txBody>
                  <a:tcPr/>
                </a:tc>
                <a:tc>
                  <a:txBody>
                    <a:bodyPr/>
                    <a:lstStyle/>
                    <a:p>
                      <a:pPr algn="ctr" fontAlgn="b"/>
                      <a:r>
                        <a:rPr lang="en-US" sz="2000" b="0" i="0" u="none" strike="noStrike" dirty="0">
                          <a:solidFill>
                            <a:srgbClr val="000000"/>
                          </a:solidFill>
                          <a:latin typeface="Calibri"/>
                        </a:rPr>
                        <a:t>3.8</a:t>
                      </a:r>
                    </a:p>
                  </a:txBody>
                  <a:tcPr marL="9525" marR="9525" marT="9525" marB="0" anchor="b"/>
                </a:tc>
              </a:tr>
            </a:tbl>
          </a:graphicData>
        </a:graphic>
      </p:graphicFrame>
      <p:sp>
        <p:nvSpPr>
          <p:cNvPr id="5" name="TextBox 4"/>
          <p:cNvSpPr txBox="1"/>
          <p:nvPr/>
        </p:nvSpPr>
        <p:spPr>
          <a:xfrm>
            <a:off x="1600200" y="6216134"/>
            <a:ext cx="5638800" cy="369332"/>
          </a:xfrm>
          <a:prstGeom prst="rect">
            <a:avLst/>
          </a:prstGeom>
          <a:noFill/>
        </p:spPr>
        <p:txBody>
          <a:bodyPr wrap="square" rtlCol="0">
            <a:spAutoFit/>
          </a:bodyPr>
          <a:lstStyle/>
          <a:p>
            <a:pPr algn="ctr"/>
            <a:r>
              <a:rPr lang="en-US" dirty="0" smtClean="0"/>
              <a:t>Importance on seven point scale.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Experiment IV</a:t>
            </a:r>
            <a:endParaRPr lang="en-US" dirty="0"/>
          </a:p>
        </p:txBody>
      </p:sp>
      <p:sp>
        <p:nvSpPr>
          <p:cNvPr id="3" name="Content Placeholder 2"/>
          <p:cNvSpPr>
            <a:spLocks noGrp="1"/>
          </p:cNvSpPr>
          <p:nvPr>
            <p:ph idx="1"/>
          </p:nvPr>
        </p:nvSpPr>
        <p:spPr/>
        <p:txBody>
          <a:bodyPr/>
          <a:lstStyle/>
          <a:p>
            <a:pPr marL="109728" indent="0">
              <a:buNone/>
            </a:pPr>
            <a:r>
              <a:rPr lang="en-US" dirty="0" smtClean="0"/>
              <a:t>The primary feature the students miss in the face-to-face laboratory was having a TA present to provide immediate help.</a:t>
            </a:r>
          </a:p>
          <a:p>
            <a:pPr marL="109728" indent="0">
              <a:buNone/>
            </a:pPr>
            <a:endParaRPr lang="en-US" dirty="0"/>
          </a:p>
          <a:p>
            <a:pPr marL="109728" indent="0">
              <a:buNone/>
            </a:pPr>
            <a:r>
              <a:rPr lang="en-US" dirty="0" smtClean="0"/>
              <a:t>The primary features the students would like added to the online lab are traditional asynchronous methods of providing online help.</a:t>
            </a:r>
            <a:endParaRPr lang="en-US" dirty="0"/>
          </a:p>
        </p:txBody>
      </p:sp>
    </p:spTree>
    <p:extLst>
      <p:ext uri="{BB962C8B-B14F-4D97-AF65-F5344CB8AC3E}">
        <p14:creationId xmlns:p14="http://schemas.microsoft.com/office/powerpoint/2010/main" val="24294616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IV</a:t>
            </a:r>
            <a:endParaRPr lang="en-US" dirty="0"/>
          </a:p>
        </p:txBody>
      </p:sp>
      <p:sp>
        <p:nvSpPr>
          <p:cNvPr id="4" name="Text Placeholder 3"/>
          <p:cNvSpPr>
            <a:spLocks noGrp="1"/>
          </p:cNvSpPr>
          <p:nvPr>
            <p:ph type="body" idx="1"/>
          </p:nvPr>
        </p:nvSpPr>
        <p:spPr/>
        <p:txBody>
          <a:bodyPr/>
          <a:lstStyle/>
          <a:p>
            <a:r>
              <a:rPr lang="en-US" dirty="0" smtClean="0"/>
              <a:t>What do students think?</a:t>
            </a:r>
            <a:endParaRPr lang="en-US" dirty="0"/>
          </a:p>
        </p:txBody>
      </p:sp>
    </p:spTree>
    <p:extLst>
      <p:ext uri="{BB962C8B-B14F-4D97-AF65-F5344CB8AC3E}">
        <p14:creationId xmlns:p14="http://schemas.microsoft.com/office/powerpoint/2010/main" val="14902600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Online/Face-to-Face Decision</a:t>
            </a:r>
            <a:endParaRPr lang="en-US" dirty="0"/>
          </a:p>
        </p:txBody>
      </p:sp>
      <p:sp>
        <p:nvSpPr>
          <p:cNvPr id="5" name="Content Placeholder 4"/>
          <p:cNvSpPr>
            <a:spLocks noGrp="1"/>
          </p:cNvSpPr>
          <p:nvPr>
            <p:ph sz="quarter" idx="1"/>
          </p:nvPr>
        </p:nvSpPr>
        <p:spPr/>
        <p:txBody>
          <a:bodyPr/>
          <a:lstStyle/>
          <a:p>
            <a:pPr>
              <a:buNone/>
            </a:pPr>
            <a:r>
              <a:rPr lang="en-US" dirty="0" smtClean="0"/>
              <a:t>Students were surveyed about their choice of online or face-to-face lecture in the Spring 2014 semester.</a:t>
            </a:r>
            <a:endParaRPr lang="en-US" dirty="0"/>
          </a:p>
        </p:txBody>
      </p:sp>
    </p:spTree>
    <p:extLst>
      <p:ext uri="{BB962C8B-B14F-4D97-AF65-F5344CB8AC3E}">
        <p14:creationId xmlns:p14="http://schemas.microsoft.com/office/powerpoint/2010/main" val="42192900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00"/>
                </a:solidFill>
                <a:latin typeface="Calibri"/>
              </a:rPr>
              <a:t>Why did you take the online section?</a:t>
            </a:r>
            <a:br>
              <a:rPr lang="en-US" dirty="0" smtClean="0">
                <a:solidFill>
                  <a:srgbClr val="000000"/>
                </a:solidFill>
                <a:latin typeface="Calibri"/>
              </a:rPr>
            </a:b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025367044"/>
              </p:ext>
            </p:extLst>
          </p:nvPr>
        </p:nvGraphicFramePr>
        <p:xfrm>
          <a:off x="609600" y="1600200"/>
          <a:ext cx="8156575" cy="3589020"/>
        </p:xfrm>
        <a:graphic>
          <a:graphicData uri="http://schemas.openxmlformats.org/drawingml/2006/table">
            <a:tbl>
              <a:tblPr firstRow="1" bandRow="1">
                <a:tableStyleId>{5940675A-B579-460E-94D1-54222C63F5DA}</a:tableStyleId>
              </a:tblPr>
              <a:tblGrid>
                <a:gridCol w="6553200"/>
                <a:gridCol w="1603375"/>
              </a:tblGrid>
              <a:tr h="370840">
                <a:tc>
                  <a:txBody>
                    <a:bodyPr/>
                    <a:lstStyle/>
                    <a:p>
                      <a:pPr algn="l" fontAlgn="b"/>
                      <a:endParaRPr lang="en-US" sz="2000" b="0" i="0" u="none" strike="noStrike" dirty="0">
                        <a:solidFill>
                          <a:srgbClr val="000000"/>
                        </a:solidFill>
                        <a:latin typeface="Calibri"/>
                      </a:endParaRPr>
                    </a:p>
                  </a:txBody>
                  <a:tcPr marL="9525" marR="9525" marT="9525" marB="0" anchor="b"/>
                </a:tc>
                <a:tc>
                  <a:txBody>
                    <a:bodyPr/>
                    <a:lstStyle/>
                    <a:p>
                      <a:pPr algn="ctr" fontAlgn="b"/>
                      <a:r>
                        <a:rPr lang="en-US" sz="2000" u="none" strike="noStrike" dirty="0" smtClean="0"/>
                        <a:t>Percent</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a:t>The face-to-face lecture section was full and this was the only way I could get into the class.</a:t>
                      </a:r>
                      <a:endParaRPr lang="en-US" sz="2000" b="0" i="0" u="none" strike="noStrike">
                        <a:solidFill>
                          <a:srgbClr val="000000"/>
                        </a:solidFill>
                        <a:latin typeface="Calibri"/>
                      </a:endParaRPr>
                    </a:p>
                  </a:txBody>
                  <a:tcPr marL="9525" marR="9525" marT="9525" marB="0" anchor="b"/>
                </a:tc>
                <a:tc>
                  <a:txBody>
                    <a:bodyPr/>
                    <a:lstStyle/>
                    <a:p>
                      <a:pPr algn="ctr" fontAlgn="b"/>
                      <a:r>
                        <a:rPr lang="en-US" sz="2000" u="none" strike="noStrike" dirty="0"/>
                        <a:t>38.6</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a:t>There was another class I wanted to take at the same time as the lecture.</a:t>
                      </a:r>
                      <a:endParaRPr lang="en-US" sz="2000" b="0" i="0" u="none" strike="noStrike">
                        <a:solidFill>
                          <a:srgbClr val="000000"/>
                        </a:solidFill>
                        <a:latin typeface="Calibri"/>
                      </a:endParaRPr>
                    </a:p>
                  </a:txBody>
                  <a:tcPr marL="9525" marR="9525" marT="9525" marB="0" anchor="b"/>
                </a:tc>
                <a:tc>
                  <a:txBody>
                    <a:bodyPr/>
                    <a:lstStyle/>
                    <a:p>
                      <a:pPr algn="ctr" fontAlgn="b"/>
                      <a:r>
                        <a:rPr lang="en-US" sz="2000" u="none" strike="noStrike" dirty="0"/>
                        <a:t>36.4</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dirty="0"/>
                        <a:t>I had personal or work commitments that conflicted with the face-to-face lecture.</a:t>
                      </a:r>
                      <a:endParaRPr lang="en-US" sz="2000" b="0" i="0" u="none" strike="noStrike" dirty="0">
                        <a:solidFill>
                          <a:srgbClr val="000000"/>
                        </a:solidFill>
                        <a:latin typeface="Calibri"/>
                      </a:endParaRPr>
                    </a:p>
                  </a:txBody>
                  <a:tcPr marL="9525" marR="9525" marT="9525" marB="0" anchor="b"/>
                </a:tc>
                <a:tc>
                  <a:txBody>
                    <a:bodyPr/>
                    <a:lstStyle/>
                    <a:p>
                      <a:pPr algn="ctr" fontAlgn="b"/>
                      <a:r>
                        <a:rPr lang="en-US" sz="2000" u="none" strike="noStrike" dirty="0"/>
                        <a:t>4.5</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a:t>I like the flexibility of an online class.</a:t>
                      </a:r>
                      <a:endParaRPr lang="en-US" sz="2000" b="0" i="0" u="none" strike="noStrike">
                        <a:solidFill>
                          <a:srgbClr val="000000"/>
                        </a:solidFill>
                        <a:latin typeface="Calibri"/>
                      </a:endParaRPr>
                    </a:p>
                  </a:txBody>
                  <a:tcPr marL="9525" marR="9525" marT="9525" marB="0" anchor="b"/>
                </a:tc>
                <a:tc>
                  <a:txBody>
                    <a:bodyPr/>
                    <a:lstStyle/>
                    <a:p>
                      <a:pPr algn="ctr" fontAlgn="b"/>
                      <a:r>
                        <a:rPr lang="en-US" sz="2000" u="none" strike="noStrike" dirty="0"/>
                        <a:t>15.9</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a:t>I think I learn better using online lectures than face-to-face lectures.</a:t>
                      </a:r>
                      <a:endParaRPr lang="en-US" sz="2000" b="0" i="0" u="none" strike="noStrike">
                        <a:solidFill>
                          <a:srgbClr val="000000"/>
                        </a:solidFill>
                        <a:latin typeface="Calibri"/>
                      </a:endParaRPr>
                    </a:p>
                  </a:txBody>
                  <a:tcPr marL="9525" marR="9525" marT="9525" marB="0" anchor="b"/>
                </a:tc>
                <a:tc>
                  <a:txBody>
                    <a:bodyPr/>
                    <a:lstStyle/>
                    <a:p>
                      <a:pPr algn="ctr" fontAlgn="b"/>
                      <a:r>
                        <a:rPr lang="en-US" sz="2000" u="none" strike="noStrike" dirty="0"/>
                        <a:t>2.3</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u="none" strike="noStrike"/>
                        <a:t>Other. (One other response-class was full)</a:t>
                      </a:r>
                      <a:endParaRPr lang="en-US" sz="2000" b="0" i="0" u="none" strike="noStrike">
                        <a:solidFill>
                          <a:srgbClr val="000000"/>
                        </a:solidFill>
                        <a:latin typeface="Calibri"/>
                      </a:endParaRPr>
                    </a:p>
                  </a:txBody>
                  <a:tcPr marL="9525" marR="9525" marT="9525" marB="0" anchor="b"/>
                </a:tc>
                <a:tc>
                  <a:txBody>
                    <a:bodyPr/>
                    <a:lstStyle/>
                    <a:p>
                      <a:pPr algn="ctr" fontAlgn="b"/>
                      <a:r>
                        <a:rPr lang="en-US" sz="2000" u="none" strike="noStrike" dirty="0"/>
                        <a:t>2.3</a:t>
                      </a:r>
                      <a:endParaRPr lang="en-US" sz="2000" b="0" i="0" u="none" strike="noStrike" dirty="0">
                        <a:solidFill>
                          <a:srgbClr val="000000"/>
                        </a:solidFill>
                        <a:latin typeface="Calibri"/>
                      </a:endParaRPr>
                    </a:p>
                  </a:txBody>
                  <a:tcPr marL="9525" marR="9525" marT="9525" marB="0" anchor="b"/>
                </a:tc>
              </a:tr>
            </a:tbl>
          </a:graphicData>
        </a:graphic>
      </p:graphicFrame>
    </p:spTree>
    <p:extLst>
      <p:ext uri="{BB962C8B-B14F-4D97-AF65-F5344CB8AC3E}">
        <p14:creationId xmlns:p14="http://schemas.microsoft.com/office/powerpoint/2010/main" val="4065582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Physics II</a:t>
            </a:r>
            <a:endParaRPr lang="en-US" dirty="0"/>
          </a:p>
        </p:txBody>
      </p:sp>
      <p:sp>
        <p:nvSpPr>
          <p:cNvPr id="3" name="Content Placeholder 2"/>
          <p:cNvSpPr>
            <a:spLocks noGrp="1"/>
          </p:cNvSpPr>
          <p:nvPr>
            <p:ph sz="quarter" idx="1"/>
          </p:nvPr>
        </p:nvSpPr>
        <p:spPr/>
        <p:txBody>
          <a:bodyPr>
            <a:noAutofit/>
          </a:bodyPr>
          <a:lstStyle/>
          <a:p>
            <a:r>
              <a:rPr lang="en-US" sz="2800" dirty="0" smtClean="0"/>
              <a:t>The course studied is the second-semester, calculus-based, introductory physics class at the University of Arkansas.</a:t>
            </a:r>
          </a:p>
          <a:p>
            <a:r>
              <a:rPr lang="en-US" sz="2800" dirty="0" smtClean="0"/>
              <a:t>The class has been presented in the same format by the same lead instructor for over a decade.</a:t>
            </a:r>
          </a:p>
          <a:p>
            <a:r>
              <a:rPr lang="en-US" sz="2800" dirty="0" smtClean="0"/>
              <a:t>The course features interactive laboratories, excellent TA training, and has been a centerpiece of the Arkansas Physics Program and its PhysTEC site.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914400"/>
          </a:xfrm>
        </p:spPr>
        <p:txBody>
          <a:bodyPr>
            <a:noAutofit/>
          </a:bodyPr>
          <a:lstStyle/>
          <a:p>
            <a:r>
              <a:rPr lang="en-US" sz="2400" dirty="0" smtClean="0"/>
              <a:t>How would you compare the educational value of the online lecture to a similar lecture attended in a face-to-face setting (Online Students)?</a:t>
            </a:r>
            <a:endParaRPr lang="en-US" sz="24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439766202"/>
              </p:ext>
            </p:extLst>
          </p:nvPr>
        </p:nvGraphicFramePr>
        <p:xfrm>
          <a:off x="612775" y="1828800"/>
          <a:ext cx="8153400" cy="4110990"/>
        </p:xfrm>
        <a:graphic>
          <a:graphicData uri="http://schemas.openxmlformats.org/drawingml/2006/table">
            <a:tbl>
              <a:tblPr firstRow="1" bandRow="1">
                <a:tableStyleId>{5940675A-B579-460E-94D1-54222C63F5DA}</a:tableStyleId>
              </a:tblPr>
              <a:tblGrid>
                <a:gridCol w="6550025"/>
                <a:gridCol w="1603375"/>
              </a:tblGrid>
              <a:tr h="359517">
                <a:tc>
                  <a:txBody>
                    <a:bodyPr/>
                    <a:lstStyle/>
                    <a:p>
                      <a:endParaRPr lang="en-US" sz="2000" dirty="0">
                        <a:latin typeface="Arial" pitchFamily="34" charset="0"/>
                        <a:cs typeface="Arial" pitchFamily="34" charset="0"/>
                      </a:endParaRPr>
                    </a:p>
                  </a:txBody>
                  <a:tcPr/>
                </a:tc>
                <a:tc>
                  <a:txBody>
                    <a:bodyPr/>
                    <a:lstStyle/>
                    <a:p>
                      <a:pPr algn="ctr"/>
                      <a:r>
                        <a:rPr lang="en-US" sz="2000" dirty="0" smtClean="0"/>
                        <a:t>Percent</a:t>
                      </a:r>
                      <a:endParaRPr lang="en-US" sz="2000" dirty="0">
                        <a:latin typeface="Arial" pitchFamily="34" charset="0"/>
                        <a:cs typeface="Arial" pitchFamily="34" charset="0"/>
                      </a:endParaRPr>
                    </a:p>
                  </a:txBody>
                  <a:tcPr/>
                </a:tc>
              </a:tr>
              <a:tr h="561745">
                <a:tc>
                  <a:txBody>
                    <a:bodyPr/>
                    <a:lstStyle/>
                    <a:p>
                      <a:pPr algn="l" fontAlgn="b"/>
                      <a:r>
                        <a:rPr lang="en-US" sz="2000" u="none" strike="noStrike"/>
                        <a:t>The online lectures are much more valuable than similar face-to-face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4.7</a:t>
                      </a:r>
                      <a:endParaRPr lang="en-US" sz="2000" b="0" i="0" u="none" strike="noStrike" dirty="0">
                        <a:solidFill>
                          <a:srgbClr val="000000"/>
                        </a:solidFill>
                        <a:latin typeface="Arial" pitchFamily="34" charset="0"/>
                        <a:cs typeface="Arial" pitchFamily="34" charset="0"/>
                      </a:endParaRPr>
                    </a:p>
                  </a:txBody>
                  <a:tcPr marL="9525" marR="9525" marT="9525" marB="0" anchor="b"/>
                </a:tc>
              </a:tr>
              <a:tr h="561745">
                <a:tc>
                  <a:txBody>
                    <a:bodyPr/>
                    <a:lstStyle/>
                    <a:p>
                      <a:pPr algn="l" fontAlgn="b"/>
                      <a:r>
                        <a:rPr lang="en-US" sz="2000" u="none" strike="noStrike"/>
                        <a:t>The online lectures are somewhat more valuable than similar face-to-face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23.3</a:t>
                      </a:r>
                      <a:endParaRPr lang="en-US" sz="2000" b="0" i="0" u="none" strike="noStrike" dirty="0">
                        <a:solidFill>
                          <a:srgbClr val="000000"/>
                        </a:solidFill>
                        <a:latin typeface="Arial" pitchFamily="34" charset="0"/>
                        <a:cs typeface="Arial" pitchFamily="34" charset="0"/>
                      </a:endParaRPr>
                    </a:p>
                  </a:txBody>
                  <a:tcPr marL="9525" marR="9525" marT="9525" marB="0" anchor="b"/>
                </a:tc>
              </a:tr>
              <a:tr h="561745">
                <a:tc>
                  <a:txBody>
                    <a:bodyPr/>
                    <a:lstStyle/>
                    <a:p>
                      <a:pPr algn="l" fontAlgn="b"/>
                      <a:r>
                        <a:rPr lang="en-US" sz="2000" u="none" strike="noStrike"/>
                        <a:t>The online lectures are equally valuable to similar face-to-face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11.6</a:t>
                      </a:r>
                      <a:endParaRPr lang="en-US" sz="2000" b="0" i="0" u="none" strike="noStrike" dirty="0">
                        <a:solidFill>
                          <a:srgbClr val="000000"/>
                        </a:solidFill>
                        <a:latin typeface="Arial" pitchFamily="34" charset="0"/>
                        <a:cs typeface="Arial" pitchFamily="34" charset="0"/>
                      </a:endParaRPr>
                    </a:p>
                  </a:txBody>
                  <a:tcPr marL="9525" marR="9525" marT="9525" marB="0" anchor="b"/>
                </a:tc>
              </a:tr>
              <a:tr h="561745">
                <a:tc>
                  <a:txBody>
                    <a:bodyPr/>
                    <a:lstStyle/>
                    <a:p>
                      <a:pPr algn="l" fontAlgn="b"/>
                      <a:r>
                        <a:rPr lang="en-US" sz="2000" u="none" strike="noStrike"/>
                        <a:t>Face-to-face lectures are somewhat more valuable than similar online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51.2</a:t>
                      </a:r>
                      <a:endParaRPr lang="en-US" sz="2000" b="0" i="0" u="none" strike="noStrike" dirty="0">
                        <a:solidFill>
                          <a:srgbClr val="000000"/>
                        </a:solidFill>
                        <a:latin typeface="Arial" pitchFamily="34" charset="0"/>
                        <a:cs typeface="Arial" pitchFamily="34" charset="0"/>
                      </a:endParaRPr>
                    </a:p>
                  </a:txBody>
                  <a:tcPr marL="9525" marR="9525" marT="9525" marB="0" anchor="b"/>
                </a:tc>
              </a:tr>
              <a:tr h="561745">
                <a:tc>
                  <a:txBody>
                    <a:bodyPr/>
                    <a:lstStyle/>
                    <a:p>
                      <a:pPr algn="l" fontAlgn="b"/>
                      <a:r>
                        <a:rPr lang="en-US" sz="2000" u="none" strike="noStrike"/>
                        <a:t>Face-to-face lectures are much more valuable than similar online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9.3</a:t>
                      </a:r>
                      <a:endParaRPr lang="en-US" sz="2000" b="0" i="0" u="none" strike="noStrike" dirty="0">
                        <a:solidFill>
                          <a:srgbClr val="000000"/>
                        </a:solidFill>
                        <a:latin typeface="Arial" pitchFamily="34" charset="0"/>
                        <a:cs typeface="Arial" pitchFamily="34" charset="0"/>
                      </a:endParaRPr>
                    </a:p>
                  </a:txBody>
                  <a:tcPr marL="9525" marR="9525" marT="9525" marB="0" anchor="b"/>
                </a:tc>
              </a:tr>
              <a:tr h="89535">
                <a:tc>
                  <a:txBody>
                    <a:bodyPr/>
                    <a:lstStyle/>
                    <a:p>
                      <a:pPr algn="l" fontAlgn="b"/>
                      <a:r>
                        <a:rPr lang="en-US" sz="2000" u="none" strike="noStrike"/>
                        <a:t>The online lectures are much more valuable than similar face-to-face lectures.</a:t>
                      </a:r>
                      <a:endParaRPr lang="en-US" sz="2000" b="0" i="0" u="none" strike="noStrike">
                        <a:solidFill>
                          <a:srgbClr val="000000"/>
                        </a:solidFill>
                        <a:latin typeface="Arial" pitchFamily="34" charset="0"/>
                        <a:cs typeface="Arial" pitchFamily="34" charset="0"/>
                      </a:endParaRPr>
                    </a:p>
                  </a:txBody>
                  <a:tcPr marL="9525" marR="9525" marT="9525" marB="0" anchor="b"/>
                </a:tc>
                <a:tc>
                  <a:txBody>
                    <a:bodyPr/>
                    <a:lstStyle/>
                    <a:p>
                      <a:pPr algn="ctr" fontAlgn="b"/>
                      <a:r>
                        <a:rPr lang="en-US" sz="2000" u="none" strike="noStrike" dirty="0"/>
                        <a:t>4.7</a:t>
                      </a:r>
                      <a:endParaRPr lang="en-US" sz="2000" b="0" i="0" u="none" strike="noStrike" dirty="0">
                        <a:solidFill>
                          <a:srgbClr val="000000"/>
                        </a:solidFill>
                        <a:latin typeface="Arial" pitchFamily="34" charset="0"/>
                        <a:cs typeface="Arial" pitchFamily="34" charset="0"/>
                      </a:endParaRPr>
                    </a:p>
                  </a:txBody>
                  <a:tcPr marL="9525" marR="9525" marT="9525" marB="0" anchor="b"/>
                </a:tc>
              </a:tr>
            </a:tbl>
          </a:graphicData>
        </a:graphic>
      </p:graphicFrame>
    </p:spTree>
    <p:extLst>
      <p:ext uri="{BB962C8B-B14F-4D97-AF65-F5344CB8AC3E}">
        <p14:creationId xmlns:p14="http://schemas.microsoft.com/office/powerpoint/2010/main" val="114705073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If you could, would you switch from online to face-to-face?</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39292934"/>
              </p:ext>
            </p:extLst>
          </p:nvPr>
        </p:nvGraphicFramePr>
        <p:xfrm>
          <a:off x="609600" y="2514600"/>
          <a:ext cx="8153400" cy="1491615"/>
        </p:xfrm>
        <a:graphic>
          <a:graphicData uri="http://schemas.openxmlformats.org/drawingml/2006/table">
            <a:tbl>
              <a:tblPr firstRow="1" bandRow="1">
                <a:tableStyleId>{5940675A-B579-460E-94D1-54222C63F5DA}</a:tableStyleId>
              </a:tblPr>
              <a:tblGrid>
                <a:gridCol w="2717800"/>
                <a:gridCol w="2717800"/>
                <a:gridCol w="2717800"/>
              </a:tblGrid>
              <a:tr h="370840">
                <a:tc>
                  <a:txBody>
                    <a:bodyPr/>
                    <a:lstStyle/>
                    <a:p>
                      <a:pPr algn="l" fontAlgn="b"/>
                      <a:r>
                        <a:rPr lang="en-US" sz="2400" u="none" strike="noStrike" dirty="0"/>
                        <a:t>If you could, would you switch sections?</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u="none" strike="noStrike" dirty="0" smtClean="0"/>
                        <a:t>Online Percent</a:t>
                      </a:r>
                      <a:endParaRPr lang="en-US" sz="2400" b="0" i="0" u="none" strike="noStrike" dirty="0">
                        <a:solidFill>
                          <a:srgbClr val="000000"/>
                        </a:solidFill>
                        <a:latin typeface="Calibri"/>
                      </a:endParaRPr>
                    </a:p>
                  </a:txBody>
                  <a:tcPr marL="9525" marR="9525" marT="9525" marB="0" anchor="b"/>
                </a:tc>
                <a:tc>
                  <a:txBody>
                    <a:bodyPr/>
                    <a:lstStyle/>
                    <a:p>
                      <a:pPr algn="l" fontAlgn="b"/>
                      <a:r>
                        <a:rPr lang="en-US" sz="2400" u="none" strike="noStrike" dirty="0" smtClean="0"/>
                        <a:t>Face-to-Face Percent</a:t>
                      </a:r>
                      <a:endParaRPr lang="en-US" sz="2400" b="0" i="0" u="none" strike="noStrike" dirty="0">
                        <a:solidFill>
                          <a:srgbClr val="000000"/>
                        </a:solidFill>
                        <a:latin typeface="Calibri"/>
                      </a:endParaRPr>
                    </a:p>
                  </a:txBody>
                  <a:tcPr marL="9525" marR="9525" marT="9525" marB="0" anchor="b"/>
                </a:tc>
              </a:tr>
              <a:tr h="370840">
                <a:tc>
                  <a:txBody>
                    <a:bodyPr/>
                    <a:lstStyle/>
                    <a:p>
                      <a:pPr algn="l" fontAlgn="b"/>
                      <a:r>
                        <a:rPr lang="en-US" sz="2400" u="none" strike="noStrike"/>
                        <a:t>Yes</a:t>
                      </a:r>
                      <a:endParaRPr lang="en-US" sz="2400" b="0" i="0" u="none" strike="noStrike">
                        <a:solidFill>
                          <a:srgbClr val="000000"/>
                        </a:solidFill>
                        <a:latin typeface="Calibri"/>
                      </a:endParaRPr>
                    </a:p>
                  </a:txBody>
                  <a:tcPr marL="9525" marR="9525" marT="9525" marB="0" anchor="b"/>
                </a:tc>
                <a:tc>
                  <a:txBody>
                    <a:bodyPr/>
                    <a:lstStyle/>
                    <a:p>
                      <a:pPr algn="r" fontAlgn="b"/>
                      <a:r>
                        <a:rPr lang="en-US" sz="2400" u="none" strike="noStrike"/>
                        <a:t>61.4</a:t>
                      </a:r>
                      <a:endParaRPr lang="en-US" sz="2400" b="0" i="0" u="none" strike="noStrike">
                        <a:solidFill>
                          <a:srgbClr val="000000"/>
                        </a:solidFill>
                        <a:latin typeface="Calibri"/>
                      </a:endParaRPr>
                    </a:p>
                  </a:txBody>
                  <a:tcPr marL="9525" marR="9525" marT="9525" marB="0" anchor="b"/>
                </a:tc>
                <a:tc>
                  <a:txBody>
                    <a:bodyPr/>
                    <a:lstStyle/>
                    <a:p>
                      <a:pPr algn="r" fontAlgn="b"/>
                      <a:r>
                        <a:rPr lang="en-US" sz="2400" u="none" strike="noStrike"/>
                        <a:t>16.5</a:t>
                      </a:r>
                      <a:endParaRPr lang="en-US" sz="2400" b="0" i="0" u="none" strike="noStrike">
                        <a:solidFill>
                          <a:srgbClr val="000000"/>
                        </a:solidFill>
                        <a:latin typeface="Calibri"/>
                      </a:endParaRPr>
                    </a:p>
                  </a:txBody>
                  <a:tcPr marL="9525" marR="9525" marT="9525" marB="0" anchor="b"/>
                </a:tc>
              </a:tr>
              <a:tr h="370840">
                <a:tc>
                  <a:txBody>
                    <a:bodyPr/>
                    <a:lstStyle/>
                    <a:p>
                      <a:pPr algn="l" fontAlgn="b"/>
                      <a:r>
                        <a:rPr lang="en-US" sz="2400" u="none" strike="noStrike"/>
                        <a:t>No</a:t>
                      </a:r>
                      <a:endParaRPr lang="en-US" sz="2400" b="0" i="0" u="none" strike="noStrike">
                        <a:solidFill>
                          <a:srgbClr val="000000"/>
                        </a:solidFill>
                        <a:latin typeface="Calibri"/>
                      </a:endParaRPr>
                    </a:p>
                  </a:txBody>
                  <a:tcPr marL="9525" marR="9525" marT="9525" marB="0" anchor="b"/>
                </a:tc>
                <a:tc>
                  <a:txBody>
                    <a:bodyPr/>
                    <a:lstStyle/>
                    <a:p>
                      <a:pPr algn="r" fontAlgn="b"/>
                      <a:r>
                        <a:rPr lang="en-US" sz="2400" u="none" strike="noStrike"/>
                        <a:t>38.6</a:t>
                      </a:r>
                      <a:endParaRPr lang="en-US" sz="2400" b="0" i="0" u="none" strike="noStrike">
                        <a:solidFill>
                          <a:srgbClr val="000000"/>
                        </a:solidFill>
                        <a:latin typeface="Calibri"/>
                      </a:endParaRPr>
                    </a:p>
                  </a:txBody>
                  <a:tcPr marL="9525" marR="9525" marT="9525" marB="0" anchor="b"/>
                </a:tc>
                <a:tc>
                  <a:txBody>
                    <a:bodyPr/>
                    <a:lstStyle/>
                    <a:p>
                      <a:pPr algn="r" fontAlgn="b"/>
                      <a:r>
                        <a:rPr lang="en-US" sz="2400" u="none" strike="noStrike" dirty="0"/>
                        <a:t>83.5</a:t>
                      </a:r>
                      <a:endParaRPr lang="en-US" sz="2400" b="0" i="0" u="none" strike="noStrike" dirty="0">
                        <a:solidFill>
                          <a:srgbClr val="000000"/>
                        </a:solidFill>
                        <a:latin typeface="Calibri"/>
                      </a:endParaRPr>
                    </a:p>
                  </a:txBody>
                  <a:tcPr marL="9525" marR="9525" marT="9525" marB="0" anchor="b"/>
                </a:tc>
              </a:tr>
            </a:tbl>
          </a:graphicData>
        </a:graphic>
      </p:graphicFrame>
    </p:spTree>
    <p:extLst>
      <p:ext uri="{BB962C8B-B14F-4D97-AF65-F5344CB8AC3E}">
        <p14:creationId xmlns:p14="http://schemas.microsoft.com/office/powerpoint/2010/main" val="35528875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Cautionary </a:t>
            </a:r>
            <a:r>
              <a:rPr lang="en-US" dirty="0" smtClean="0"/>
              <a:t>Tale I</a:t>
            </a:r>
            <a:endParaRPr lang="en-US" dirty="0"/>
          </a:p>
        </p:txBody>
      </p:sp>
      <p:sp>
        <p:nvSpPr>
          <p:cNvPr id="3" name="Content Placeholder 2"/>
          <p:cNvSpPr>
            <a:spLocks noGrp="1"/>
          </p:cNvSpPr>
          <p:nvPr>
            <p:ph idx="1"/>
          </p:nvPr>
        </p:nvSpPr>
        <p:spPr/>
        <p:txBody>
          <a:bodyPr/>
          <a:lstStyle/>
          <a:p>
            <a:pPr>
              <a:buNone/>
            </a:pPr>
            <a:r>
              <a:rPr lang="en-US" dirty="0" smtClean="0"/>
              <a:t>The online laboratories were profoundly more expensive than the university was will to support. They also needed additional support (</a:t>
            </a:r>
            <a:r>
              <a:rPr lang="en-US" dirty="0" err="1" smtClean="0"/>
              <a:t>curation</a:t>
            </a:r>
            <a:r>
              <a:rPr lang="en-US" dirty="0" smtClean="0"/>
              <a:t>) that the university had no plans to fund.</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Cautionary Tale II</a:t>
            </a:r>
            <a:endParaRPr lang="en-US" dirty="0"/>
          </a:p>
        </p:txBody>
      </p:sp>
      <p:sp>
        <p:nvSpPr>
          <p:cNvPr id="3" name="Content Placeholder 2"/>
          <p:cNvSpPr>
            <a:spLocks noGrp="1"/>
          </p:cNvSpPr>
          <p:nvPr>
            <p:ph idx="1"/>
          </p:nvPr>
        </p:nvSpPr>
        <p:spPr/>
        <p:txBody>
          <a:bodyPr/>
          <a:lstStyle/>
          <a:p>
            <a:pPr marL="0" indent="0">
              <a:buNone/>
            </a:pPr>
            <a:r>
              <a:rPr lang="en-US" dirty="0" smtClean="0"/>
              <a:t>Even the most passive change (online lecture) to an exceptionally stable and well-understood class had unexpected negative consequences for some populations of students.</a:t>
            </a:r>
            <a:endParaRPr lang="en-US" dirty="0"/>
          </a:p>
        </p:txBody>
      </p:sp>
    </p:spTree>
    <p:extLst>
      <p:ext uri="{BB962C8B-B14F-4D97-AF65-F5344CB8AC3E}">
        <p14:creationId xmlns:p14="http://schemas.microsoft.com/office/powerpoint/2010/main" val="4895015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None/>
            </a:pPr>
            <a:r>
              <a:rPr lang="en-US" dirty="0" smtClean="0"/>
              <a:t>Online physics education appears not to harm most students, </a:t>
            </a:r>
            <a:r>
              <a:rPr lang="en-US" dirty="0" smtClean="0"/>
              <a:t>but much more research is needed before it can be presented with confidence.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Structure (Before Online)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Lecture was presented during two 50-minutes sessions each week with attendance managed with a lecture quiz.</a:t>
            </a:r>
          </a:p>
          <a:p>
            <a:r>
              <a:rPr lang="en-US" dirty="0" smtClean="0"/>
              <a:t>Two two-hour laboratory sessions were required each week involving hands-on activities, small group work, traditional experiments, and interactive demonstrations.</a:t>
            </a:r>
          </a:p>
          <a:p>
            <a:r>
              <a:rPr lang="en-US" dirty="0" smtClean="0"/>
              <a:t>Students were required to turn in open-response and multiple-choice homework before each lecture.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Structure (After Online)</a:t>
            </a:r>
            <a:endParaRPr lang="en-US" dirty="0"/>
          </a:p>
        </p:txBody>
      </p:sp>
      <p:sp>
        <p:nvSpPr>
          <p:cNvPr id="3" name="Content Placeholder 2"/>
          <p:cNvSpPr>
            <a:spLocks noGrp="1"/>
          </p:cNvSpPr>
          <p:nvPr>
            <p:ph idx="1"/>
          </p:nvPr>
        </p:nvSpPr>
        <p:spPr>
          <a:xfrm>
            <a:off x="457200" y="1600200"/>
            <a:ext cx="8534400" cy="4525963"/>
          </a:xfrm>
        </p:spPr>
        <p:txBody>
          <a:bodyPr>
            <a:noAutofit/>
          </a:bodyPr>
          <a:lstStyle/>
          <a:p>
            <a:r>
              <a:rPr lang="en-US" sz="2400" dirty="0" smtClean="0"/>
              <a:t>Online and Face-to-Face (f2f) lecture sections were offered both presenting the same 50 minute lecture twice a week.</a:t>
            </a:r>
          </a:p>
          <a:p>
            <a:r>
              <a:rPr lang="en-US" sz="2400" dirty="0" smtClean="0"/>
              <a:t>Online lecture sections used videos of the f2f lecture cut into 5-15 minute segments each accompanied by a lecture quiz question. </a:t>
            </a:r>
          </a:p>
          <a:p>
            <a:r>
              <a:rPr lang="en-US" sz="2400" dirty="0" smtClean="0"/>
              <a:t>The laboratory experience was unchanged.</a:t>
            </a:r>
          </a:p>
          <a:p>
            <a:r>
              <a:rPr lang="en-US" sz="2400" dirty="0" smtClean="0"/>
              <a:t>Students were required to turn in open-response homework after the last lab and multiple-choice homework before each lecture.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Gradual Introduction </a:t>
            </a:r>
            <a:endParaRPr lang="en-US" dirty="0"/>
          </a:p>
        </p:txBody>
      </p:sp>
      <p:sp>
        <p:nvSpPr>
          <p:cNvPr id="3" name="Content Placeholder 2"/>
          <p:cNvSpPr>
            <a:spLocks noGrp="1"/>
          </p:cNvSpPr>
          <p:nvPr>
            <p:ph idx="1"/>
          </p:nvPr>
        </p:nvSpPr>
        <p:spPr/>
        <p:txBody>
          <a:bodyPr>
            <a:normAutofit lnSpcReduction="10000"/>
          </a:bodyPr>
          <a:lstStyle/>
          <a:p>
            <a:r>
              <a:rPr lang="en-US" dirty="0" smtClean="0"/>
              <a:t>Fall 2012 – Students were given the option mid-semester to watch the lecture on video.</a:t>
            </a:r>
          </a:p>
          <a:p>
            <a:r>
              <a:rPr lang="en-US" dirty="0" smtClean="0"/>
              <a:t>Spring 2013 – Online lecture section opened, but students of both online and f2f sections given option to either attend lecture or watch lecture on video.</a:t>
            </a:r>
          </a:p>
          <a:p>
            <a:r>
              <a:rPr lang="en-US" dirty="0" smtClean="0"/>
              <a:t>Fall 2013 to Spring 2014- Online students required to watch lecture on video.</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Short</a:t>
            </a:r>
            <a:endParaRPr lang="en-US" dirty="0"/>
          </a:p>
        </p:txBody>
      </p:sp>
      <p:sp>
        <p:nvSpPr>
          <p:cNvPr id="3" name="Content Placeholder 2"/>
          <p:cNvSpPr>
            <a:spLocks noGrp="1"/>
          </p:cNvSpPr>
          <p:nvPr>
            <p:ph idx="1"/>
          </p:nvPr>
        </p:nvSpPr>
        <p:spPr/>
        <p:txBody>
          <a:bodyPr/>
          <a:lstStyle/>
          <a:p>
            <a:pPr>
              <a:buNone/>
            </a:pPr>
            <a:r>
              <a:rPr lang="en-US" dirty="0" smtClean="0"/>
              <a:t>The class was </a:t>
            </a:r>
            <a:r>
              <a:rPr lang="en-US" dirty="0" smtClean="0"/>
              <a:t>virtually (ha ha) </a:t>
            </a:r>
            <a:r>
              <a:rPr lang="en-US" dirty="0" smtClean="0"/>
              <a:t>unchanged by the introduction of the online option except some students could watch the lecture on video</a:t>
            </a:r>
            <a:r>
              <a:rPr lang="en-US" dirty="0" smtClean="0"/>
              <a:t>.</a:t>
            </a:r>
          </a:p>
          <a:p>
            <a:pPr>
              <a:buNone/>
            </a:pPr>
            <a:endParaRPr lang="en-US" dirty="0"/>
          </a:p>
          <a:p>
            <a:pPr>
              <a:buNone/>
            </a:pPr>
            <a:r>
              <a:rPr lang="en-US" dirty="0" smtClean="0"/>
              <a:t>This talk will discuss our experiences in transition this f2f course to a blended course.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VUBrand4x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WVUBrand_4x3</Template>
  <TotalTime>1974</TotalTime>
  <Words>2482</Words>
  <Application>Microsoft Office PowerPoint</Application>
  <PresentationFormat>On-screen Show (4:3)</PresentationFormat>
  <Paragraphs>493</Paragraphs>
  <Slides>54</Slides>
  <Notes>0</Notes>
  <HiddenSlides>5</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WVUBrand4x3</vt:lpstr>
      <vt:lpstr>Lessons Learned Implementing Online Education at the University of Arkansas</vt:lpstr>
      <vt:lpstr>Abstract</vt:lpstr>
      <vt:lpstr>No Moocs</vt:lpstr>
      <vt:lpstr>Online Education at the University of Arkansas</vt:lpstr>
      <vt:lpstr>University Physics II</vt:lpstr>
      <vt:lpstr>Course Structure (Before Online)</vt:lpstr>
      <vt:lpstr>Course Structure (After Online)</vt:lpstr>
      <vt:lpstr>A Gradual Introduction </vt:lpstr>
      <vt:lpstr>In Short</vt:lpstr>
      <vt:lpstr>Experiment I</vt:lpstr>
      <vt:lpstr>Starting Online Lecture – Fall 2012</vt:lpstr>
      <vt:lpstr>Video Use</vt:lpstr>
      <vt:lpstr>Engagement Changes – Change in the Rate Assignments are Submitted</vt:lpstr>
      <vt:lpstr>Engagement Results</vt:lpstr>
      <vt:lpstr>Achievement Changes</vt:lpstr>
      <vt:lpstr>Achievement Results</vt:lpstr>
      <vt:lpstr>Note Taking Behavior</vt:lpstr>
      <vt:lpstr>PowerPoint Presentation</vt:lpstr>
      <vt:lpstr>Note Taking Results</vt:lpstr>
      <vt:lpstr>Results of Experiment I</vt:lpstr>
      <vt:lpstr>Results of Experiment I</vt:lpstr>
      <vt:lpstr>Experiment II</vt:lpstr>
      <vt:lpstr>Online Lecture Sections</vt:lpstr>
      <vt:lpstr>Mostly things were fine</vt:lpstr>
      <vt:lpstr>But.. Online Students Fail at Higher Rates</vt:lpstr>
      <vt:lpstr>DFW Rate vs Class Average</vt:lpstr>
      <vt:lpstr>More Online Students are Repeating the class</vt:lpstr>
      <vt:lpstr>Repeating Students electing online sections</vt:lpstr>
      <vt:lpstr>And not Succeeding</vt:lpstr>
      <vt:lpstr>Students Successfully repeating the class</vt:lpstr>
      <vt:lpstr>Success Rate of Repeating Students</vt:lpstr>
      <vt:lpstr>Not the whole problem</vt:lpstr>
      <vt:lpstr>Results of Experiment II</vt:lpstr>
      <vt:lpstr>Experiment III</vt:lpstr>
      <vt:lpstr>Online Laboratories for Physics I</vt:lpstr>
      <vt:lpstr>Creating the Blended Class</vt:lpstr>
      <vt:lpstr>Home-grown Simulations</vt:lpstr>
      <vt:lpstr>PhET Simulations</vt:lpstr>
      <vt:lpstr>Video Recorded Laboratories</vt:lpstr>
      <vt:lpstr>Video Recorded Interactive Demonstrations</vt:lpstr>
      <vt:lpstr>Learning Outcomes Unchanged</vt:lpstr>
      <vt:lpstr>Students find the face-to-face laboratory experience more valuable.</vt:lpstr>
      <vt:lpstr>Students preferred simulated labs to video labs</vt:lpstr>
      <vt:lpstr>What are online labs missing?</vt:lpstr>
      <vt:lpstr>What features would you find most valuable if added to online labs?</vt:lpstr>
      <vt:lpstr>Results of Experiment IV</vt:lpstr>
      <vt:lpstr>Experiment IV</vt:lpstr>
      <vt:lpstr>Online/Face-to-Face Decision</vt:lpstr>
      <vt:lpstr>Why did you take the online section? </vt:lpstr>
      <vt:lpstr>How would you compare the educational value of the online lecture to a similar lecture attended in a face-to-face setting (Online Students)?</vt:lpstr>
      <vt:lpstr>If you could, would you switch from online to face-to-face?</vt:lpstr>
      <vt:lpstr>Cautionary Tale I</vt:lpstr>
      <vt:lpstr>Cautionary Tale II</vt:lpstr>
      <vt:lpstr>Conclusion</vt:lpstr>
    </vt:vector>
  </TitlesOfParts>
  <Company>West Virginia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Schwer</dc:creator>
  <cp:lastModifiedBy>John Stewart</cp:lastModifiedBy>
  <cp:revision>206</cp:revision>
  <cp:lastPrinted>2011-03-15T19:57:48Z</cp:lastPrinted>
  <dcterms:created xsi:type="dcterms:W3CDTF">2011-05-31T14:22:48Z</dcterms:created>
  <dcterms:modified xsi:type="dcterms:W3CDTF">2015-01-04T17:18:20Z</dcterms:modified>
</cp:coreProperties>
</file>