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3.gif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57" r:id="rId4"/>
    <p:sldId id="269" r:id="rId5"/>
    <p:sldId id="270" r:id="rId6"/>
    <p:sldId id="271" r:id="rId7"/>
    <p:sldId id="264" r:id="rId8"/>
    <p:sldId id="263" r:id="rId9"/>
    <p:sldId id="273" r:id="rId10"/>
    <p:sldId id="265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800"/>
    <a:srgbClr val="DAD500"/>
    <a:srgbClr val="B4B000"/>
    <a:srgbClr val="FFFF00"/>
    <a:srgbClr val="000000"/>
    <a:srgbClr val="2A2A2A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28AB9-1657-4138-8322-64EC1782257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9A65-5BD2-400B-868B-9A24C17C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99A65-5BD2-400B-868B-9A24C17C91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99A65-5BD2-400B-868B-9A24C17C91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99A65-5BD2-400B-868B-9A24C17C91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4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4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8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18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8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90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5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9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69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9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03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77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7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44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9ECF27-BDD9-413C-B41B-D06BD2E9337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5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07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5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10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0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35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9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1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5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2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F77B7-00F0-4A77-AB87-90492C7BF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2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8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2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4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7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1DB196-5A53-4C72-B22A-E9404CDA2B5E}" type="datetimeFigureOut">
              <a:rPr lang="en-US" smtClean="0">
                <a:solidFill>
                  <a:srgbClr val="FCC436"/>
                </a:solidFill>
              </a:rPr>
              <a:pPr/>
              <a:t>1/12/2016</a:t>
            </a:fld>
            <a:endParaRPr lang="en-US">
              <a:solidFill>
                <a:srgbClr val="FCC43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FCC43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59ECF27-BDD9-413C-B41B-D06BD2E93379}" type="slidenum">
              <a:rPr lang="en-US" smtClean="0">
                <a:solidFill>
                  <a:srgbClr val="FCC436"/>
                </a:solidFill>
              </a:rPr>
              <a:pPr/>
              <a:t>‹#›</a:t>
            </a:fld>
            <a:endParaRPr lang="en-US">
              <a:solidFill>
                <a:srgbClr val="F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2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1DB196-5A53-4C72-B22A-E9404CDA2B5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9ECF27-BDD9-413C-B41B-D06BD2E9337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61DB196-5A53-4C72-B22A-E9404CDA2B5E}" type="datetimeFigureOut">
              <a:rPr lang="en-US" smtClean="0">
                <a:solidFill>
                  <a:srgbClr val="FFC000"/>
                </a:solidFill>
              </a:rPr>
              <a:pPr/>
              <a:t>1/12/2016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59ECF27-BDD9-413C-B41B-D06BD2E9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rgbClr val="000000"/>
            </a:gs>
            <a:gs pos="49000">
              <a:schemeClr val="bg1">
                <a:lumMod val="90000"/>
                <a:lumOff val="10000"/>
              </a:schemeClr>
            </a:gs>
            <a:gs pos="90000">
              <a:srgbClr val="B4B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534400" cy="2362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DAD500"/>
                </a:solidFill>
                <a:latin typeface="Adobe Garamond Pro" panose="02020502060506020403" pitchFamily="18" charset="0"/>
              </a:rPr>
              <a:t>Teach</a:t>
            </a:r>
            <a:r>
              <a:rPr lang="en-US" sz="3600" b="1" dirty="0" smtClean="0">
                <a:solidFill>
                  <a:srgbClr val="DAD500"/>
                </a:solidFill>
                <a:latin typeface="Adobe Garamond Pro" panose="02020502060506020403" pitchFamily="18" charset="0"/>
              </a:rPr>
              <a:t/>
            </a:r>
            <a:br>
              <a:rPr lang="en-US" sz="3600" b="1" dirty="0" smtClean="0">
                <a:solidFill>
                  <a:srgbClr val="DAD500"/>
                </a:solidFill>
                <a:latin typeface="Adobe Garamond Pro" panose="02020502060506020403" pitchFamily="18" charset="0"/>
              </a:rPr>
            </a:br>
            <a:r>
              <a:rPr lang="en-US" sz="3600" b="1" dirty="0" smtClean="0">
                <a:solidFill>
                  <a:srgbClr val="DAD500"/>
                </a:solidFill>
                <a:latin typeface="Adobe Garamond Pro" panose="02020502060506020403" pitchFamily="18" charset="0"/>
              </a:rPr>
              <a:t>Best Physics </a:t>
            </a:r>
            <a:r>
              <a:rPr lang="en-US" sz="3600" b="1" dirty="0">
                <a:solidFill>
                  <a:srgbClr val="DAD500"/>
                </a:solidFill>
                <a:latin typeface="Adobe Garamond Pro" panose="02020502060506020403" pitchFamily="18" charset="0"/>
              </a:rPr>
              <a:t>Teaching </a:t>
            </a:r>
            <a:r>
              <a:rPr lang="en-US" sz="3600" b="1" dirty="0" smtClean="0">
                <a:solidFill>
                  <a:srgbClr val="DAD500"/>
                </a:solidFill>
                <a:latin typeface="Adobe Garamond Pro" panose="02020502060506020403" pitchFamily="18" charset="0"/>
              </a:rPr>
              <a:t>Practices </a:t>
            </a:r>
            <a:br>
              <a:rPr lang="en-US" sz="3600" b="1" dirty="0" smtClean="0">
                <a:solidFill>
                  <a:srgbClr val="DAD500"/>
                </a:solidFill>
                <a:latin typeface="Adobe Garamond Pro" panose="02020502060506020403" pitchFamily="18" charset="0"/>
              </a:rPr>
            </a:br>
            <a:r>
              <a:rPr lang="en-US" sz="3600" b="1" dirty="0" smtClean="0">
                <a:solidFill>
                  <a:srgbClr val="DAD500"/>
                </a:solidFill>
                <a:latin typeface="Adobe Garamond Pro" panose="02020502060506020403" pitchFamily="18" charset="0"/>
              </a:rPr>
              <a:t>to Future High School </a:t>
            </a:r>
            <a:r>
              <a:rPr lang="en-US" sz="3600" b="1" dirty="0">
                <a:solidFill>
                  <a:srgbClr val="DAD500"/>
                </a:solidFill>
                <a:latin typeface="Adobe Garamond Pro" panose="02020502060506020403" pitchFamily="18" charset="0"/>
              </a:rPr>
              <a:t>Physics </a:t>
            </a:r>
            <a:r>
              <a:rPr lang="en-US" sz="3600" b="1" dirty="0" smtClean="0">
                <a:solidFill>
                  <a:srgbClr val="DAD500"/>
                </a:solidFill>
                <a:latin typeface="Adobe Garamond Pro" panose="02020502060506020403" pitchFamily="18" charset="0"/>
              </a:rPr>
              <a:t>Teachers, I Will!</a:t>
            </a:r>
            <a:endParaRPr lang="en-US" sz="3600" dirty="0">
              <a:solidFill>
                <a:srgbClr val="DAD500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5105400" cy="2971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latin typeface="Adobe Garamond Pro" pitchFamily="18" charset="0"/>
              </a:rPr>
              <a:t>David J. Sitar</a:t>
            </a:r>
          </a:p>
          <a:p>
            <a:pPr algn="ctr">
              <a:buNone/>
            </a:pPr>
            <a:endParaRPr lang="en-US" sz="1000" dirty="0" smtClean="0">
              <a:latin typeface="Adobe Garamond Pro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Adobe Garamond Pro" pitchFamily="18" charset="0"/>
              </a:rPr>
              <a:t>Appalachian State University</a:t>
            </a:r>
          </a:p>
          <a:p>
            <a:pPr algn="ctr">
              <a:buNone/>
            </a:pPr>
            <a:endParaRPr lang="en-US" sz="1100" dirty="0" smtClean="0">
              <a:latin typeface="Adobe Garamond Pro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Adobe Garamond Pro" pitchFamily="18" charset="0"/>
              </a:rPr>
              <a:t>Department of </a:t>
            </a:r>
          </a:p>
          <a:p>
            <a:pPr algn="ctr">
              <a:buNone/>
            </a:pPr>
            <a:r>
              <a:rPr lang="en-US" sz="2800" dirty="0" smtClean="0">
                <a:latin typeface="Adobe Garamond Pro" pitchFamily="18" charset="0"/>
              </a:rPr>
              <a:t>Physics and Astronomy</a:t>
            </a:r>
          </a:p>
          <a:p>
            <a:pPr algn="ctr">
              <a:buNone/>
            </a:pPr>
            <a:endParaRPr lang="en-US" sz="1000" dirty="0" smtClean="0">
              <a:latin typeface="Adobe Garamond Pro" pitchFamily="18" charset="0"/>
            </a:endParaRPr>
          </a:p>
          <a:p>
            <a:pPr algn="ctr">
              <a:buNone/>
            </a:pPr>
            <a:r>
              <a:rPr lang="en-US" smtClean="0">
                <a:latin typeface="Adobe Garamond Pro" pitchFamily="18" charset="0"/>
              </a:rPr>
              <a:t>1-12-2016</a:t>
            </a:r>
            <a:endParaRPr lang="en-US" dirty="0" smtClean="0">
              <a:latin typeface="Adobe Garamond Pro" pitchFamily="18" charset="0"/>
            </a:endParaRPr>
          </a:p>
          <a:p>
            <a:pPr algn="ctr">
              <a:buNone/>
            </a:pPr>
            <a:endParaRPr lang="en-US" dirty="0" smtClean="0">
              <a:latin typeface="Adobe Garamond Pro" pitchFamily="18" charset="0"/>
            </a:endParaRPr>
          </a:p>
          <a:p>
            <a:pPr algn="ctr">
              <a:buNone/>
            </a:pPr>
            <a:endParaRPr lang="en-US" sz="1000" dirty="0" smtClean="0">
              <a:latin typeface="Adobe Garamond Pro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623" r="21503"/>
          <a:stretch/>
        </p:blipFill>
        <p:spPr>
          <a:xfrm>
            <a:off x="5691612" y="3557838"/>
            <a:ext cx="3452388" cy="3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DC800"/>
                </a:solidFill>
                <a:latin typeface="Adobe Garamond Pro Bold" pitchFamily="18" charset="0"/>
              </a:rPr>
              <a:t>Acknowledgements</a:t>
            </a:r>
            <a:endParaRPr lang="en-US" dirty="0">
              <a:solidFill>
                <a:srgbClr val="CDC800"/>
              </a:solidFill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86800" cy="4930409"/>
          </a:xfrm>
        </p:spPr>
        <p:txBody>
          <a:bodyPr>
            <a:normAutofit/>
          </a:bodyPr>
          <a:lstStyle/>
          <a:p>
            <a:pPr>
              <a:buClr>
                <a:srgbClr val="DAD500"/>
              </a:buClr>
            </a:pPr>
            <a:r>
              <a:rPr lang="en-US" sz="2400" dirty="0" smtClean="0">
                <a:latin typeface="Georgia" pitchFamily="18" charset="0"/>
              </a:rPr>
              <a:t>Appalachian State University</a:t>
            </a:r>
          </a:p>
          <a:p>
            <a:r>
              <a:rPr lang="en-US" sz="2400" dirty="0">
                <a:latin typeface="Georgia" pitchFamily="18" charset="0"/>
              </a:rPr>
              <a:t>Department of Physics and </a:t>
            </a:r>
            <a:r>
              <a:rPr lang="en-US" sz="2400" dirty="0" smtClean="0">
                <a:latin typeface="Georgia" pitchFamily="18" charset="0"/>
              </a:rPr>
              <a:t>Astronomy</a:t>
            </a:r>
          </a:p>
          <a:p>
            <a:r>
              <a:rPr lang="en-US" sz="2400" dirty="0" smtClean="0">
                <a:latin typeface="Georgia" pitchFamily="18" charset="0"/>
              </a:rPr>
              <a:t>PHY3400 students</a:t>
            </a:r>
            <a:endParaRPr lang="en-US" sz="11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AAPT</a:t>
            </a:r>
          </a:p>
          <a:p>
            <a:r>
              <a:rPr lang="en-US" sz="2400" dirty="0" smtClean="0">
                <a:latin typeface="Georgia" pitchFamily="18" charset="0"/>
              </a:rPr>
              <a:t>NCS-AAPT</a:t>
            </a:r>
          </a:p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Maureen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Cathey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, Dana Greene, Thomas Hefner, </a:t>
            </a:r>
          </a:p>
          <a:p>
            <a:pPr marL="118872" indent="0"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    Karl Mamola and Scott Thomas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Greensboro Science Center</a:t>
            </a:r>
          </a:p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Discovery Place</a:t>
            </a:r>
            <a:endParaRPr lang="en-US" sz="1600" dirty="0" smtClean="0">
              <a:solidFill>
                <a:schemeClr val="tx1">
                  <a:lumMod val="75000"/>
                </a:schemeClr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900" dirty="0" smtClean="0">
              <a:solidFill>
                <a:schemeClr val="tx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-3029"/>
          <a:stretch/>
        </p:blipFill>
        <p:spPr>
          <a:xfrm>
            <a:off x="7315200" y="1426675"/>
            <a:ext cx="1828800" cy="1828800"/>
          </a:xfrm>
          <a:prstGeom prst="rect">
            <a:avLst/>
          </a:prstGeom>
        </p:spPr>
      </p:pic>
      <p:pic>
        <p:nvPicPr>
          <p:cNvPr id="6" name="Picture 2" descr="http://www.geek.com/wp-content/uploads/2014/06/Enterpri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57800"/>
            <a:ext cx="2864421" cy="16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51054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0" indent="-320040" algn="ctr">
              <a:buClr>
                <a:srgbClr val="EEE302"/>
              </a:buClr>
              <a:buSzPct val="80000"/>
            </a:pPr>
            <a:r>
              <a:rPr lang="en-US" sz="3600" dirty="0">
                <a:solidFill>
                  <a:prstClr val="black">
                    <a:lumMod val="75000"/>
                  </a:prstClr>
                </a:solidFill>
                <a:latin typeface="Georgia" pitchFamily="18" charset="0"/>
              </a:rPr>
              <a:t>and of course </a:t>
            </a:r>
            <a:r>
              <a:rPr lang="en-US" sz="3600" dirty="0" smtClean="0">
                <a:solidFill>
                  <a:prstClr val="black">
                    <a:lumMod val="75000"/>
                  </a:prstClr>
                </a:solidFill>
                <a:latin typeface="Georgia" pitchFamily="18" charset="0"/>
              </a:rPr>
              <a:t>you </a:t>
            </a:r>
          </a:p>
          <a:p>
            <a:pPr marL="438912" lvl="0" indent="-320040" algn="ctr">
              <a:buClr>
                <a:srgbClr val="EEE302"/>
              </a:buClr>
              <a:buSzPct val="80000"/>
            </a:pPr>
            <a:r>
              <a:rPr lang="en-US" sz="3600" dirty="0" smtClean="0">
                <a:solidFill>
                  <a:prstClr val="black">
                    <a:lumMod val="75000"/>
                  </a:prstClr>
                </a:solidFill>
                <a:latin typeface="Georgia" pitchFamily="18" charset="0"/>
              </a:rPr>
              <a:t>folks for your time… </a:t>
            </a:r>
            <a:endParaRPr lang="en-US" sz="3600" dirty="0">
              <a:solidFill>
                <a:prstClr val="black">
                  <a:lumMod val="75000"/>
                </a:prst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8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3300" dirty="0" smtClean="0">
                <a:latin typeface="Adobe Garamond Pro" pitchFamily="18" charset="0"/>
              </a:rPr>
              <a:t>Questions, </a:t>
            </a:r>
            <a:r>
              <a:rPr lang="en-US" sz="3300" dirty="0" smtClean="0">
                <a:latin typeface="Adobe Garamond Pro" pitchFamily="18" charset="0"/>
              </a:rPr>
              <a:t>comments, ideas and </a:t>
            </a:r>
            <a:r>
              <a:rPr lang="en-US" sz="3300" dirty="0" smtClean="0">
                <a:latin typeface="Adobe Garamond Pro" pitchFamily="18" charset="0"/>
              </a:rPr>
              <a:t>suggestions welcomed </a:t>
            </a:r>
            <a:endParaRPr lang="en-US" sz="3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2" y="2003934"/>
            <a:ext cx="8643796" cy="48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DC800"/>
                </a:solidFill>
                <a:latin typeface="Adobe Garamond Pro Bold" pitchFamily="18" charset="0"/>
              </a:rPr>
              <a:t>Hmmm….</a:t>
            </a:r>
            <a:r>
              <a:rPr lang="en-US" dirty="0">
                <a:solidFill>
                  <a:srgbClr val="CDC800"/>
                </a:solidFill>
                <a:latin typeface="Adobe Garamond Pro Bold" pitchFamily="18" charset="0"/>
              </a:rPr>
              <a:t>o</a:t>
            </a:r>
            <a:r>
              <a:rPr lang="en-US" dirty="0" smtClean="0">
                <a:solidFill>
                  <a:srgbClr val="CDC800"/>
                </a:solidFill>
                <a:latin typeface="Adobe Garamond Pro Bold" pitchFamily="18" charset="0"/>
              </a:rPr>
              <a:t>r…maybe…</a:t>
            </a:r>
            <a:endParaRPr lang="en-US" dirty="0">
              <a:solidFill>
                <a:srgbClr val="CDC800"/>
              </a:solidFill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Teach </a:t>
            </a:r>
            <a:endParaRPr lang="en-US" b="1" dirty="0" smtClean="0">
              <a:latin typeface="Georgia" panose="02040502050405020303" pitchFamily="18" charset="0"/>
            </a:endParaRPr>
          </a:p>
          <a:p>
            <a:pPr marL="118872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Best Physics </a:t>
            </a:r>
            <a:r>
              <a:rPr lang="en-US" b="1" dirty="0">
                <a:latin typeface="Georgia" panose="02040502050405020303" pitchFamily="18" charset="0"/>
              </a:rPr>
              <a:t>Teaching </a:t>
            </a:r>
            <a:r>
              <a:rPr lang="en-US" b="1" dirty="0" smtClean="0">
                <a:latin typeface="Georgia" panose="02040502050405020303" pitchFamily="18" charset="0"/>
              </a:rPr>
              <a:t>Practices </a:t>
            </a:r>
          </a:p>
          <a:p>
            <a:pPr marL="118872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to Future High School </a:t>
            </a:r>
            <a:r>
              <a:rPr lang="en-US" b="1" dirty="0">
                <a:latin typeface="Georgia" panose="02040502050405020303" pitchFamily="18" charset="0"/>
              </a:rPr>
              <a:t>Physics </a:t>
            </a:r>
            <a:r>
              <a:rPr lang="en-US" b="1" dirty="0" smtClean="0">
                <a:latin typeface="Georgia" panose="02040502050405020303" pitchFamily="18" charset="0"/>
              </a:rPr>
              <a:t>Teachers… </a:t>
            </a:r>
          </a:p>
          <a:p>
            <a:pPr marL="118872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                                      </a:t>
            </a:r>
          </a:p>
          <a:p>
            <a:pPr marL="118872" indent="0">
              <a:buNone/>
            </a:pP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                                      </a:t>
            </a:r>
            <a:r>
              <a:rPr lang="en-US" sz="3600" b="1" dirty="0" smtClean="0">
                <a:latin typeface="Georgia" panose="02040502050405020303" pitchFamily="18" charset="0"/>
              </a:rPr>
              <a:t>…I Did!!!!!</a:t>
            </a:r>
            <a:endParaRPr lang="en-US" sz="3600" dirty="0" smtClean="0">
              <a:latin typeface="Georgia" pitchFamily="18" charset="0"/>
            </a:endParaRP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28165"/>
            <a:ext cx="3810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4653" y="5257800"/>
            <a:ext cx="4498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Georgia" pitchFamily="18" charset="0"/>
              </a:rPr>
              <a:t> I think??????</a:t>
            </a:r>
            <a:endParaRPr lang="en-US" sz="4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2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534400" cy="5334000"/>
          </a:xfrm>
        </p:spPr>
        <p:txBody>
          <a:bodyPr>
            <a:normAutofit fontScale="85000" lnSpcReduction="10000"/>
          </a:bodyPr>
          <a:lstStyle/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Took on the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hysics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econdary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ducation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dvisor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position 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spring 2015 –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good 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idea…… Vice President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of NCS-AAPT </a:t>
            </a:r>
            <a:r>
              <a:rPr lang="en-US" sz="2000" dirty="0" smtClean="0">
                <a:solidFill>
                  <a:prstClr val="black"/>
                </a:solidFill>
                <a:latin typeface="Georgia"/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prstClr val="black"/>
              </a:solidFill>
              <a:latin typeface="Georgia"/>
            </a:endParaRPr>
          </a:p>
          <a:p>
            <a:pPr marL="452628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Recruited a few students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sked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to teach PHY3400 –  I said yes!!! </a:t>
            </a:r>
            <a:endParaRPr lang="en-US" sz="2000" dirty="0" smtClean="0">
              <a:solidFill>
                <a:prstClr val="black"/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Already teaching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a new PHY1101 course, new prep… about two weeks prep 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time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Empty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canvas – 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course had not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been taught in nearly a decade </a:t>
            </a:r>
            <a:endParaRPr lang="en-US" sz="2000" dirty="0" smtClean="0">
              <a:solidFill>
                <a:prstClr val="black"/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Searched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for resources…. </a:t>
            </a:r>
            <a:endParaRPr lang="en-US" sz="2000" dirty="0" smtClean="0">
              <a:solidFill>
                <a:prstClr val="black"/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H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istory of science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NC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teaching standards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Content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Pedagogy</a:t>
            </a:r>
            <a:endParaRPr lang="en-US" sz="2000" dirty="0">
              <a:solidFill>
                <a:prstClr val="black"/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Assessment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Rubrics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Demos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Guest lectures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Field trips</a:t>
            </a: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OHHHH MY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!!!!</a:t>
            </a:r>
          </a:p>
          <a:p>
            <a:pPr marL="109728" lvl="0" indent="0">
              <a:spcBef>
                <a:spcPts val="300"/>
              </a:spcBef>
              <a:buClr>
                <a:srgbClr val="DAD500"/>
              </a:buClr>
              <a:buSzTx/>
              <a:buNone/>
            </a:pPr>
            <a:endParaRPr lang="en-US" sz="2000" dirty="0" smtClean="0">
              <a:solidFill>
                <a:prstClr val="black"/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  <a:buClr>
                <a:srgbClr val="DAD500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I was going crazy…</a:t>
            </a:r>
            <a:endParaRPr lang="en-US" sz="2000" dirty="0">
              <a:solidFill>
                <a:prstClr val="black"/>
              </a:solidFill>
              <a:latin typeface="Georgia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DC800"/>
                </a:solidFill>
                <a:latin typeface="Adobe Garamond Pro Bold" pitchFamily="18" charset="0"/>
              </a:rPr>
              <a:t>In the Beginning….</a:t>
            </a:r>
            <a:endParaRPr lang="en-US" dirty="0">
              <a:solidFill>
                <a:srgbClr val="CDC8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4267200" cy="497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05200"/>
            <a:ext cx="4191000" cy="28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t="-918" r="24892" b="478"/>
          <a:stretch/>
        </p:blipFill>
        <p:spPr>
          <a:xfrm>
            <a:off x="1828800" y="1219200"/>
            <a:ext cx="5562600" cy="5562600"/>
          </a:xfrm>
        </p:spPr>
      </p:pic>
      <p:sp>
        <p:nvSpPr>
          <p:cNvPr id="3" name="TextBox 2"/>
          <p:cNvSpPr txBox="1"/>
          <p:nvPr/>
        </p:nvSpPr>
        <p:spPr>
          <a:xfrm>
            <a:off x="533400" y="5406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Adobe Garamond Pro" panose="02020502060506020403" pitchFamily="18" charset="0"/>
              </a:rPr>
              <a:t>The Day </a:t>
            </a:r>
            <a:r>
              <a:rPr lang="en-US" sz="4800" dirty="0">
                <a:solidFill>
                  <a:prstClr val="black"/>
                </a:solidFill>
                <a:latin typeface="Adobe Garamond Pro" panose="02020502060506020403" pitchFamily="18" charset="0"/>
              </a:rPr>
              <a:t>B</a:t>
            </a:r>
            <a:r>
              <a:rPr lang="en-US" sz="4800" dirty="0" smtClean="0">
                <a:solidFill>
                  <a:prstClr val="black"/>
                </a:solidFill>
                <a:latin typeface="Adobe Garamond Pro" panose="02020502060506020403" pitchFamily="18" charset="0"/>
              </a:rPr>
              <a:t>efore the Semester</a:t>
            </a:r>
            <a:endParaRPr lang="en-US" sz="4800" dirty="0">
              <a:solidFill>
                <a:prstClr val="black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6078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5406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dobe Garamond Pro" panose="02020502060506020403" pitchFamily="18" charset="0"/>
              </a:rPr>
              <a:t>The Semester Starts</a:t>
            </a:r>
            <a:endParaRPr lang="en-US" sz="4800" dirty="0">
              <a:solidFill>
                <a:prstClr val="black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618833"/>
            <a:ext cx="746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buClr>
                <a:srgbClr val="FFC000"/>
              </a:buClr>
              <a:buFont typeface="Georgia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Three undergraduates and one graduate</a:t>
            </a:r>
          </a:p>
          <a:p>
            <a:pPr marL="109728" lvl="0">
              <a:buClr>
                <a:srgbClr val="FFC000"/>
              </a:buClr>
            </a:pPr>
            <a:endParaRPr lang="en-US" sz="800" dirty="0" smtClean="0">
              <a:solidFill>
                <a:prstClr val="black"/>
              </a:solidFill>
            </a:endParaRPr>
          </a:p>
          <a:p>
            <a:pPr marL="365760" lvl="0" indent="-256032">
              <a:buClr>
                <a:srgbClr val="FFC000"/>
              </a:buClr>
              <a:buFont typeface="Georgia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Articles: Why teach physics?, Who’s teaching what in physics?, Getting involved, AAPT and PER</a:t>
            </a:r>
          </a:p>
          <a:p>
            <a:pPr marL="109728" lvl="0">
              <a:buClr>
                <a:srgbClr val="FFC000"/>
              </a:buClr>
            </a:pPr>
            <a:endParaRPr lang="en-US" sz="800" dirty="0" smtClean="0">
              <a:solidFill>
                <a:prstClr val="black"/>
              </a:solidFill>
            </a:endParaRPr>
          </a:p>
          <a:p>
            <a:pPr marL="365760" indent="-256032">
              <a:buClr>
                <a:srgbClr val="FFC000"/>
              </a:buClr>
              <a:buFont typeface="Georgia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Never taught a discussion based </a:t>
            </a:r>
            <a:r>
              <a:rPr lang="en-US" sz="2400" dirty="0" smtClean="0">
                <a:solidFill>
                  <a:prstClr val="black"/>
                </a:solidFill>
              </a:rPr>
              <a:t>course</a:t>
            </a:r>
          </a:p>
          <a:p>
            <a:pPr marL="365760" indent="-256032">
              <a:buClr>
                <a:srgbClr val="FFC000"/>
              </a:buClr>
              <a:buFont typeface="Georgia"/>
              <a:buChar char="•"/>
            </a:pPr>
            <a:endParaRPr lang="en-US" sz="800" dirty="0">
              <a:solidFill>
                <a:prstClr val="black"/>
              </a:solidFill>
            </a:endParaRPr>
          </a:p>
          <a:p>
            <a:pPr marL="365760" lvl="0" indent="-256032">
              <a:buClr>
                <a:srgbClr val="FFC000"/>
              </a:buClr>
              <a:buFont typeface="Georgia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First two weeks (four classes) were awful</a:t>
            </a:r>
          </a:p>
          <a:p>
            <a:pPr marL="365760" lvl="0" indent="-256032">
              <a:buClr>
                <a:srgbClr val="FFC000"/>
              </a:buClr>
              <a:buFont typeface="Georgia"/>
              <a:buChar char="•"/>
            </a:pPr>
            <a:endParaRPr lang="en-US" sz="800" dirty="0" smtClean="0">
              <a:solidFill>
                <a:prstClr val="black"/>
              </a:solidFill>
            </a:endParaRPr>
          </a:p>
          <a:p>
            <a:pPr marL="365760" lvl="0" indent="-256032">
              <a:buClr>
                <a:srgbClr val="FFC000"/>
              </a:buClr>
              <a:buFont typeface="Georgia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Never had less than 24 students</a:t>
            </a:r>
          </a:p>
        </p:txBody>
      </p:sp>
      <p:pic>
        <p:nvPicPr>
          <p:cNvPr id="1028" name="Picture 4" descr="http://www.success.com/sites/default/files/main/articles/Shifting-Gears-AR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208979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5836131"/>
            <a:ext cx="556260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FFC000"/>
              </a:buClr>
              <a:buFont typeface="Georgia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Third </a:t>
            </a:r>
            <a:r>
              <a:rPr lang="en-US" sz="2400" dirty="0">
                <a:solidFill>
                  <a:prstClr val="black"/>
                </a:solidFill>
              </a:rPr>
              <a:t>week got </a:t>
            </a:r>
            <a:r>
              <a:rPr lang="en-US" sz="2400" dirty="0" smtClean="0">
                <a:solidFill>
                  <a:prstClr val="black"/>
                </a:solidFill>
              </a:rPr>
              <a:t>better… </a:t>
            </a:r>
          </a:p>
          <a:p>
            <a:pPr marL="109728" lvl="0">
              <a:spcBef>
                <a:spcPts val="300"/>
              </a:spcBef>
              <a:buClr>
                <a:srgbClr val="FFC000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      …..(</a:t>
            </a:r>
            <a:r>
              <a:rPr lang="en-US" sz="2400" dirty="0">
                <a:solidFill>
                  <a:prstClr val="black"/>
                </a:solidFill>
              </a:rPr>
              <a:t>details to follow in a moment)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800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FFC000"/>
              </a:buClr>
              <a:buFont typeface="Georgia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So, what to?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5257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FFC000"/>
              </a:buClr>
              <a:buFont typeface="Georgia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Go back to thee </a:t>
            </a:r>
            <a:r>
              <a:rPr lang="en-US" sz="2400" dirty="0" err="1" smtClean="0">
                <a:solidFill>
                  <a:prstClr val="black"/>
                </a:solidFill>
              </a:rPr>
              <a:t>ol</a:t>
            </a:r>
            <a:r>
              <a:rPr lang="en-US" sz="2400" dirty="0" smtClean="0">
                <a:solidFill>
                  <a:prstClr val="black"/>
                </a:solidFill>
              </a:rPr>
              <a:t>’ drawing board!</a:t>
            </a:r>
          </a:p>
        </p:txBody>
      </p:sp>
    </p:spTree>
    <p:extLst>
      <p:ext uri="{BB962C8B-B14F-4D97-AF65-F5344CB8AC3E}">
        <p14:creationId xmlns:p14="http://schemas.microsoft.com/office/powerpoint/2010/main" val="31461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DC800"/>
                </a:solidFill>
                <a:latin typeface="Adobe Garamond Pro Bold" pitchFamily="18" charset="0"/>
              </a:rPr>
              <a:t>Brainstormed</a:t>
            </a:r>
            <a:endParaRPr lang="en-US" dirty="0">
              <a:solidFill>
                <a:srgbClr val="CDC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305800" cy="4648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DAD500"/>
              </a:buClr>
            </a:pPr>
            <a:r>
              <a:rPr lang="en-US" sz="2000" dirty="0" smtClean="0">
                <a:latin typeface="Georgia" pitchFamily="18" charset="0"/>
              </a:rPr>
              <a:t>Decided on four sub categories and implemented:     </a:t>
            </a:r>
          </a:p>
          <a:p>
            <a:pPr marL="118872" indent="0">
              <a:buClr>
                <a:srgbClr val="DAD500"/>
              </a:buClr>
              <a:buNone/>
            </a:pP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       1. Continue with articles and discussions</a:t>
            </a:r>
          </a:p>
          <a:p>
            <a:pPr marL="118872" indent="0">
              <a:buClr>
                <a:srgbClr val="DAD500"/>
              </a:buClr>
              <a:buNone/>
            </a:pPr>
            <a:endParaRPr lang="en-US" sz="500" dirty="0" smtClean="0">
              <a:latin typeface="Georgia" pitchFamily="18" charset="0"/>
            </a:endParaRPr>
          </a:p>
          <a:p>
            <a:pPr marL="118872" indent="0">
              <a:buClr>
                <a:srgbClr val="DAD500"/>
              </a:buClr>
              <a:buNone/>
            </a:pPr>
            <a:r>
              <a:rPr lang="en-US" sz="2000" dirty="0" smtClean="0">
                <a:latin typeface="Georgia" pitchFamily="18" charset="0"/>
              </a:rPr>
              <a:t>        2. History</a:t>
            </a:r>
          </a:p>
          <a:p>
            <a:pPr marL="118872" indent="0">
              <a:buClr>
                <a:srgbClr val="DAD500"/>
              </a:buClr>
              <a:buNone/>
            </a:pPr>
            <a:endParaRPr lang="en-US" sz="500" dirty="0" smtClean="0">
              <a:latin typeface="Georgia" pitchFamily="18" charset="0"/>
            </a:endParaRPr>
          </a:p>
          <a:p>
            <a:pPr marL="118872" indent="0">
              <a:buNone/>
            </a:pP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       3. Content</a:t>
            </a:r>
          </a:p>
          <a:p>
            <a:pPr marL="118872" indent="0">
              <a:buNone/>
            </a:pPr>
            <a:endParaRPr lang="en-US" sz="500" dirty="0" smtClean="0">
              <a:latin typeface="Georgia" pitchFamily="18" charset="0"/>
            </a:endParaRPr>
          </a:p>
          <a:p>
            <a:pPr marL="118872" indent="0">
              <a:buNone/>
            </a:pPr>
            <a:r>
              <a:rPr lang="en-US" sz="2000" dirty="0" smtClean="0">
                <a:latin typeface="Georgia" pitchFamily="18" charset="0"/>
              </a:rPr>
              <a:t>        4. Curriculum/Assessment </a:t>
            </a:r>
          </a:p>
          <a:p>
            <a:pPr marL="118872" indent="0">
              <a:buNone/>
            </a:pPr>
            <a:endParaRPr lang="en-US" sz="1700" dirty="0" smtClean="0"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r>
              <a:rPr lang="en-US" sz="2000" dirty="0" smtClean="0">
                <a:solidFill>
                  <a:prstClr val="black"/>
                </a:solidFill>
                <a:latin typeface="Georgia" pitchFamily="18" charset="0"/>
              </a:rPr>
              <a:t>Start doing demos</a:t>
            </a:r>
          </a:p>
          <a:p>
            <a:pPr lvl="0">
              <a:buClr>
                <a:srgbClr val="DAD500"/>
              </a:buClr>
            </a:pPr>
            <a:endParaRPr lang="en-US" sz="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endParaRPr lang="en-US" sz="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r>
              <a:rPr lang="en-US" sz="2000" dirty="0" smtClean="0">
                <a:solidFill>
                  <a:prstClr val="black"/>
                </a:solidFill>
                <a:latin typeface="Georgia" pitchFamily="18" charset="0"/>
              </a:rPr>
              <a:t>Take field trips</a:t>
            </a:r>
          </a:p>
          <a:p>
            <a:pPr lvl="0">
              <a:buClr>
                <a:srgbClr val="DAD500"/>
              </a:buClr>
            </a:pPr>
            <a:endParaRPr lang="en-US" sz="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endParaRPr lang="en-US" sz="500" dirty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r>
              <a:rPr lang="en-US" sz="2000" dirty="0" smtClean="0">
                <a:solidFill>
                  <a:prstClr val="black"/>
                </a:solidFill>
                <a:latin typeface="Georgia" pitchFamily="18" charset="0"/>
              </a:rPr>
              <a:t>Have guest lectures</a:t>
            </a:r>
          </a:p>
          <a:p>
            <a:pPr lvl="0">
              <a:buClr>
                <a:srgbClr val="DAD500"/>
              </a:buClr>
            </a:pPr>
            <a:endParaRPr lang="en-US" sz="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endParaRPr lang="en-US" sz="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r>
              <a:rPr lang="en-US" sz="2000" dirty="0" smtClean="0">
                <a:solidFill>
                  <a:prstClr val="black"/>
                </a:solidFill>
                <a:latin typeface="Georgia" pitchFamily="18" charset="0"/>
              </a:rPr>
              <a:t>Design projects and presentations</a:t>
            </a:r>
          </a:p>
          <a:p>
            <a:pPr marL="118872" lvl="0" indent="0">
              <a:buClr>
                <a:srgbClr val="DAD500"/>
              </a:buClr>
              <a:buNone/>
            </a:pPr>
            <a:endParaRPr lang="en-US" sz="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endParaRPr lang="en-US" sz="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r>
              <a:rPr lang="en-US" sz="2000" dirty="0" smtClean="0">
                <a:solidFill>
                  <a:prstClr val="black"/>
                </a:solidFill>
                <a:latin typeface="Georgia" pitchFamily="18" charset="0"/>
              </a:rPr>
              <a:t>Regular visits </a:t>
            </a:r>
            <a:r>
              <a:rPr lang="en-US" sz="2000" dirty="0">
                <a:solidFill>
                  <a:prstClr val="black"/>
                </a:solidFill>
                <a:latin typeface="Georgia" pitchFamily="18" charset="0"/>
              </a:rPr>
              <a:t>to the physics demo </a:t>
            </a:r>
            <a:r>
              <a:rPr lang="en-US" sz="2000" dirty="0" smtClean="0">
                <a:solidFill>
                  <a:prstClr val="black"/>
                </a:solidFill>
                <a:latin typeface="Georgia" pitchFamily="18" charset="0"/>
              </a:rPr>
              <a:t>room</a:t>
            </a:r>
          </a:p>
          <a:p>
            <a:pPr lvl="0">
              <a:buClr>
                <a:srgbClr val="DAD500"/>
              </a:buClr>
            </a:pPr>
            <a:endParaRPr lang="en-US" sz="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endParaRPr lang="en-US" sz="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r>
              <a:rPr lang="en-US" sz="2000" dirty="0" smtClean="0">
                <a:solidFill>
                  <a:prstClr val="black"/>
                </a:solidFill>
                <a:latin typeface="Georgia" pitchFamily="18" charset="0"/>
              </a:rPr>
              <a:t>Plan a tour o</a:t>
            </a:r>
            <a:r>
              <a:rPr lang="en-US" sz="2000" dirty="0">
                <a:solidFill>
                  <a:prstClr val="black"/>
                </a:solidFill>
                <a:latin typeface="Georgia" pitchFamily="18" charset="0"/>
              </a:rPr>
              <a:t>f</a:t>
            </a:r>
            <a:r>
              <a:rPr lang="en-US" sz="2000" dirty="0" smtClean="0">
                <a:solidFill>
                  <a:prstClr val="black"/>
                </a:solidFill>
                <a:latin typeface="Georgia" pitchFamily="18" charset="0"/>
              </a:rPr>
              <a:t> the machine shop</a:t>
            </a:r>
          </a:p>
          <a:p>
            <a:pPr lvl="0">
              <a:buClr>
                <a:srgbClr val="DAD500"/>
              </a:buClr>
            </a:pPr>
            <a:endParaRPr lang="en-US" sz="5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endParaRPr lang="en-US" sz="400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buClr>
                <a:srgbClr val="DAD500"/>
              </a:buClr>
            </a:pPr>
            <a:r>
              <a:rPr lang="en-US" sz="2000" dirty="0" smtClean="0">
                <a:solidFill>
                  <a:prstClr val="black"/>
                </a:solidFill>
                <a:latin typeface="Georgia" pitchFamily="18" charset="0"/>
              </a:rPr>
              <a:t>FBD in Round Robin – use of chalkboard</a:t>
            </a:r>
          </a:p>
          <a:p>
            <a:pPr>
              <a:buClr>
                <a:srgbClr val="DAD500"/>
              </a:buClr>
            </a:pPr>
            <a:endParaRPr lang="en-US" sz="10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buClr>
                <a:srgbClr val="DAD500"/>
              </a:buClr>
            </a:pPr>
            <a:r>
              <a:rPr lang="en-US" sz="2000" dirty="0">
                <a:solidFill>
                  <a:prstClr val="black"/>
                </a:solidFill>
                <a:latin typeface="Georgia" pitchFamily="18" charset="0"/>
              </a:rPr>
              <a:t>Reach out to those who could help; Dana Greene,  Thomas Hefner and Scott Thomas</a:t>
            </a:r>
          </a:p>
          <a:p>
            <a:pPr>
              <a:buClr>
                <a:srgbClr val="DAD500"/>
              </a:buClr>
            </a:pPr>
            <a:endParaRPr lang="en-US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28886"/>
            <a:ext cx="3421456" cy="23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200400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</a:pPr>
            <a:r>
              <a:rPr lang="en-US" sz="2200" dirty="0">
                <a:solidFill>
                  <a:prstClr val="black"/>
                </a:solidFill>
              </a:rPr>
              <a:t>Mid-semester – presentations, history and more </a:t>
            </a:r>
            <a:r>
              <a:rPr lang="en-US" sz="2200" dirty="0" smtClean="0">
                <a:solidFill>
                  <a:prstClr val="black"/>
                </a:solidFill>
              </a:rPr>
              <a:t>hands-on, FBD in Round </a:t>
            </a:r>
            <a:r>
              <a:rPr lang="en-US" sz="2200" dirty="0">
                <a:solidFill>
                  <a:prstClr val="black"/>
                </a:solidFill>
              </a:rPr>
              <a:t>R</a:t>
            </a:r>
            <a:r>
              <a:rPr lang="en-US" sz="2200" dirty="0" smtClean="0">
                <a:solidFill>
                  <a:prstClr val="black"/>
                </a:solidFill>
              </a:rPr>
              <a:t>obin, demos and pedagogy</a:t>
            </a:r>
          </a:p>
          <a:p>
            <a:pPr marL="109728" lvl="0" indent="0">
              <a:buClr>
                <a:srgbClr val="FFC000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 </a:t>
            </a:r>
          </a:p>
          <a:p>
            <a:pPr lvl="0">
              <a:buClr>
                <a:srgbClr val="FFC000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Things </a:t>
            </a:r>
            <a:r>
              <a:rPr lang="en-US" sz="2200" dirty="0">
                <a:solidFill>
                  <a:prstClr val="black"/>
                </a:solidFill>
              </a:rPr>
              <a:t>were </a:t>
            </a:r>
            <a:r>
              <a:rPr lang="en-US" sz="2200" dirty="0" smtClean="0">
                <a:solidFill>
                  <a:prstClr val="black"/>
                </a:solidFill>
              </a:rPr>
              <a:t>now going </a:t>
            </a:r>
            <a:r>
              <a:rPr lang="en-US" sz="2200" dirty="0">
                <a:solidFill>
                  <a:prstClr val="black"/>
                </a:solidFill>
              </a:rPr>
              <a:t>much </a:t>
            </a:r>
            <a:r>
              <a:rPr lang="en-US" sz="2200" dirty="0" smtClean="0">
                <a:solidFill>
                  <a:prstClr val="black"/>
                </a:solidFill>
              </a:rPr>
              <a:t>better</a:t>
            </a:r>
          </a:p>
          <a:p>
            <a:pPr lvl="0">
              <a:buClr>
                <a:srgbClr val="FFC000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WHEW!!!!!!!!!</a:t>
            </a:r>
            <a:endParaRPr lang="en-US" sz="2200" dirty="0">
              <a:solidFill>
                <a:prstClr val="black"/>
              </a:solidFill>
            </a:endParaRPr>
          </a:p>
          <a:p>
            <a:pPr marL="109728" lvl="0" indent="0">
              <a:buClr>
                <a:srgbClr val="FFC000"/>
              </a:buClr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lvl="0">
              <a:buClr>
                <a:srgbClr val="FFC000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For the remainder of the semester – content</a:t>
            </a:r>
            <a:r>
              <a:rPr lang="en-US" sz="2200" dirty="0">
                <a:solidFill>
                  <a:prstClr val="black"/>
                </a:solidFill>
              </a:rPr>
              <a:t>, SLO’s, </a:t>
            </a:r>
            <a:r>
              <a:rPr lang="en-US" sz="2200" dirty="0" smtClean="0">
                <a:solidFill>
                  <a:prstClr val="black"/>
                </a:solidFill>
              </a:rPr>
              <a:t>curriculum design </a:t>
            </a:r>
            <a:r>
              <a:rPr lang="en-US" sz="2200" dirty="0">
                <a:solidFill>
                  <a:prstClr val="black"/>
                </a:solidFill>
              </a:rPr>
              <a:t>and </a:t>
            </a:r>
            <a:r>
              <a:rPr lang="en-US" sz="2200" dirty="0" smtClean="0">
                <a:solidFill>
                  <a:prstClr val="black"/>
                </a:solidFill>
              </a:rPr>
              <a:t>assessment </a:t>
            </a:r>
          </a:p>
          <a:p>
            <a:pPr lvl="0">
              <a:buClr>
                <a:srgbClr val="FFC000"/>
              </a:buClr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109728" lvl="0" indent="0">
              <a:buClr>
                <a:srgbClr val="FFC000"/>
              </a:buClr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9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Adobe Garamond Pro" panose="02020502060506020403" pitchFamily="18" charset="0"/>
              </a:rPr>
              <a:t>A Brief Look at the Rest of the Semester</a:t>
            </a:r>
            <a:endParaRPr lang="en-US" sz="3600" dirty="0">
              <a:solidFill>
                <a:prstClr val="black"/>
              </a:solidFill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19" y="4258147"/>
            <a:ext cx="4618161" cy="25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DC800"/>
                </a:solidFill>
                <a:latin typeface="Adobe Garamond Pro Bold" pitchFamily="18" charset="0"/>
              </a:rPr>
              <a:t>Some Highlights</a:t>
            </a:r>
            <a:endParaRPr lang="en-US" dirty="0">
              <a:solidFill>
                <a:srgbClr val="CDC8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03960"/>
            <a:ext cx="2637792" cy="148497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4" b="24203"/>
          <a:stretch/>
        </p:blipFill>
        <p:spPr>
          <a:xfrm>
            <a:off x="6833885" y="5634849"/>
            <a:ext cx="2310115" cy="1245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78" y="4761579"/>
            <a:ext cx="3946380" cy="2118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125"/>
            <a:ext cx="3080468" cy="1734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r="21667"/>
          <a:stretch/>
        </p:blipFill>
        <p:spPr>
          <a:xfrm>
            <a:off x="6684421" y="3810000"/>
            <a:ext cx="2459580" cy="1590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/>
          <a:stretch/>
        </p:blipFill>
        <p:spPr>
          <a:xfrm>
            <a:off x="6422639" y="1486608"/>
            <a:ext cx="2721361" cy="201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151" r="7500"/>
          <a:stretch/>
        </p:blipFill>
        <p:spPr>
          <a:xfrm>
            <a:off x="-76201" y="5025505"/>
            <a:ext cx="2963705" cy="1832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85931"/>
            <a:ext cx="1929064" cy="2055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152" r="11667" b="18913"/>
          <a:stretch/>
        </p:blipFill>
        <p:spPr>
          <a:xfrm>
            <a:off x="0" y="3331311"/>
            <a:ext cx="2995864" cy="1601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b="3334"/>
          <a:stretch/>
        </p:blipFill>
        <p:spPr>
          <a:xfrm>
            <a:off x="5181600" y="3048000"/>
            <a:ext cx="1459089" cy="19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191000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dobe Garamond Pro" pitchFamily="18" charset="0"/>
              </a:rPr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95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Learned a lot about myself as a teacher, scheduling, teaching in general, how to be more flexible and being able to adapt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Continue </a:t>
            </a:r>
            <a:r>
              <a:rPr lang="en-US" sz="2400" dirty="0"/>
              <a:t>FBD in Round </a:t>
            </a:r>
            <a:r>
              <a:rPr lang="en-US" sz="2400" dirty="0" smtClean="0"/>
              <a:t>Robin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More hands-on activities and demos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Need to find a better approach at teaching curriculum design and assessment – weird because curriculum design is sort of my thing????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Potential TPT paper???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    For</a:t>
            </a:r>
            <a:r>
              <a:rPr lang="en-US" sz="2400" dirty="0" smtClean="0"/>
              <a:t> </a:t>
            </a:r>
            <a:r>
              <a:rPr lang="en-US" sz="2400" i="1" dirty="0" smtClean="0"/>
              <a:t>the New Teacher </a:t>
            </a:r>
            <a:r>
              <a:rPr lang="en-US" sz="2400" dirty="0"/>
              <a:t>c</a:t>
            </a:r>
            <a:r>
              <a:rPr lang="en-US" sz="2400" dirty="0" smtClean="0"/>
              <a:t>olumn</a:t>
            </a:r>
            <a:r>
              <a:rPr lang="en-US" sz="2400" dirty="0"/>
              <a:t>, </a:t>
            </a:r>
            <a:endParaRPr lang="en-US" sz="2400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but </a:t>
            </a:r>
            <a:r>
              <a:rPr lang="en-US" sz="2400" dirty="0"/>
              <a:t>from a </a:t>
            </a:r>
            <a:r>
              <a:rPr lang="en-US" sz="2400" dirty="0" smtClean="0"/>
              <a:t>student’s perspective </a:t>
            </a:r>
            <a:endParaRPr lang="en-US" sz="2400" dirty="0"/>
          </a:p>
        </p:txBody>
      </p:sp>
      <p:pic>
        <p:nvPicPr>
          <p:cNvPr id="4" name="Light_dispersion_conceptual_wav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2200" y="4628909"/>
            <a:ext cx="2971800" cy="222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tro">
  <a:themeElements>
    <a:clrScheme name="Custom 30">
      <a:dk1>
        <a:srgbClr val="1F1F1F"/>
      </a:dk1>
      <a:lt1>
        <a:sysClr val="window" lastClr="FFFFFF"/>
      </a:lt1>
      <a:dk2>
        <a:srgbClr val="FDF830"/>
      </a:dk2>
      <a:lt2>
        <a:srgbClr val="FCC436"/>
      </a:lt2>
      <a:accent1>
        <a:srgbClr val="7FD13B"/>
      </a:accent1>
      <a:accent2>
        <a:srgbClr val="000000"/>
      </a:accent2>
      <a:accent3>
        <a:srgbClr val="FFBE13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Custom 3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EEE302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Custom 32">
      <a:dk1>
        <a:sysClr val="windowText" lastClr="000000"/>
      </a:dk1>
      <a:lt1>
        <a:sysClr val="window" lastClr="FFFFFF"/>
      </a:lt1>
      <a:dk2>
        <a:srgbClr val="000000"/>
      </a:dk2>
      <a:lt2>
        <a:srgbClr val="DEDEDE"/>
      </a:lt2>
      <a:accent1>
        <a:srgbClr val="000000"/>
      </a:accent1>
      <a:accent2>
        <a:srgbClr val="FFC000"/>
      </a:accent2>
      <a:accent3>
        <a:srgbClr val="FFC00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471</Words>
  <Application>Microsoft Office PowerPoint</Application>
  <PresentationFormat>On-screen Show (4:3)</PresentationFormat>
  <Paragraphs>123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Adobe Garamond Pro</vt:lpstr>
      <vt:lpstr>Adobe Garamond Pro Bold</vt:lpstr>
      <vt:lpstr>Arial</vt:lpstr>
      <vt:lpstr>Calibri</vt:lpstr>
      <vt:lpstr>Consolas</vt:lpstr>
      <vt:lpstr>Corbel</vt:lpstr>
      <vt:lpstr>Georgia</vt:lpstr>
      <vt:lpstr>Trebuchet MS</vt:lpstr>
      <vt:lpstr>Wingdings</vt:lpstr>
      <vt:lpstr>Wingdings 2</vt:lpstr>
      <vt:lpstr>Wingdings 3</vt:lpstr>
      <vt:lpstr>Metro</vt:lpstr>
      <vt:lpstr>Module</vt:lpstr>
      <vt:lpstr>Urban</vt:lpstr>
      <vt:lpstr>Teach Best Physics Teaching Practices  to Future High School Physics Teachers, I Will!</vt:lpstr>
      <vt:lpstr>Hmmm….or…maybe…</vt:lpstr>
      <vt:lpstr>In the Beginning….</vt:lpstr>
      <vt:lpstr>PowerPoint Presentation</vt:lpstr>
      <vt:lpstr>PowerPoint Presentation</vt:lpstr>
      <vt:lpstr>Brainstormed</vt:lpstr>
      <vt:lpstr>PowerPoint Presentation</vt:lpstr>
      <vt:lpstr>Some Highlights</vt:lpstr>
      <vt:lpstr>Summary</vt:lpstr>
      <vt:lpstr>Acknowledgements</vt:lpstr>
      <vt:lpstr>Questions, comments, ideas and suggestions welcomed </vt:lpstr>
    </vt:vector>
  </TitlesOfParts>
  <Company>Appalachian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the Astronomy Lab Instructor Position at  Appalachian State University (ASU)</dc:title>
  <dc:creator>David John Sitar</dc:creator>
  <cp:lastModifiedBy>Sitar, David John</cp:lastModifiedBy>
  <cp:revision>100</cp:revision>
  <dcterms:created xsi:type="dcterms:W3CDTF">2012-11-15T23:15:55Z</dcterms:created>
  <dcterms:modified xsi:type="dcterms:W3CDTF">2016-01-12T16:02:22Z</dcterms:modified>
</cp:coreProperties>
</file>