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2"/>
  </p:notesMasterIdLst>
  <p:handoutMasterIdLst>
    <p:handoutMasterId r:id="rId13"/>
  </p:handoutMasterIdLst>
  <p:sldIdLst>
    <p:sldId id="256" r:id="rId3"/>
    <p:sldId id="265" r:id="rId4"/>
    <p:sldId id="266" r:id="rId5"/>
    <p:sldId id="267" r:id="rId6"/>
    <p:sldId id="260" r:id="rId7"/>
    <p:sldId id="268" r:id="rId8"/>
    <p:sldId id="261" r:id="rId9"/>
    <p:sldId id="262" r:id="rId10"/>
    <p:sldId id="263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163" autoAdjust="0"/>
  </p:normalViewPr>
  <p:slideViewPr>
    <p:cSldViewPr>
      <p:cViewPr varScale="1">
        <p:scale>
          <a:sx n="116" d="100"/>
          <a:sy n="116" d="100"/>
        </p:scale>
        <p:origin x="336" y="108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1/5/2016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1/5/2016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8551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416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855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57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563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59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744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957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76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549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471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04012" y="483072"/>
            <a:ext cx="457199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Kaisa E. Young</a:t>
            </a:r>
          </a:p>
          <a:p>
            <a:pPr algn="r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Chadwick H. Young</a:t>
            </a:r>
          </a:p>
          <a:p>
            <a:pPr algn="r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Adam Beyer</a:t>
            </a:r>
          </a:p>
          <a:p>
            <a:pPr algn="r">
              <a:lnSpc>
                <a:spcPct val="90000"/>
              </a:lnSpc>
            </a:pPr>
            <a:r>
              <a:rPr lang="en-US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Nicholls State University</a:t>
            </a:r>
            <a:endParaRPr lang="en-US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2412" y="609600"/>
            <a:ext cx="457199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AAPT Winter Meeting 2015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New Orleans, LA</a:t>
            </a:r>
            <a:endParaRPr lang="en-US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2411" y="5110270"/>
            <a:ext cx="9143999" cy="1066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Traditional Classroom vs. Auditorium: Student perceptions and success </a:t>
            </a:r>
            <a:endParaRPr lang="en-US" sz="2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rgbClr val="FFFFCC"/>
                </a:solidFill>
              </a:rPr>
              <a:t>Does the Classroom Matter?</a:t>
            </a:r>
            <a:endParaRPr lang="en-US" sz="4800" b="1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57230" y="5273286"/>
            <a:ext cx="7566182" cy="762000"/>
          </a:xfrm>
        </p:spPr>
        <p:txBody>
          <a:bodyPr/>
          <a:lstStyle/>
          <a:p>
            <a:r>
              <a:rPr lang="en-US" dirty="0" smtClean="0"/>
              <a:t>Traditional Classroom      or      Large Auditorium?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Which classroom would you choose?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1965" b="2168"/>
          <a:stretch/>
        </p:blipFill>
        <p:spPr>
          <a:xfrm>
            <a:off x="1065212" y="1828800"/>
            <a:ext cx="4682283" cy="3200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176" y="1835373"/>
            <a:ext cx="5209449" cy="31938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23412" y="5042454"/>
            <a:ext cx="175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 smtClean="0"/>
              <a:t>Images: Misty McElroy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006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Traditional Classroom: Beauregard 104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sz="quarter" idx="4"/>
          </p:nvPr>
        </p:nvSpPr>
        <p:spPr>
          <a:xfrm>
            <a:off x="989012" y="1828800"/>
            <a:ext cx="4724400" cy="3536309"/>
          </a:xfrm>
        </p:spPr>
        <p:txBody>
          <a:bodyPr>
            <a:normAutofit/>
          </a:bodyPr>
          <a:lstStyle/>
          <a:p>
            <a:r>
              <a:rPr lang="en-US" dirty="0" smtClean="0"/>
              <a:t>100 Movable </a:t>
            </a:r>
            <a:r>
              <a:rPr lang="en-US" dirty="0"/>
              <a:t>D</a:t>
            </a:r>
            <a:r>
              <a:rPr lang="en-US" dirty="0" smtClean="0"/>
              <a:t>esks</a:t>
            </a:r>
          </a:p>
          <a:p>
            <a:r>
              <a:rPr lang="en-US" dirty="0" smtClean="0"/>
              <a:t>Stadium Seating in the Rear</a:t>
            </a:r>
          </a:p>
          <a:p>
            <a:r>
              <a:rPr lang="en-US" dirty="0" smtClean="0"/>
              <a:t>2 Projection Screens</a:t>
            </a:r>
          </a:p>
          <a:p>
            <a:r>
              <a:rPr lang="en-US" dirty="0" smtClean="0"/>
              <a:t>Smart Podium</a:t>
            </a:r>
          </a:p>
          <a:p>
            <a:r>
              <a:rPr lang="en-US" dirty="0" smtClean="0"/>
              <a:t>Sound System with Microphone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12" y="1600200"/>
            <a:ext cx="4140200" cy="3105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12" y="3596954"/>
            <a:ext cx="4153742" cy="311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0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1536484" y="1828800"/>
            <a:ext cx="5029200" cy="3906556"/>
          </a:xfrm>
        </p:spPr>
        <p:txBody>
          <a:bodyPr>
            <a:normAutofit/>
          </a:bodyPr>
          <a:lstStyle/>
          <a:p>
            <a:r>
              <a:rPr lang="en-US" dirty="0" smtClean="0"/>
              <a:t>Seats 775 </a:t>
            </a:r>
          </a:p>
          <a:p>
            <a:r>
              <a:rPr lang="en-US" dirty="0" smtClean="0"/>
              <a:t>300 Flip-up Desks</a:t>
            </a:r>
          </a:p>
          <a:p>
            <a:r>
              <a:rPr lang="en-US" dirty="0" smtClean="0"/>
              <a:t>14 x 20 foot Rear Projection Screen</a:t>
            </a:r>
          </a:p>
          <a:p>
            <a:r>
              <a:rPr lang="en-US" dirty="0" smtClean="0"/>
              <a:t>Smart Podium</a:t>
            </a:r>
          </a:p>
          <a:p>
            <a:r>
              <a:rPr lang="en-US" dirty="0" smtClean="0"/>
              <a:t>Sound System with Microphone</a:t>
            </a:r>
          </a:p>
          <a:p>
            <a:r>
              <a:rPr lang="en-US" dirty="0" smtClean="0"/>
              <a:t>Large Raised Stage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CC"/>
                </a:solidFill>
              </a:rPr>
              <a:t>Large Auditorium: Peltier 101</a:t>
            </a:r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12" y="3657600"/>
            <a:ext cx="4041385" cy="30310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600200"/>
            <a:ext cx="3860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0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do the students say?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387714" y="1551922"/>
            <a:ext cx="10181072" cy="218187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Char char="u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Char char="u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Char char="u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Char char="u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Char char="u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Char char="u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Char char="u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Char char="u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Char char="u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Surveyed Astronomy, Physics, and Geology students</a:t>
            </a:r>
          </a:p>
          <a:p>
            <a:r>
              <a:rPr lang="en-US" sz="2000" dirty="0" smtClean="0"/>
              <a:t>125 had a class in Beauregard Classroom, 16 in Peltier Auditorium</a:t>
            </a:r>
          </a:p>
          <a:p>
            <a:r>
              <a:rPr lang="en-US" sz="2000" dirty="0" smtClean="0"/>
              <a:t>Likert-scale: 1 = Strongly Disagree, 5 = Strongly Agree</a:t>
            </a:r>
          </a:p>
          <a:p>
            <a:r>
              <a:rPr lang="en-US" sz="2000" dirty="0" smtClean="0"/>
              <a:t>10 questions regarding comfort</a:t>
            </a:r>
            <a:r>
              <a:rPr lang="en-US" sz="2000" dirty="0"/>
              <a:t> </a:t>
            </a:r>
            <a:r>
              <a:rPr lang="en-US" sz="2000" dirty="0" smtClean="0"/>
              <a:t>&amp; ability to see, hear, and interact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65313" y="6000743"/>
            <a:ext cx="891539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“This room is well-suited to the daily lectures and activities in my class”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356" y="4759720"/>
            <a:ext cx="1430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Mean: 4.39 (0.75)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74077" y="4759720"/>
            <a:ext cx="1430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Mean: 4.13 (0.90)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312" y="3495373"/>
            <a:ext cx="3363221" cy="2478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012" y="3495373"/>
            <a:ext cx="3352799" cy="247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about group activities?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713" y="2112911"/>
            <a:ext cx="4533899" cy="35497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530" y="2115162"/>
            <a:ext cx="4680583" cy="35474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5713" y="1580952"/>
            <a:ext cx="9677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“I can easily interact with other students during group activities”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612" y="5767782"/>
            <a:ext cx="2819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Mean: 4.06 (0.90)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83121" y="5761065"/>
            <a:ext cx="2819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Mean: 3.00 (1.12)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7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Does the classroom affect grades?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996" y="1710847"/>
            <a:ext cx="3871296" cy="22983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230" y="4056567"/>
            <a:ext cx="3904827" cy="23211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61241" y="1981200"/>
            <a:ext cx="2590800" cy="330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Final Grade Distribution</a:t>
            </a: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Classroom Mean: 0.82 (0.14)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Auditorium Mean: 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0.77</a:t>
            </a:r>
            <a:r>
              <a:rPr lang="en-US" sz="2000" dirty="0" smtClean="0">
                <a:solidFill>
                  <a:schemeClr val="bg1"/>
                </a:solidFill>
                <a:ea typeface="Cambria Math" panose="02040503050406030204" pitchFamily="18" charset="0"/>
              </a:rPr>
              <a:t> (</a:t>
            </a:r>
            <a:r>
              <a:rPr lang="en-US" sz="2000" dirty="0" smtClean="0">
                <a:solidFill>
                  <a:schemeClr val="bg1"/>
                </a:solidFill>
              </a:rPr>
              <a:t>0.19)</a:t>
            </a: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t test p-value: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0.080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486944" y="1600200"/>
            <a:ext cx="4879614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Char char="u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Char char="u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Char char="u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Char char="u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Char char="u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Char char="u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Char char="u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Char char="u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Char char="u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Nearly 1500 </a:t>
            </a:r>
            <a:r>
              <a:rPr lang="en-US" dirty="0"/>
              <a:t>students in 4 </a:t>
            </a:r>
            <a:r>
              <a:rPr lang="en-US" dirty="0" smtClean="0"/>
              <a:t>courses during 7 semesters</a:t>
            </a:r>
            <a:endParaRPr lang="en-US" dirty="0"/>
          </a:p>
          <a:p>
            <a:pPr lvl="1"/>
            <a:r>
              <a:rPr lang="en-US" dirty="0" smtClean="0"/>
              <a:t>1035 </a:t>
            </a:r>
            <a:r>
              <a:rPr lang="en-US" dirty="0"/>
              <a:t>in Classroom</a:t>
            </a:r>
          </a:p>
          <a:p>
            <a:pPr lvl="1"/>
            <a:r>
              <a:rPr lang="en-US" dirty="0" smtClean="0"/>
              <a:t>453 </a:t>
            </a:r>
            <a:r>
              <a:rPr lang="en-US" dirty="0"/>
              <a:t>in Auditorium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093" y="3048000"/>
            <a:ext cx="4213315" cy="346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5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777" y="381000"/>
            <a:ext cx="11276013" cy="1020762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Does the classroom affect attendance and retention?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6357" y="5445683"/>
            <a:ext cx="3048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Weak Attendance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9313" y="5445683"/>
            <a:ext cx="3200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Dropped the course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12" y="1749819"/>
            <a:ext cx="4682691" cy="3560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013" y="1749819"/>
            <a:ext cx="4953000" cy="356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6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914" y="1257822"/>
            <a:ext cx="9295898" cy="46857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Group activities and Interaction More Difficult in Auditorium</a:t>
            </a:r>
          </a:p>
          <a:p>
            <a:r>
              <a:rPr lang="en-US" dirty="0" smtClean="0"/>
              <a:t>No Significant Difference in Final Grade Distribution or Failure Rate</a:t>
            </a:r>
          </a:p>
          <a:p>
            <a:r>
              <a:rPr lang="en-US" dirty="0" smtClean="0"/>
              <a:t>Trend toward Weaker </a:t>
            </a:r>
            <a:r>
              <a:rPr lang="en-US" dirty="0"/>
              <a:t>A</a:t>
            </a:r>
            <a:r>
              <a:rPr lang="en-US" dirty="0" smtClean="0"/>
              <a:t>ttendance in Auditorium</a:t>
            </a:r>
          </a:p>
          <a:p>
            <a:r>
              <a:rPr lang="en-US" dirty="0" smtClean="0"/>
              <a:t>Trend toward More </a:t>
            </a:r>
            <a:r>
              <a:rPr lang="en-US" dirty="0"/>
              <a:t>D</a:t>
            </a:r>
            <a:r>
              <a:rPr lang="en-US" dirty="0" smtClean="0"/>
              <a:t>rops in Classroom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Take Away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More Intimate, Interactive Classroom may affect students’ approach and commitment to the course.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CC"/>
                </a:solidFill>
              </a:rPr>
              <a:t>Does the Classroom Matter?</a:t>
            </a:r>
            <a:endParaRPr lang="en-US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udent presentation" id="{61936DD2-5F1E-4CE5-AB4B-725D35FC9179}" vid="{60FEA300-D151-4B21-9955-901AC34D046A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98950B5-7B6B-4C28-8458-CAB8EA4CB2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scientific report presentation</Template>
  <TotalTime>0</TotalTime>
  <Words>316</Words>
  <Application>Microsoft Office PowerPoint</Application>
  <PresentationFormat>Custom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Cambria Math</vt:lpstr>
      <vt:lpstr>Century Gothic</vt:lpstr>
      <vt:lpstr>Wingdings 3</vt:lpstr>
      <vt:lpstr>Student presentation</vt:lpstr>
      <vt:lpstr>Does the Classroom Matter?</vt:lpstr>
      <vt:lpstr>Which classroom would you choose?</vt:lpstr>
      <vt:lpstr>Traditional Classroom: Beauregard 104</vt:lpstr>
      <vt:lpstr>Large Auditorium: Peltier 101</vt:lpstr>
      <vt:lpstr>What do the students say?</vt:lpstr>
      <vt:lpstr>What about group activities?</vt:lpstr>
      <vt:lpstr>Does the classroom affect grades?</vt:lpstr>
      <vt:lpstr>Does the classroom affect attendance and retention?</vt:lpstr>
      <vt:lpstr>Does the Classroom Matter?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2015-11-10T21:31:05Z</dcterms:created>
  <dcterms:modified xsi:type="dcterms:W3CDTF">2016-01-05T16:05:26Z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TC034605859991</vt:lpwstr>
  </property>
</Properties>
</file>