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4" r:id="rId5"/>
    <p:sldId id="262" r:id="rId6"/>
    <p:sldId id="267" r:id="rId7"/>
    <p:sldId id="266" r:id="rId8"/>
    <p:sldId id="257" r:id="rId9"/>
    <p:sldId id="25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varScale="1">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2/16/2017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s://rebuild.lsa.umich.edu/" TargetMode="External"/><Relationship Id="rId2" Type="http://schemas.openxmlformats.org/officeDocument/2006/relationships/hyperlink" Target="https://umdphysics.umd.edu/people/faculty/current/item/424-redish.html#teach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dschaefer@towson.edu" TargetMode="External"/><Relationship Id="rId2" Type="http://schemas.openxmlformats.org/officeDocument/2006/relationships/hyperlink" Target="mailto:koldak@towson.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093647"/>
            <a:ext cx="7766936" cy="1646302"/>
          </a:xfrm>
        </p:spPr>
        <p:txBody>
          <a:bodyPr/>
          <a:lstStyle/>
          <a:p>
            <a:pPr algn="ctr"/>
            <a:r>
              <a:rPr lang="en-US" dirty="0"/>
              <a:t>Revised Curriculum for the Mechanics IPLS Course at Towson University</a:t>
            </a:r>
            <a:br>
              <a:rPr lang="en-US" dirty="0"/>
            </a:br>
            <a:endParaRPr lang="en-US" dirty="0"/>
          </a:p>
        </p:txBody>
      </p:sp>
      <p:sp>
        <p:nvSpPr>
          <p:cNvPr id="3" name="Subtitle 2"/>
          <p:cNvSpPr>
            <a:spLocks noGrp="1"/>
          </p:cNvSpPr>
          <p:nvPr>
            <p:ph type="subTitle" idx="1"/>
          </p:nvPr>
        </p:nvSpPr>
        <p:spPr>
          <a:xfrm>
            <a:off x="1006442" y="4089076"/>
            <a:ext cx="8052569" cy="2542123"/>
          </a:xfrm>
        </p:spPr>
        <p:txBody>
          <a:bodyPr>
            <a:normAutofit fontScale="92500" lnSpcReduction="10000"/>
          </a:bodyPr>
          <a:lstStyle/>
          <a:p>
            <a:r>
              <a:rPr lang="en-US" dirty="0">
                <a:solidFill>
                  <a:schemeClr val="tx1">
                    <a:lumMod val="85000"/>
                    <a:lumOff val="15000"/>
                  </a:schemeClr>
                </a:solidFill>
              </a:rPr>
              <a:t>Katarzyna (Kate) Oldak, Lecturer</a:t>
            </a:r>
          </a:p>
          <a:p>
            <a:r>
              <a:rPr lang="en-US" dirty="0">
                <a:solidFill>
                  <a:schemeClr val="tx1">
                    <a:lumMod val="85000"/>
                    <a:lumOff val="15000"/>
                  </a:schemeClr>
                </a:solidFill>
              </a:rPr>
              <a:t>koldak@towson.edu</a:t>
            </a:r>
          </a:p>
          <a:p>
            <a:r>
              <a:rPr lang="en-US" dirty="0">
                <a:solidFill>
                  <a:schemeClr val="tx1">
                    <a:lumMod val="85000"/>
                    <a:lumOff val="15000"/>
                  </a:schemeClr>
                </a:solidFill>
              </a:rPr>
              <a:t>Dept. of Physics, Astronomy, Geosciences, and Science Education (PAGS)</a:t>
            </a:r>
          </a:p>
          <a:p>
            <a:r>
              <a:rPr lang="en-US" dirty="0">
                <a:solidFill>
                  <a:schemeClr val="tx1">
                    <a:lumMod val="85000"/>
                    <a:lumOff val="15000"/>
                  </a:schemeClr>
                </a:solidFill>
              </a:rPr>
              <a:t>Towson University, Towson, MD</a:t>
            </a:r>
          </a:p>
          <a:p>
            <a:endParaRPr lang="en-US" dirty="0">
              <a:solidFill>
                <a:schemeClr val="tx1">
                  <a:lumMod val="85000"/>
                  <a:lumOff val="15000"/>
                </a:schemeClr>
              </a:solidFill>
            </a:endParaRPr>
          </a:p>
          <a:p>
            <a:r>
              <a:rPr lang="en-US" dirty="0">
                <a:solidFill>
                  <a:schemeClr val="tx1">
                    <a:lumMod val="85000"/>
                    <a:lumOff val="15000"/>
                  </a:schemeClr>
                </a:solidFill>
              </a:rPr>
              <a:t>Working with Dr. Dave Schaefer, Department Chair</a:t>
            </a:r>
          </a:p>
          <a:p>
            <a:r>
              <a:rPr lang="en-US" dirty="0">
                <a:solidFill>
                  <a:schemeClr val="tx1">
                    <a:lumMod val="85000"/>
                    <a:lumOff val="15000"/>
                  </a:schemeClr>
                </a:solidFill>
              </a:rPr>
              <a:t>dschaefer@towson.edu </a:t>
            </a:r>
          </a:p>
        </p:txBody>
      </p:sp>
    </p:spTree>
    <p:extLst>
      <p:ext uri="{BB962C8B-B14F-4D97-AF65-F5344CB8AC3E}">
        <p14:creationId xmlns:p14="http://schemas.microsoft.com/office/powerpoint/2010/main" val="85215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53" y="224399"/>
            <a:ext cx="2820536" cy="743527"/>
          </a:xfrm>
        </p:spPr>
        <p:txBody>
          <a:bodyPr/>
          <a:lstStyle/>
          <a:p>
            <a:r>
              <a:rPr lang="en-US" dirty="0"/>
              <a:t>Background:</a:t>
            </a:r>
          </a:p>
        </p:txBody>
      </p:sp>
      <p:sp>
        <p:nvSpPr>
          <p:cNvPr id="3" name="Content Placeholder 2"/>
          <p:cNvSpPr>
            <a:spLocks noGrp="1"/>
          </p:cNvSpPr>
          <p:nvPr>
            <p:ph idx="1"/>
          </p:nvPr>
        </p:nvSpPr>
        <p:spPr>
          <a:xfrm>
            <a:off x="221508" y="954369"/>
            <a:ext cx="2980267" cy="4845792"/>
          </a:xfrm>
        </p:spPr>
        <p:txBody>
          <a:bodyPr>
            <a:normAutofit/>
          </a:bodyPr>
          <a:lstStyle/>
          <a:p>
            <a:r>
              <a:rPr lang="en-US" dirty="0">
                <a:solidFill>
                  <a:schemeClr val="tx1">
                    <a:lumMod val="95000"/>
                    <a:lumOff val="5000"/>
                  </a:schemeClr>
                </a:solidFill>
              </a:rPr>
              <a:t>TU generally offers up to 12 sections (of 25 students each) of PHYS 211 (algebra-based mechanics for non physics majors) every semester</a:t>
            </a:r>
          </a:p>
          <a:p>
            <a:r>
              <a:rPr lang="en-US" dirty="0">
                <a:solidFill>
                  <a:schemeClr val="tx1">
                    <a:lumMod val="95000"/>
                    <a:lumOff val="5000"/>
                  </a:schemeClr>
                </a:solidFill>
              </a:rPr>
              <a:t>Problems:</a:t>
            </a:r>
          </a:p>
          <a:p>
            <a:pPr marL="0" indent="0">
              <a:buNone/>
            </a:pPr>
            <a:r>
              <a:rPr lang="en-US" dirty="0">
                <a:solidFill>
                  <a:schemeClr val="tx1">
                    <a:lumMod val="95000"/>
                    <a:lumOff val="5000"/>
                  </a:schemeClr>
                </a:solidFill>
              </a:rPr>
              <a:t>Students struggle with problem solving</a:t>
            </a:r>
          </a:p>
          <a:p>
            <a:pPr marL="0" indent="0">
              <a:buNone/>
            </a:pPr>
            <a:r>
              <a:rPr lang="en-US" dirty="0">
                <a:solidFill>
                  <a:schemeClr val="tx1">
                    <a:lumMod val="95000"/>
                    <a:lumOff val="5000"/>
                  </a:schemeClr>
                </a:solidFill>
              </a:rPr>
              <a:t>Students struggle with concepts</a:t>
            </a:r>
          </a:p>
          <a:p>
            <a:pPr marL="0" indent="0">
              <a:buNone/>
            </a:pPr>
            <a:r>
              <a:rPr lang="en-US" dirty="0">
                <a:solidFill>
                  <a:schemeClr val="tx1">
                    <a:lumMod val="95000"/>
                    <a:lumOff val="5000"/>
                  </a:schemeClr>
                </a:solidFill>
              </a:rPr>
              <a:t>Students don’t see the relevance to their own field </a:t>
            </a:r>
          </a:p>
        </p:txBody>
      </p:sp>
      <p:sp>
        <p:nvSpPr>
          <p:cNvPr id="7" name="TextBox 6"/>
          <p:cNvSpPr txBox="1"/>
          <p:nvPr/>
        </p:nvSpPr>
        <p:spPr>
          <a:xfrm>
            <a:off x="3595332" y="956666"/>
            <a:ext cx="7589503" cy="2585323"/>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US" dirty="0"/>
              <a:t>We changed the lecture schedule</a:t>
            </a:r>
          </a:p>
          <a:p>
            <a:r>
              <a:rPr lang="en-US" b="1" dirty="0"/>
              <a:t>Notes: </a:t>
            </a:r>
            <a:r>
              <a:rPr lang="en-US" dirty="0"/>
              <a:t>Momentum are gravitation are out! Drag Forces, non-conservative systems, and fluids are in!</a:t>
            </a:r>
          </a:p>
          <a:p>
            <a:pPr marL="285750" indent="-285750">
              <a:buFont typeface="Wingdings" panose="05000000000000000000" pitchFamily="2" charset="2"/>
              <a:buChar char="Ø"/>
            </a:pPr>
            <a:r>
              <a:rPr lang="en-US" dirty="0"/>
              <a:t>We updated the lab manual</a:t>
            </a:r>
          </a:p>
          <a:p>
            <a:pPr marL="285750" indent="-285750">
              <a:buFont typeface="Wingdings" panose="05000000000000000000" pitchFamily="2" charset="2"/>
              <a:buChar char="Ø"/>
            </a:pPr>
            <a:r>
              <a:rPr lang="en-US" dirty="0"/>
              <a:t>We introduced in-class activities to help with problem solving</a:t>
            </a:r>
          </a:p>
          <a:p>
            <a:pPr marL="285750" indent="-285750">
              <a:buFont typeface="Wingdings" panose="05000000000000000000" pitchFamily="2" charset="2"/>
              <a:buChar char="Ø"/>
            </a:pPr>
            <a:r>
              <a:rPr lang="en-US" dirty="0"/>
              <a:t>We use “biology” related examples whenever possible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8" name="Title 1"/>
          <p:cNvSpPr txBox="1">
            <a:spLocks/>
          </p:cNvSpPr>
          <p:nvPr/>
        </p:nvSpPr>
        <p:spPr>
          <a:xfrm>
            <a:off x="3595332" y="22439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we did…</a:t>
            </a:r>
          </a:p>
        </p:txBody>
      </p:sp>
      <p:graphicFrame>
        <p:nvGraphicFramePr>
          <p:cNvPr id="4" name="Table 3"/>
          <p:cNvGraphicFramePr>
            <a:graphicFrameLocks noGrp="1"/>
          </p:cNvGraphicFramePr>
          <p:nvPr>
            <p:extLst>
              <p:ext uri="{D42A27DB-BD31-4B8C-83A1-F6EECF244321}">
                <p14:modId xmlns:p14="http://schemas.microsoft.com/office/powerpoint/2010/main" val="2700294892"/>
              </p:ext>
            </p:extLst>
          </p:nvPr>
        </p:nvGraphicFramePr>
        <p:xfrm>
          <a:off x="3043102" y="2809460"/>
          <a:ext cx="8486289" cy="3919922"/>
        </p:xfrm>
        <a:graphic>
          <a:graphicData uri="http://schemas.openxmlformats.org/drawingml/2006/table">
            <a:tbl>
              <a:tblPr firstRow="1" firstCol="1" bandRow="1"/>
              <a:tblGrid>
                <a:gridCol w="569887">
                  <a:extLst>
                    <a:ext uri="{9D8B030D-6E8A-4147-A177-3AD203B41FA5}">
                      <a16:colId xmlns:a16="http://schemas.microsoft.com/office/drawing/2014/main" val="2258092764"/>
                    </a:ext>
                  </a:extLst>
                </a:gridCol>
                <a:gridCol w="3705673">
                  <a:extLst>
                    <a:ext uri="{9D8B030D-6E8A-4147-A177-3AD203B41FA5}">
                      <a16:colId xmlns:a16="http://schemas.microsoft.com/office/drawing/2014/main" val="1871077365"/>
                    </a:ext>
                  </a:extLst>
                </a:gridCol>
                <a:gridCol w="579012">
                  <a:extLst>
                    <a:ext uri="{9D8B030D-6E8A-4147-A177-3AD203B41FA5}">
                      <a16:colId xmlns:a16="http://schemas.microsoft.com/office/drawing/2014/main" val="4129823447"/>
                    </a:ext>
                  </a:extLst>
                </a:gridCol>
                <a:gridCol w="3631717">
                  <a:extLst>
                    <a:ext uri="{9D8B030D-6E8A-4147-A177-3AD203B41FA5}">
                      <a16:colId xmlns:a16="http://schemas.microsoft.com/office/drawing/2014/main" val="463795875"/>
                    </a:ext>
                  </a:extLst>
                </a:gridCol>
              </a:tblGrid>
              <a:tr h="227208">
                <a:tc gridSpan="2">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Before Fall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Fall 2014 and later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31263333"/>
                  </a:ext>
                </a:extLst>
              </a:tr>
              <a:tr h="267019">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Unit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Kinematics (1D and 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Unit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Kinematics (1D and 2D)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067342460"/>
                  </a:ext>
                </a:extLst>
              </a:tr>
              <a:tr h="454414">
                <a:tc rowSpan="3">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Unit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Newton’s Laws and Forces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rowSpan="3">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Unit 2</a:t>
                      </a: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Newton’s Laws and Forces (no friction)</a:t>
                      </a:r>
                    </a:p>
                    <a:p>
                      <a:pPr marL="0" marR="0" algn="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785485195"/>
                  </a:ext>
                </a:extLst>
              </a:tr>
              <a:tr h="681622">
                <a:tc vMerge="1">
                  <a:txBody>
                    <a:bodyPr/>
                    <a:lstStyle/>
                    <a:p>
                      <a:endParaRPr lang="en-US"/>
                    </a:p>
                  </a:txBody>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Work, Energy, Energy Conservation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vMerge="1">
                  <a:txBody>
                    <a:bodyPr/>
                    <a:lstStyle/>
                    <a:p>
                      <a:endParaRPr lang="en-US"/>
                    </a:p>
                  </a:txBody>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Circular Motion &amp; Centripetal Force</a:t>
                      </a: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 gravitation)</a:t>
                      </a:r>
                    </a:p>
                    <a:p>
                      <a:pPr marL="0" marR="0" algn="ctr">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597772596"/>
                  </a:ext>
                </a:extLst>
              </a:tr>
              <a:tr h="22720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tabLst>
                          <a:tab pos="66675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Torque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094895938"/>
                  </a:ext>
                </a:extLst>
              </a:tr>
              <a:tr h="267019">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Unit 3</a:t>
                      </a: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Linear Momentum &amp; Collisions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6F6"/>
                    </a:solidFill>
                  </a:tcPr>
                </a:tc>
                <a:tc rowSpan="2">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Unit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Drag Force and Contact Friction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934677888"/>
                  </a:ext>
                </a:extLst>
              </a:tr>
              <a:tr h="469695">
                <a:tc vMerge="1">
                  <a:txBody>
                    <a:bodyPr/>
                    <a:lstStyle/>
                    <a:p>
                      <a:endParaRPr lang="en-US"/>
                    </a:p>
                  </a:txBody>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Circular Motion &amp; Centripetal Force (includes gravitation)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en-US"/>
                    </a:p>
                  </a:txBody>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Work, Energy, Energy Conservation, Emphasis on non-conservative examples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65390910"/>
                  </a:ext>
                </a:extLst>
              </a:tr>
              <a:tr h="715803">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Unit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Rotation (Torque, Angular Momentum</a:t>
                      </a: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Rotational Kinematics, Rotational Kinetic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Unit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Fluids (Pressure, Buoyancy, Continuity, Bernoulli, Brownian Motion and Diffusion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22815553"/>
                  </a:ext>
                </a:extLst>
              </a:tr>
            </a:tbl>
          </a:graphicData>
        </a:graphic>
      </p:graphicFrame>
    </p:spTree>
    <p:extLst>
      <p:ext uri="{BB962C8B-B14F-4D97-AF65-F5344CB8AC3E}">
        <p14:creationId xmlns:p14="http://schemas.microsoft.com/office/powerpoint/2010/main" val="395792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88" y="194931"/>
            <a:ext cx="8596668" cy="1320800"/>
          </a:xfrm>
        </p:spPr>
        <p:txBody>
          <a:bodyPr>
            <a:noAutofit/>
          </a:bodyPr>
          <a:lstStyle/>
          <a:p>
            <a:r>
              <a:rPr lang="en-US" dirty="0"/>
              <a:t>How did the labs change?</a:t>
            </a:r>
          </a:p>
        </p:txBody>
      </p:sp>
      <p:sp>
        <p:nvSpPr>
          <p:cNvPr id="3" name="Content Placeholder 2"/>
          <p:cNvSpPr>
            <a:spLocks noGrp="1"/>
          </p:cNvSpPr>
          <p:nvPr>
            <p:ph idx="1"/>
          </p:nvPr>
        </p:nvSpPr>
        <p:spPr>
          <a:xfrm>
            <a:off x="198870" y="910252"/>
            <a:ext cx="8258328" cy="5649176"/>
          </a:xfrm>
        </p:spPr>
        <p:txBody>
          <a:bodyPr>
            <a:normAutofit/>
          </a:bodyPr>
          <a:lstStyle/>
          <a:p>
            <a:r>
              <a:rPr lang="en-US" sz="2000" dirty="0"/>
              <a:t>We went from a manual that generally had one “big” experiment per week to multiple of shorter hands-on activities, which let students explore and learn, rather than proving the lecture via experiment</a:t>
            </a:r>
          </a:p>
          <a:p>
            <a:r>
              <a:rPr lang="en-US" sz="2000" dirty="0"/>
              <a:t>Some high-lights of the labs include:</a:t>
            </a:r>
          </a:p>
          <a:p>
            <a:pPr lvl="1"/>
            <a:r>
              <a:rPr lang="en-US" sz="1800" dirty="0"/>
              <a:t>Video analysis: tracking the projectile motion of an ant that launches itself into the air</a:t>
            </a:r>
          </a:p>
          <a:p>
            <a:pPr lvl="1"/>
            <a:r>
              <a:rPr lang="en-US" sz="1800" dirty="0"/>
              <a:t>Using a centrifuge to separate materials based on density</a:t>
            </a:r>
          </a:p>
          <a:p>
            <a:pPr lvl="1"/>
            <a:r>
              <a:rPr lang="en-US" sz="1800" dirty="0"/>
              <a:t>Incorporating air drag into free fall – using Euler’s method in Excel</a:t>
            </a:r>
          </a:p>
          <a:p>
            <a:pPr lvl="1"/>
            <a:r>
              <a:rPr lang="en-US" sz="1800" dirty="0"/>
              <a:t>Video analysis: tracking a small bead falling through viscous fluid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5538" y="373705"/>
            <a:ext cx="3084029" cy="36409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198" y="4286375"/>
            <a:ext cx="3542336" cy="2273053"/>
          </a:xfrm>
          <a:prstGeom prst="rect">
            <a:avLst/>
          </a:prstGeom>
        </p:spPr>
      </p:pic>
      <p:pic>
        <p:nvPicPr>
          <p:cNvPr id="4" name="Picture 3"/>
          <p:cNvPicPr>
            <a:picLocks noChangeAspect="1"/>
          </p:cNvPicPr>
          <p:nvPr/>
        </p:nvPicPr>
        <p:blipFill>
          <a:blip r:embed="rId4"/>
          <a:stretch>
            <a:fillRect/>
          </a:stretch>
        </p:blipFill>
        <p:spPr>
          <a:xfrm>
            <a:off x="935460" y="4765963"/>
            <a:ext cx="1717225" cy="2027737"/>
          </a:xfrm>
          <a:prstGeom prst="rect">
            <a:avLst/>
          </a:prstGeom>
        </p:spPr>
      </p:pic>
      <p:pic>
        <p:nvPicPr>
          <p:cNvPr id="5" name="Picture 4"/>
          <p:cNvPicPr>
            <a:picLocks noChangeAspect="1"/>
          </p:cNvPicPr>
          <p:nvPr/>
        </p:nvPicPr>
        <p:blipFill>
          <a:blip r:embed="rId5"/>
          <a:stretch>
            <a:fillRect/>
          </a:stretch>
        </p:blipFill>
        <p:spPr>
          <a:xfrm>
            <a:off x="3130987" y="4707920"/>
            <a:ext cx="1994943" cy="2000794"/>
          </a:xfrm>
          <a:prstGeom prst="rect">
            <a:avLst/>
          </a:prstGeom>
        </p:spPr>
      </p:pic>
    </p:spTree>
    <p:extLst>
      <p:ext uri="{BB962C8B-B14F-4D97-AF65-F5344CB8AC3E}">
        <p14:creationId xmlns:p14="http://schemas.microsoft.com/office/powerpoint/2010/main" val="12033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42" y="362353"/>
            <a:ext cx="8596668" cy="1320800"/>
          </a:xfrm>
        </p:spPr>
        <p:txBody>
          <a:bodyPr/>
          <a:lstStyle/>
          <a:p>
            <a:r>
              <a:rPr lang="en-US" dirty="0"/>
              <a:t>More details: Buoyancy and Viscosity Lab</a:t>
            </a:r>
          </a:p>
        </p:txBody>
      </p:sp>
      <p:sp>
        <p:nvSpPr>
          <p:cNvPr id="3" name="Content Placeholder 2"/>
          <p:cNvSpPr>
            <a:spLocks noGrp="1"/>
          </p:cNvSpPr>
          <p:nvPr>
            <p:ph idx="1"/>
          </p:nvPr>
        </p:nvSpPr>
        <p:spPr>
          <a:xfrm>
            <a:off x="273280" y="1270000"/>
            <a:ext cx="8596668" cy="3880773"/>
          </a:xfrm>
        </p:spPr>
        <p:txBody>
          <a:bodyPr/>
          <a:lstStyle/>
          <a:p>
            <a:r>
              <a:rPr lang="en-US" sz="2000" dirty="0"/>
              <a:t>Students drop a small bead into Wesson oil, videotape it, and track the video to measure its terminal velocity</a:t>
            </a:r>
          </a:p>
          <a:p>
            <a:r>
              <a:rPr lang="en-US" sz="2000" dirty="0"/>
              <a:t>They also calculate the theoretical terminal velocity taking into account the buoyant, drag, and gravitational forces acting it using 4 different methods before deciding which one matches data the best</a:t>
            </a:r>
          </a:p>
          <a:p>
            <a:pPr marL="457200" lvl="1" indent="0">
              <a:buNone/>
            </a:pPr>
            <a:endParaRPr lang="en-US" sz="1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2678" y="3565649"/>
            <a:ext cx="3542336" cy="2273053"/>
          </a:xfrm>
          <a:prstGeom prst="rect">
            <a:avLst/>
          </a:prstGeom>
        </p:spPr>
      </p:pic>
      <p:pic>
        <p:nvPicPr>
          <p:cNvPr id="5" name="Picture 4"/>
          <p:cNvPicPr>
            <a:picLocks noChangeAspect="1"/>
          </p:cNvPicPr>
          <p:nvPr/>
        </p:nvPicPr>
        <p:blipFill>
          <a:blip r:embed="rId3"/>
          <a:stretch>
            <a:fillRect/>
          </a:stretch>
        </p:blipFill>
        <p:spPr>
          <a:xfrm>
            <a:off x="677334" y="2974540"/>
            <a:ext cx="1443047" cy="3692960"/>
          </a:xfrm>
          <a:prstGeom prst="rect">
            <a:avLst/>
          </a:prstGeom>
        </p:spPr>
      </p:pic>
      <p:pic>
        <p:nvPicPr>
          <p:cNvPr id="6" name="Picture 5"/>
          <p:cNvPicPr>
            <a:picLocks noChangeAspect="1"/>
          </p:cNvPicPr>
          <p:nvPr/>
        </p:nvPicPr>
        <p:blipFill>
          <a:blip r:embed="rId4"/>
          <a:stretch>
            <a:fillRect/>
          </a:stretch>
        </p:blipFill>
        <p:spPr>
          <a:xfrm>
            <a:off x="2524435" y="2974540"/>
            <a:ext cx="1339560" cy="3552092"/>
          </a:xfrm>
          <a:prstGeom prst="rect">
            <a:avLst/>
          </a:prstGeom>
        </p:spPr>
      </p:pic>
      <p:pic>
        <p:nvPicPr>
          <p:cNvPr id="7" name="Picture 6"/>
          <p:cNvPicPr>
            <a:picLocks noChangeAspect="1"/>
          </p:cNvPicPr>
          <p:nvPr/>
        </p:nvPicPr>
        <p:blipFill>
          <a:blip r:embed="rId5"/>
          <a:stretch>
            <a:fillRect/>
          </a:stretch>
        </p:blipFill>
        <p:spPr>
          <a:xfrm>
            <a:off x="4268049" y="3147624"/>
            <a:ext cx="1367888" cy="3379008"/>
          </a:xfrm>
          <a:prstGeom prst="rect">
            <a:avLst/>
          </a:prstGeom>
        </p:spPr>
      </p:pic>
      <p:pic>
        <p:nvPicPr>
          <p:cNvPr id="8" name="Picture 7"/>
          <p:cNvPicPr>
            <a:picLocks noChangeAspect="1"/>
          </p:cNvPicPr>
          <p:nvPr/>
        </p:nvPicPr>
        <p:blipFill>
          <a:blip r:embed="rId6"/>
          <a:stretch>
            <a:fillRect/>
          </a:stretch>
        </p:blipFill>
        <p:spPr>
          <a:xfrm>
            <a:off x="5883079" y="3305908"/>
            <a:ext cx="1320305" cy="3309336"/>
          </a:xfrm>
          <a:prstGeom prst="rect">
            <a:avLst/>
          </a:prstGeom>
        </p:spPr>
      </p:pic>
      <p:pic>
        <p:nvPicPr>
          <p:cNvPr id="9" name="Picture 8"/>
          <p:cNvPicPr>
            <a:picLocks noChangeAspect="1"/>
          </p:cNvPicPr>
          <p:nvPr/>
        </p:nvPicPr>
        <p:blipFill>
          <a:blip r:embed="rId7"/>
          <a:stretch>
            <a:fillRect/>
          </a:stretch>
        </p:blipFill>
        <p:spPr>
          <a:xfrm>
            <a:off x="8653671" y="812365"/>
            <a:ext cx="2800350" cy="2162175"/>
          </a:xfrm>
          <a:prstGeom prst="rect">
            <a:avLst/>
          </a:prstGeom>
        </p:spPr>
      </p:pic>
      <p:sp>
        <p:nvSpPr>
          <p:cNvPr id="10" name="TextBox 9"/>
          <p:cNvSpPr txBox="1"/>
          <p:nvPr/>
        </p:nvSpPr>
        <p:spPr>
          <a:xfrm>
            <a:off x="7203384" y="6334539"/>
            <a:ext cx="4882599" cy="461665"/>
          </a:xfrm>
          <a:prstGeom prst="rect">
            <a:avLst/>
          </a:prstGeom>
          <a:noFill/>
        </p:spPr>
        <p:txBody>
          <a:bodyPr wrap="square" rtlCol="0">
            <a:spAutoFit/>
          </a:bodyPr>
          <a:lstStyle/>
          <a:p>
            <a:r>
              <a:rPr lang="en-US" sz="1200" dirty="0"/>
              <a:t>Image credits:  </a:t>
            </a:r>
            <a:r>
              <a:rPr lang="en-US" sz="1200" dirty="0"/>
              <a:t>http://www.slideshare.net/MidoOoz/viscosity-stokes-law</a:t>
            </a:r>
          </a:p>
        </p:txBody>
      </p:sp>
    </p:spTree>
    <p:extLst>
      <p:ext uri="{BB962C8B-B14F-4D97-AF65-F5344CB8AC3E}">
        <p14:creationId xmlns:p14="http://schemas.microsoft.com/office/powerpoint/2010/main" val="223937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87" y="384313"/>
            <a:ext cx="8596668" cy="1320800"/>
          </a:xfrm>
        </p:spPr>
        <p:txBody>
          <a:bodyPr/>
          <a:lstStyle/>
          <a:p>
            <a:r>
              <a:rPr lang="en-US" dirty="0"/>
              <a:t>More details: Using Euler’s method in Excel to analyze realistic free fall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5786" y="1630227"/>
                <a:ext cx="9672613" cy="3880773"/>
              </a:xfrm>
            </p:spPr>
            <p:txBody>
              <a:bodyPr>
                <a:normAutofit/>
              </a:bodyPr>
              <a:lstStyle/>
              <a:p>
                <a:r>
                  <a:rPr lang="en-US" sz="2000" dirty="0"/>
                  <a:t>Realistic free fall includes drag force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𝑑𝑟𝑎𝑔</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𝐶</m:t>
                    </m:r>
                    <m:r>
                      <a:rPr lang="en-US" i="1">
                        <a:latin typeface="Cambria Math" panose="02040503050406030204" pitchFamily="18" charset="0"/>
                      </a:rPr>
                      <m:t>𝜌</m:t>
                    </m:r>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sz="2000" dirty="0"/>
              </a:p>
              <a:p>
                <a:r>
                  <a:rPr lang="en-US" sz="2000" dirty="0"/>
                  <a:t>Drag force changes as object speeds up and acceleration is not constant</a:t>
                </a:r>
              </a:p>
              <a:p>
                <a:endParaRPr lang="en-US" sz="2000" dirty="0"/>
              </a:p>
              <a:p>
                <a:endParaRPr lang="en-US" sz="2000" dirty="0"/>
              </a:p>
              <a:p>
                <a:r>
                  <a:rPr lang="en-US" sz="2000" dirty="0"/>
                  <a:t>Euler’s method is used to obtain subsequent position and velocity values numerically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5786" y="1630227"/>
                <a:ext cx="9672613" cy="3880773"/>
              </a:xfrm>
              <a:blipFill>
                <a:blip r:embed="rId2"/>
                <a:stretch>
                  <a:fillRect l="-252"/>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2506732" y="3842530"/>
            <a:ext cx="4331390" cy="1528726"/>
          </a:xfrm>
          <a:prstGeom prst="rect">
            <a:avLst/>
          </a:prstGeom>
        </p:spPr>
      </p:pic>
      <p:pic>
        <p:nvPicPr>
          <p:cNvPr id="7" name="Picture 6"/>
          <p:cNvPicPr>
            <a:picLocks noChangeAspect="1"/>
          </p:cNvPicPr>
          <p:nvPr/>
        </p:nvPicPr>
        <p:blipFill>
          <a:blip r:embed="rId4"/>
          <a:stretch>
            <a:fillRect/>
          </a:stretch>
        </p:blipFill>
        <p:spPr>
          <a:xfrm>
            <a:off x="1296382" y="2622127"/>
            <a:ext cx="2420700" cy="657799"/>
          </a:xfrm>
          <a:prstGeom prst="rect">
            <a:avLst/>
          </a:prstGeom>
        </p:spPr>
      </p:pic>
      <p:pic>
        <p:nvPicPr>
          <p:cNvPr id="8" name="Picture 7"/>
          <p:cNvPicPr>
            <a:picLocks noChangeAspect="1"/>
          </p:cNvPicPr>
          <p:nvPr/>
        </p:nvPicPr>
        <p:blipFill>
          <a:blip r:embed="rId5"/>
          <a:stretch>
            <a:fillRect/>
          </a:stretch>
        </p:blipFill>
        <p:spPr>
          <a:xfrm>
            <a:off x="3940848" y="2533574"/>
            <a:ext cx="2562487" cy="957782"/>
          </a:xfrm>
          <a:prstGeom prst="rect">
            <a:avLst/>
          </a:prstGeom>
        </p:spPr>
      </p:pic>
      <p:sp>
        <p:nvSpPr>
          <p:cNvPr id="9" name="Rectangle 8"/>
          <p:cNvSpPr/>
          <p:nvPr/>
        </p:nvSpPr>
        <p:spPr>
          <a:xfrm>
            <a:off x="385785" y="5411884"/>
            <a:ext cx="9157253" cy="1323439"/>
          </a:xfrm>
          <a:prstGeom prst="rect">
            <a:avLst/>
          </a:prstGeom>
        </p:spPr>
        <p:txBody>
          <a:bodyPr wrap="square">
            <a:spAutoFit/>
          </a:bodyPr>
          <a:lstStyle/>
          <a:p>
            <a:r>
              <a:rPr lang="en-US" sz="2000" dirty="0"/>
              <a:t>To help students use Excel throughout the semester, during the first week of class, they complete a tutorial that teaches them how to enter equations, lock cells, and repeat calculations by dragging down cells. </a:t>
            </a:r>
          </a:p>
          <a:p>
            <a:r>
              <a:rPr lang="en-US" sz="2000" dirty="0"/>
              <a:t>In this lab specifically, they also receive lots of guidance from the instructors</a:t>
            </a:r>
          </a:p>
        </p:txBody>
      </p:sp>
      <p:pic>
        <p:nvPicPr>
          <p:cNvPr id="10" name="Picture 9"/>
          <p:cNvPicPr>
            <a:picLocks noChangeAspect="1"/>
          </p:cNvPicPr>
          <p:nvPr/>
        </p:nvPicPr>
        <p:blipFill>
          <a:blip r:embed="rId6"/>
          <a:stretch>
            <a:fillRect/>
          </a:stretch>
        </p:blipFill>
        <p:spPr>
          <a:xfrm>
            <a:off x="9225891" y="236508"/>
            <a:ext cx="2694975" cy="1919807"/>
          </a:xfrm>
          <a:prstGeom prst="rect">
            <a:avLst/>
          </a:prstGeom>
        </p:spPr>
      </p:pic>
    </p:spTree>
    <p:extLst>
      <p:ext uri="{BB962C8B-B14F-4D97-AF65-F5344CB8AC3E}">
        <p14:creationId xmlns:p14="http://schemas.microsoft.com/office/powerpoint/2010/main" val="256314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409368" y="226057"/>
            <a:ext cx="8596668" cy="1320800"/>
          </a:xfrm>
        </p:spPr>
        <p:txBody>
          <a:bodyPr>
            <a:normAutofit fontScale="90000"/>
          </a:bodyPr>
          <a:lstStyle/>
          <a:p>
            <a:r>
              <a:rPr lang="en-US" dirty="0"/>
              <a:t>More details: Using Euler’s method in Excel to analyze realistic free fall - Results</a:t>
            </a:r>
          </a:p>
        </p:txBody>
      </p:sp>
      <p:pic>
        <p:nvPicPr>
          <p:cNvPr id="5" name="Picture 4"/>
          <p:cNvPicPr>
            <a:picLocks noChangeAspect="1"/>
          </p:cNvPicPr>
          <p:nvPr/>
        </p:nvPicPr>
        <p:blipFill>
          <a:blip r:embed="rId2"/>
          <a:stretch>
            <a:fillRect/>
          </a:stretch>
        </p:blipFill>
        <p:spPr>
          <a:xfrm>
            <a:off x="567935" y="1468337"/>
            <a:ext cx="4139767" cy="2489380"/>
          </a:xfrm>
          <a:prstGeom prst="rect">
            <a:avLst/>
          </a:prstGeom>
        </p:spPr>
      </p:pic>
      <p:pic>
        <p:nvPicPr>
          <p:cNvPr id="6" name="Picture 5"/>
          <p:cNvPicPr>
            <a:picLocks noChangeAspect="1"/>
          </p:cNvPicPr>
          <p:nvPr/>
        </p:nvPicPr>
        <p:blipFill>
          <a:blip r:embed="rId3"/>
          <a:stretch>
            <a:fillRect/>
          </a:stretch>
        </p:blipFill>
        <p:spPr>
          <a:xfrm>
            <a:off x="4812888" y="1427273"/>
            <a:ext cx="4193148" cy="2530444"/>
          </a:xfrm>
          <a:prstGeom prst="rect">
            <a:avLst/>
          </a:prstGeom>
        </p:spPr>
      </p:pic>
      <p:pic>
        <p:nvPicPr>
          <p:cNvPr id="7" name="Picture 6"/>
          <p:cNvPicPr>
            <a:picLocks noChangeAspect="1"/>
          </p:cNvPicPr>
          <p:nvPr/>
        </p:nvPicPr>
        <p:blipFill>
          <a:blip r:embed="rId4"/>
          <a:stretch>
            <a:fillRect/>
          </a:stretch>
        </p:blipFill>
        <p:spPr>
          <a:xfrm>
            <a:off x="132815" y="4093231"/>
            <a:ext cx="3595124" cy="2348622"/>
          </a:xfrm>
          <a:prstGeom prst="rect">
            <a:avLst/>
          </a:prstGeom>
        </p:spPr>
      </p:pic>
      <p:pic>
        <p:nvPicPr>
          <p:cNvPr id="8" name="Picture 7"/>
          <p:cNvPicPr>
            <a:picLocks noChangeAspect="1"/>
          </p:cNvPicPr>
          <p:nvPr/>
        </p:nvPicPr>
        <p:blipFill>
          <a:blip r:embed="rId5"/>
          <a:stretch>
            <a:fillRect/>
          </a:stretch>
        </p:blipFill>
        <p:spPr>
          <a:xfrm>
            <a:off x="3782855" y="4093232"/>
            <a:ext cx="3919030" cy="2371354"/>
          </a:xfrm>
          <a:prstGeom prst="rect">
            <a:avLst/>
          </a:prstGeom>
        </p:spPr>
      </p:pic>
      <p:pic>
        <p:nvPicPr>
          <p:cNvPr id="9" name="Picture 8"/>
          <p:cNvPicPr>
            <a:picLocks noChangeAspect="1"/>
          </p:cNvPicPr>
          <p:nvPr/>
        </p:nvPicPr>
        <p:blipFill>
          <a:blip r:embed="rId6"/>
          <a:stretch>
            <a:fillRect/>
          </a:stretch>
        </p:blipFill>
        <p:spPr>
          <a:xfrm>
            <a:off x="7854676" y="4093231"/>
            <a:ext cx="3927689" cy="2376594"/>
          </a:xfrm>
          <a:prstGeom prst="rect">
            <a:avLst/>
          </a:prstGeom>
        </p:spPr>
      </p:pic>
    </p:spTree>
    <p:extLst>
      <p:ext uri="{BB962C8B-B14F-4D97-AF65-F5344CB8AC3E}">
        <p14:creationId xmlns:p14="http://schemas.microsoft.com/office/powerpoint/2010/main" val="19478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87003" y="235817"/>
            <a:ext cx="93678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 did we address the problem solving?</a:t>
            </a:r>
          </a:p>
        </p:txBody>
      </p:sp>
      <p:sp>
        <p:nvSpPr>
          <p:cNvPr id="5" name="Content Placeholder 2"/>
          <p:cNvSpPr txBox="1">
            <a:spLocks/>
          </p:cNvSpPr>
          <p:nvPr/>
        </p:nvSpPr>
        <p:spPr>
          <a:xfrm>
            <a:off x="187003" y="1027751"/>
            <a:ext cx="9647912" cy="2491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Weekly in-class worksheets (done during the first hour of the lab section) to give students a chance to work on problems together before they see them on the homework</a:t>
            </a:r>
          </a:p>
          <a:p>
            <a:r>
              <a:rPr lang="en-US" dirty="0"/>
              <a:t>Students work in groups of 2-3 to solve problems. A TA or lab instructor circles around to give hints to the groups if they need them</a:t>
            </a:r>
          </a:p>
          <a:p>
            <a:r>
              <a:rPr lang="en-US" dirty="0"/>
              <a:t>As many examples with “biology” as we can come up with! (Animals for objects, traction mechanisms for forces in equilibrium, blood flow in arteries and veins, analyzing the forces and torques acting on human or animal joints)</a:t>
            </a:r>
          </a:p>
          <a:p>
            <a:endParaRPr lang="en-US" dirty="0"/>
          </a:p>
        </p:txBody>
      </p:sp>
      <p:pic>
        <p:nvPicPr>
          <p:cNvPr id="6" name="Picture 2" descr="Illu conducting passag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54" y="3481108"/>
            <a:ext cx="1929251" cy="2137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010959" y="3676117"/>
            <a:ext cx="2461760" cy="1785644"/>
          </a:xfrm>
          <a:prstGeom prst="rect">
            <a:avLst/>
          </a:prstGeom>
        </p:spPr>
      </p:pic>
      <p:pic>
        <p:nvPicPr>
          <p:cNvPr id="8" name="Picture 4" descr="http://1.bp.blogspot.com/-mtI4qbaA7jM/UT9Lvu3QbHI/AAAAAAAAAKY/sDdtn5DK65k/s1600/venous-system-big-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9096" y="3913808"/>
            <a:ext cx="2566572" cy="27091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449761" y="3913808"/>
            <a:ext cx="4233554" cy="2783424"/>
          </a:xfrm>
          <a:prstGeom prst="rect">
            <a:avLst/>
          </a:prstGeom>
        </p:spPr>
      </p:pic>
      <p:pic>
        <p:nvPicPr>
          <p:cNvPr id="9" name="Picture 8"/>
          <p:cNvPicPr>
            <a:picLocks noChangeAspect="1"/>
          </p:cNvPicPr>
          <p:nvPr/>
        </p:nvPicPr>
        <p:blipFill>
          <a:blip r:embed="rId6"/>
          <a:stretch>
            <a:fillRect/>
          </a:stretch>
        </p:blipFill>
        <p:spPr>
          <a:xfrm>
            <a:off x="9932473" y="305528"/>
            <a:ext cx="1750842" cy="1444445"/>
          </a:xfrm>
          <a:prstGeom prst="rect">
            <a:avLst/>
          </a:prstGeom>
        </p:spPr>
      </p:pic>
      <p:pic>
        <p:nvPicPr>
          <p:cNvPr id="10" name="Picture 9"/>
          <p:cNvPicPr>
            <a:picLocks noChangeAspect="1"/>
          </p:cNvPicPr>
          <p:nvPr/>
        </p:nvPicPr>
        <p:blipFill>
          <a:blip r:embed="rId7"/>
          <a:stretch>
            <a:fillRect/>
          </a:stretch>
        </p:blipFill>
        <p:spPr>
          <a:xfrm>
            <a:off x="9901583" y="1881841"/>
            <a:ext cx="1781732" cy="1589649"/>
          </a:xfrm>
          <a:prstGeom prst="rect">
            <a:avLst/>
          </a:prstGeom>
        </p:spPr>
      </p:pic>
      <p:sp>
        <p:nvSpPr>
          <p:cNvPr id="11" name="TextBox 10"/>
          <p:cNvSpPr txBox="1"/>
          <p:nvPr/>
        </p:nvSpPr>
        <p:spPr>
          <a:xfrm>
            <a:off x="569843" y="6581001"/>
            <a:ext cx="7474227" cy="276999"/>
          </a:xfrm>
          <a:prstGeom prst="rect">
            <a:avLst/>
          </a:prstGeom>
          <a:noFill/>
        </p:spPr>
        <p:txBody>
          <a:bodyPr wrap="square" rtlCol="0">
            <a:spAutoFit/>
          </a:bodyPr>
          <a:lstStyle/>
          <a:p>
            <a:r>
              <a:rPr lang="en-US" sz="1200" dirty="0"/>
              <a:t>Image credits: https://cnx.org/contents/Ax2o07Ul@9.72:1wOFPGOC@8/Forces-and-Torques-in-Muscles-</a:t>
            </a:r>
          </a:p>
        </p:txBody>
      </p:sp>
    </p:spTree>
    <p:extLst>
      <p:ext uri="{BB962C8B-B14F-4D97-AF65-F5344CB8AC3E}">
        <p14:creationId xmlns:p14="http://schemas.microsoft.com/office/powerpoint/2010/main" val="414319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98" y="164380"/>
            <a:ext cx="8596668" cy="1320800"/>
          </a:xfrm>
        </p:spPr>
        <p:txBody>
          <a:bodyPr/>
          <a:lstStyle/>
          <a:p>
            <a:r>
              <a:rPr lang="en-US" dirty="0"/>
              <a:t>Why these changes?</a:t>
            </a:r>
          </a:p>
        </p:txBody>
      </p:sp>
      <p:sp>
        <p:nvSpPr>
          <p:cNvPr id="3" name="Content Placeholder 2"/>
          <p:cNvSpPr>
            <a:spLocks noGrp="1"/>
          </p:cNvSpPr>
          <p:nvPr>
            <p:ph idx="1"/>
          </p:nvPr>
        </p:nvSpPr>
        <p:spPr>
          <a:xfrm>
            <a:off x="261698" y="844842"/>
            <a:ext cx="8731751" cy="4541547"/>
          </a:xfrm>
        </p:spPr>
        <p:txBody>
          <a:bodyPr>
            <a:noAutofit/>
          </a:bodyPr>
          <a:lstStyle/>
          <a:p>
            <a:r>
              <a:rPr lang="en-US" sz="2000" dirty="0"/>
              <a:t>Our changes were motivated by the work of prof. Edward </a:t>
            </a:r>
            <a:r>
              <a:rPr lang="en-US" sz="2000" dirty="0" err="1"/>
              <a:t>Redish</a:t>
            </a:r>
            <a:r>
              <a:rPr lang="en-US" sz="2000" dirty="0"/>
              <a:t> from </a:t>
            </a:r>
            <a:r>
              <a:rPr lang="en-US" sz="2000" dirty="0" err="1"/>
              <a:t>Univ</a:t>
            </a:r>
            <a:r>
              <a:rPr lang="en-US" sz="2000" dirty="0"/>
              <a:t> of MD, College Park </a:t>
            </a:r>
            <a:r>
              <a:rPr lang="en-US" sz="2000" dirty="0">
                <a:hlinkClick r:id="rId2"/>
              </a:rPr>
              <a:t>https://umdphysics.umd.edu/people/faculty/current/item/424-redish.html#teaching</a:t>
            </a:r>
            <a:endParaRPr lang="en-US" sz="2000" dirty="0"/>
          </a:p>
          <a:p>
            <a:r>
              <a:rPr lang="en-US" sz="2000" dirty="0"/>
              <a:t>Also motivated by the work of prof. Tim McKay from </a:t>
            </a:r>
            <a:r>
              <a:rPr lang="en-US" sz="2000" dirty="0" err="1"/>
              <a:t>Univ</a:t>
            </a:r>
            <a:r>
              <a:rPr lang="en-US" sz="2000" dirty="0"/>
              <a:t> of Michigan </a:t>
            </a:r>
            <a:r>
              <a:rPr lang="en-US" sz="2000" dirty="0">
                <a:hlinkClick r:id="rId3"/>
              </a:rPr>
              <a:t>https://rebuild.lsa.umich.edu/</a:t>
            </a:r>
            <a:endParaRPr lang="en-US" sz="2000" dirty="0"/>
          </a:p>
          <a:p>
            <a:pPr marL="0" indent="0">
              <a:buNone/>
            </a:pPr>
            <a:r>
              <a:rPr lang="en-US" sz="2000" dirty="0"/>
              <a:t>We wanted to address the problems we were seeing ourselves (students struggle with problem solving, don’t see the relevance of the course, etc.)</a:t>
            </a:r>
          </a:p>
          <a:p>
            <a:r>
              <a:rPr lang="en-US" sz="2000" dirty="0"/>
              <a:t>Since Fall 2014, since have seen a significant increase in students wanting to register for the “physics for life science majors” sections. </a:t>
            </a:r>
          </a:p>
          <a:p>
            <a:pPr marL="0" indent="0">
              <a:buNone/>
            </a:pPr>
            <a:r>
              <a:rPr lang="en-US" sz="2000" dirty="0"/>
              <a:t>(From spring 2015 to spring 2017, we have been offering “traditional” physics and “physics for life science majors” both listed as PHYS 211 and both taught using algebra-based methods. The “traditional” sections stuck to the previous lecture schedule and lab manual). </a:t>
            </a:r>
          </a:p>
          <a:p>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118750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Ideas for Further Improvement</a:t>
            </a:r>
          </a:p>
        </p:txBody>
      </p:sp>
      <p:sp>
        <p:nvSpPr>
          <p:cNvPr id="3" name="Content Placeholder 2"/>
          <p:cNvSpPr>
            <a:spLocks noGrp="1"/>
          </p:cNvSpPr>
          <p:nvPr>
            <p:ph idx="1"/>
          </p:nvPr>
        </p:nvSpPr>
        <p:spPr>
          <a:xfrm>
            <a:off x="677334" y="1537738"/>
            <a:ext cx="8596668" cy="2199376"/>
          </a:xfrm>
        </p:spPr>
        <p:txBody>
          <a:bodyPr>
            <a:normAutofit fontScale="85000" lnSpcReduction="20000"/>
          </a:bodyPr>
          <a:lstStyle/>
          <a:p>
            <a:r>
              <a:rPr lang="en-US" sz="2400" dirty="0"/>
              <a:t>Students can work in groups to find a specific way that physics relates to their field of study and present their ideas to the class by doing PPT presentations </a:t>
            </a:r>
          </a:p>
          <a:p>
            <a:r>
              <a:rPr lang="en-US" sz="2400" dirty="0"/>
              <a:t>Combined lecture/lab sessions</a:t>
            </a:r>
          </a:p>
          <a:p>
            <a:r>
              <a:rPr lang="en-US" sz="2400" dirty="0"/>
              <a:t>Reaching out to the biology department to ask what topics in physics would benefit students the most</a:t>
            </a:r>
          </a:p>
          <a:p>
            <a:r>
              <a:rPr lang="en-US" sz="2400" dirty="0"/>
              <a:t>Anything else?</a:t>
            </a:r>
          </a:p>
          <a:p>
            <a:endParaRPr lang="en-US" dirty="0"/>
          </a:p>
          <a:p>
            <a:pPr marL="0" indent="0">
              <a:buNone/>
            </a:pPr>
            <a:endParaRPr lang="en-US" dirty="0"/>
          </a:p>
        </p:txBody>
      </p:sp>
      <p:sp>
        <p:nvSpPr>
          <p:cNvPr id="4" name="Title 1"/>
          <p:cNvSpPr txBox="1">
            <a:spLocks/>
          </p:cNvSpPr>
          <p:nvPr/>
        </p:nvSpPr>
        <p:spPr>
          <a:xfrm>
            <a:off x="584568" y="3946505"/>
            <a:ext cx="8596668" cy="194644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Questions?</a:t>
            </a:r>
          </a:p>
          <a:p>
            <a:endParaRPr lang="en-US" dirty="0">
              <a:solidFill>
                <a:schemeClr val="tx1"/>
              </a:solidFill>
            </a:endParaRPr>
          </a:p>
        </p:txBody>
      </p:sp>
      <p:sp>
        <p:nvSpPr>
          <p:cNvPr id="7" name="TextBox 6"/>
          <p:cNvSpPr txBox="1"/>
          <p:nvPr/>
        </p:nvSpPr>
        <p:spPr>
          <a:xfrm>
            <a:off x="677334" y="4572000"/>
            <a:ext cx="9420823" cy="1754326"/>
          </a:xfrm>
          <a:prstGeom prst="rect">
            <a:avLst/>
          </a:prstGeom>
          <a:noFill/>
        </p:spPr>
        <p:txBody>
          <a:bodyPr wrap="square" rtlCol="0">
            <a:spAutoFit/>
          </a:bodyPr>
          <a:lstStyle/>
          <a:p>
            <a:r>
              <a:rPr lang="en-US" dirty="0"/>
              <a:t>We welcome any suggestions or questions, and are happy to share our materials developed so far</a:t>
            </a:r>
          </a:p>
          <a:p>
            <a:endParaRPr lang="en-US" dirty="0"/>
          </a:p>
          <a:p>
            <a:r>
              <a:rPr lang="en-US" dirty="0"/>
              <a:t>Kate Oldak, Lecturer, </a:t>
            </a:r>
            <a:r>
              <a:rPr lang="en-US" dirty="0">
                <a:hlinkClick r:id="rId2"/>
              </a:rPr>
              <a:t>koldak@towson.edu</a:t>
            </a:r>
            <a:endParaRPr lang="en-US" dirty="0"/>
          </a:p>
          <a:p>
            <a:r>
              <a:rPr lang="en-US" dirty="0"/>
              <a:t>David Schaefer, Department Chair, </a:t>
            </a:r>
            <a:r>
              <a:rPr lang="en-US" dirty="0">
                <a:hlinkClick r:id="rId3"/>
              </a:rPr>
              <a:t>dschaefer@towson.edu</a:t>
            </a:r>
            <a:endParaRPr lang="en-US" dirty="0"/>
          </a:p>
          <a:p>
            <a:endParaRPr lang="en-US" dirty="0"/>
          </a:p>
        </p:txBody>
      </p:sp>
    </p:spTree>
    <p:extLst>
      <p:ext uri="{BB962C8B-B14F-4D97-AF65-F5344CB8AC3E}">
        <p14:creationId xmlns:p14="http://schemas.microsoft.com/office/powerpoint/2010/main" val="55618729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702</TotalTime>
  <Words>963</Words>
  <Application>Microsoft Office PowerPoint</Application>
  <PresentationFormat>Widescreen</PresentationFormat>
  <Paragraphs>92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Cambria Math</vt:lpstr>
      <vt:lpstr>Times New Roman</vt:lpstr>
      <vt:lpstr>Trebuchet MS</vt:lpstr>
      <vt:lpstr>Wingdings</vt:lpstr>
      <vt:lpstr>Wingdings 3</vt:lpstr>
      <vt:lpstr>Facet</vt:lpstr>
      <vt:lpstr>Revised Curriculum for the Mechanics IPLS Course at Towson University </vt:lpstr>
      <vt:lpstr>Background:</vt:lpstr>
      <vt:lpstr>How did the labs change?</vt:lpstr>
      <vt:lpstr>More details: Buoyancy and Viscosity Lab</vt:lpstr>
      <vt:lpstr>More details: Using Euler’s method in Excel to analyze realistic free fall</vt:lpstr>
      <vt:lpstr>More details: Using Euler’s method in Excel to analyze realistic free fall - Results</vt:lpstr>
      <vt:lpstr>How did we address the problem solving?</vt:lpstr>
      <vt:lpstr>Why these changes?</vt:lpstr>
      <vt:lpstr>Ideas for Further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Curriculum for the Mechanics IPLS Course at Towson University </dc:title>
  <dc:creator>Kate8888</dc:creator>
  <cp:lastModifiedBy>Kate8888</cp:lastModifiedBy>
  <cp:revision>34</cp:revision>
  <dcterms:created xsi:type="dcterms:W3CDTF">2017-01-30T02:44:50Z</dcterms:created>
  <dcterms:modified xsi:type="dcterms:W3CDTF">2017-02-17T02:00:22Z</dcterms:modified>
</cp:coreProperties>
</file>