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3"/>
  </p:notesMasterIdLst>
  <p:handoutMasterIdLst>
    <p:handoutMasterId r:id="rId14"/>
  </p:handoutMasterIdLst>
  <p:sldIdLst>
    <p:sldId id="266" r:id="rId3"/>
    <p:sldId id="259" r:id="rId4"/>
    <p:sldId id="260" r:id="rId5"/>
    <p:sldId id="258" r:id="rId6"/>
    <p:sldId id="263" r:id="rId7"/>
    <p:sldId id="261" r:id="rId8"/>
    <p:sldId id="264" r:id="rId9"/>
    <p:sldId id="265" r:id="rId10"/>
    <p:sldId id="267" r:id="rId11"/>
    <p:sldId id="268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0" d="100"/>
          <a:sy n="50" d="100"/>
        </p:scale>
        <p:origin x="64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F530967-F41D-4C57-8302-6611942FA606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2FE0AF5-3431-4FAD-81F2-97BC0E18A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522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B9B904C-62C5-8F46-89D8-12A5AC2F087B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21A34C3-5376-F745-B042-DFD12C467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059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15F6C-454C-EE43-A73A-747B0ECCAF9F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906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8652428" indent="-38186541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317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9766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6354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4043F53C-4908-B542-8640-687A3ACBE098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1945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655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Hopefully steady between 4-6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1A34C3-5376-F745-B042-DFD12C46737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325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416176"/>
            <a:ext cx="86106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81000" y="3886200"/>
            <a:ext cx="61722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2306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609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014787"/>
            <a:ext cx="7772400" cy="1362075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14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95959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35610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1655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1655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0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>
            <a:no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590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590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4723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2547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3500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4927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330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43091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80246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294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100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Footer Placeholder 5"/>
          <p:cNvSpPr txBox="1">
            <a:spLocks/>
          </p:cNvSpPr>
          <p:nvPr/>
        </p:nvSpPr>
        <p:spPr>
          <a:xfrm>
            <a:off x="5410200" y="6070600"/>
            <a:ext cx="3581400" cy="5080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defTabSz="457200">
              <a:defRPr/>
            </a:pPr>
            <a:r>
              <a:rPr lang="en-US" sz="900" dirty="0" smtClean="0">
                <a:solidFill>
                  <a:prstClr val="white">
                    <a:alpha val="82000"/>
                  </a:prstClr>
                </a:solidFill>
                <a:latin typeface="Arial"/>
                <a:cs typeface="Times New Roman (Body)"/>
              </a:rPr>
              <a:t>WEST VIRGINIA UNIVERSITY</a:t>
            </a:r>
          </a:p>
          <a:p>
            <a:pPr algn="r" defTabSz="457200">
              <a:defRPr/>
            </a:pPr>
            <a:r>
              <a:rPr lang="en-US" sz="900" dirty="0" smtClean="0">
                <a:solidFill>
                  <a:prstClr val="white">
                    <a:alpha val="82000"/>
                  </a:prstClr>
                </a:solidFill>
                <a:latin typeface="Arial"/>
                <a:cs typeface="Times New Roman (Body)"/>
              </a:rPr>
              <a:t> WVUCE-STEM</a:t>
            </a:r>
            <a:endParaRPr lang="en-US" sz="900" dirty="0">
              <a:solidFill>
                <a:prstClr val="white">
                  <a:alpha val="82000"/>
                </a:prstClr>
              </a:solidFill>
              <a:latin typeface="Arial"/>
              <a:cs typeface="Times New Roman (Body)"/>
            </a:endParaRPr>
          </a:p>
        </p:txBody>
      </p:sp>
    </p:spTree>
    <p:extLst>
      <p:ext uri="{BB962C8B-B14F-4D97-AF65-F5344CB8AC3E}">
        <p14:creationId xmlns:p14="http://schemas.microsoft.com/office/powerpoint/2010/main" val="1529547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400" b="0" u="none" kern="1200" cap="all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2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2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2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2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2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4034" y="2005619"/>
            <a:ext cx="2743438" cy="2456901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rotWithShape="0">
                    <a:srgbClr val="000000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685800" y="5562601"/>
            <a:ext cx="7772400" cy="11953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304.293.5030    stem.center@mail.wvu.edu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3" y="287867"/>
            <a:ext cx="8229599" cy="2438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u="none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cap="none" dirty="0" smtClean="0">
              <a:solidFill>
                <a:srgbClr val="1F497D"/>
              </a:solidFill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2502" y="277427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  <a:p>
            <a:pPr defTabSz="457200"/>
            <a:endParaRPr lang="en-US" dirty="0">
              <a:solidFill>
                <a:prstClr val="black"/>
              </a:solidFill>
            </a:endParaRPr>
          </a:p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2813447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  <a:p>
            <a:pPr defTabSz="457200"/>
            <a:endParaRPr lang="en-US" dirty="0">
              <a:solidFill>
                <a:prstClr val="black"/>
              </a:solidFill>
            </a:endParaRPr>
          </a:p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0" y="2813447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  <a:p>
            <a:pPr defTabSz="457200"/>
            <a:endParaRPr lang="en-US" dirty="0">
              <a:solidFill>
                <a:prstClr val="black"/>
              </a:solidFill>
            </a:endParaRPr>
          </a:p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223"/>
          <a:stretch/>
        </p:blipFill>
        <p:spPr bwMode="auto">
          <a:xfrm>
            <a:off x="97910" y="4215372"/>
            <a:ext cx="5637843" cy="142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263" y="4084281"/>
            <a:ext cx="1883827" cy="1646063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44082" y="608645"/>
            <a:ext cx="826652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0" cap="none" spc="0" normalizeH="0" baseline="0" noProof="0" dirty="0" smtClean="0">
                <a:ln>
                  <a:noFill/>
                </a:ln>
                <a:solidFill>
                  <a:srgbClr val="2C7C9F"/>
                </a:solidFill>
                <a:effectLst/>
                <a:uLnTx/>
                <a:uFillTx/>
                <a:latin typeface="News Gothic MT"/>
                <a:ea typeface="+mj-ea"/>
                <a:cs typeface="+mj-cs"/>
              </a:rPr>
              <a:t>UTeach and PhysTEC, a Winning Combination 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97301" y="2765438"/>
            <a:ext cx="2467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ts val="300"/>
              </a:spcBef>
              <a:buClr>
                <a:srgbClr val="2C7C9F">
                  <a:lumMod val="60000"/>
                  <a:lumOff val="40000"/>
                </a:srgbClr>
              </a:buClr>
              <a:buSzPct val="110000"/>
            </a:pPr>
            <a:r>
              <a:rPr lang="en-US" dirty="0">
                <a:solidFill>
                  <a:prstClr val="black">
                    <a:tint val="75000"/>
                  </a:prstClr>
                </a:solidFill>
                <a:latin typeface="News Gothic MT"/>
              </a:rPr>
              <a:t>Gay and John Stewart</a:t>
            </a:r>
          </a:p>
        </p:txBody>
      </p:sp>
    </p:spTree>
    <p:extLst>
      <p:ext uri="{BB962C8B-B14F-4D97-AF65-F5344CB8AC3E}">
        <p14:creationId xmlns:p14="http://schemas.microsoft.com/office/powerpoint/2010/main" val="104244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628650"/>
            <a:ext cx="8042276" cy="58293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1.5 years of </a:t>
            </a:r>
            <a:r>
              <a:rPr lang="en-US" dirty="0" err="1" smtClean="0"/>
              <a:t>TiR</a:t>
            </a:r>
            <a:r>
              <a:rPr lang="en-US" dirty="0" smtClean="0"/>
              <a:t> let us develop physics-specific recruiting and to revise LA program structure. The classic model wasn’t working.</a:t>
            </a:r>
          </a:p>
          <a:p>
            <a:r>
              <a:rPr lang="en-US" dirty="0" err="1" smtClean="0"/>
              <a:t>TiR</a:t>
            </a:r>
            <a:r>
              <a:rPr lang="en-US" dirty="0" smtClean="0"/>
              <a:t> supported course transformation and will join the department’s advising team leading new student advising in the summers.</a:t>
            </a:r>
          </a:p>
          <a:p>
            <a:r>
              <a:rPr lang="en-US" dirty="0" err="1" smtClean="0"/>
              <a:t>TiR</a:t>
            </a:r>
            <a:r>
              <a:rPr lang="en-US" dirty="0" smtClean="0"/>
              <a:t> becomes a Master Teacher, so no time left to help in physics, but ideal mentor for student and early-career physics teachers and a voice for physics in all WVUteach faculty meetings.</a:t>
            </a:r>
          </a:p>
          <a:p>
            <a:r>
              <a:rPr lang="en-US" dirty="0" smtClean="0"/>
              <a:t>Still getting courses how we want them-but the revised third- semester course rolled out this semester. BIG DEAL.</a:t>
            </a:r>
          </a:p>
          <a:p>
            <a:r>
              <a:rPr lang="en-US" dirty="0" smtClean="0"/>
              <a:t>97 students in WVUteach; roughly 26</a:t>
            </a:r>
            <a:r>
              <a:rPr lang="en-US" dirty="0"/>
              <a:t>% </a:t>
            </a:r>
            <a:r>
              <a:rPr lang="en-US" dirty="0" smtClean="0"/>
              <a:t>bio, 17% chemistry, 16</a:t>
            </a:r>
            <a:r>
              <a:rPr lang="en-US" dirty="0"/>
              <a:t>% engineering</a:t>
            </a:r>
            <a:r>
              <a:rPr lang="en-US" dirty="0" smtClean="0"/>
              <a:t>, </a:t>
            </a:r>
            <a:r>
              <a:rPr lang="en-US" dirty="0"/>
              <a:t>10% math,</a:t>
            </a:r>
            <a:r>
              <a:rPr lang="en-US" dirty="0" smtClean="0"/>
              <a:t> 6</a:t>
            </a:r>
            <a:r>
              <a:rPr lang="en-US" dirty="0"/>
              <a:t>% forensic science, </a:t>
            </a:r>
            <a:r>
              <a:rPr lang="en-US" dirty="0" smtClean="0"/>
              <a:t>5</a:t>
            </a:r>
            <a:r>
              <a:rPr lang="en-US" dirty="0"/>
              <a:t>% </a:t>
            </a:r>
            <a:r>
              <a:rPr lang="en-US" dirty="0" smtClean="0"/>
              <a:t>physics, scattering </a:t>
            </a:r>
            <a:r>
              <a:rPr lang="en-US" dirty="0"/>
              <a:t>of geology and undeclared</a:t>
            </a:r>
            <a:r>
              <a:rPr lang="en-US" dirty="0" smtClean="0"/>
              <a:t>. We have pathways to physics licensure for chemistry, engineering and math.</a:t>
            </a:r>
          </a:p>
          <a:p>
            <a:r>
              <a:rPr lang="en-US" dirty="0" smtClean="0"/>
              <a:t>Four students should graduate in 2018, at least three will be well prepared to teach physics. (Two math, </a:t>
            </a:r>
            <a:r>
              <a:rPr lang="en-US" smtClean="0"/>
              <a:t>one engineering, </a:t>
            </a:r>
            <a:r>
              <a:rPr lang="en-US" dirty="0" smtClean="0"/>
              <a:t>one </a:t>
            </a:r>
            <a:r>
              <a:rPr lang="en-US" smtClean="0"/>
              <a:t>physics major)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138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1534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Institutional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Contexts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435" name="Rectangle 6"/>
          <p:cNvSpPr>
            <a:spLocks noChangeArrowheads="1"/>
          </p:cNvSpPr>
          <p:nvPr/>
        </p:nvSpPr>
        <p:spPr bwMode="auto">
          <a:xfrm>
            <a:off x="533400" y="1295400"/>
            <a:ext cx="7924800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11175" indent="-282575">
              <a:spcBef>
                <a:spcPct val="60000"/>
              </a:spcBef>
              <a:buFont typeface="Wingdings" charset="0"/>
              <a:buNone/>
            </a:pPr>
            <a:endParaRPr lang="en-US" dirty="0"/>
          </a:p>
          <a:p>
            <a:pPr marL="511175" indent="-282575">
              <a:spcBef>
                <a:spcPct val="60000"/>
              </a:spcBef>
              <a:buFont typeface="Wingdings" charset="0"/>
              <a:buChar char="§"/>
            </a:pPr>
            <a:r>
              <a:rPr lang="en-US" sz="2000" dirty="0" smtClean="0"/>
              <a:t>University of Arkansas, Fayetteville (UAF) </a:t>
            </a:r>
            <a:r>
              <a:rPr lang="en-US" sz="2000" dirty="0"/>
              <a:t>is </a:t>
            </a:r>
            <a:r>
              <a:rPr lang="en-US" sz="2000" dirty="0" smtClean="0"/>
              <a:t>the primary land-grant institution in Arkansas, with the only PhD program in physics in the state. </a:t>
            </a:r>
            <a:r>
              <a:rPr lang="en-US" sz="2000" dirty="0" smtClean="0"/>
              <a:t>Enrollment ~25,000. About 30 undergrads graduate each year in physics.</a:t>
            </a:r>
          </a:p>
          <a:p>
            <a:pPr marL="511175" indent="-282575">
              <a:spcBef>
                <a:spcPct val="60000"/>
              </a:spcBef>
              <a:buFont typeface="Wingdings" charset="0"/>
              <a:buChar char="§"/>
            </a:pPr>
            <a:r>
              <a:rPr lang="en-US" sz="2000" dirty="0" smtClean="0"/>
              <a:t>West Virginia University (WVU) </a:t>
            </a:r>
            <a:r>
              <a:rPr lang="en-US" sz="2000" dirty="0"/>
              <a:t>is the primary land-grant institution in </a:t>
            </a:r>
            <a:r>
              <a:rPr lang="en-US" sz="2000" dirty="0" smtClean="0"/>
              <a:t>West Virginia, </a:t>
            </a:r>
            <a:r>
              <a:rPr lang="en-US" sz="2000" dirty="0"/>
              <a:t>with the only PhD program in physics in the state. Enrollment </a:t>
            </a:r>
            <a:r>
              <a:rPr lang="en-US" sz="2000" dirty="0" smtClean="0"/>
              <a:t>~30,000. About 15 undergraduates graduate each year in physics.</a:t>
            </a:r>
          </a:p>
          <a:p>
            <a:pPr marL="511175" indent="-282575">
              <a:spcBef>
                <a:spcPct val="60000"/>
              </a:spcBef>
              <a:buFont typeface="Wingdings" charset="0"/>
              <a:buChar char="§"/>
            </a:pPr>
            <a:r>
              <a:rPr lang="en-US" sz="2000" dirty="0" smtClean="0"/>
              <a:t>Although “Mountaineers go first” will talk about Arkansas first. Both states have large low SES population, so paying for an extra year of school to teach is a major barrier that UTeach solves.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4513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UAteach/PhysTEC </a:t>
            </a:r>
            <a:r>
              <a:rPr lang="en-US" sz="4000" dirty="0" smtClean="0"/>
              <a:t>Background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779" y="1600201"/>
            <a:ext cx="8576442" cy="495825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UA was</a:t>
            </a:r>
            <a:r>
              <a:rPr lang="en-US" dirty="0" smtClean="0"/>
              <a:t> </a:t>
            </a:r>
            <a:r>
              <a:rPr lang="en-US" dirty="0" smtClean="0"/>
              <a:t>a PhysTEC legacy site and </a:t>
            </a:r>
            <a:r>
              <a:rPr lang="en-US" dirty="0" smtClean="0"/>
              <a:t>completing the second</a:t>
            </a:r>
            <a:r>
              <a:rPr lang="en-US" dirty="0" smtClean="0"/>
              <a:t> </a:t>
            </a:r>
            <a:r>
              <a:rPr lang="en-US" dirty="0" smtClean="0"/>
              <a:t>year </a:t>
            </a:r>
            <a:r>
              <a:rPr lang="en-US" dirty="0" smtClean="0"/>
              <a:t>of a </a:t>
            </a:r>
            <a:r>
              <a:rPr lang="en-US" dirty="0" smtClean="0"/>
              <a:t>UTeach program </a:t>
            </a:r>
            <a:r>
              <a:rPr lang="en-US" dirty="0" smtClean="0"/>
              <a:t>when we left in 2014.</a:t>
            </a:r>
            <a:endParaRPr lang="en-US" dirty="0" smtClean="0"/>
          </a:p>
          <a:p>
            <a:r>
              <a:rPr lang="en-US" dirty="0" smtClean="0"/>
              <a:t>The decision to adopt UTeach as a model in the state was made by the governor, summer 2011. Previously very strong resistance to a four-year program by the College </a:t>
            </a:r>
            <a:r>
              <a:rPr lang="en-US" dirty="0"/>
              <a:t>of Education and Health </a:t>
            </a:r>
            <a:r>
              <a:rPr lang="en-US" dirty="0" smtClean="0"/>
              <a:t>Professions (CEHP) </a:t>
            </a:r>
          </a:p>
          <a:p>
            <a:r>
              <a:rPr lang="en-US" dirty="0" smtClean="0"/>
              <a:t>UAteach is co-directed by </a:t>
            </a:r>
            <a:r>
              <a:rPr lang="en-US" dirty="0" smtClean="0"/>
              <a:t>a </a:t>
            </a:r>
            <a:r>
              <a:rPr lang="en-US" dirty="0" smtClean="0"/>
              <a:t>PhysTEC director,  an assistant dean from the College of Engineering, and a faculty member from the CEHP</a:t>
            </a:r>
          </a:p>
          <a:p>
            <a:r>
              <a:rPr lang="en-US" dirty="0" smtClean="0"/>
              <a:t>UAteach</a:t>
            </a:r>
            <a:r>
              <a:rPr lang="en-US" dirty="0" smtClean="0"/>
              <a:t>, officially announced July </a:t>
            </a:r>
            <a:r>
              <a:rPr lang="en-US" dirty="0" smtClean="0"/>
              <a:t>2012, </a:t>
            </a:r>
            <a:r>
              <a:rPr lang="en-US" dirty="0" smtClean="0"/>
              <a:t>offered Step 1 Fall 2012 (72); Step 1 (30), Step 2 (35) and Knowing and Learning (8) Spring 2013. </a:t>
            </a:r>
            <a:r>
              <a:rPr lang="en-US" dirty="0" smtClean="0"/>
              <a:t>F</a:t>
            </a:r>
            <a:r>
              <a:rPr lang="en-US" dirty="0" smtClean="0"/>
              <a:t>irst 3 </a:t>
            </a:r>
            <a:r>
              <a:rPr lang="en-US" dirty="0" smtClean="0"/>
              <a:t>graduates spring </a:t>
            </a:r>
            <a:r>
              <a:rPr lang="en-US" dirty="0" smtClean="0"/>
              <a:t>2014 (all physics). Remained in 5+ Club 2015, but only 4 physics </a:t>
            </a:r>
            <a:r>
              <a:rPr lang="en-US" dirty="0" smtClean="0"/>
              <a:t>teacher</a:t>
            </a:r>
            <a:r>
              <a:rPr lang="en-US" dirty="0" smtClean="0"/>
              <a:t>s last year.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13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779" y="1444531"/>
            <a:ext cx="8749861" cy="5066627"/>
          </a:xfrm>
        </p:spPr>
        <p:txBody>
          <a:bodyPr>
            <a:normAutofit/>
          </a:bodyPr>
          <a:lstStyle/>
          <a:p>
            <a:r>
              <a:rPr lang="en-US" dirty="0" smtClean="0"/>
              <a:t>Friction between colleges mitigated by third director from a different </a:t>
            </a:r>
            <a:r>
              <a:rPr lang="en-US" dirty="0" smtClean="0"/>
              <a:t>college who had sympathy for physics.</a:t>
            </a:r>
            <a:endParaRPr lang="en-US" dirty="0" smtClean="0"/>
          </a:p>
          <a:p>
            <a:r>
              <a:rPr lang="en-US" dirty="0" smtClean="0"/>
              <a:t>Budget </a:t>
            </a:r>
            <a:r>
              <a:rPr lang="en-US" dirty="0" smtClean="0"/>
              <a:t>issues </a:t>
            </a:r>
            <a:r>
              <a:rPr lang="en-US" dirty="0"/>
              <a:t>(state exaggerated the help they would offer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Initial a</a:t>
            </a:r>
            <a:r>
              <a:rPr lang="en-US" dirty="0" smtClean="0"/>
              <a:t>dequate </a:t>
            </a:r>
            <a:r>
              <a:rPr lang="en-US" dirty="0" smtClean="0"/>
              <a:t>instructional support (CEHP exaggerated…)</a:t>
            </a:r>
          </a:p>
          <a:p>
            <a:r>
              <a:rPr lang="en-US" dirty="0" smtClean="0"/>
              <a:t>Getting all the paperwork through </a:t>
            </a:r>
            <a:r>
              <a:rPr lang="en-US" dirty="0" smtClean="0"/>
              <a:t>for </a:t>
            </a:r>
            <a:r>
              <a:rPr lang="en-US" dirty="0" smtClean="0"/>
              <a:t>certification (</a:t>
            </a:r>
            <a:r>
              <a:rPr lang="en-US" dirty="0"/>
              <a:t>state exaggerated the help they would offer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931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UAteach designed based on PhysTEC experience: how to incorporate the best of the TIR into the MT</a:t>
            </a:r>
            <a:endParaRPr lang="en-US" dirty="0"/>
          </a:p>
          <a:p>
            <a:pPr lvl="1"/>
            <a:r>
              <a:rPr lang="en-US" sz="2000" dirty="0" smtClean="0"/>
              <a:t>Looked at full role of all MTs in a mature UTeach program and built the induction and mentoring into all of the MT job descriptions, instead of having separate staff.</a:t>
            </a:r>
            <a:endParaRPr lang="en-US" sz="2000" dirty="0"/>
          </a:p>
          <a:p>
            <a:r>
              <a:rPr lang="en-US" dirty="0" smtClean="0"/>
              <a:t>Statewide competition for limited resources: we didn’t get enough, but we got really good reviews based on PhysTEC so Physics </a:t>
            </a:r>
            <a:r>
              <a:rPr lang="en-US" dirty="0" smtClean="0"/>
              <a:t>got </a:t>
            </a:r>
            <a:r>
              <a:rPr lang="en-US" dirty="0" smtClean="0"/>
              <a:t>to influence UAteach </a:t>
            </a:r>
            <a:r>
              <a:rPr lang="en-US" dirty="0" smtClean="0"/>
              <a:t>strongly</a:t>
            </a:r>
          </a:p>
          <a:p>
            <a:r>
              <a:rPr lang="en-US" dirty="0" smtClean="0"/>
              <a:t>Noyce grant was ending, so needed a way to reduce burden of choosing teaching as a career!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370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Sustaining </a:t>
            </a:r>
            <a:r>
              <a:rPr lang="en-US" sz="3600" dirty="0" err="1" smtClean="0"/>
              <a:t>PhysTEC</a:t>
            </a:r>
            <a:r>
              <a:rPr lang="en-US" sz="3600" dirty="0" smtClean="0"/>
              <a:t> with </a:t>
            </a:r>
            <a:r>
              <a:rPr lang="en-US" sz="3600" dirty="0" err="1" smtClean="0"/>
              <a:t>UTeach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248" y="1444532"/>
            <a:ext cx="8718331" cy="51769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PhysTEC activities that </a:t>
            </a:r>
            <a:r>
              <a:rPr lang="en-US" dirty="0" smtClean="0"/>
              <a:t>must be sustained </a:t>
            </a:r>
            <a:r>
              <a:rPr lang="en-US" dirty="0" smtClean="0"/>
              <a:t>(easier for </a:t>
            </a:r>
            <a:r>
              <a:rPr lang="en-US" dirty="0" smtClean="0"/>
              <a:t>UA</a:t>
            </a:r>
            <a:r>
              <a:rPr lang="en-US" dirty="0" smtClean="0"/>
              <a:t> </a:t>
            </a:r>
            <a:r>
              <a:rPr lang="en-US" dirty="0" smtClean="0"/>
              <a:t>since </a:t>
            </a:r>
            <a:r>
              <a:rPr lang="en-US" dirty="0" smtClean="0"/>
              <a:t>already </a:t>
            </a:r>
            <a:r>
              <a:rPr lang="en-US" dirty="0" smtClean="0"/>
              <a:t>post funding and had figured out how to do with less):</a:t>
            </a:r>
          </a:p>
          <a:p>
            <a:r>
              <a:rPr lang="en-US" dirty="0" smtClean="0"/>
              <a:t>Reformed content courses</a:t>
            </a:r>
          </a:p>
          <a:p>
            <a:pPr lvl="1"/>
            <a:r>
              <a:rPr lang="en-US" dirty="0" smtClean="0"/>
              <a:t>Provost </a:t>
            </a:r>
            <a:r>
              <a:rPr lang="en-US" dirty="0" smtClean="0"/>
              <a:t>had </a:t>
            </a:r>
            <a:r>
              <a:rPr lang="en-US" dirty="0" smtClean="0"/>
              <a:t>already guaranteed, based on improvement in student success</a:t>
            </a:r>
          </a:p>
          <a:p>
            <a:r>
              <a:rPr lang="en-US" dirty="0" smtClean="0"/>
              <a:t>Mentoring (been scrounging for) and recruitment (</a:t>
            </a:r>
            <a:r>
              <a:rPr lang="en-US" dirty="0" smtClean="0"/>
              <a:t>new) </a:t>
            </a:r>
            <a:r>
              <a:rPr lang="en-US" dirty="0" smtClean="0"/>
              <a:t>activities: built into UAteach</a:t>
            </a:r>
          </a:p>
          <a:p>
            <a:r>
              <a:rPr lang="en-US" dirty="0" smtClean="0"/>
              <a:t>UAF LAs were never </a:t>
            </a:r>
            <a:r>
              <a:rPr lang="en-US" dirty="0" smtClean="0"/>
              <a:t>funded</a:t>
            </a:r>
          </a:p>
          <a:p>
            <a:pPr marL="0" indent="0">
              <a:buNone/>
            </a:pPr>
            <a:r>
              <a:rPr lang="en-US" dirty="0" smtClean="0"/>
              <a:t>Works both ways:</a:t>
            </a:r>
            <a:endParaRPr lang="en-US" dirty="0" smtClean="0"/>
          </a:p>
          <a:p>
            <a:r>
              <a:rPr lang="en-US" dirty="0" smtClean="0"/>
              <a:t>PhysTEC Teacher </a:t>
            </a:r>
            <a:r>
              <a:rPr lang="en-US" dirty="0" smtClean="0"/>
              <a:t>Advisory Group</a:t>
            </a:r>
          </a:p>
          <a:p>
            <a:pPr lvl="1"/>
            <a:r>
              <a:rPr lang="en-US" dirty="0" smtClean="0"/>
              <a:t>Becomes </a:t>
            </a:r>
            <a:r>
              <a:rPr lang="en-US" dirty="0" smtClean="0"/>
              <a:t>a core of strong mentor teachers</a:t>
            </a:r>
          </a:p>
          <a:p>
            <a:pPr marL="34925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27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7" name="Picture 7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066800"/>
            <a:ext cx="7427599" cy="5318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232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WVU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 physics teacher in last 15 years</a:t>
            </a:r>
          </a:p>
          <a:p>
            <a:r>
              <a:rPr lang="en-US" dirty="0" smtClean="0"/>
              <a:t>Now nine in the pipeline…</a:t>
            </a:r>
          </a:p>
          <a:p>
            <a:r>
              <a:rPr lang="en-US" dirty="0" smtClean="0"/>
              <a:t>Revised physics courses leading to larger learning gains and smaller failure rates</a:t>
            </a:r>
          </a:p>
          <a:p>
            <a:r>
              <a:rPr lang="en-US" dirty="0" smtClean="0"/>
              <a:t>Engineering is recruiting for WVUteach because physics is a good partner, and engineers most likely prepare to teach physics or math.</a:t>
            </a:r>
          </a:p>
          <a:p>
            <a:r>
              <a:rPr lang="en-US" dirty="0" smtClean="0"/>
              <a:t>Started slow…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48582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-1" r="5084" b="588"/>
          <a:stretch/>
        </p:blipFill>
        <p:spPr>
          <a:xfrm>
            <a:off x="19050" y="152663"/>
            <a:ext cx="9086850" cy="6400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6959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WVUBra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301</TotalTime>
  <Words>741</Words>
  <Application>Microsoft Office PowerPoint</Application>
  <PresentationFormat>On-screen Show (4:3)</PresentationFormat>
  <Paragraphs>51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ＭＳ Ｐゴシック</vt:lpstr>
      <vt:lpstr>Arial</vt:lpstr>
      <vt:lpstr>Calibri</vt:lpstr>
      <vt:lpstr>News Gothic MT</vt:lpstr>
      <vt:lpstr>Times New Roman</vt:lpstr>
      <vt:lpstr>Times New Roman (Body)</vt:lpstr>
      <vt:lpstr>Wingdings</vt:lpstr>
      <vt:lpstr>Wingdings 2</vt:lpstr>
      <vt:lpstr>Breeze</vt:lpstr>
      <vt:lpstr>WVUBrand</vt:lpstr>
      <vt:lpstr>PowerPoint Presentation</vt:lpstr>
      <vt:lpstr>Institutional Contexts</vt:lpstr>
      <vt:lpstr>UAteach/PhysTEC Background</vt:lpstr>
      <vt:lpstr>Challenges</vt:lpstr>
      <vt:lpstr>Good stuff</vt:lpstr>
      <vt:lpstr>Sustaining PhysTEC with UTeach?</vt:lpstr>
      <vt:lpstr>PowerPoint Presentation</vt:lpstr>
      <vt:lpstr>WVU</vt:lpstr>
      <vt:lpstr>PowerPoint Presentation</vt:lpstr>
      <vt:lpstr>PowerPoint Presentation</vt:lpstr>
    </vt:vector>
  </TitlesOfParts>
  <Company>Towson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UTeach and PhysTEC at Towson University</dc:title>
  <dc:creator>Towson University</dc:creator>
  <cp:lastModifiedBy>Gay Stewart</cp:lastModifiedBy>
  <cp:revision>46</cp:revision>
  <cp:lastPrinted>2013-03-11T22:08:45Z</cp:lastPrinted>
  <dcterms:created xsi:type="dcterms:W3CDTF">2013-03-11T18:25:13Z</dcterms:created>
  <dcterms:modified xsi:type="dcterms:W3CDTF">2017-02-10T19:46:46Z</dcterms:modified>
</cp:coreProperties>
</file>